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66" r:id="rId4"/>
    <p:sldId id="267" r:id="rId5"/>
    <p:sldId id="268" r:id="rId6"/>
    <p:sldId id="269" r:id="rId7"/>
    <p:sldId id="270" r:id="rId8"/>
    <p:sldId id="261" r:id="rId9"/>
    <p:sldId id="262" r:id="rId10"/>
    <p:sldId id="264" r:id="rId11"/>
  </p:sldIdLst>
  <p:sldSz cx="18288000" cy="10287000"/>
  <p:notesSz cx="6858000" cy="9144000"/>
  <p:embeddedFontLst>
    <p:embeddedFont>
      <p:font typeface="Archivo Black" panose="020B0604020202020204" charset="0"/>
      <p:regular r:id="rId12"/>
    </p:embeddedFont>
    <p:embeddedFont>
      <p:font typeface="Lato" panose="020B0604020202020204" charset="0"/>
      <p:regular r:id="rId13"/>
    </p:embeddedFont>
    <p:embeddedFont>
      <p:font typeface="Calibri" panose="020F0502020204030204" pitchFamily="34" charset="0"/>
      <p:regular r:id="rId14"/>
      <p:bold r:id="rId15"/>
      <p:italic r:id="rId16"/>
      <p:boldItalic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43" d="100"/>
          <a:sy n="43" d="100"/>
        </p:scale>
        <p:origin x="100" y="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5.svg"/><Relationship Id="rId9" Type="http://schemas.openxmlformats.org/officeDocument/2006/relationships/image" Target="../media/image7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svg"/><Relationship Id="rId5" Type="http://schemas.openxmlformats.org/officeDocument/2006/relationships/image" Target="../media/image5.png"/><Relationship Id="rId4" Type="http://schemas.openxmlformats.org/officeDocument/2006/relationships/image" Target="../media/image5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svg"/><Relationship Id="rId5" Type="http://schemas.openxmlformats.org/officeDocument/2006/relationships/image" Target="../media/image5.png"/><Relationship Id="rId4" Type="http://schemas.openxmlformats.org/officeDocument/2006/relationships/image" Target="../media/image5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svg"/><Relationship Id="rId5" Type="http://schemas.openxmlformats.org/officeDocument/2006/relationships/image" Target="../media/image5.png"/><Relationship Id="rId4" Type="http://schemas.openxmlformats.org/officeDocument/2006/relationships/image" Target="../media/image5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svg"/><Relationship Id="rId5" Type="http://schemas.openxmlformats.org/officeDocument/2006/relationships/image" Target="../media/image5.png"/><Relationship Id="rId4" Type="http://schemas.openxmlformats.org/officeDocument/2006/relationships/image" Target="../media/image5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svg"/><Relationship Id="rId5" Type="http://schemas.openxmlformats.org/officeDocument/2006/relationships/image" Target="../media/image5.png"/><Relationship Id="rId4" Type="http://schemas.openxmlformats.org/officeDocument/2006/relationships/image" Target="../media/image5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9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svg"/><Relationship Id="rId5" Type="http://schemas.openxmlformats.org/officeDocument/2006/relationships/image" Target="../media/image5.png"/><Relationship Id="rId4" Type="http://schemas.openxmlformats.org/officeDocument/2006/relationships/image" Target="../media/image5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image" Target="../media/image10.png"/><Relationship Id="rId7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svg"/><Relationship Id="rId5" Type="http://schemas.openxmlformats.org/officeDocument/2006/relationships/image" Target="../media/image11.png"/><Relationship Id="rId10" Type="http://schemas.openxmlformats.org/officeDocument/2006/relationships/image" Target="../media/image7.svg"/><Relationship Id="rId4" Type="http://schemas.openxmlformats.org/officeDocument/2006/relationships/image" Target="../media/image14.svg"/><Relationship Id="rId9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4.png"/><Relationship Id="rId7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252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9005532" y="1028700"/>
            <a:ext cx="8229600" cy="8229600"/>
          </a:xfrm>
          <a:custGeom>
            <a:avLst/>
            <a:gdLst/>
            <a:ahLst/>
            <a:cxnLst/>
            <a:rect l="l" t="t" r="r" b="b"/>
            <a:pathLst>
              <a:path w="8229600" h="8229600">
                <a:moveTo>
                  <a:pt x="0" y="0"/>
                </a:moveTo>
                <a:lnTo>
                  <a:pt x="8229600" y="0"/>
                </a:lnTo>
                <a:lnTo>
                  <a:pt x="8229600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0327092" y="2350260"/>
            <a:ext cx="5586479" cy="5586479"/>
            <a:chOff x="0" y="0"/>
            <a:chExt cx="812800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3"/>
              <a:stretch>
                <a:fillRect l="-25046" r="-25046"/>
              </a:stretch>
            </a:blipFill>
          </p:spPr>
        </p:sp>
      </p:grpSp>
      <p:sp>
        <p:nvSpPr>
          <p:cNvPr id="5" name="TextBox 5"/>
          <p:cNvSpPr txBox="1"/>
          <p:nvPr/>
        </p:nvSpPr>
        <p:spPr>
          <a:xfrm>
            <a:off x="1028700" y="3027622"/>
            <a:ext cx="16206432" cy="22654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034"/>
              </a:lnSpc>
            </a:pPr>
            <a:r>
              <a:rPr lang="en-US" sz="8374" dirty="0">
                <a:solidFill>
                  <a:srgbClr val="FFFFFF"/>
                </a:solidFill>
                <a:latin typeface="Archivo Black"/>
                <a:ea typeface="Archivo Black"/>
                <a:cs typeface="Archivo Black"/>
                <a:sym typeface="Archivo Black"/>
              </a:rPr>
              <a:t>ADVENTURE QUEST GAME</a:t>
            </a:r>
          </a:p>
          <a:p>
            <a:pPr algn="l">
              <a:lnSpc>
                <a:spcPts val="7034"/>
              </a:lnSpc>
            </a:pPr>
            <a:endParaRPr lang="en-US" sz="8374" dirty="0">
              <a:solidFill>
                <a:srgbClr val="FFFFFF"/>
              </a:solidFill>
              <a:latin typeface="Archivo Black"/>
              <a:ea typeface="Archivo Black"/>
              <a:cs typeface="Archivo Black"/>
              <a:sym typeface="Archivo Black"/>
            </a:endParaRPr>
          </a:p>
          <a:p>
            <a:pPr algn="l">
              <a:lnSpc>
                <a:spcPts val="3758"/>
              </a:lnSpc>
            </a:pPr>
            <a:r>
              <a:rPr lang="en-US" sz="4474" dirty="0">
                <a:solidFill>
                  <a:srgbClr val="FFFFFF"/>
                </a:solidFill>
                <a:latin typeface="Archivo Black"/>
                <a:ea typeface="Archivo Black"/>
                <a:cs typeface="Archivo Black"/>
                <a:sym typeface="Archivo Black"/>
              </a:rPr>
              <a:t>GROUP-09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8700" y="5389361"/>
            <a:ext cx="6011971" cy="34244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501"/>
              </a:lnSpc>
            </a:pPr>
            <a:r>
              <a:rPr lang="en-US" sz="3215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BY </a:t>
            </a:r>
          </a:p>
          <a:p>
            <a:pPr algn="l">
              <a:lnSpc>
                <a:spcPts val="4501"/>
              </a:lnSpc>
            </a:pPr>
            <a:r>
              <a:rPr lang="en-US" sz="3215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Md Shehan Miah-1911048642</a:t>
            </a:r>
          </a:p>
          <a:p>
            <a:pPr algn="l">
              <a:lnSpc>
                <a:spcPts val="4501"/>
              </a:lnSpc>
            </a:pPr>
            <a:r>
              <a:rPr lang="en-US" sz="3215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Ahmed Sadman-2014094042</a:t>
            </a:r>
          </a:p>
          <a:p>
            <a:pPr algn="l">
              <a:lnSpc>
                <a:spcPts val="4501"/>
              </a:lnSpc>
            </a:pPr>
            <a:r>
              <a:rPr lang="en-US" sz="3215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Tawhid Islam-2021499042</a:t>
            </a:r>
          </a:p>
          <a:p>
            <a:pPr algn="l">
              <a:lnSpc>
                <a:spcPts val="4501"/>
              </a:lnSpc>
            </a:pPr>
            <a:r>
              <a:rPr lang="en-US" sz="3215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Arin Paul Niloy-2211902042</a:t>
            </a:r>
          </a:p>
          <a:p>
            <a:pPr algn="l">
              <a:lnSpc>
                <a:spcPts val="4501"/>
              </a:lnSpc>
            </a:pPr>
            <a:endParaRPr lang="en-US" sz="3215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" name="AutoShape 7"/>
          <p:cNvSpPr/>
          <p:nvPr/>
        </p:nvSpPr>
        <p:spPr>
          <a:xfrm>
            <a:off x="-223380" y="9258300"/>
            <a:ext cx="13343712" cy="0"/>
          </a:xfrm>
          <a:prstGeom prst="line">
            <a:avLst/>
          </a:prstGeom>
          <a:ln w="28575" cap="flat">
            <a:solidFill>
              <a:srgbClr val="FFFFFF"/>
            </a:solidFill>
            <a:prstDash val="solid"/>
            <a:headEnd type="oval" w="lg" len="lg"/>
            <a:tailEnd type="oval" w="lg" len="lg"/>
          </a:ln>
        </p:spPr>
      </p:sp>
      <p:sp>
        <p:nvSpPr>
          <p:cNvPr id="8" name="AutoShape 8"/>
          <p:cNvSpPr/>
          <p:nvPr/>
        </p:nvSpPr>
        <p:spPr>
          <a:xfrm>
            <a:off x="9763917" y="1014412"/>
            <a:ext cx="14264946" cy="0"/>
          </a:xfrm>
          <a:prstGeom prst="line">
            <a:avLst/>
          </a:prstGeom>
          <a:ln w="28575" cap="flat">
            <a:solidFill>
              <a:srgbClr val="FFFFFF"/>
            </a:solidFill>
            <a:prstDash val="solid"/>
            <a:headEnd type="oval" w="lg" len="lg"/>
            <a:tailEnd type="oval" w="lg" len="lg"/>
          </a:ln>
        </p:spPr>
      </p:sp>
      <p:sp>
        <p:nvSpPr>
          <p:cNvPr id="9" name="TextBox 9"/>
          <p:cNvSpPr txBox="1"/>
          <p:nvPr/>
        </p:nvSpPr>
        <p:spPr>
          <a:xfrm>
            <a:off x="1028700" y="2054986"/>
            <a:ext cx="6438685" cy="5238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CSE440: AI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22" b="-9222"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3" name="Freeform 3"/>
          <p:cNvSpPr/>
          <p:nvPr/>
        </p:nvSpPr>
        <p:spPr>
          <a:xfrm>
            <a:off x="-58130" y="9316594"/>
            <a:ext cx="18404260" cy="1940813"/>
          </a:xfrm>
          <a:custGeom>
            <a:avLst/>
            <a:gdLst/>
            <a:ahLst/>
            <a:cxnLst/>
            <a:rect l="l" t="t" r="r" b="b"/>
            <a:pathLst>
              <a:path w="18404260" h="1940813">
                <a:moveTo>
                  <a:pt x="0" y="0"/>
                </a:moveTo>
                <a:lnTo>
                  <a:pt x="18404260" y="0"/>
                </a:lnTo>
                <a:lnTo>
                  <a:pt x="18404260" y="1940812"/>
                </a:lnTo>
                <a:lnTo>
                  <a:pt x="0" y="194081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995136" y="1562352"/>
            <a:ext cx="8290925" cy="10545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476"/>
              </a:lnSpc>
            </a:pPr>
            <a:r>
              <a:rPr lang="en-US" sz="8900" dirty="0">
                <a:solidFill>
                  <a:srgbClr val="252525"/>
                </a:solidFill>
                <a:latin typeface="Archivo Black"/>
                <a:ea typeface="Archivo Black"/>
                <a:cs typeface="Archivo Black"/>
                <a:sym typeface="Archivo Black"/>
              </a:rPr>
              <a:t>Conclusion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170760" y="2616904"/>
            <a:ext cx="8811439" cy="560153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endParaRPr lang="en-US" sz="2800" dirty="0"/>
          </a:p>
          <a:p>
            <a:pPr lvl="1"/>
            <a:r>
              <a:rPr lang="en-US" sz="2800" b="1" dirty="0"/>
              <a:t>Summary: </a:t>
            </a:r>
            <a:r>
              <a:rPr lang="en-US" sz="2800" dirty="0"/>
              <a:t>"Adventure Quest" successfully combines probabilistic decision-making and interactive gameplay with </a:t>
            </a:r>
            <a:r>
              <a:rPr lang="en-US" sz="2800" dirty="0" err="1"/>
              <a:t>Tkinter</a:t>
            </a:r>
            <a:r>
              <a:rPr lang="en-US" sz="2800" dirty="0"/>
              <a:t> for a simple yet engaging game experience</a:t>
            </a:r>
            <a:r>
              <a:rPr lang="en-US" sz="2800" dirty="0" smtClean="0"/>
              <a:t>.</a:t>
            </a:r>
          </a:p>
          <a:p>
            <a:pPr lvl="1"/>
            <a:endParaRPr lang="en-US" sz="2800" dirty="0"/>
          </a:p>
          <a:p>
            <a:pPr lvl="1"/>
            <a:r>
              <a:rPr lang="en-US" sz="2800" b="1" dirty="0"/>
              <a:t>Reflection: </a:t>
            </a:r>
            <a:r>
              <a:rPr lang="en-US" sz="2800" dirty="0"/>
              <a:t>This project serves as a base for more complex adventure games with AI-driven decision-making and graphical improvements</a:t>
            </a:r>
            <a:r>
              <a:rPr lang="en-US" sz="2800" dirty="0" smtClean="0"/>
              <a:t>.</a:t>
            </a:r>
          </a:p>
          <a:p>
            <a:pPr lvl="1"/>
            <a:endParaRPr lang="en-US" sz="2800" dirty="0"/>
          </a:p>
          <a:p>
            <a:pPr lvl="1"/>
            <a:r>
              <a:rPr lang="en-US" sz="2800" b="1" dirty="0"/>
              <a:t>Closing Thoughts: </a:t>
            </a:r>
            <a:r>
              <a:rPr lang="en-US" sz="2800" dirty="0"/>
              <a:t>The project demonstrates the use of factor graphs in interactive storytelling and can be expanded further with multiplayer and advanced graphics.</a:t>
            </a:r>
          </a:p>
        </p:txBody>
      </p:sp>
      <p:sp>
        <p:nvSpPr>
          <p:cNvPr id="9" name="Freeform 9"/>
          <p:cNvSpPr/>
          <p:nvPr/>
        </p:nvSpPr>
        <p:spPr>
          <a:xfrm>
            <a:off x="1028700" y="920766"/>
            <a:ext cx="906317" cy="215868"/>
          </a:xfrm>
          <a:custGeom>
            <a:avLst/>
            <a:gdLst/>
            <a:ahLst/>
            <a:cxnLst/>
            <a:rect l="l" t="t" r="r" b="b"/>
            <a:pathLst>
              <a:path w="906317" h="215868">
                <a:moveTo>
                  <a:pt x="0" y="0"/>
                </a:moveTo>
                <a:lnTo>
                  <a:pt x="906317" y="0"/>
                </a:lnTo>
                <a:lnTo>
                  <a:pt x="906317" y="215868"/>
                </a:lnTo>
                <a:lnTo>
                  <a:pt x="0" y="21586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22" b="-9222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028700" y="1812595"/>
            <a:ext cx="10096500" cy="4873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780"/>
              </a:lnSpc>
            </a:pPr>
            <a:r>
              <a:rPr lang="en-US" sz="4800" dirty="0">
                <a:solidFill>
                  <a:srgbClr val="252525"/>
                </a:solidFill>
                <a:latin typeface="Archivo Black"/>
                <a:ea typeface="Archivo Black"/>
                <a:cs typeface="Archivo Black"/>
                <a:sym typeface="Archivo Black"/>
              </a:rPr>
              <a:t>Problem</a:t>
            </a:r>
            <a:r>
              <a:rPr lang="en-US" sz="4500" dirty="0">
                <a:solidFill>
                  <a:srgbClr val="252525"/>
                </a:solidFill>
                <a:latin typeface="Archivo Black"/>
                <a:ea typeface="Archivo Black"/>
                <a:cs typeface="Archivo Black"/>
                <a:sym typeface="Archivo Black"/>
              </a:rPr>
              <a:t> Statement &amp; Overview</a:t>
            </a:r>
          </a:p>
        </p:txBody>
      </p:sp>
      <p:sp>
        <p:nvSpPr>
          <p:cNvPr id="4" name="Freeform 4"/>
          <p:cNvSpPr/>
          <p:nvPr/>
        </p:nvSpPr>
        <p:spPr>
          <a:xfrm>
            <a:off x="-116260" y="9316594"/>
            <a:ext cx="18404260" cy="1940813"/>
          </a:xfrm>
          <a:custGeom>
            <a:avLst/>
            <a:gdLst/>
            <a:ahLst/>
            <a:cxnLst/>
            <a:rect l="l" t="t" r="r" b="b"/>
            <a:pathLst>
              <a:path w="18404260" h="1940813">
                <a:moveTo>
                  <a:pt x="0" y="0"/>
                </a:moveTo>
                <a:lnTo>
                  <a:pt x="18404260" y="0"/>
                </a:lnTo>
                <a:lnTo>
                  <a:pt x="18404260" y="1940812"/>
                </a:lnTo>
                <a:lnTo>
                  <a:pt x="0" y="194081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028700" y="5244783"/>
            <a:ext cx="15293551" cy="21929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600"/>
              </a:lnSpc>
            </a:pPr>
            <a:r>
              <a:rPr lang="en-US" sz="4000" b="1" dirty="0">
                <a:solidFill>
                  <a:srgbClr val="252525"/>
                </a:solidFill>
                <a:ea typeface="Archivo Black"/>
                <a:cs typeface="Archivo Black"/>
                <a:sym typeface="Archivo Black"/>
              </a:rPr>
              <a:t>Challenge: </a:t>
            </a:r>
            <a:r>
              <a:rPr lang="en-US" sz="4000" dirty="0">
                <a:solidFill>
                  <a:srgbClr val="252525"/>
                </a:solidFill>
                <a:ea typeface="Archivo Black"/>
                <a:cs typeface="Archivo Black"/>
                <a:sym typeface="Archivo Black"/>
              </a:rPr>
              <a:t>Building a game that combines storytelling with probabilistic decision-making and a user-friendly graphical interface.</a:t>
            </a:r>
          </a:p>
          <a:p>
            <a:pPr algn="l">
              <a:lnSpc>
                <a:spcPts val="5880"/>
              </a:lnSpc>
            </a:pPr>
            <a:endParaRPr lang="en-US" sz="4000" dirty="0">
              <a:solidFill>
                <a:srgbClr val="252525"/>
              </a:solidFill>
              <a:ea typeface="Archivo Black"/>
              <a:cs typeface="Archivo Black"/>
              <a:sym typeface="Archivo Black"/>
            </a:endParaRPr>
          </a:p>
        </p:txBody>
      </p:sp>
      <p:sp>
        <p:nvSpPr>
          <p:cNvPr id="6" name="AutoShape 6"/>
          <p:cNvSpPr/>
          <p:nvPr/>
        </p:nvSpPr>
        <p:spPr>
          <a:xfrm>
            <a:off x="12269371" y="1014412"/>
            <a:ext cx="11759491" cy="0"/>
          </a:xfrm>
          <a:prstGeom prst="line">
            <a:avLst/>
          </a:prstGeom>
          <a:ln w="38100" cap="flat">
            <a:solidFill>
              <a:srgbClr val="252525"/>
            </a:solidFill>
            <a:prstDash val="solid"/>
            <a:headEnd type="oval" w="lg" len="lg"/>
            <a:tailEnd type="oval" w="lg" len="lg"/>
          </a:ln>
        </p:spPr>
      </p:sp>
      <p:sp>
        <p:nvSpPr>
          <p:cNvPr id="7" name="Freeform 7"/>
          <p:cNvSpPr/>
          <p:nvPr/>
        </p:nvSpPr>
        <p:spPr>
          <a:xfrm>
            <a:off x="1028700" y="1014412"/>
            <a:ext cx="1028700" cy="242888"/>
          </a:xfrm>
          <a:custGeom>
            <a:avLst/>
            <a:gdLst/>
            <a:ahLst/>
            <a:cxnLst/>
            <a:rect l="l" t="t" r="r" b="b"/>
            <a:pathLst>
              <a:path w="906317" h="215868">
                <a:moveTo>
                  <a:pt x="0" y="0"/>
                </a:moveTo>
                <a:lnTo>
                  <a:pt x="906317" y="0"/>
                </a:lnTo>
                <a:lnTo>
                  <a:pt x="906317" y="215868"/>
                </a:lnTo>
                <a:lnTo>
                  <a:pt x="0" y="21586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1028700" y="2993708"/>
            <a:ext cx="15760789" cy="21544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599"/>
              </a:lnSpc>
              <a:spcBef>
                <a:spcPct val="0"/>
              </a:spcBef>
            </a:pPr>
            <a:r>
              <a:rPr lang="en-US" sz="3999" b="1" dirty="0">
                <a:solidFill>
                  <a:srgbClr val="252525"/>
                </a:solidFill>
                <a:ea typeface="Archivo Black"/>
                <a:cs typeface="Archivo Black"/>
                <a:sym typeface="Archivo Black"/>
              </a:rPr>
              <a:t>Objective: </a:t>
            </a:r>
            <a:r>
              <a:rPr lang="en-US" sz="3999" dirty="0">
                <a:solidFill>
                  <a:srgbClr val="252525"/>
                </a:solidFill>
                <a:ea typeface="Archivo Black"/>
                <a:cs typeface="Archivo Black"/>
                <a:sym typeface="Archivo Black"/>
              </a:rPr>
              <a:t>To create an interactive adventure game where the player's decisions influence the outcome, using factor graphs for dynamic decision-making.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22" b="-9222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028700" y="1812595"/>
            <a:ext cx="10096500" cy="4873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780"/>
              </a:lnSpc>
            </a:pPr>
            <a:r>
              <a:rPr lang="en-US" sz="4800" dirty="0">
                <a:latin typeface="Archivo Black" panose="020B0604020202020204" charset="0"/>
              </a:rPr>
              <a:t>Game Concept &amp; Features</a:t>
            </a:r>
            <a:endParaRPr lang="en-US" sz="4500" dirty="0">
              <a:solidFill>
                <a:srgbClr val="252525"/>
              </a:solidFill>
              <a:latin typeface="Archivo Black" panose="020B0604020202020204" charset="0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4" name="Freeform 4"/>
          <p:cNvSpPr/>
          <p:nvPr/>
        </p:nvSpPr>
        <p:spPr>
          <a:xfrm>
            <a:off x="-116260" y="9316594"/>
            <a:ext cx="18404260" cy="1940813"/>
          </a:xfrm>
          <a:custGeom>
            <a:avLst/>
            <a:gdLst/>
            <a:ahLst/>
            <a:cxnLst/>
            <a:rect l="l" t="t" r="r" b="b"/>
            <a:pathLst>
              <a:path w="18404260" h="1940813">
                <a:moveTo>
                  <a:pt x="0" y="0"/>
                </a:moveTo>
                <a:lnTo>
                  <a:pt x="18404260" y="0"/>
                </a:lnTo>
                <a:lnTo>
                  <a:pt x="18404260" y="1940812"/>
                </a:lnTo>
                <a:lnTo>
                  <a:pt x="0" y="194081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028700" y="4741786"/>
            <a:ext cx="15506700" cy="27084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/>
            <a:r>
              <a:rPr lang="en-US" sz="3600" b="1" dirty="0" smtClean="0">
                <a:solidFill>
                  <a:srgbClr val="252525"/>
                </a:solidFill>
                <a:ea typeface="Archivo Black"/>
                <a:cs typeface="Archivo Black"/>
                <a:sym typeface="Archivo Black"/>
              </a:rPr>
              <a:t>Features: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252525"/>
                </a:solidFill>
                <a:ea typeface="Archivo Black"/>
                <a:cs typeface="Archivo Black"/>
                <a:sym typeface="Archivo Black"/>
              </a:rPr>
              <a:t>Factor Graphs for dynamic decision-making (Health, Reputation, Combat Ability</a:t>
            </a:r>
            <a:r>
              <a:rPr lang="en-US" sz="2800" dirty="0" smtClean="0">
                <a:solidFill>
                  <a:srgbClr val="252525"/>
                </a:solidFill>
                <a:ea typeface="Archivo Black"/>
                <a:cs typeface="Archivo Black"/>
                <a:sym typeface="Archivo Black"/>
              </a:rPr>
              <a:t>).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252525"/>
                </a:solidFill>
                <a:ea typeface="Archivo Black"/>
                <a:cs typeface="Archivo Black"/>
                <a:sym typeface="Archivo Black"/>
              </a:rPr>
              <a:t>Random Events (e.g., fighting bandits, finding items</a:t>
            </a:r>
            <a:r>
              <a:rPr lang="en-US" sz="2800" dirty="0" smtClean="0">
                <a:solidFill>
                  <a:srgbClr val="252525"/>
                </a:solidFill>
                <a:ea typeface="Archivo Black"/>
                <a:cs typeface="Archivo Black"/>
                <a:sym typeface="Archivo Black"/>
              </a:rPr>
              <a:t>).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252525"/>
                </a:solidFill>
                <a:ea typeface="Archivo Black"/>
                <a:cs typeface="Archivo Black"/>
                <a:sym typeface="Archivo Black"/>
              </a:rPr>
              <a:t>Multiple Locations: </a:t>
            </a:r>
            <a:r>
              <a:rPr lang="en-US" sz="2800" dirty="0" err="1">
                <a:solidFill>
                  <a:srgbClr val="252525"/>
                </a:solidFill>
                <a:ea typeface="Archivo Black"/>
                <a:cs typeface="Archivo Black"/>
                <a:sym typeface="Archivo Black"/>
              </a:rPr>
              <a:t>Lalbagh</a:t>
            </a:r>
            <a:r>
              <a:rPr lang="en-US" sz="2800" dirty="0">
                <a:solidFill>
                  <a:srgbClr val="252525"/>
                </a:solidFill>
                <a:ea typeface="Archivo Black"/>
                <a:cs typeface="Archivo Black"/>
                <a:sym typeface="Archivo Black"/>
              </a:rPr>
              <a:t> Fort, </a:t>
            </a:r>
            <a:r>
              <a:rPr lang="en-US" sz="2800" dirty="0" err="1">
                <a:solidFill>
                  <a:srgbClr val="252525"/>
                </a:solidFill>
                <a:ea typeface="Archivo Black"/>
                <a:cs typeface="Archivo Black"/>
                <a:sym typeface="Archivo Black"/>
              </a:rPr>
              <a:t>Sadarghat</a:t>
            </a:r>
            <a:r>
              <a:rPr lang="en-US" sz="2800" dirty="0">
                <a:solidFill>
                  <a:srgbClr val="252525"/>
                </a:solidFill>
                <a:ea typeface="Archivo Black"/>
                <a:cs typeface="Archivo Black"/>
                <a:sym typeface="Archivo Black"/>
              </a:rPr>
              <a:t>, National Museum, Sundarbans, Ahsan </a:t>
            </a:r>
            <a:r>
              <a:rPr lang="en-US" sz="2800" dirty="0" err="1">
                <a:solidFill>
                  <a:srgbClr val="252525"/>
                </a:solidFill>
                <a:ea typeface="Archivo Black"/>
                <a:cs typeface="Archivo Black"/>
                <a:sym typeface="Archivo Black"/>
              </a:rPr>
              <a:t>Manzil</a:t>
            </a:r>
            <a:r>
              <a:rPr lang="en-US" sz="2800" dirty="0" smtClean="0">
                <a:solidFill>
                  <a:srgbClr val="252525"/>
                </a:solidFill>
                <a:ea typeface="Archivo Black"/>
                <a:cs typeface="Archivo Black"/>
                <a:sym typeface="Archivo Black"/>
              </a:rPr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252525"/>
                </a:solidFill>
                <a:ea typeface="Archivo Black"/>
                <a:cs typeface="Archivo Black"/>
                <a:sym typeface="Archivo Black"/>
              </a:rPr>
              <a:t>Interactive GUI: Built with </a:t>
            </a:r>
            <a:r>
              <a:rPr lang="en-US" sz="2800" dirty="0" err="1">
                <a:solidFill>
                  <a:srgbClr val="252525"/>
                </a:solidFill>
                <a:ea typeface="Archivo Black"/>
                <a:cs typeface="Archivo Black"/>
                <a:sym typeface="Archivo Black"/>
              </a:rPr>
              <a:t>Tkinter</a:t>
            </a:r>
            <a:r>
              <a:rPr lang="en-US" sz="2800" dirty="0">
                <a:solidFill>
                  <a:srgbClr val="252525"/>
                </a:solidFill>
                <a:ea typeface="Archivo Black"/>
                <a:cs typeface="Archivo Black"/>
                <a:sym typeface="Archivo Black"/>
              </a:rPr>
              <a:t> for player interaction.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252525"/>
              </a:solidFill>
              <a:ea typeface="Archivo Black"/>
              <a:cs typeface="Archivo Black"/>
              <a:sym typeface="Archivo Black"/>
            </a:endParaRPr>
          </a:p>
        </p:txBody>
      </p:sp>
      <p:sp>
        <p:nvSpPr>
          <p:cNvPr id="6" name="AutoShape 6"/>
          <p:cNvSpPr/>
          <p:nvPr/>
        </p:nvSpPr>
        <p:spPr>
          <a:xfrm>
            <a:off x="12269371" y="1014412"/>
            <a:ext cx="11759491" cy="0"/>
          </a:xfrm>
          <a:prstGeom prst="line">
            <a:avLst/>
          </a:prstGeom>
          <a:ln w="38100" cap="flat">
            <a:solidFill>
              <a:srgbClr val="252525"/>
            </a:solidFill>
            <a:prstDash val="solid"/>
            <a:headEnd type="oval" w="lg" len="lg"/>
            <a:tailEnd type="oval" w="lg" len="lg"/>
          </a:ln>
        </p:spPr>
      </p:sp>
      <p:sp>
        <p:nvSpPr>
          <p:cNvPr id="7" name="Freeform 7"/>
          <p:cNvSpPr/>
          <p:nvPr/>
        </p:nvSpPr>
        <p:spPr>
          <a:xfrm>
            <a:off x="1028700" y="920766"/>
            <a:ext cx="906317" cy="215868"/>
          </a:xfrm>
          <a:custGeom>
            <a:avLst/>
            <a:gdLst/>
            <a:ahLst/>
            <a:cxnLst/>
            <a:rect l="l" t="t" r="r" b="b"/>
            <a:pathLst>
              <a:path w="906317" h="215868">
                <a:moveTo>
                  <a:pt x="0" y="0"/>
                </a:moveTo>
                <a:lnTo>
                  <a:pt x="906317" y="0"/>
                </a:lnTo>
                <a:lnTo>
                  <a:pt x="906317" y="215868"/>
                </a:lnTo>
                <a:lnTo>
                  <a:pt x="0" y="21586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1028700" y="2993708"/>
            <a:ext cx="14439900" cy="14362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599"/>
              </a:lnSpc>
              <a:spcBef>
                <a:spcPct val="0"/>
              </a:spcBef>
            </a:pPr>
            <a:r>
              <a:rPr lang="en-US" sz="3999" b="1" dirty="0">
                <a:solidFill>
                  <a:srgbClr val="252525"/>
                </a:solidFill>
                <a:ea typeface="Archivo Black"/>
                <a:cs typeface="Archivo Black"/>
                <a:sym typeface="Archivo Black"/>
              </a:rPr>
              <a:t>Core Concept: </a:t>
            </a:r>
            <a:r>
              <a:rPr lang="en-US" sz="3999" dirty="0">
                <a:solidFill>
                  <a:srgbClr val="252525"/>
                </a:solidFill>
                <a:ea typeface="Archivo Black"/>
                <a:cs typeface="Archivo Black"/>
                <a:sym typeface="Archivo Black"/>
              </a:rPr>
              <a:t>Players embark on an adventure in Dhaka, exploring landmarks, making decisions, and uncovering treasure.</a:t>
            </a:r>
            <a:endParaRPr lang="en-US" sz="3999" dirty="0">
              <a:solidFill>
                <a:srgbClr val="252525"/>
              </a:solidFill>
              <a:ea typeface="Archivo Black"/>
              <a:cs typeface="Archivo Black"/>
              <a:sym typeface="Archivo Black"/>
            </a:endParaRPr>
          </a:p>
        </p:txBody>
      </p:sp>
    </p:spTree>
    <p:extLst>
      <p:ext uri="{BB962C8B-B14F-4D97-AF65-F5344CB8AC3E}">
        <p14:creationId xmlns:p14="http://schemas.microsoft.com/office/powerpoint/2010/main" val="2057630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22" b="-9222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028700" y="1812595"/>
            <a:ext cx="10096500" cy="53655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780"/>
              </a:lnSpc>
            </a:pPr>
            <a:r>
              <a:rPr lang="en-US" sz="4800" dirty="0" smtClean="0">
                <a:latin typeface="Archivo Black" panose="020B0604020202020204" charset="0"/>
              </a:rPr>
              <a:t>Factor Graph Integration</a:t>
            </a:r>
            <a:endParaRPr lang="en-US" sz="4500" dirty="0">
              <a:solidFill>
                <a:srgbClr val="252525"/>
              </a:solidFill>
              <a:latin typeface="Archivo Black" panose="020B0604020202020204" charset="0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4" name="Freeform 4"/>
          <p:cNvSpPr/>
          <p:nvPr/>
        </p:nvSpPr>
        <p:spPr>
          <a:xfrm>
            <a:off x="-116260" y="9316594"/>
            <a:ext cx="18404260" cy="1940813"/>
          </a:xfrm>
          <a:custGeom>
            <a:avLst/>
            <a:gdLst/>
            <a:ahLst/>
            <a:cxnLst/>
            <a:rect l="l" t="t" r="r" b="b"/>
            <a:pathLst>
              <a:path w="18404260" h="1940813">
                <a:moveTo>
                  <a:pt x="0" y="0"/>
                </a:moveTo>
                <a:lnTo>
                  <a:pt x="18404260" y="0"/>
                </a:lnTo>
                <a:lnTo>
                  <a:pt x="18404260" y="1940812"/>
                </a:lnTo>
                <a:lnTo>
                  <a:pt x="0" y="194081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029949" y="2821387"/>
            <a:ext cx="9638051" cy="32365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/>
            <a:r>
              <a:rPr lang="en-US" sz="3600" b="1" dirty="0" smtClean="0">
                <a:solidFill>
                  <a:srgbClr val="252525"/>
                </a:solidFill>
                <a:ea typeface="Archivo Black"/>
                <a:cs typeface="Archivo Black"/>
                <a:sym typeface="Archivo Black"/>
              </a:rPr>
              <a:t>Features: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252525"/>
                </a:solidFill>
                <a:ea typeface="Archivo Black"/>
                <a:cs typeface="Archivo Black"/>
                <a:sym typeface="Archivo Black"/>
              </a:rPr>
              <a:t>Factor Graph: Models the probabilistic relationships between health, reputation, and combat ability</a:t>
            </a:r>
            <a:r>
              <a:rPr lang="en-US" sz="2800" dirty="0" smtClean="0">
                <a:solidFill>
                  <a:srgbClr val="252525"/>
                </a:solidFill>
                <a:ea typeface="Archivo Black"/>
                <a:cs typeface="Archivo Black"/>
                <a:sym typeface="Archivo Black"/>
              </a:rPr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252525"/>
                </a:solidFill>
                <a:ea typeface="Archivo Black"/>
                <a:cs typeface="Archivo Black"/>
                <a:sym typeface="Archivo Black"/>
              </a:rPr>
              <a:t>Dependencies: Health → Reputation, Reputation → Quest Progress, Health → Combat Ability</a:t>
            </a:r>
            <a:r>
              <a:rPr lang="en-US" sz="2800" dirty="0" smtClean="0">
                <a:solidFill>
                  <a:srgbClr val="252525"/>
                </a:solidFill>
                <a:ea typeface="Archivo Black"/>
                <a:cs typeface="Archivo Black"/>
                <a:sym typeface="Archivo Black"/>
              </a:rPr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252525"/>
                </a:solidFill>
                <a:ea typeface="Archivo Black"/>
                <a:cs typeface="Archivo Black"/>
                <a:sym typeface="Archivo Black"/>
              </a:rPr>
              <a:t>How it Works: Probabilities for health, reputation, etc., are dynamically updated based on the player’s actions.</a:t>
            </a:r>
            <a:endParaRPr lang="en-US" sz="2800" dirty="0">
              <a:solidFill>
                <a:srgbClr val="252525"/>
              </a:solidFill>
              <a:ea typeface="Archivo Black"/>
              <a:cs typeface="Archivo Black"/>
              <a:sym typeface="Archivo Black"/>
            </a:endParaRPr>
          </a:p>
        </p:txBody>
      </p:sp>
      <p:sp>
        <p:nvSpPr>
          <p:cNvPr id="6" name="AutoShape 6"/>
          <p:cNvSpPr/>
          <p:nvPr/>
        </p:nvSpPr>
        <p:spPr>
          <a:xfrm>
            <a:off x="12269371" y="1014412"/>
            <a:ext cx="11759491" cy="0"/>
          </a:xfrm>
          <a:prstGeom prst="line">
            <a:avLst/>
          </a:prstGeom>
          <a:ln w="38100" cap="flat">
            <a:solidFill>
              <a:srgbClr val="252525"/>
            </a:solidFill>
            <a:prstDash val="solid"/>
            <a:headEnd type="oval" w="lg" len="lg"/>
            <a:tailEnd type="oval" w="lg" len="lg"/>
          </a:ln>
        </p:spPr>
      </p:sp>
      <p:sp>
        <p:nvSpPr>
          <p:cNvPr id="7" name="Freeform 7"/>
          <p:cNvSpPr/>
          <p:nvPr/>
        </p:nvSpPr>
        <p:spPr>
          <a:xfrm>
            <a:off x="1028700" y="920766"/>
            <a:ext cx="906317" cy="215868"/>
          </a:xfrm>
          <a:custGeom>
            <a:avLst/>
            <a:gdLst/>
            <a:ahLst/>
            <a:cxnLst/>
            <a:rect l="l" t="t" r="r" b="b"/>
            <a:pathLst>
              <a:path w="906317" h="215868">
                <a:moveTo>
                  <a:pt x="0" y="0"/>
                </a:moveTo>
                <a:lnTo>
                  <a:pt x="906317" y="0"/>
                </a:lnTo>
                <a:lnTo>
                  <a:pt x="906317" y="215868"/>
                </a:lnTo>
                <a:lnTo>
                  <a:pt x="0" y="21586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1028700" y="2993708"/>
            <a:ext cx="14439900" cy="67403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599"/>
              </a:lnSpc>
              <a:spcBef>
                <a:spcPct val="0"/>
              </a:spcBef>
            </a:pPr>
            <a:endParaRPr lang="en-US" sz="3999" dirty="0">
              <a:solidFill>
                <a:srgbClr val="252525"/>
              </a:solidFill>
              <a:ea typeface="Archivo Black"/>
              <a:cs typeface="Archivo Black"/>
              <a:sym typeface="Archivo Black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5503" y="1812595"/>
            <a:ext cx="6888112" cy="5166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881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22" b="-9222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028700" y="1812595"/>
            <a:ext cx="9766803" cy="97462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780"/>
              </a:lnSpc>
            </a:pPr>
            <a:r>
              <a:rPr lang="en-US" sz="4800" dirty="0">
                <a:latin typeface="Archivo Black" panose="020B0604020202020204" charset="0"/>
              </a:rPr>
              <a:t>Game Flow &amp; User Interaction</a:t>
            </a:r>
            <a:endParaRPr lang="en-US" sz="4500" dirty="0">
              <a:solidFill>
                <a:srgbClr val="252525"/>
              </a:solidFill>
              <a:latin typeface="Archivo Black" panose="020B0604020202020204" charset="0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4" name="Freeform 4"/>
          <p:cNvSpPr/>
          <p:nvPr/>
        </p:nvSpPr>
        <p:spPr>
          <a:xfrm>
            <a:off x="-116260" y="9316594"/>
            <a:ext cx="18404260" cy="1940813"/>
          </a:xfrm>
          <a:custGeom>
            <a:avLst/>
            <a:gdLst/>
            <a:ahLst/>
            <a:cxnLst/>
            <a:rect l="l" t="t" r="r" b="b"/>
            <a:pathLst>
              <a:path w="18404260" h="1940813">
                <a:moveTo>
                  <a:pt x="0" y="0"/>
                </a:moveTo>
                <a:lnTo>
                  <a:pt x="18404260" y="0"/>
                </a:lnTo>
                <a:lnTo>
                  <a:pt x="18404260" y="1940812"/>
                </a:lnTo>
                <a:lnTo>
                  <a:pt x="0" y="194081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029949" y="2821387"/>
            <a:ext cx="9485651" cy="49244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/>
            <a:r>
              <a:rPr lang="en-US" sz="3200" b="1" dirty="0" smtClean="0">
                <a:solidFill>
                  <a:srgbClr val="252525"/>
                </a:solidFill>
                <a:ea typeface="Archivo Black"/>
                <a:cs typeface="Archivo Black"/>
                <a:sym typeface="Archivo Black"/>
              </a:rPr>
              <a:t>Features: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252525"/>
                </a:solidFill>
                <a:ea typeface="Archivo Black"/>
                <a:cs typeface="Archivo Black"/>
                <a:sym typeface="Archivo Black"/>
              </a:rPr>
              <a:t>The player chooses a starting location (e.g., </a:t>
            </a:r>
            <a:r>
              <a:rPr lang="en-US" sz="3200" dirty="0" err="1">
                <a:solidFill>
                  <a:srgbClr val="252525"/>
                </a:solidFill>
                <a:ea typeface="Archivo Black"/>
                <a:cs typeface="Archivo Black"/>
                <a:sym typeface="Archivo Black"/>
              </a:rPr>
              <a:t>Lalbagh</a:t>
            </a:r>
            <a:r>
              <a:rPr lang="en-US" sz="3200" dirty="0">
                <a:solidFill>
                  <a:srgbClr val="252525"/>
                </a:solidFill>
                <a:ea typeface="Archivo Black"/>
                <a:cs typeface="Archivo Black"/>
                <a:sym typeface="Archivo Black"/>
              </a:rPr>
              <a:t> Fort</a:t>
            </a:r>
            <a:r>
              <a:rPr lang="en-US" sz="3200" dirty="0" smtClean="0">
                <a:solidFill>
                  <a:srgbClr val="252525"/>
                </a:solidFill>
                <a:ea typeface="Archivo Black"/>
                <a:cs typeface="Archivo Black"/>
                <a:sym typeface="Archivo Black"/>
              </a:rPr>
              <a:t>).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They can choose between multiple actions (e.g., explore, fight, random events</a:t>
            </a:r>
            <a:r>
              <a:rPr lang="en-US" sz="3200" dirty="0" smtClean="0"/>
              <a:t>).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252525"/>
                </a:solidFill>
                <a:ea typeface="Archivo Black"/>
                <a:cs typeface="Archivo Black"/>
                <a:sym typeface="Archivo Black"/>
              </a:rPr>
              <a:t>Decisions influence health, reputation, and quest progress</a:t>
            </a:r>
            <a:r>
              <a:rPr lang="en-US" sz="3200" dirty="0" smtClean="0">
                <a:solidFill>
                  <a:srgbClr val="252525"/>
                </a:solidFill>
                <a:ea typeface="Archivo Black"/>
                <a:cs typeface="Archivo Black"/>
                <a:sym typeface="Archivo Black"/>
              </a:rPr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252525"/>
                </a:solidFill>
                <a:ea typeface="Archivo Black"/>
                <a:cs typeface="Archivo Black"/>
                <a:sym typeface="Archivo Black"/>
              </a:rPr>
              <a:t>The game ends when the quest is completed or the player’s health reaches 0.</a:t>
            </a:r>
            <a:endParaRPr lang="en-US" sz="3200" dirty="0" smtClean="0">
              <a:solidFill>
                <a:srgbClr val="252525"/>
              </a:solidFill>
              <a:ea typeface="Archivo Black"/>
              <a:cs typeface="Archivo Black"/>
              <a:sym typeface="Archivo Black"/>
            </a:endParaRPr>
          </a:p>
          <a:p>
            <a:pPr algn="l"/>
            <a:endParaRPr lang="en-US" sz="3200" b="1" dirty="0" smtClean="0">
              <a:solidFill>
                <a:srgbClr val="252525"/>
              </a:solidFill>
              <a:ea typeface="Archivo Black"/>
              <a:cs typeface="Archivo Black"/>
              <a:sym typeface="Archivo Black"/>
            </a:endParaRPr>
          </a:p>
        </p:txBody>
      </p:sp>
      <p:sp>
        <p:nvSpPr>
          <p:cNvPr id="6" name="AutoShape 6"/>
          <p:cNvSpPr/>
          <p:nvPr/>
        </p:nvSpPr>
        <p:spPr>
          <a:xfrm>
            <a:off x="12269371" y="1014412"/>
            <a:ext cx="11759491" cy="0"/>
          </a:xfrm>
          <a:prstGeom prst="line">
            <a:avLst/>
          </a:prstGeom>
          <a:ln w="38100" cap="flat">
            <a:solidFill>
              <a:srgbClr val="252525"/>
            </a:solidFill>
            <a:prstDash val="solid"/>
            <a:headEnd type="oval" w="lg" len="lg"/>
            <a:tailEnd type="oval" w="lg" len="lg"/>
          </a:ln>
        </p:spPr>
      </p:sp>
      <p:sp>
        <p:nvSpPr>
          <p:cNvPr id="7" name="Freeform 7"/>
          <p:cNvSpPr/>
          <p:nvPr/>
        </p:nvSpPr>
        <p:spPr>
          <a:xfrm>
            <a:off x="1028700" y="920766"/>
            <a:ext cx="906317" cy="215868"/>
          </a:xfrm>
          <a:custGeom>
            <a:avLst/>
            <a:gdLst/>
            <a:ahLst/>
            <a:cxnLst/>
            <a:rect l="l" t="t" r="r" b="b"/>
            <a:pathLst>
              <a:path w="906317" h="215868">
                <a:moveTo>
                  <a:pt x="0" y="0"/>
                </a:moveTo>
                <a:lnTo>
                  <a:pt x="906317" y="0"/>
                </a:lnTo>
                <a:lnTo>
                  <a:pt x="906317" y="215868"/>
                </a:lnTo>
                <a:lnTo>
                  <a:pt x="0" y="21586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1028700" y="2993708"/>
            <a:ext cx="14439900" cy="67403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599"/>
              </a:lnSpc>
              <a:spcBef>
                <a:spcPct val="0"/>
              </a:spcBef>
            </a:pPr>
            <a:endParaRPr lang="en-US" sz="3999" dirty="0">
              <a:solidFill>
                <a:srgbClr val="252525"/>
              </a:solidFill>
              <a:ea typeface="Archivo Black"/>
              <a:cs typeface="Archivo Black"/>
              <a:sym typeface="Archivo Black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3082" y="1625991"/>
            <a:ext cx="7649776" cy="6119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436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22" b="-9222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028700" y="1812595"/>
            <a:ext cx="9766803" cy="53655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780"/>
              </a:lnSpc>
            </a:pPr>
            <a:r>
              <a:rPr lang="en-US" sz="4800" dirty="0" smtClean="0">
                <a:latin typeface="Archivo Black" panose="020B0604020202020204" charset="0"/>
              </a:rPr>
              <a:t>Technical Implementation</a:t>
            </a:r>
            <a:endParaRPr lang="en-US" sz="4500" dirty="0">
              <a:solidFill>
                <a:srgbClr val="252525"/>
              </a:solidFill>
              <a:latin typeface="Archivo Black" panose="020B0604020202020204" charset="0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4" name="Freeform 4"/>
          <p:cNvSpPr/>
          <p:nvPr/>
        </p:nvSpPr>
        <p:spPr>
          <a:xfrm>
            <a:off x="-116260" y="9316594"/>
            <a:ext cx="18404260" cy="1940813"/>
          </a:xfrm>
          <a:custGeom>
            <a:avLst/>
            <a:gdLst/>
            <a:ahLst/>
            <a:cxnLst/>
            <a:rect l="l" t="t" r="r" b="b"/>
            <a:pathLst>
              <a:path w="18404260" h="1940813">
                <a:moveTo>
                  <a:pt x="0" y="0"/>
                </a:moveTo>
                <a:lnTo>
                  <a:pt x="18404260" y="0"/>
                </a:lnTo>
                <a:lnTo>
                  <a:pt x="18404260" y="1940812"/>
                </a:lnTo>
                <a:lnTo>
                  <a:pt x="0" y="194081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029949" y="2821387"/>
            <a:ext cx="9485651" cy="39395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/>
            <a:r>
              <a:rPr lang="en-US" sz="3200" b="1" dirty="0" smtClean="0">
                <a:solidFill>
                  <a:srgbClr val="252525"/>
                </a:solidFill>
                <a:ea typeface="Archivo Black"/>
                <a:cs typeface="Archivo Black"/>
                <a:sym typeface="Archivo Black"/>
              </a:rPr>
              <a:t>Features: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252525"/>
                </a:solidFill>
                <a:ea typeface="Archivo Black"/>
                <a:cs typeface="Archivo Black"/>
                <a:sym typeface="Archivo Black"/>
              </a:rPr>
              <a:t>Factor Graph: Managed using </a:t>
            </a:r>
            <a:r>
              <a:rPr lang="en-US" sz="3200" dirty="0" err="1">
                <a:solidFill>
                  <a:srgbClr val="252525"/>
                </a:solidFill>
                <a:ea typeface="Archivo Black"/>
                <a:cs typeface="Archivo Black"/>
                <a:sym typeface="Archivo Black"/>
              </a:rPr>
              <a:t>pgmpy</a:t>
            </a:r>
            <a:r>
              <a:rPr lang="en-US" sz="3200" dirty="0" smtClean="0">
                <a:solidFill>
                  <a:srgbClr val="252525"/>
                </a:solidFill>
                <a:ea typeface="Archivo Black"/>
                <a:cs typeface="Archivo Black"/>
                <a:sym typeface="Archivo Black"/>
              </a:rPr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 err="1">
                <a:solidFill>
                  <a:srgbClr val="252525"/>
                </a:solidFill>
                <a:ea typeface="Archivo Black"/>
                <a:cs typeface="Archivo Black"/>
                <a:sym typeface="Archivo Black"/>
              </a:rPr>
              <a:t>Tkinter</a:t>
            </a:r>
            <a:r>
              <a:rPr lang="en-US" sz="3200" dirty="0">
                <a:solidFill>
                  <a:srgbClr val="252525"/>
                </a:solidFill>
                <a:ea typeface="Archivo Black"/>
                <a:cs typeface="Archivo Black"/>
                <a:sym typeface="Archivo Black"/>
              </a:rPr>
              <a:t> GUI: Used for displaying the game state (labels for health, reputation) and interacting with the player via buttons</a:t>
            </a:r>
            <a:r>
              <a:rPr lang="en-US" sz="3200" dirty="0" smtClean="0">
                <a:solidFill>
                  <a:srgbClr val="252525"/>
                </a:solidFill>
                <a:ea typeface="Archivo Black"/>
                <a:cs typeface="Archivo Black"/>
                <a:sym typeface="Archivo Black"/>
              </a:rPr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252525"/>
                </a:solidFill>
                <a:ea typeface="Archivo Black"/>
                <a:cs typeface="Archivo Black"/>
                <a:sym typeface="Archivo Black"/>
              </a:rPr>
              <a:t>Probabilistic Logic: Decisions such as combat outcome, random events, and quest progress are determined using the factor graph’s probabilities.</a:t>
            </a:r>
            <a:endParaRPr lang="en-US" sz="3200" dirty="0" smtClean="0">
              <a:solidFill>
                <a:srgbClr val="252525"/>
              </a:solidFill>
              <a:ea typeface="Archivo Black"/>
              <a:cs typeface="Archivo Black"/>
              <a:sym typeface="Archivo Black"/>
            </a:endParaRPr>
          </a:p>
        </p:txBody>
      </p:sp>
      <p:sp>
        <p:nvSpPr>
          <p:cNvPr id="6" name="AutoShape 6"/>
          <p:cNvSpPr/>
          <p:nvPr/>
        </p:nvSpPr>
        <p:spPr>
          <a:xfrm>
            <a:off x="12269371" y="1014412"/>
            <a:ext cx="11759491" cy="0"/>
          </a:xfrm>
          <a:prstGeom prst="line">
            <a:avLst/>
          </a:prstGeom>
          <a:ln w="38100" cap="flat">
            <a:solidFill>
              <a:srgbClr val="252525"/>
            </a:solidFill>
            <a:prstDash val="solid"/>
            <a:headEnd type="oval" w="lg" len="lg"/>
            <a:tailEnd type="oval" w="lg" len="lg"/>
          </a:ln>
        </p:spPr>
      </p:sp>
      <p:sp>
        <p:nvSpPr>
          <p:cNvPr id="7" name="Freeform 7"/>
          <p:cNvSpPr/>
          <p:nvPr/>
        </p:nvSpPr>
        <p:spPr>
          <a:xfrm>
            <a:off x="1028700" y="920766"/>
            <a:ext cx="906317" cy="215868"/>
          </a:xfrm>
          <a:custGeom>
            <a:avLst/>
            <a:gdLst/>
            <a:ahLst/>
            <a:cxnLst/>
            <a:rect l="l" t="t" r="r" b="b"/>
            <a:pathLst>
              <a:path w="906317" h="215868">
                <a:moveTo>
                  <a:pt x="0" y="0"/>
                </a:moveTo>
                <a:lnTo>
                  <a:pt x="906317" y="0"/>
                </a:lnTo>
                <a:lnTo>
                  <a:pt x="906317" y="215868"/>
                </a:lnTo>
                <a:lnTo>
                  <a:pt x="0" y="21586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1028700" y="2993708"/>
            <a:ext cx="14439900" cy="67403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599"/>
              </a:lnSpc>
              <a:spcBef>
                <a:spcPct val="0"/>
              </a:spcBef>
            </a:pPr>
            <a:endParaRPr lang="en-US" sz="3999" dirty="0">
              <a:solidFill>
                <a:srgbClr val="252525"/>
              </a:solidFill>
              <a:ea typeface="Archivo Black"/>
              <a:cs typeface="Archivo Black"/>
              <a:sym typeface="Archivo Black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5600" y="1812595"/>
            <a:ext cx="7253904" cy="5080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862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5240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22" b="-9222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028700" y="1812595"/>
            <a:ext cx="9766803" cy="53655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780"/>
              </a:lnSpc>
            </a:pPr>
            <a:r>
              <a:rPr lang="en-US" sz="4800" dirty="0">
                <a:latin typeface="Archivo Black" panose="020B0604020202020204" charset="0"/>
              </a:rPr>
              <a:t>User Interaction &amp; Gameplay</a:t>
            </a:r>
            <a:endParaRPr lang="en-US" sz="4500" dirty="0">
              <a:solidFill>
                <a:srgbClr val="252525"/>
              </a:solidFill>
              <a:latin typeface="Archivo Black" panose="020B0604020202020204" charset="0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4" name="Freeform 4"/>
          <p:cNvSpPr/>
          <p:nvPr/>
        </p:nvSpPr>
        <p:spPr>
          <a:xfrm>
            <a:off x="-116260" y="9316594"/>
            <a:ext cx="18404260" cy="1940813"/>
          </a:xfrm>
          <a:custGeom>
            <a:avLst/>
            <a:gdLst/>
            <a:ahLst/>
            <a:cxnLst/>
            <a:rect l="l" t="t" r="r" b="b"/>
            <a:pathLst>
              <a:path w="18404260" h="1940813">
                <a:moveTo>
                  <a:pt x="0" y="0"/>
                </a:moveTo>
                <a:lnTo>
                  <a:pt x="18404260" y="0"/>
                </a:lnTo>
                <a:lnTo>
                  <a:pt x="18404260" y="1940812"/>
                </a:lnTo>
                <a:lnTo>
                  <a:pt x="0" y="194081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029949" y="2821387"/>
            <a:ext cx="9561851" cy="39395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/>
            <a:r>
              <a:rPr lang="en-US" sz="3200" b="1" dirty="0" smtClean="0">
                <a:solidFill>
                  <a:srgbClr val="252525"/>
                </a:solidFill>
                <a:ea typeface="Archivo Black"/>
                <a:cs typeface="Archivo Black"/>
                <a:sym typeface="Archivo Black"/>
              </a:rPr>
              <a:t>Features: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rgbClr val="252525"/>
                </a:solidFill>
                <a:ea typeface="Archivo Black"/>
                <a:cs typeface="Archivo Black"/>
                <a:sym typeface="Archivo Black"/>
              </a:rPr>
              <a:t>Location </a:t>
            </a:r>
            <a:r>
              <a:rPr lang="en-US" sz="3200" dirty="0">
                <a:solidFill>
                  <a:srgbClr val="252525"/>
                </a:solidFill>
                <a:ea typeface="Archivo Black"/>
                <a:cs typeface="Archivo Black"/>
                <a:sym typeface="Archivo Black"/>
              </a:rPr>
              <a:t>Choices: he player chooses their starting location (e.g., </a:t>
            </a:r>
            <a:r>
              <a:rPr lang="en-US" sz="3200" dirty="0" err="1">
                <a:solidFill>
                  <a:srgbClr val="252525"/>
                </a:solidFill>
                <a:ea typeface="Archivo Black"/>
                <a:cs typeface="Archivo Black"/>
                <a:sym typeface="Archivo Black"/>
              </a:rPr>
              <a:t>Lalbagh</a:t>
            </a:r>
            <a:r>
              <a:rPr lang="en-US" sz="3200" dirty="0">
                <a:solidFill>
                  <a:srgbClr val="252525"/>
                </a:solidFill>
                <a:ea typeface="Archivo Black"/>
                <a:cs typeface="Archivo Black"/>
                <a:sym typeface="Archivo Black"/>
              </a:rPr>
              <a:t> Fort</a:t>
            </a:r>
            <a:r>
              <a:rPr lang="en-US" sz="3200" dirty="0" smtClean="0">
                <a:solidFill>
                  <a:srgbClr val="252525"/>
                </a:solidFill>
                <a:ea typeface="Archivo Black"/>
                <a:cs typeface="Archivo Black"/>
                <a:sym typeface="Archivo Black"/>
              </a:rPr>
              <a:t>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252525"/>
                </a:solidFill>
                <a:ea typeface="Archivo Black"/>
                <a:cs typeface="Archivo Black"/>
                <a:sym typeface="Archivo Black"/>
              </a:rPr>
              <a:t>Actions: Locations offer sub-actions (explore, fight, rest, random event</a:t>
            </a:r>
            <a:r>
              <a:rPr lang="en-US" sz="3200" dirty="0" smtClean="0">
                <a:solidFill>
                  <a:srgbClr val="252525"/>
                </a:solidFill>
                <a:ea typeface="Archivo Black"/>
                <a:cs typeface="Archivo Black"/>
                <a:sym typeface="Archivo Black"/>
              </a:rPr>
              <a:t>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252525"/>
                </a:solidFill>
                <a:ea typeface="Archivo Black"/>
                <a:cs typeface="Archivo Black"/>
                <a:sym typeface="Archivo Black"/>
              </a:rPr>
              <a:t>Story Prompts: Narrative text is displayed as the game progresses (e.g., after exploring or fighting). </a:t>
            </a:r>
            <a:endParaRPr lang="en-US" sz="3200" dirty="0" smtClean="0">
              <a:solidFill>
                <a:srgbClr val="252525"/>
              </a:solidFill>
              <a:ea typeface="Archivo Black"/>
              <a:cs typeface="Archivo Black"/>
              <a:sym typeface="Archivo Black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200" dirty="0" smtClean="0">
              <a:solidFill>
                <a:srgbClr val="252525"/>
              </a:solidFill>
              <a:ea typeface="Archivo Black"/>
              <a:cs typeface="Archivo Black"/>
              <a:sym typeface="Archivo Black"/>
            </a:endParaRPr>
          </a:p>
        </p:txBody>
      </p:sp>
      <p:sp>
        <p:nvSpPr>
          <p:cNvPr id="6" name="AutoShape 6"/>
          <p:cNvSpPr/>
          <p:nvPr/>
        </p:nvSpPr>
        <p:spPr>
          <a:xfrm>
            <a:off x="12269371" y="1014412"/>
            <a:ext cx="11759491" cy="0"/>
          </a:xfrm>
          <a:prstGeom prst="line">
            <a:avLst/>
          </a:prstGeom>
          <a:ln w="38100" cap="flat">
            <a:solidFill>
              <a:srgbClr val="252525"/>
            </a:solidFill>
            <a:prstDash val="solid"/>
            <a:headEnd type="oval" w="lg" len="lg"/>
            <a:tailEnd type="oval" w="lg" len="lg"/>
          </a:ln>
        </p:spPr>
      </p:sp>
      <p:sp>
        <p:nvSpPr>
          <p:cNvPr id="7" name="Freeform 7"/>
          <p:cNvSpPr/>
          <p:nvPr/>
        </p:nvSpPr>
        <p:spPr>
          <a:xfrm>
            <a:off x="1028700" y="920766"/>
            <a:ext cx="906317" cy="215868"/>
          </a:xfrm>
          <a:custGeom>
            <a:avLst/>
            <a:gdLst/>
            <a:ahLst/>
            <a:cxnLst/>
            <a:rect l="l" t="t" r="r" b="b"/>
            <a:pathLst>
              <a:path w="906317" h="215868">
                <a:moveTo>
                  <a:pt x="0" y="0"/>
                </a:moveTo>
                <a:lnTo>
                  <a:pt x="906317" y="0"/>
                </a:lnTo>
                <a:lnTo>
                  <a:pt x="906317" y="215868"/>
                </a:lnTo>
                <a:lnTo>
                  <a:pt x="0" y="21586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1028700" y="2993708"/>
            <a:ext cx="14439900" cy="67403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599"/>
              </a:lnSpc>
              <a:spcBef>
                <a:spcPct val="0"/>
              </a:spcBef>
            </a:pPr>
            <a:endParaRPr lang="en-US" sz="3999" dirty="0">
              <a:solidFill>
                <a:srgbClr val="252525"/>
              </a:solidFill>
              <a:ea typeface="Archivo Black"/>
              <a:cs typeface="Archivo Black"/>
              <a:sym typeface="Archivo Black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1692" y="2334786"/>
            <a:ext cx="6400800" cy="3971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571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72644" y="26670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22" b="-9222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028700" y="3816004"/>
            <a:ext cx="330537" cy="304921"/>
          </a:xfrm>
          <a:custGeom>
            <a:avLst/>
            <a:gdLst/>
            <a:ahLst/>
            <a:cxnLst/>
            <a:rect l="l" t="t" r="r" b="b"/>
            <a:pathLst>
              <a:path w="330537" h="304921">
                <a:moveTo>
                  <a:pt x="0" y="0"/>
                </a:moveTo>
                <a:lnTo>
                  <a:pt x="330537" y="0"/>
                </a:lnTo>
                <a:lnTo>
                  <a:pt x="330537" y="304921"/>
                </a:lnTo>
                <a:lnTo>
                  <a:pt x="0" y="30492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0568884" y="3816004"/>
            <a:ext cx="6690416" cy="4367017"/>
          </a:xfrm>
          <a:custGeom>
            <a:avLst/>
            <a:gdLst/>
            <a:ahLst/>
            <a:cxnLst/>
            <a:rect l="l" t="t" r="r" b="b"/>
            <a:pathLst>
              <a:path w="6690416" h="4367017">
                <a:moveTo>
                  <a:pt x="0" y="0"/>
                </a:moveTo>
                <a:lnTo>
                  <a:pt x="6690416" y="0"/>
                </a:lnTo>
                <a:lnTo>
                  <a:pt x="6690416" y="4367017"/>
                </a:lnTo>
                <a:lnTo>
                  <a:pt x="0" y="436701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4673438" y="1143000"/>
            <a:ext cx="8941124" cy="17424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00"/>
              </a:lnSpc>
            </a:pPr>
            <a:r>
              <a:rPr lang="en-US" sz="6700" dirty="0">
                <a:solidFill>
                  <a:srgbClr val="252525"/>
                </a:solidFill>
                <a:latin typeface="Archivo Black"/>
                <a:ea typeface="Archivo Black"/>
                <a:cs typeface="Archivo Black"/>
                <a:sym typeface="Archivo Black"/>
              </a:rPr>
              <a:t>Results &amp; </a:t>
            </a:r>
            <a:r>
              <a:rPr lang="en-US" sz="6700" dirty="0" smtClean="0">
                <a:solidFill>
                  <a:srgbClr val="252525"/>
                </a:solidFill>
                <a:latin typeface="Archivo Black"/>
                <a:ea typeface="Archivo Black"/>
                <a:cs typeface="Archivo Black"/>
                <a:sym typeface="Archivo Black"/>
              </a:rPr>
              <a:t>Outcomes</a:t>
            </a:r>
            <a:endParaRPr lang="en-US" sz="6700" dirty="0">
              <a:solidFill>
                <a:srgbClr val="252525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028700" y="4267156"/>
            <a:ext cx="8005933" cy="35907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42900" indent="-342900" algn="just">
              <a:lnSpc>
                <a:spcPts val="4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6C6563"/>
                </a:solidFill>
                <a:latin typeface="Lato"/>
                <a:ea typeface="Lato"/>
                <a:cs typeface="Lato"/>
                <a:sym typeface="Lato"/>
              </a:rPr>
              <a:t>Quest Completion: The game ends when the player completes the quest or when health reaches zero</a:t>
            </a:r>
            <a:r>
              <a:rPr lang="en-US" sz="2000" dirty="0" smtClean="0">
                <a:solidFill>
                  <a:srgbClr val="6C6563"/>
                </a:solidFill>
                <a:latin typeface="Lato"/>
                <a:ea typeface="Lato"/>
                <a:cs typeface="Lato"/>
                <a:sym typeface="Lato"/>
              </a:rPr>
              <a:t>.</a:t>
            </a:r>
          </a:p>
          <a:p>
            <a:pPr marL="342900" indent="-342900" algn="just">
              <a:lnSpc>
                <a:spcPts val="4000"/>
              </a:lnSpc>
              <a:buFont typeface="Wingdings" panose="05000000000000000000" pitchFamily="2" charset="2"/>
              <a:buChar char="Ø"/>
            </a:pPr>
            <a:r>
              <a:rPr lang="en-US" sz="2000" dirty="0" err="1">
                <a:solidFill>
                  <a:srgbClr val="6C6563"/>
                </a:solidFill>
                <a:latin typeface="Lato"/>
                <a:ea typeface="Lato"/>
                <a:cs typeface="Lato"/>
                <a:sym typeface="Lato"/>
              </a:rPr>
              <a:t>Replayability</a:t>
            </a:r>
            <a:r>
              <a:rPr lang="en-US" sz="2000" dirty="0">
                <a:solidFill>
                  <a:srgbClr val="6C6563"/>
                </a:solidFill>
                <a:latin typeface="Lato"/>
                <a:ea typeface="Lato"/>
                <a:cs typeface="Lato"/>
                <a:sym typeface="Lato"/>
              </a:rPr>
              <a:t>: Each </a:t>
            </a:r>
            <a:r>
              <a:rPr lang="en-US" sz="2000" dirty="0" err="1">
                <a:solidFill>
                  <a:srgbClr val="6C6563"/>
                </a:solidFill>
                <a:latin typeface="Lato"/>
                <a:ea typeface="Lato"/>
                <a:cs typeface="Lato"/>
                <a:sym typeface="Lato"/>
              </a:rPr>
              <a:t>playthrough</a:t>
            </a:r>
            <a:r>
              <a:rPr lang="en-US" sz="2000" dirty="0">
                <a:solidFill>
                  <a:srgbClr val="6C6563"/>
                </a:solidFill>
                <a:latin typeface="Lato"/>
                <a:ea typeface="Lato"/>
                <a:cs typeface="Lato"/>
                <a:sym typeface="Lato"/>
              </a:rPr>
              <a:t> offers different outcomes due to random events and dynamic decision-making</a:t>
            </a:r>
            <a:r>
              <a:rPr lang="en-US" sz="2000" dirty="0" smtClean="0">
                <a:solidFill>
                  <a:srgbClr val="6C6563"/>
                </a:solidFill>
                <a:latin typeface="Lato"/>
                <a:ea typeface="Lato"/>
                <a:cs typeface="Lato"/>
                <a:sym typeface="Lato"/>
              </a:rPr>
              <a:t>.</a:t>
            </a:r>
          </a:p>
          <a:p>
            <a:pPr marL="342900" indent="-342900" algn="just">
              <a:lnSpc>
                <a:spcPts val="4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6C6563"/>
                </a:solidFill>
                <a:latin typeface="Lato"/>
                <a:ea typeface="Lato"/>
                <a:cs typeface="Lato"/>
                <a:sym typeface="Lato"/>
              </a:rPr>
              <a:t>Challenges Overcome: Ensuring the probabilistic logic was properly integrated, maintaining game balance, and keeping the game engaging.</a:t>
            </a:r>
            <a:endParaRPr lang="en-US" sz="2000" dirty="0">
              <a:solidFill>
                <a:srgbClr val="6C656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629503" y="3689716"/>
            <a:ext cx="2115890" cy="4908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252525"/>
                </a:solidFill>
                <a:latin typeface="Archivo Black"/>
                <a:ea typeface="Archivo Black"/>
                <a:cs typeface="Archivo Black"/>
                <a:sym typeface="Archivo Black"/>
              </a:rPr>
              <a:t>Results</a:t>
            </a:r>
          </a:p>
        </p:txBody>
      </p:sp>
      <p:sp>
        <p:nvSpPr>
          <p:cNvPr id="11" name="Freeform 11"/>
          <p:cNvSpPr/>
          <p:nvPr/>
        </p:nvSpPr>
        <p:spPr>
          <a:xfrm>
            <a:off x="-58130" y="9316594"/>
            <a:ext cx="18404260" cy="1940813"/>
          </a:xfrm>
          <a:custGeom>
            <a:avLst/>
            <a:gdLst/>
            <a:ahLst/>
            <a:cxnLst/>
            <a:rect l="l" t="t" r="r" b="b"/>
            <a:pathLst>
              <a:path w="18404260" h="1940813">
                <a:moveTo>
                  <a:pt x="0" y="0"/>
                </a:moveTo>
                <a:lnTo>
                  <a:pt x="18404260" y="0"/>
                </a:lnTo>
                <a:lnTo>
                  <a:pt x="18404260" y="1940812"/>
                </a:lnTo>
                <a:lnTo>
                  <a:pt x="0" y="194081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028700" y="920766"/>
            <a:ext cx="906317" cy="215868"/>
          </a:xfrm>
          <a:custGeom>
            <a:avLst/>
            <a:gdLst/>
            <a:ahLst/>
            <a:cxnLst/>
            <a:rect l="l" t="t" r="r" b="b"/>
            <a:pathLst>
              <a:path w="906317" h="215868">
                <a:moveTo>
                  <a:pt x="0" y="0"/>
                </a:moveTo>
                <a:lnTo>
                  <a:pt x="906317" y="0"/>
                </a:lnTo>
                <a:lnTo>
                  <a:pt x="906317" y="215868"/>
                </a:lnTo>
                <a:lnTo>
                  <a:pt x="0" y="215868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xmlns="" r:embed="rId10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22" b="-9222"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4184905" y="1143000"/>
            <a:ext cx="9918190" cy="9359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100"/>
              </a:lnSpc>
            </a:pPr>
            <a:r>
              <a:rPr lang="en-US" sz="7100" dirty="0" smtClean="0">
                <a:solidFill>
                  <a:srgbClr val="252525"/>
                </a:solidFill>
                <a:latin typeface="Archivo Black"/>
                <a:ea typeface="Archivo Black"/>
                <a:cs typeface="Archivo Black"/>
                <a:sym typeface="Archivo Black"/>
              </a:rPr>
              <a:t>Future Works</a:t>
            </a:r>
            <a:endParaRPr lang="en-US" sz="7100" dirty="0">
              <a:solidFill>
                <a:srgbClr val="252525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840395" y="4004123"/>
            <a:ext cx="3651010" cy="4606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19"/>
              </a:lnSpc>
            </a:pPr>
            <a:r>
              <a:rPr lang="en-US" sz="2400" dirty="0">
                <a:solidFill>
                  <a:srgbClr val="252525"/>
                </a:solidFill>
                <a:latin typeface="Archivo Black"/>
                <a:ea typeface="Archivo Black"/>
                <a:cs typeface="Archivo Black"/>
                <a:sym typeface="Archivo Black"/>
              </a:rPr>
              <a:t>Expanded </a:t>
            </a:r>
            <a:r>
              <a:rPr lang="en-US" sz="2400" dirty="0" smtClean="0">
                <a:solidFill>
                  <a:srgbClr val="252525"/>
                </a:solidFill>
                <a:latin typeface="Archivo Black"/>
                <a:ea typeface="Archivo Black"/>
                <a:cs typeface="Archivo Black"/>
                <a:sym typeface="Archivo Black"/>
              </a:rPr>
              <a:t>Locations</a:t>
            </a:r>
            <a:endParaRPr lang="en-US" sz="2400" dirty="0">
              <a:solidFill>
                <a:srgbClr val="252525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7673496" y="4027304"/>
            <a:ext cx="4983564" cy="50013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919"/>
              </a:lnSpc>
            </a:pPr>
            <a:r>
              <a:rPr lang="en-US" sz="2400" dirty="0">
                <a:solidFill>
                  <a:srgbClr val="252525"/>
                </a:solidFill>
                <a:latin typeface="Archivo Black"/>
                <a:ea typeface="Archivo Black"/>
                <a:cs typeface="Archivo Black"/>
                <a:sym typeface="Archivo Black"/>
              </a:rPr>
              <a:t>More Interactive NPCs</a:t>
            </a:r>
            <a:endParaRPr lang="en-US" sz="2400" dirty="0">
              <a:solidFill>
                <a:srgbClr val="252525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3440591" y="4027303"/>
            <a:ext cx="4390209" cy="50013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919"/>
              </a:lnSpc>
            </a:pPr>
            <a:r>
              <a:rPr lang="en-US" sz="2400" dirty="0">
                <a:solidFill>
                  <a:srgbClr val="252525"/>
                </a:solidFill>
                <a:latin typeface="Archivo Black"/>
                <a:ea typeface="Archivo Black"/>
                <a:cs typeface="Archivo Black"/>
                <a:sym typeface="Archivo Black"/>
              </a:rPr>
              <a:t>Graphical Enhancements</a:t>
            </a:r>
            <a:endParaRPr lang="en-US" sz="2400" dirty="0">
              <a:solidFill>
                <a:srgbClr val="252525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13" name="Freeform 13"/>
          <p:cNvSpPr/>
          <p:nvPr/>
        </p:nvSpPr>
        <p:spPr>
          <a:xfrm>
            <a:off x="-58130" y="9316594"/>
            <a:ext cx="18404260" cy="1940813"/>
          </a:xfrm>
          <a:custGeom>
            <a:avLst/>
            <a:gdLst/>
            <a:ahLst/>
            <a:cxnLst/>
            <a:rect l="l" t="t" r="r" b="b"/>
            <a:pathLst>
              <a:path w="18404260" h="1940813">
                <a:moveTo>
                  <a:pt x="0" y="0"/>
                </a:moveTo>
                <a:lnTo>
                  <a:pt x="18404260" y="0"/>
                </a:lnTo>
                <a:lnTo>
                  <a:pt x="18404260" y="1940812"/>
                </a:lnTo>
                <a:lnTo>
                  <a:pt x="0" y="194081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1028700" y="920766"/>
            <a:ext cx="906317" cy="215868"/>
          </a:xfrm>
          <a:custGeom>
            <a:avLst/>
            <a:gdLst/>
            <a:ahLst/>
            <a:cxnLst/>
            <a:rect l="l" t="t" r="r" b="b"/>
            <a:pathLst>
              <a:path w="906317" h="215868">
                <a:moveTo>
                  <a:pt x="0" y="0"/>
                </a:moveTo>
                <a:lnTo>
                  <a:pt x="906317" y="0"/>
                </a:lnTo>
                <a:lnTo>
                  <a:pt x="906317" y="215868"/>
                </a:lnTo>
                <a:lnTo>
                  <a:pt x="0" y="21586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a:blipFill>
        </p:spPr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554" y="4037152"/>
            <a:ext cx="507841" cy="50784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5655" y="4054171"/>
            <a:ext cx="507841" cy="50784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2750" y="4054171"/>
            <a:ext cx="507841" cy="50784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506</Words>
  <Application>Microsoft Office PowerPoint</Application>
  <PresentationFormat>Custom</PresentationFormat>
  <Paragraphs>56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Archivo Black</vt:lpstr>
      <vt:lpstr>Lato</vt:lpstr>
      <vt:lpstr>Calibri</vt:lpstr>
      <vt:lpstr>Arial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CSE440: Ai</dc:title>
  <dc:creator>Shehan</dc:creator>
  <cp:lastModifiedBy>Shehan</cp:lastModifiedBy>
  <cp:revision>6</cp:revision>
  <dcterms:created xsi:type="dcterms:W3CDTF">2006-08-16T00:00:00Z</dcterms:created>
  <dcterms:modified xsi:type="dcterms:W3CDTF">2025-04-12T05:55:04Z</dcterms:modified>
  <dc:identifier>DAGkZNb0_oM</dc:identifier>
</cp:coreProperties>
</file>