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8" r:id="rId3"/>
    <p:sldId id="324" r:id="rId4"/>
    <p:sldId id="322" r:id="rId5"/>
    <p:sldId id="313" r:id="rId6"/>
    <p:sldId id="323" r:id="rId7"/>
    <p:sldId id="309" r:id="rId8"/>
    <p:sldId id="326" r:id="rId9"/>
    <p:sldId id="319" r:id="rId10"/>
    <p:sldId id="312" r:id="rId11"/>
    <p:sldId id="310" r:id="rId12"/>
    <p:sldId id="315" r:id="rId13"/>
    <p:sldId id="314" r:id="rId14"/>
    <p:sldId id="311" r:id="rId15"/>
    <p:sldId id="316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5-07-21T09:32:05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-3733891-6704,'90'0,"-90"0,0 0,0 0,0 0,0 0,0 0,0 0,0 0,0 0,0 0,0 0,0 0,0 0,-1 0,1 0,0 0,-1 0,0 0,1 0,-2 0,1 0,-1 0,1 0,0 1,0-1,1 0,0 0,0 0,0 0,0 0,-1 0,-1 0,-1 0,1 0,2 0,0 0,0 0,0 0,0 0,0 0,0-1,1 1,-1 0,0 0,0 0,0 0,0 0,0 0,0 0,1 0,-1 0,0 0,0 0,0 0,1 0,-1 0,0 0,0 0,1 0,-1 0,0 0,0 0,0 0,1 0,-1 0,0 0,0 0,1 0,-1 0,0 0,0 0,0 0,1 0,-1 0,0 0,0 0,0 0,1 0,-1 0,0 0,0 0,0 0,1 0,-1 0,0 0,0 0,1 0,-1 0,0 0,0 0,0 0,1 0,-1 0,0 0,0 0,0 0,1 0,-1 0,0 0,0 0,0 0,1 0,-1 0,0 0,0 0,1 0,-1 0,0 0,0 0,1 0,-1 0,1-1,-1 1,0 0,1 0,-1 0,0 0,1 0,-1 0,1 0,-1 0,0 0,0 1,-1-1,1 0,0 0,-1 0,0 0,1 0,0 0,0 0,2 0,0 0,1 0,-1 0,1 0,-1 0,0-1,1 1,-1 0,0 0,-1 0,-5 0,-9 0,0 1,-2-1,0 1,-1 0,1-1,-1 1,1 0,-1-1,1 1,-1 0,0 0,1-1,-1 1,1 0,-1-1,1 1,-1 0,1-1,-1 1,1 0,-1-1,1 1,-1 0,1 0,-1-1,1 1,-1 0,1-1,-1 1,1 0,-1-1,1 1,0 0,0-1,1 1,-1 0,-1 0,14-1,-27 0,1 2,-1-1,-2 0,1 1,-1-1,0 1,-1-1,-2 0,9 1,0-1,3 0,-6 0,0 0,1 1,0-1,-1 0,2 0,-2 1,1-1,0 0,0 0,0 0,0 1,-1-1,1 0,-12 0,15 0,1 0,-1 0,0 1,0-1,-1 0,2 0,0 0,0 0,-2 0,0 0,-8 1,0-1,1 1,2 0,-7-1,0 1,1 0,-3 0,0-1,0 1,-1 0,1 0,0-1,0 1,0 0,0 0,0-1,0 1,0 0,0 0,0-1,0 1,0 0,-1 0,1-1,0 1,0 0,0 0,0-1,0 1,0 0,0 0,0-1,0 1,0 0,0 0,0-1,-1 1,1 0,0 0,0-1,0 1,0 0,0 0,0-1,0 1,0 0,0 0,0-1,0 1,0 0,-1 0,1-1,0 1,0 0,0 0,0-1,0 1,0 0,0 0,0-1,0 1,0 0,0 0,0-1,0 1,-1 0,1 0,0-1,0 1,1 0,0 0,1-1,9 1,0 0,-2-1,-3 1,0-1,0 1,0-1,0 1,-1-1,1 1,0-1,0 1,0-1,0 1,0-1,0 0,0 1,0-1,0 1,0-1,0 1,-1-1,1 1,0-1,0 1,0-1,0 1,0-1,0 1,0-1,0 1,0-1,0 1,-1-1,1 1,0-1,0 1,0-1,0 1,0-1,0 1,0-1,0 0,-1 1,1-1,0 1,0-1,0 1,0-1,0 1,0-1,0 1,-1-1,1 1,-1-1,0 1,0-1,0 1,0 0,-1-1,1 1,0-1,-3 1,-1-1,0 1,2-1,1 1,0-1,3 1,-1-1,0 0,1 1,-1-1,0 1,-1 0,1-1,-1 1,1-1,0 1,-1-1,1 1,0-1,-1 1,-1-1,3 1,-1-1,0 1,1-1,-1 1,1-1,0 1,0-1,1 1,-1-1,1 0,-1 1,0-1,1 1,4-1,-5 0,0 0,-8 1,10-1,0 0,0 0,0 1,1-1,-1 1,4-1,1 0,-3 1,-6-1,-1 1,6-1,-3 1,-1-1,1 1,0-1,-1 1,2-1,-1 1,0-1,0 0,-1 1,-1 0,-13 0,16-1,0 1,-1-1,1 0,1 1,-2 0,-14 0,0 0,1 0,-1 0,0 0,1 0,-1 0,1 0,-1 0,1 1,-1-1,-2 0,14-1,0 1,0-1,0 1,-1 0,1-1,-1 1,0-1,-3 1,3-1,-1 1,-3 0,3-1,0 1,2-1,-1 1,1-1,-1 1,1 0,-1-1,1 1,-1-1,1 1,-1-1,1 1,-1-1,1 1,-1-1,1 1,-1 0,1-1,-1 1,1-1,-1 1,1-1,-1 1,0-1,1 1,-1-1,1 1,-1-1,1 1,-1 0,1-1,-1 1,1-1,-1 1,1-1,-1 1,1-1,-1 1,1-1,-1 1,1 0,-1-1,1 1,-1-1,1 1,-1-1,1 1,-1-1,1 1,-1-1,1 1,-1 0,1-1,-1 1,1-1,-1 1,1-1,-1 1,1-1,-1 1,1-1,-1 1,1 0,-1-1,0 1,1-1,-1 1,1-1,-1 1,1-1,-1 1,1-1,-1 1,1 0,-1-1,1 1,-1-1,1 1,-1-1,1 1,-1-1,1 1,-1-1,1 1,-1-1,1 1,-1 0,1-1,-1 1,1-1,-1 1,1-1,-1 1,0-1,1 1,0-1,-1 1,1 0,-1-1,1 1,-1-1,1 1,0-1,2 1,-4-1,1 1,-1-1,3 1,1-1,-4 1,-2-1,-1 1,-4 0,4-1,1 1,-1 0,-5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5-07-21T09:32:05.5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-467607-1158,'158'0,"-158"0,0 0,0 0,0 0,0 0,0 0,0 0,0 0,0 0,0 0,-1 0,1 0,0 0,0 0,0 0,0 0,0 0,0 0,0 0,0 0,0 0,0 0,0 0,0 0,0 0,0 0,-1 0,1 0,0 0,0 0,0 0,0 0,0 0,0 0,0 0,0 0,0 0,0 0,0 0,0 0,0 0,0 0,0 0,0 0,0 0,-1 0,1 0,0 0,0 0,0 0,0 0,0 0,0 0,0 0,0 0,0 0,0 0,0 0,0 0,0 0,-1 0,1 0,0 0,0 0,0 0,0 0,0 0,0 0,0 0,0 0,0 0,0 0,0 0,0 0,0 0,0 0,0 0,0 0,0 0,-1 0,1 0,1 0,-1 0,0-1,0 1,-1 0,1 0,-1 0,0 0,0 1,0-1,-1 0,-1 1,0 0,-8 0,5 0,-1 0,-1 0,5 0,0 0,-6 0,-4 1,1 0,-1 0,0 0,0 0,2 0,-1 0,0 1,-2-1,1 1,-1-1,3 1,0-1,-1 0,2 0,-1-1,1 1,0 0,-1-1,1 1,-1 0,1-1,-1 1,1-1,-1 1,1 0,-1-1,1 1,-1 0,1-1,-1 1,1 0,-1-1,1 1,-1-1,1 1,-1 0,0-1,1 1,-1 0,1-1,-1 1,1 0,-1-1,1 1,-1-1,1 1,-1 0,1-1,-1 1,1 0,-1-1,0 1,1 0,-1-1,1 1,-1-1,1 1,-1 0,1-1,-1 1,1 0,-1-1,1 1,-1 0,1-1,-1 1,1-1,-1 1,0 0,1-1,-1 1,1 0,-1-1,1 1,-1 0,1-1,-1 1,1-1,-1 1,1 0,-1-1,0 1,1 0,-1-1,1 1,-1 0,1-1,-1 1,1-1,-1 1,1 0,-1-1,1 1,-1 0,1-1,-1 1,0 0,1-1,-1 1,1-1,0 1,-1 0,1-1,0 1,-1-1,1 1,0 0,-1-1,1 1,-1-1,1 1,-1-1,2 1,-1-1,1-1,5 1,-1 0,0-1,1 1,-1 0,1-1,0 1,0 0,0 1,-1-1,1-1,0 1,0 0,0-1,0 1,-9-1,-1 2,1-1,4 1,-1-1,1 1,-1-1,1 0,0 1,-1-1,1 1,0-1,-1 1,1-1,0 1,-1-1,1 1,0-1,-1 0,1 1,0-1,-1 1,1-1,0 1,-1-1,1 1,0-1,-1 0,1 1,0-1,-1 1,1-1,0 1,-1-1,1 1,0-1,-1 0,1 1,0-1,-1 1,1-1,0 1,-1-1,1 1,0-1,-1 0,1 1,0-1,-1 1,1-1,0 1,-1-1,1 1,0-1,-1 1,1-1,0 0,-1 1,1-1,0 1,-1-1,1 1,0-1,-1 1,1-1,0 0,-1 1,1-1,0 1,-1-1,1 1,0-1,0 1,0-1,-1 1,-2 0,1 0,-1 0,0-1,0 1,1 0,-1 0,0 0,0 0,1-1,-1 1,1 0,-1 0,1 0,-1-1,1 1,-1 0,1 0,-1 0,1-1,-1 1,0 0,1 0,-1 0,1-1,-1 1,1 0,-1 0,1 0,-1-1,1 1,-1 0,0 0,1-1,-1 1,1 0,-1 0,1 0,-1-1,1 1,-1 0,0 0,1 0,-1-1,1 1,-1 0,1 0,-1 0,1-1,-1 1,0 0,1 0,-1 0,1-1,-1 1,1 0,-1 0,0 0,1-1,-1 1,1 0,-1 0,0 0,1-1,-1 1,1 0,-1 0,0 0,1-1,-1 1,1 0,-1 0,0 0,1-1,-1 1,1 0,-1 0,1 0,-1-1,0 1,1 0,-1 0,0 0,1-1,-1 1,1 0,-1-1,1 0,0 1,0-1,2 0,-1 1,1-1,-2 1,1-1,0-1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5-07-21T09:32:05.5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1721-603250,'135'0,"-135"0,0 0,-1 0,1 0,1 0,-1 0,1 0,4 0,1-1,-1 0,0 0,1 1,-1-1,0 0,0 0,0 0,1 1,-1-1,0 0,0 0,0 1,1-1,-1 0,0 0,0 0,0 1,1-1,-1 0,0 0,0 1,1-1,-1 0,0 0,0 0,0 1,1-1,-1 0,0 0,0 0,0 1,1-1,-1 0,0 0,0 1,0-1,1 0,-1 0,0 0,0 1,0-1,1 0,-1 0,0 1,0-1,0 0,1 0,-1 0,0 1,0-1,0 0,1 0,-1 0,0 1,0-1,0 0,1 0,-1 1,0-1,0 0,0 0,1 0,-1 1,0-1,0 0,0 0,1 1,-1-1,0 0,0 0,0 0,1 1,-1-1,0 0,0 0,0 1,1-1,-1 0,0 0,0 0,0 1,0-1,-3 0,-2 0,0 0,3 1,2-1,1 0,-3 0,1 0,0 1,0-1,0 1,0-1,0 0,0 1,0-1,0 1,0-1,0 0,0 1,0-1,0 0,0 1,0-1,0 1,0-1,0 0,0 1,0-1,0 1,0-1,0 0,0 1,0-1,0 0,0 1,0-1,0 1,0-1,0 0,0 1,0-1,0 1,0-1,0 0,0 1,0-1,0 1,0-1,0 0,0 1,0-1,0 0,0 1,0-1,0 1,0-1,0 0,0 1,0-1,0 1,0-1,0 0,0 1,0-1,0 1,0-1,0 0,0 1,0-1,0 0,0 1,0-1,0 1,0-1,0 0,1 1,-1-1,0 1,1-1,2 1,1-2,-1 1,1 0,0 0,0 0,0 0,0-1,0 1,0 0,0 0,0 0,0 0,0 0,0-1,0 1,0 0,1 0,0 0,-1-1,0 1,0 0,0 0,0 0,-1 0,1 0,0-1,0 1,0 0,-1 0,1 0,-1 0,1 0,-1 0,1 0,-1 0,0 0,0 0,1 0,-1-1,0 1,0 0,1 0,-1 0,0 0,0 0,1 0,-1 0,0 0,0 0,1 0,-1 0,0-1,0 1,1 0,-1 0,0 0,1 0,-1 0,0 0,0 0,1 0,-1 0,0 0,0 0,1-1,-1 1,0 0,0 0,1 0,-1 0,0 0,1 0,-1 0,0 0,0 0,1 0,-1 0,0 0,0-1,1 1,-1 0,0 0,0 0,1 0,-1 0,0 0,1 0,-1 0,0 0,0 0,1 0,-1-1,0 1,0 0,1 0,-1 0,0 0,1 0,-1 0,0 0,0 0,1 0,-1 0,0 0,0-1,1 1,-1 0,0 0,0 0,1 0,-1 0,0 0,1 0,-1 0,0 0,0 0,1 0,-1-1,0 1,0 0,1 0,-1 0,0 0,1 0,-1 0,0 0,0 0,1 0,-1 0,0 0,1-1,-1 1,0 0,0 0,1 0,-1 0,0 0,0 0,1 0,-2 0,1 0,0 0,-1 0,1 0,-1-1,2 1,0 0,0-1,1 1,-1-1,0 1,2-1,0 1,0-1,1 1,0-1,0 0,1 0,-1 1,1-1,-1 0,1 1,0-1,-1 0,1 1,-1-1,1 0,0 0,-1 1,1-1,-1 0,1 1,0-1,-1 0,1 1,0-1,-1 0,1 0,-1 1,1-1,0 0,-1 1,1-1,-1 0,1 1,0-1,-1 0,1 0,-1 1,1-1,-1 0,1 1,-1-1,1 0,-1 0,1 1,0-1,-1 0,1 1,-1-1,1 0,-1 1,1-1,0 0,-1 1,1-1,-1 0,1 0,-1 1,1-1,0 0,-1 1,1-1,-1 0,1 1,0-1,-1 0,1 1,-1-1,1 0,-1 0,1 1,0-1,-1 0,1 1,-1-1,1 0,-1 1,1-1,0 0,-1 0,0 1,1-1,-1 0,0 1,1-1,-1 0,0 1,0-1,0 0,0 1,0-1,0 0,0 1,0-1,0 0,0 1,0-1,0 0,0 1,0-1,0 0,0 1,0-1,0 0,0 1,0-1,0 0,0 1,0-1,0 0,0 1,0-1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1083 456 24575,'2'-2'0,"-1"0"0,0 0 0,1-1 0,0 1 0,-1 0 0,1 0 0,0 0 0,0 1 0,0-1 0,0 0 0,0 1 0,0-1 0,1 1 0,-1 0 0,3-1 0,13-11 0,5-8 0,101-104 0,-98 83 0,-22 34 0,0 1 0,0 0 0,1 0 0,0 0 0,8-8 0,12-7 0,2 2 0,0 1 0,1 1 0,32-15 0,-46 26 0,-6 3 0,0 0 0,0 0 0,0 1 0,1 1 0,-1 0 0,0 0 0,1 0 0,0 1 0,-1 0 0,1 1 0,0 0 0,0 0 0,-1 1 0,1 0 0,11 3 0,-19-4 0,0 1 0,1-1 0,-1 1 0,0-1 0,0 1 0,0 0 0,1-1 0,-1 1 0,0 0 0,0 0 0,0 0 0,0 0 0,0 0 0,-1 0 0,1 0 0,0 0 0,0 0 0,-1 0 0,1 0 0,0 0 0,-1 1 0,1-1 0,-1 0 0,0 1 0,1-1 0,-1 0 0,0 1 0,0-1 0,0 0 0,0 1 0,0-1 0,0 0 0,0 1 0,0-1 0,0 0 0,-1 1 0,1-1 0,-1 0 0,1 0 0,-1 1 0,0 0 0,-1 2 0,0 0 0,-1-1 0,0 1 0,1-1 0,-1 1 0,0-1 0,0 0 0,-1 0 0,1 0 0,-1-1 0,-6 5 0,-15 4 0,-1 0 0,0-1 0,0-2 0,-31 6 0,-114 13 0,144-23 0,-114 11 0,-1-7 0,-226-14 0,-132-67 0,485 70 0,-1 0 0,1-2 0,0 0 0,-18-9 0,29 13 0,0-1 0,1-1 0,0 1 0,-1 0 0,1-1 0,0 0 0,0 0 0,0 0 0,-3-5 0,5 6 0,0 1 0,0-1 0,0 0 0,0 0 0,0 0 0,1 0 0,-1 0 0,1 0 0,-1 0 0,1-1 0,0 1 0,0 0 0,0 0 0,0 0 0,0 0 0,1 0 0,-1 0 0,1 0 0,0-3 0,1 2 0,-1 0 0,1 0 0,0 0 0,0 1 0,0-1 0,0 0 0,0 1 0,0 0 0,1-1 0,-1 1 0,1 0 0,0 1 0,0-1 0,0 0 0,0 1 0,0-1 0,0 1 0,0 0 0,0 0 0,0 0 0,7 0 0,8-2 0,1 0 0,31 1 0,-38 2 0,625 5 0,-273 23 0,-5 0 0,-189-17 0,-2 7 0,195 48 0,-24-15 0,-83-16 0,-167-24 0,2-4 0,121-6 0,-126-2 0,159-14 0,-15 0 0,-155 15 0,185-10 0,-23-18 0,289-19 0,-501 46 0,500-15 0,251 4 0,-547 14 0,227 15 0,-262-6 0,-5 2 0,65 2 0,-45 0 0,24 0 0,-178-14 0,-1 3 0,0 1 0,57 14 0,-81-10-1365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3111 57 24575,'241'-16'0,"6"4"-164,1402-17-4186,-756 85 4873,-520-24 396,-344-28-288,-1 2 0,0 0 0,46 18 0,-16-4-83,-24-12-548,0-1 0,61 4 0,-6-1 0,295 31 0,56 10 0,166 31 0,-439-75 0,-108-6 0,0 2 0,77 14 0,-130-16 0,-1 0 0,1 1 0,0-1 0,0 1 0,0 0 0,-1 0 0,1 1 0,-1 0 0,0 0 0,0 0 0,6 5 0,-11-7 0,1-1 0,-1 0 0,0 1 0,1-1 0,-1 1 0,0-1 0,0 0 0,1 1 0,-1-1 0,0 1 0,0-1 0,0 1 0,0-1 0,0 1 0,1-1 0,-1 1 0,0-1 0,0 1 0,0-1 0,-1 1 0,1-1 0,0 1 0,0-1 0,0 1 0,0-1 0,0 1 0,0-1 0,-1 1 0,1-1 0,0 1 0,0-1 0,-1 0 0,1 1 0,0-1 0,-1 1 0,1-1 0,0 0 0,-1 1 0,1-1 0,-1 0 0,1 0 0,0 1 0,-1-1 0,1 0 0,-1 0 0,0 1 0,-27 8 0,22-7 0,-13 3 0,-307 74 0,-326 14-876,307-46 348,-245 39-1140,-582 76 918,-7-62-670,910-95 1428,255-5 208,-1-1 0,-24-5 1,38 6-202,-1 0 0,1-1 0,0 1 0,0 0 0,-1-1 0,1 1 0,0 0 0,0-1 0,0 0 0,-1 1 0,1-1 0,0 0 0,0 1 0,0-1 0,0 0 0,0 0 0,0 0 0,1 0 0,-1 0 0,0 0 0,0 0 0,0-2 0,1 1 21,0 1 1,0 0-1,0-1 0,1 1 1,-1 0-1,1-1 1,-1 1-1,1 0 0,-1 0 1,1-1-1,0 1 0,-1 0 1,1 0-1,0 0 0,0 0 1,0 0-1,0 0 0,0 0 1,0 0-1,0 0 0,2 0 1,15-11 244,0 1-1,1 1 1,0 0 0,1 2 0,0 0 0,26-6 0,325-83 772,14 22-2017,-259 51 793,984-146-1589,16 106 498,-1115 64 1260,159 0 1541,188 25 1,-241-16-485,-21-3-609,-92-6-446,-1 0 0,1 1 0,-1-1 0,1 1 0,-1 0 0,1 0 0,-1 0 0,0 1 0,1-1 0,-1 1 0,0-1 0,0 1 0,0 0 0,0 1 0,0-1 0,3 3 0,-6-4 0,0 0 0,0-1 0,1 1 0,-1-1 0,0 1 0,0 0 0,0-1 0,0 1 0,0 0 0,0-1 0,0 1 0,0 0 0,0-1 0,0 1 0,0 0 0,0-1 0,0 1 0,-1 0 0,1-1 0,0 1 0,0-1 0,-1 1 0,1 0 0,0-1 0,-1 1 0,1-1 0,-1 1 0,1-1 0,-1 1 0,1-1 0,-1 0 0,1 1 0,-1-1 0,1 1 0,-1-1 0,1 0 0,-1 1 0,0-1 0,1 0 0,-2 0 0,-33 11 0,-8-4 0,0-3 0,-79-1 0,105-3 0,-971-34-2119,382 7 844,-290 10 366,1 45 1087,864-26 348,23 0 201,20-2 386,542-20 510,-269 5-2410,823-10-1142,5 25-249,-750 1 1975,-275 2 1256,0 3-1,0 4 1,139 35 0,201 52-31,-307-69-1022,-101-23 0,0-2 0,1-1 0,-1-1 0,1 0 0,36-4 0,104-24 0,-103 17 0,317-89 0,-78 17 0,-236 69 0,1 2 0,120-4 0,314 19 0,-483-4 0,0 1 0,0 1 0,1 0 0,-1 1 0,0 1 0,14 5 0,75 38 0,-73-32 0,1-1 0,39 12 0,66 11 0,80 25 0,-170-50 0,1-2 0,63 5 0,-5-1 0,-37-6 0,0-3 0,101-7 0,-58 0 0,29 5 0,147-6 0,-283 3 0,-1-1 0,1 1 0,-1 0 0,1-1 0,-1 1 0,1-1 0,-1 0 0,1 0 0,-1 0 0,0 0 0,1 0 0,-1 0 0,0-1 0,0 1 0,0-1 0,0 1 0,0-1 0,0 0 0,0 0 0,1-2 0,-3 2 0,1 1 0,0-1 0,-1 0 0,0 0 0,1 0 0,-1 1 0,0-1 0,0 0 0,0 0 0,0 0 0,0 0 0,-1 1 0,1-1 0,-1 0 0,1 0 0,-1 1 0,1-1 0,-1 0 0,0 0 0,0 1 0,0-1 0,0 1 0,0-1 0,0 1 0,0 0 0,-1-1 0,1 1 0,-3-2 0,-9-8 0,-1 2 0,0 0 0,-1 0 0,0 2 0,0 0 0,0 0 0,-25-6 0,-4-3 0,-2 1 0,0 2 0,-1 3 0,-55-6 0,99 15 0,-68-6 0,-131 5 0,112 3 0,74-1 0,1 1 0,0 0 0,0 1 0,0 1 0,0 1 0,1 0 0,-1 0 0,1 2 0,0 0 0,0 0 0,1 1 0,0 1 0,-19 14 0,30-20 0,-1 0 0,1 0 0,0 0 0,0 1 0,0-1 0,1 0 0,-1 1 0,0 0 0,1-1 0,0 1 0,-1 0 0,1-1 0,0 1 0,0 0 0,1 0 0,-1 0 0,1 0 0,-1 0 0,1 5 0,1-6 0,-1 0 0,1 0 0,0 0 0,0 0 0,0 0 0,0 0 0,0-1 0,0 1 0,0 0 0,0 0 0,1-1 0,-1 1 0,1-1 0,-1 1 0,1-1 0,0 0 0,-1 0 0,1 0 0,0 0 0,0 0 0,0 0 0,0 0 0,0 0 0,0-1 0,0 1 0,0-1 0,0 1 0,3-1 0,28 4 0,1-2 0,0-2 0,0 0 0,0-3 0,60-11 0,-43 6 0,72-2 0,632 11 0,-719 1 0,61 10 0,-58-5 0,44 1 0,-49-8 0,-25 0 0,-24 0 0,-238-18 0,126 6 0,-103-8-164,-80-1-655,-75-1-164,-70 3 0,-1522-13-2700,324 9 866,737-7 830,8-28 3231,94 29 6530,149-14-6106,165 4-918,301 24-750,-45 0 0,-248-17 0,225 9 0,120 11 0,-132-6 0,64 4 0,-24-1 0,164 15 0,0 2 0,0 5 0,1 2 0,-97 25 0,93-15 0,-2-3 0,1-3 0,-95 2 0,-245-13 0,204-5 0,-179 3 0,381 0 0,0-2 0,0 0 0,-22-6 0,-2-1 0,37 9 0,0 0 0,0 0 0,0 0 0,-1 0 0,1 0 0,0 1 0,0-1 0,-1 0 0,1 0 0,0 0 0,0 0 0,-1 0 0,1 0 0,0 0 0,0 0 0,0 0 0,-1 1 0,1-1 0,0 0 0,0 0 0,0 0 0,0 0 0,-1 1 0,1-1 0,0 0 0,0 0 0,0 0 0,0 1 0,0-1 0,0 0 0,0 0 0,0 0 0,-1 1 0,1-1 0,0 0 0,0 0 0,0 1 0,0-1 0,0 0 0,0 0 0,0 1 0,0-1 0,0 0 0,1 0 0,-1 0 0,0 1 0,0-1 0,0 0 0,0 0 0,0 1 0,0-1 0,6 19 0,-4-14 0,33 142 0,-26-100 0,25 75 0,-33-117 0,1 0 0,0 0 0,1-1 0,-1 1 0,1 0 0,0-1 0,0 1 0,0-1 0,7 6 0,-8-8 0,-1-1 0,1 0 0,0 0 0,0 0 0,1 0 0,-1 0 0,0 0 0,0 0 0,0-1 0,1 1 0,-1-1 0,0 0 0,0 1 0,1-1 0,-1 0 0,0-1 0,1 1 0,-1 0 0,0-1 0,0 1 0,1-1 0,-1 1 0,0-1 0,3-2 0,21-8 0,0-3 0,33-22 0,0 0 0,-40 28 0,0 0 0,1 2 0,0 0 0,0 1 0,42-5 0,-28 5 0,51-5 0,0 4 0,113 6 0,-86 2 0,-96-2 0,1 2 0,-1 0 0,-1 0 0,1 2 0,0 0 0,-1 0 0,19 9 0,7 7 0,46 29 0,-54-29 0,1-1 0,57 22 0,-46-24 0,0-3 0,2-1 0,0-3 0,0-1 0,95 4 0,-53-13 0,190-4 0,-206 0 0,129-26 0,-23-9 0,-152 34 0,52-5 0,-52 9 0,50-12 0,12-16 0,-63 20 0,0 0 0,45-9 0,194-41 0,1-2 0,368-86 0,-612 141 0,-11 3 0,-3 2 0,-1-1 0,0 0 0,1-1 0,-1 0 0,0 0 0,-1 0 0,10-6 0,-16 9 0,0 0 0,0 0 0,0 0 0,0 0 0,0 0 0,0-1 0,0 1 0,0 0 0,0 0 0,0 0 0,1 0 0,-1 0 0,0 0 0,0 0 0,0 0 0,0-1 0,0 1 0,0 0 0,0 0 0,0 0 0,0 0 0,0 0 0,0 0 0,0 0 0,0-1 0,0 1 0,0 0 0,0 0 0,0 0 0,0 0 0,0 0 0,0 0 0,0 0 0,-1 0 0,1-1 0,0 1 0,0 0 0,0 0 0,0 0 0,0 0 0,0 0 0,0 0 0,0 0 0,0 0 0,0 0 0,0 0 0,-1-1 0,1 1 0,0 0 0,0 0 0,0 0 0,0 0 0,0 0 0,0 0 0,0 0 0,-1 0 0,1 0 0,-12-3 0,-13 1 0,-816 26 0,-201-13-582,432-15 321,482 9 261,-170 31 0,282-33 22,-9 0 183,0 1 0,1 2 1,-48 17-1,36-11-205,0-1 0,-1-2 0,0-2 0,0-1 0,-47 1 0,-16 4 0,-201 32 0,296-42 0,-1 0 0,1 0 0,-1 0 0,0-1 0,0 0 0,-8 0 0,14 0 0,-1 0 0,1-1 0,-1 1 0,0 0 0,1 0 0,-1 0 0,1 0 0,-1-1 0,1 1 0,-1 0 0,1-1 0,0 1 0,-1 0 0,1-1 0,-1 1 0,1 0 0,0-1 0,-1 1 0,1-1 0,0 1 0,-1-1 0,1 1 0,0-1 0,-1 1 0,1-1 0,0-1 0,0 1 0,0 0 0,0-1 0,0 1 0,1 0 0,-1-1 0,0 1 0,1-1 0,-1 1 0,1 0 0,-1 0 0,1-1 0,0 1 0,-1 0 0,2-1 0,2-4 0,1 1 0,-1 0 0,1 1 0,0-1 0,0 1 0,1 0 0,-1 0 0,1 0 0,0 1 0,9-4 0,68-25 0,-32 18 0,0 2 0,1 3 0,84-6 0,164 11 0,-232 4 0,83 0 0,188 5 0,-187 16 0,-107-13 0,-21-3 63,1 2-1,27 10 1,-5 0-1616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1318 598 24575,'37'-1'0,"-1"-2"0,58-11 0,-69 10 0,-1 1 0,1 1 0,-1 2 0,1 0 0,-1 1 0,1 2 0,34 7 0,37 4 0,16 3 0,17 2 0,-59-10 0,29 0 0,183-6 0,-140-5 0,-135 2 0,-1 0 0,1-1 0,0 1 0,0-1 0,-1-1 0,1 1 0,-1-1 0,1 0 0,11-6 0,-16 6 0,1 1 0,0-1 0,-1 0 0,0 0 0,1-1 0,-1 1 0,0 0 0,0-1 0,0 0 0,-1 1 0,1-1 0,-1 0 0,1 0 0,-1 0 0,0 0 0,0 0 0,0 0 0,0 0 0,-1 0 0,1 0 0,-1 0 0,0 0 0,0-4 0,0 0 0,0-1 0,-1 1 0,0-1 0,-1 1 0,1 0 0,-1 0 0,-1-1 0,1 2 0,-1-1 0,0 0 0,-1 0 0,0 1 0,0 0 0,0 0 0,-1 0 0,0 0 0,0 1 0,0 0 0,-1 0 0,-7-6 0,-11-5 0,-1 1 0,0 1 0,-54-20 0,10 4 0,54 23 0,0 1 0,-1 1 0,0 0 0,1 1 0,-1 1 0,-27-2 0,6 4 0,-67 5 0,18 10 0,59-9 0,-54 5 0,-154-12 0,221 1 0,1-1 0,0 0 0,0-1 0,0-1 0,1 0 0,-1-1 0,1 0 0,0-1 0,0 0 0,1-1 0,0 0 0,-19-17 0,-5 1 0,-6-7 0,34 24 0,-1 0 0,1 0 0,-1 1 0,-9-5 0,9 6 0,0-1 0,1 0 0,0 0 0,0 0 0,-8-9 0,11 9 0,0 1 0,-1-1 0,0 1 0,1-1 0,-1 2 0,-1-1 0,1 0 0,0 1 0,-1 0 0,0 0 0,0 1 0,0 0 0,0 0 0,0 0 0,0 1 0,0-1 0,-1 1 0,-9 0 0,-257 1 0,119 3 0,130-3 0,-1 1 0,0 1 0,1 1 0,-29 8 0,9 1 0,-2-2 0,1-2 0,-91 3 0,109-11 0,0 2 0,0 0 0,-44 10 0,41-7 0,1-1 0,-46 0 0,51-4 0,-1 2 0,1 0 0,0 1 0,-33 10 0,120-33 0,29-9 0,114-51 0,-189 73 0,0 0 0,1 1 0,0 1 0,0 1 0,0 0 0,33-2 0,116 8 0,-70 1 0,-68-2 0,0 2 0,29 6 0,41 5 0,251-12 0,-181-4 0,-144 4 0,1 1 0,-1 1 0,0 1 0,-1 1 0,1 1 0,-1 1 0,-1 1 0,26 14 0,-38-18-170,2-2-1,-1 1 0,0-1 1,1-1-1,-1 0 0,1-1 1,20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9:32:05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252 280 24575,'18'17'0,"1"-1"0,1-1 0,27 15 0,-38-23 0,-2-4 0,0 1 0,0-1 0,1 0 0,-1 0 0,1-1 0,-1 0 0,1 0 0,0 0 0,0-2 0,0 1 0,11-1 0,11-1 0,52-10 0,-2 0 0,114-8 0,-106 9 0,-220 10 0,55-1 0,-433 1 0,500 0 0,0 0 0,1 0 0,-1-1 0,0 0 0,0-1 0,1 0 0,-1-1 0,1 0 0,0-1 0,-1 1 0,2-2 0,-1 1 0,0-1 0,1-1 0,0 1 0,0-1 0,1-1 0,-10-10 0,12 11 0,0-1 0,1 0 0,-1 0 0,2-1 0,-1 1 0,1-1 0,0 0 0,1 0 0,0 0 0,0 0 0,1 0 0,0 0 0,0 0 0,1-1 0,0 1 0,0 0 0,1 0 0,0-1 0,1 1 0,-1 0 0,2 0 0,-1 0 0,1 1 0,0-1 0,1 0 0,0 1 0,5-8 0,-7 12 0,0 0 0,0-1 0,1 1 0,-1 1 0,1-1 0,0 0 0,-1 1 0,1-1 0,0 1 0,1 0 0,-1 0 0,7-3 0,-9 5 0,0 0 0,0 1 0,0-1 0,0 1 0,-1-1 0,1 1 0,0-1 0,0 1 0,0 0 0,0-1 0,-1 1 0,1 0 0,0 0 0,-1 0 0,1-1 0,0 1 0,-1 0 0,1 0 0,-1 0 0,1 0 0,-1 1 0,13 14 0,-2-10 0,1-2 0,-1 0 0,1 0 0,0-1 0,0 0 0,0-1 0,21 1 0,11 3 0,131 20 0,-78-14 0,126 34 0,-164-26 0,71 34 0,-71-28 0,64 20 0,78 3 0,-65-26 0,-50-9 0,-22-7 0,1-2 0,113-6 0,-63-1 0,336 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6249-278B-4BDD-A2CE-467E2BD1DA6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8DA93-FEAE-4BAD-91C6-77D42EEDA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9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A4611-317D-1E4C-F25C-244A11A1B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9D144-7ED3-858B-6209-F6AC10ED650C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C05A-06F7-89A2-6570-652E564F2642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84F9-0B05-34BE-6A76-962CFC17A01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6C211-7CF8-4E17-6D2A-C03B6B2B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FE41E-0A24-0A55-EDC6-ABADE8FB3F27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41A8-88B0-4C93-39C3-0E697C083C7D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17A4-5D79-0566-67FC-DEF9F1A13E1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0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EF041-EBBA-4F6E-C9FE-D7EED90BD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B134A-13F8-111E-5C77-72801DD357E1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090C-1B4F-CA98-C10C-8D1BF862A9D0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C384-3D1C-2CCB-C6BE-1D511310592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3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D7AD5-6AFD-904C-5048-5A8BD44BC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3FCF9-9AFD-8722-3544-56C8F706F1DF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C8D4E-8DC3-5840-1D92-EC0D7567CB7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0D82-C0D4-550C-CEE2-F41AD8238C9D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8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4756-FEE7-BD0A-0CCA-F6BD4885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3A593-BB33-5F94-C8B6-06D9CAD119E6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D22C-5799-62F0-6643-33153E5037C6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DF6D5-EA18-329C-2ABA-05BBDC4BEC0A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4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EA37F-57CD-BEE5-EB22-CAA82420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9EDB8-52E1-A60A-8908-6F4B16D7233A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0DE9-0289-4137-1F36-26B5D369C6AD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64E1B-9EE5-FF21-B619-94181E795D9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6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DBCC-37E2-BE09-DBDC-2D134D88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963D5F-66CE-08DB-F15B-CBCF7A68FDCD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D1008-4FBA-287E-B6B5-0505C3C87730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3B08C-DEF9-FB7F-D7ED-3315833CFFE6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0E98-7D94-1AF4-22B8-DD8DA3A1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29390-2E8F-ADE1-A349-A0AEF31464F8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9C9C-CBB9-E398-C766-80CA844AE810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4282-204B-DA90-4D05-EB1016C33CE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15402-18A8-1301-4CBE-ABAE1972D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D5221-6A84-0208-0B3C-94E4CF8C2A1A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95A0-74A3-076F-81EF-49CEA843C7C4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ABC6-E8F4-35AF-4165-8F0EB19CE7F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4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E2F4-5236-3F62-E521-E122E6940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AC1C7-FA67-0F7A-7EE9-783E212B541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96EC-A027-FFE2-CE12-5E6C104BA8B0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2DF59-2D27-F0F3-D78D-4992BF4140B3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4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6FFF-690A-FB9E-B62D-A3ED0ECEB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B7189-66C1-DBFE-D614-AACD44DC1CDD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E43E-578C-90ED-D22A-C68BF917BDE6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D3B7-CAC0-C4D0-26FA-D6FA4D3D954A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0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B3C29-470B-0E72-E65C-65DA85BD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4C6FD-58AE-B2A8-812D-D5876D65C977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0EDA-1E48-586B-0A32-9ABB342EF091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10EA-8E48-E8E0-54AA-63D52EE92844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5BBB-39E1-96E1-50B1-45FDF1B75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0B9E7-6A4B-C8F9-D618-D3025AFFE59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6F37-835B-5F12-5BC5-B74E4FD6FE3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3C266-E14E-49CC-9074-A5C1E7DDF7C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2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9A7E9-FACA-A457-07E2-775FE207E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2E120-9911-2906-1B80-77F4920D82FB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07E0-391F-75BF-88AA-A33A00205A8C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AB26-1004-8189-EF82-0344AA0563F9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4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08C-A52B-6DCC-5627-2E121E28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1768-9D65-9B6E-8331-54917FED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BAE2-A24F-E295-89EB-23B676D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1710-26B1-E03E-20C2-5E27D20C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84DC-4CE8-D046-8992-57AB93B1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814-5211-DD28-B1A0-54C7FDC3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C6AEB-0257-86FF-86B6-1B9E0918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B308-FA0A-DA74-1820-1B91A334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B237-02E9-5872-3002-0F39251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5083-3038-E091-CF80-26FCDA9D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8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F029-7E84-0192-1034-B9771D0DB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C29F-F046-DB37-FDA1-01F99075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85D5-8084-1EE5-2B01-368314E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D6F0-B96E-EDC3-BE39-1556502A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B898-9594-F4D8-1DE4-1F7A10B7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714-46A1-3833-782F-A69AF03E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9006-ECB3-91C5-5F52-12CC18AF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6BC6-2DE1-C6EB-1545-C92C6D93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1A69-6340-19C5-2BEE-841A8E4C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B13B-0407-56C6-2CDF-BB4C4BC9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9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453D-CE7B-B122-1251-075C8847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A7A2-F96D-9AB6-9AF4-1D680DA6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0C66-9A2A-20EF-8CAA-1DF45B0A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A648-BD0A-D9C8-09EF-E05680BB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9C93-E5E6-81C0-6159-7E4A6A1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B4F4-1951-7822-3807-D9F1E9C3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EB5-4ECE-9DB5-6447-7CEEDEB2A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5BF9-B8EF-993A-1219-43062490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F4EE-E79B-2C09-605A-914B5885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E6C7-812B-A8B3-955B-40453E0B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28F1-F6FC-26AE-02BC-B12454A3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4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C55-9095-801F-EC38-072D5003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765F-E9BB-1B9A-809A-0F7A9B17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C31B-689E-3FF4-92D5-3908FD48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46DD3-8562-BDAC-ABAE-C580DC541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ECEB1-5387-0C61-A19D-BD157091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0865A-4B0F-1074-7CD4-3A9A695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DB452-C29E-BFE8-454C-1C657A5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8F077-2415-3C44-F503-3D6BC10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FA5F-5E58-4D5E-91C2-E732EDC9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A8EBF-B87F-FCF2-73C5-5AC38A2D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08E53-E2B1-E649-DA8E-01F80C5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3B511-162C-369F-B12E-776B8FD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226FE-51D6-5383-BB06-FA050C7D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0A10-4941-2AAD-1B64-635F545F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21662-0244-BFA1-FFC4-C9675C2A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0D1-74C6-EFB0-A2E0-54D263C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4D64-6C35-5DC7-596B-2EB99446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0D86E-62A6-D5D4-6205-0755E80B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68E18-C539-D297-E454-27F4A0B4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4711-F867-C9C2-E95A-71458557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070F-48B5-F297-C4B7-7FF39F38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BDA-DDB9-AE53-61F4-EB98B22F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23C70-5DD7-EFEC-518D-EA525C8C7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0E81-5C04-DC8B-4898-F99C7B99B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518A-DB09-B495-BF7F-F5C6DE70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76C7-9D5A-3C49-95F7-ADFC201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BA11-643E-C1A5-1287-088B477A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5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0B1CE-4EA2-434F-3921-05061C56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669A-F3F5-FBCC-F9CF-28BFEBEC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E8DB-0D64-EBDC-4753-F1F7EB93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B46C-A25A-49F4-B287-78122FFD6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38F6-8007-F4B2-025D-10D7F50B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6DB8-2815-6CD5-78AE-8D3B9D1C4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371B-041B-4D44-8587-660C405BB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1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10.11416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chc.ucsb.edu/data/chirp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dpi.com/2072-4292/14/2/428" TargetMode="External"/><Relationship Id="rId5" Type="http://schemas.openxmlformats.org/officeDocument/2006/relationships/hyperlink" Target="https://arxiv.org/abs/2405.01602" TargetMode="External"/><Relationship Id="rId4" Type="http://schemas.openxmlformats.org/officeDocument/2006/relationships/hyperlink" Target="https://doi.org/10.1007/s11069-021-04698-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image" Target="../media/image1.jpe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723-D879-A9A6-4BA6-633125056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9C60-2369-3902-6B0B-D22A17086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5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8296-C17B-E2F0-8F77-3486A07E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DB0393-4C60-3747-6267-BE9CD93D8FFB}"/>
              </a:ext>
            </a:extLst>
          </p:cNvPr>
          <p:cNvSpPr/>
          <p:nvPr/>
        </p:nvSpPr>
        <p:spPr>
          <a:xfrm>
            <a:off x="914401" y="1234443"/>
            <a:ext cx="10561320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1C8EEE26-8A42-94D7-D6B2-E18E2D5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84E5CF08-12E0-C070-BB19-9B4DA2E0C104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Dataset Summary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AC6ED1-A145-6C15-0BFA-E2C0D86C35F0}"/>
              </a:ext>
            </a:extLst>
          </p:cNvPr>
          <p:cNvGraphicFramePr>
            <a:graphicFrameLocks noGrp="1"/>
          </p:cNvGraphicFramePr>
          <p:nvPr/>
        </p:nvGraphicFramePr>
        <p:xfrm>
          <a:off x="1453896" y="1444752"/>
          <a:ext cx="9491472" cy="481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413">
                <a:tc>
                  <a:txBody>
                    <a:bodyPr/>
                    <a:lstStyle/>
                    <a:p>
                      <a:r>
                        <a:rPr lang="en-IN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Resolution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095">
                <a:tc>
                  <a:txBody>
                    <a:bodyPr/>
                    <a:lstStyle/>
                    <a:p>
                      <a:r>
                        <a:rPr lang="en-IN"/>
                        <a:t>Sentinel-1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SAR-based flood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3-5 m spatial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95">
                <a:tc>
                  <a:txBody>
                    <a:bodyPr/>
                    <a:lstStyle/>
                    <a:p>
                      <a:r>
                        <a:rPr lang="en-IN"/>
                        <a:t>Sentinel-2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NDWI water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m spatial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095">
                <a:tc>
                  <a:txBody>
                    <a:bodyPr/>
                    <a:lstStyle/>
                    <a:p>
                      <a:r>
                        <a:rPr lang="en-IN"/>
                        <a:t>CHIRPS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UCSB / FEWS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Rainfall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km spatial,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095">
                <a:tc>
                  <a:txBody>
                    <a:bodyPr/>
                    <a:lstStyle/>
                    <a:p>
                      <a:r>
                        <a:rPr lang="en-IN"/>
                        <a:t>IFI 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NIDM/IMD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Historical flood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District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095">
                <a:tc>
                  <a:txBody>
                    <a:bodyPr/>
                    <a:lstStyle/>
                    <a:p>
                      <a:r>
                        <a:rPr lang="en-IN"/>
                        <a:t>WorldPop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worldpop.org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Population at risk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 m spatial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89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88E5-1F7E-124F-0465-A7491D9C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712C4-C85A-7151-9DE0-5573248ECE93}"/>
              </a:ext>
            </a:extLst>
          </p:cNvPr>
          <p:cNvSpPr/>
          <p:nvPr/>
        </p:nvSpPr>
        <p:spPr>
          <a:xfrm>
            <a:off x="365760" y="1170432"/>
            <a:ext cx="11532915" cy="5421679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6077B161-8D1A-D855-8306-3365A2D0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25083682-4E33-C2E3-59F8-7CF3C0865474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Execution Plan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05BB6371-6004-562F-E5A6-B4A931103CE2}"/>
              </a:ext>
            </a:extLst>
          </p:cNvPr>
          <p:cNvSpPr txBox="1">
            <a:spLocks noEditPoints="1"/>
          </p:cNvSpPr>
          <p:nvPr/>
        </p:nvSpPr>
        <p:spPr>
          <a:xfrm>
            <a:off x="1140399" y="1473159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>
                <a:cs typeface="Times New Roman"/>
              </a:rPr>
              <a:t>Modules:</a:t>
            </a:r>
          </a:p>
          <a:p>
            <a:pPr algn="l"/>
            <a:r>
              <a:rPr lang="en-US" sz="2100" b="1" dirty="0">
                <a:cs typeface="Times New Roman"/>
              </a:rPr>
              <a:t>1. Rainfall Trigger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Uses CHIRPS data to activate pipeline only when rainfall crosses threshold.</a:t>
            </a:r>
          </a:p>
          <a:p>
            <a:pPr algn="l"/>
            <a:r>
              <a:rPr lang="en-US" sz="2100" b="1" dirty="0">
                <a:cs typeface="Times New Roman"/>
              </a:rPr>
              <a:t>2. Satellite Fusion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Merges Sentinel-1 SAR (cloud-proof) + Sentinel-2 NDWI for accurate flood maps.</a:t>
            </a:r>
          </a:p>
          <a:p>
            <a:pPr algn="l"/>
            <a:r>
              <a:rPr lang="en-US" sz="2100" b="1" dirty="0">
                <a:cs typeface="Times New Roman"/>
              </a:rPr>
              <a:t>3. Validation</a:t>
            </a:r>
            <a:r>
              <a:rPr lang="en-US" sz="2100" dirty="0">
                <a:cs typeface="Times New Roman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Compares with IFI records (1967–2023); estimates affected population using WorldPop.</a:t>
            </a:r>
          </a:p>
          <a:p>
            <a:pPr algn="l"/>
            <a:r>
              <a:rPr lang="en-US" sz="2100" b="1" dirty="0">
                <a:cs typeface="Times New Roman"/>
              </a:rPr>
              <a:t>4. LLM Alerts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Generates readable flood summaries using Flan-T5/GPT (e.g., "15,000 people at risk").</a:t>
            </a:r>
          </a:p>
          <a:p>
            <a:pPr algn="l"/>
            <a:r>
              <a:rPr lang="en-US" sz="2100" b="1" dirty="0">
                <a:cs typeface="Times New Roman"/>
              </a:rPr>
              <a:t>5. Dashboard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Visualizes flood maps, alerts, and rainfall on an interactive interface.</a:t>
            </a:r>
            <a:endParaRPr lang="en-IN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3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EFC1F-1AD5-2515-C11D-B1A478CC8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E5239-897E-3BA6-34BE-C437173DB84E}"/>
              </a:ext>
            </a:extLst>
          </p:cNvPr>
          <p:cNvSpPr/>
          <p:nvPr/>
        </p:nvSpPr>
        <p:spPr>
          <a:xfrm>
            <a:off x="594360" y="1197864"/>
            <a:ext cx="11411712" cy="539424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D8AC85CD-3F8B-4235-A877-FBCE3AD3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CCA39159-C633-38E2-661C-5D107B292CE9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>
                <a:latin typeface="Times New Roman"/>
                <a:cs typeface="Times New Roman"/>
              </a:rPr>
              <a:t>Deliverables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7AA46785-E7CF-E2FA-483A-248A7208438F}"/>
              </a:ext>
            </a:extLst>
          </p:cNvPr>
          <p:cNvSpPr txBox="1">
            <a:spLocks noEditPoints="1"/>
          </p:cNvSpPr>
          <p:nvPr/>
        </p:nvSpPr>
        <p:spPr>
          <a:xfrm>
            <a:off x="1041699" y="1408176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/>
              <a:t>Flood Mapping Pipeline:</a:t>
            </a:r>
          </a:p>
          <a:p>
            <a:pPr algn="l"/>
            <a:r>
              <a:rPr lang="en-IN" sz="2000" dirty="0"/>
              <a:t>Developed using Google Earth Engine (GEE) and Python, combining Sentinel-1 SAR and Sentinel-2 NDWI for flood detection.</a:t>
            </a:r>
          </a:p>
          <a:p>
            <a:pPr algn="l"/>
            <a:r>
              <a:rPr lang="en-IN" sz="2000" b="1" dirty="0"/>
              <a:t>Rainfall Trigger + IFI Matching:</a:t>
            </a:r>
          </a:p>
          <a:p>
            <a:pPr algn="l"/>
            <a:r>
              <a:rPr lang="en-IN" sz="2000" dirty="0"/>
              <a:t>Real-time rainfall monitoring using CHIRPS, activated only during high-risk events. Flood detections are validated using historical IFI v3 data.</a:t>
            </a:r>
          </a:p>
          <a:p>
            <a:pPr algn="l"/>
            <a:r>
              <a:rPr lang="en-IN" sz="2000" b="1" dirty="0"/>
              <a:t>LLM-Based Alert Generator:</a:t>
            </a:r>
          </a:p>
          <a:p>
            <a:pPr algn="l"/>
            <a:r>
              <a:rPr lang="en-IN" sz="2000" dirty="0"/>
              <a:t>Integrated Flan-T5 model generates concise, district-wise alerts describing flood severity and population impact.</a:t>
            </a:r>
          </a:p>
          <a:p>
            <a:pPr algn="l"/>
            <a:r>
              <a:rPr lang="en-IN" sz="2000" b="1" dirty="0"/>
              <a:t>Dashboard / Alert Reporting:</a:t>
            </a:r>
          </a:p>
          <a:p>
            <a:pPr algn="l"/>
            <a:r>
              <a:rPr lang="en-IN" sz="2000" dirty="0"/>
              <a:t>Visual interface to display flood maps, rainfall status, and generated alerts; supports export as PDF/CSV or integration with messaging platforms.</a:t>
            </a:r>
          </a:p>
          <a:p>
            <a:pPr algn="l"/>
            <a:r>
              <a:rPr lang="en-IN" sz="2000" b="1" dirty="0"/>
              <a:t>Final Documentation &amp; Codebase: </a:t>
            </a:r>
          </a:p>
          <a:p>
            <a:pPr algn="l"/>
            <a:r>
              <a:rPr lang="en-IN" sz="2000" dirty="0"/>
              <a:t>Includes a detailed project report, GitHub repository with scripts, model configs, and instructions for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275241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C0E6-FF7D-560C-531F-33F6F8B20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0A119-3F53-15A2-9231-51B4C30329D9}"/>
              </a:ext>
            </a:extLst>
          </p:cNvPr>
          <p:cNvSpPr/>
          <p:nvPr/>
        </p:nvSpPr>
        <p:spPr>
          <a:xfrm>
            <a:off x="813815" y="1234443"/>
            <a:ext cx="10652761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D0CE29DD-0B18-81FB-68C2-18516992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77B26162-8993-E800-C7A0-B7BB225F8E2E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Evaluation Metrics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E22387-4234-4C48-4D67-15069627BEBA}"/>
              </a:ext>
            </a:extLst>
          </p:cNvPr>
          <p:cNvGraphicFramePr>
            <a:graphicFrameLocks noGrp="1"/>
          </p:cNvGraphicFramePr>
          <p:nvPr/>
        </p:nvGraphicFramePr>
        <p:xfrm>
          <a:off x="1464315" y="1753160"/>
          <a:ext cx="9253506" cy="432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r>
                        <a:rPr sz="2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109">
                <a:tc>
                  <a:txBody>
                    <a:bodyPr/>
                    <a:lstStyle/>
                    <a:p>
                      <a:r>
                        <a:rPr sz="2200"/>
                        <a:t>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Satellite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Accuracy of flood mask (vs IFI truth)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109">
                <a:tc>
                  <a:txBody>
                    <a:bodyPr/>
                    <a:lstStyle/>
                    <a:p>
                      <a:r>
                        <a:rPr sz="2200"/>
                        <a:t>Precision/Recall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Evaluation of flood vs non-flood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109">
                <a:tc>
                  <a:txBody>
                    <a:bodyPr/>
                    <a:lstStyle/>
                    <a:p>
                      <a:r>
                        <a:rPr sz="2200"/>
                        <a:t>BLEU/ROUGE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LLM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 dirty="0"/>
                        <a:t>NLP fluency and correctness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109">
                <a:tc>
                  <a:txBody>
                    <a:bodyPr/>
                    <a:lstStyle/>
                    <a:p>
                      <a:r>
                        <a:rPr sz="2200"/>
                        <a:t>Time-to-Alert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/>
                        <a:t>Entire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200" dirty="0"/>
                        <a:t>Speed of response after rainfall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4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545A-C021-8AE6-1F29-CBC5734C6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E4C6C5-00F2-A1F1-FDB9-520A31460F19}"/>
              </a:ext>
            </a:extLst>
          </p:cNvPr>
          <p:cNvSpPr/>
          <p:nvPr/>
        </p:nvSpPr>
        <p:spPr>
          <a:xfrm>
            <a:off x="658369" y="1234443"/>
            <a:ext cx="11228832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20170A77-72E5-7602-994A-20DF6AEC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CFC0313A-CECE-8FC6-B1F1-4CD44ED611E0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Team Responsibilities &amp; Tasks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6372E5-1124-B594-FE53-249BA2F7E773}"/>
              </a:ext>
            </a:extLst>
          </p:cNvPr>
          <p:cNvGraphicFramePr>
            <a:graphicFrameLocks noGrp="1"/>
          </p:cNvGraphicFramePr>
          <p:nvPr/>
        </p:nvGraphicFramePr>
        <p:xfrm>
          <a:off x="1243825" y="1366590"/>
          <a:ext cx="10089240" cy="509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94">
                <a:tc>
                  <a:txBody>
                    <a:bodyPr/>
                    <a:lstStyle/>
                    <a:p>
                      <a:r>
                        <a:rPr sz="1600" dirty="0"/>
                        <a:t>Module /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Key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730">
                <a:tc>
                  <a:txBody>
                    <a:bodyPr/>
                    <a:lstStyle/>
                    <a:p>
                      <a:r>
                        <a:rPr sz="1600" dirty="0"/>
                        <a:t>Satellite Imagery Processing</a:t>
                      </a:r>
                    </a:p>
                    <a:p>
                      <a:r>
                        <a:rPr sz="1600" dirty="0"/>
                        <a:t>(Sentinel-1 SAR + Sentinel-2 NDWI)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Collect SAR &amp; optical data from GEE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Preprocess SAR: filtering, calibration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Generate NDWI with cloud masking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Apply flood mapping thresholds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Fuse SAR &amp; NDWI for enhanced water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171">
                <a:tc>
                  <a:txBody>
                    <a:bodyPr/>
                    <a:lstStyle/>
                    <a:p>
                      <a:r>
                        <a:rPr sz="1600"/>
                        <a:t>Rainfall Monitoring &amp; Trigger System</a:t>
                      </a:r>
                    </a:p>
                    <a:p>
                      <a:r>
                        <a:rPr sz="1600"/>
                        <a:t>(CHIRPS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Analyze CHIRPS rainfall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Set adaptive rainfall thresholds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Monitor real-time rainfall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Trigger pipeline when threshold is breached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171">
                <a:tc>
                  <a:txBody>
                    <a:bodyPr/>
                    <a:lstStyle/>
                    <a:p>
                      <a:r>
                        <a:rPr sz="1600"/>
                        <a:t>Historical Validation &amp; Risk Estimation</a:t>
                      </a:r>
                    </a:p>
                    <a:p>
                      <a:r>
                        <a:rPr sz="1600"/>
                        <a:t>(IFI v3 + WorldPop)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Process India Flood Inventory (1967–2023)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Map IFI to districts using LGD codes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Match predictions to past flood patterns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Estimate at-risk population with WorldPop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730">
                <a:tc>
                  <a:txBody>
                    <a:bodyPr/>
                    <a:lstStyle/>
                    <a:p>
                      <a:r>
                        <a:rPr sz="1600" dirty="0"/>
                        <a:t>LLM Alert Generator &amp; Reporting</a:t>
                      </a:r>
                    </a:p>
                    <a:p>
                      <a:r>
                        <a:rPr sz="1600" dirty="0"/>
                        <a:t>(Flan-T5 or GPT)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Format input prompts for LLM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Generate flood alerts in English &amp; regional languages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Post-process for clarity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Generate reports (PDF/Dashboard)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sz="1600" dirty="0"/>
                        <a:t>Evaluate using BLEU/ROUGE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9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BAE8F-C5AF-8BF5-A096-1CE44BB2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A332C-85EB-A827-47EC-F088AD5F7E40}"/>
              </a:ext>
            </a:extLst>
          </p:cNvPr>
          <p:cNvSpPr/>
          <p:nvPr/>
        </p:nvSpPr>
        <p:spPr>
          <a:xfrm>
            <a:off x="539496" y="1234443"/>
            <a:ext cx="11359179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E126951-7D8A-592E-F762-B414086B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11B7472E-F719-521B-6890-60C33205F53B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2874F1A0-52D2-68AA-814D-455FC8F05541}"/>
              </a:ext>
            </a:extLst>
          </p:cNvPr>
          <p:cNvSpPr txBox="1">
            <a:spLocks noEditPoints="1"/>
          </p:cNvSpPr>
          <p:nvPr/>
        </p:nvSpPr>
        <p:spPr>
          <a:xfrm>
            <a:off x="886251" y="1804032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 err="1"/>
              <a:t>Saharia</a:t>
            </a:r>
            <a:r>
              <a:rPr lang="en-IN" sz="2100" dirty="0"/>
              <a:t>, M., et al. (2021).India Flood Inventory. Natural Hazards. </a:t>
            </a:r>
            <a:r>
              <a:rPr lang="en-IN" sz="2100" dirty="0">
                <a:hlinkClick r:id="rId4"/>
              </a:rPr>
              <a:t>https://doi.org/10.1007/s11069-021-04698-6</a:t>
            </a:r>
            <a:endParaRPr lang="en-IN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/>
              <a:t>Baishya, R. R., et al. (2024).A District-Level Flood Severity Index for India. </a:t>
            </a:r>
            <a:r>
              <a:rPr lang="en-IN" sz="2100" dirty="0" err="1"/>
              <a:t>arXiv</a:t>
            </a:r>
            <a:r>
              <a:rPr lang="en-IN" sz="2100" dirty="0"/>
              <a:t> Preprint. </a:t>
            </a:r>
            <a:r>
              <a:rPr lang="en-IN" sz="2100" dirty="0">
                <a:hlinkClick r:id="rId5"/>
              </a:rPr>
              <a:t>https://arxiv.org/abs/2405.01602</a:t>
            </a:r>
            <a:endParaRPr lang="en-IN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/>
              <a:t>Sen2FloodNet (2022). Flood Mapping with Optical and SAR Data Fusion. MDPI Remote Sensing, 14(2), 428.                                                                                                    </a:t>
            </a:r>
            <a:r>
              <a:rPr lang="en-IN" sz="2100" dirty="0">
                <a:hlinkClick r:id="rId6"/>
              </a:rPr>
              <a:t>https://www.mdpi.com/2072-4292/14/2/428</a:t>
            </a:r>
            <a:endParaRPr lang="en-IN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/>
              <a:t>CHIRPS Dataset. University of California, Santa Barbara (UCSB).  </a:t>
            </a:r>
            <a:r>
              <a:rPr lang="en-IN" sz="2100" dirty="0">
                <a:hlinkClick r:id="rId7"/>
              </a:rPr>
              <a:t>https://www.chc.ucsb.edu/data/chirps</a:t>
            </a:r>
            <a:endParaRPr lang="en-IN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/>
              <a:t>Chung, H. W., et al. (2022).Flan-T5: Scaling Instruction-Finetuned Language Models.           Google Research, </a:t>
            </a:r>
            <a:r>
              <a:rPr lang="en-IN" sz="2100" dirty="0" err="1"/>
              <a:t>arXiv</a:t>
            </a:r>
            <a:r>
              <a:rPr lang="en-IN" sz="2100" dirty="0"/>
              <a:t>.                                                                              </a:t>
            </a:r>
            <a:r>
              <a:rPr lang="en-IN" sz="2100" dirty="0">
                <a:hlinkClick r:id="rId8"/>
              </a:rPr>
              <a:t>https://arxiv.org/abs/2210.11416</a:t>
            </a:r>
            <a:endParaRPr lang="en-IN" sz="2100" dirty="0"/>
          </a:p>
          <a:p>
            <a:pPr algn="l"/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06535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2275-317C-1FE9-BF3D-AA8C9F1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9D936-B249-A9F1-7405-822108CC2190}"/>
              </a:ext>
            </a:extLst>
          </p:cNvPr>
          <p:cNvSpPr/>
          <p:nvPr/>
        </p:nvSpPr>
        <p:spPr>
          <a:xfrm>
            <a:off x="317500" y="1234442"/>
            <a:ext cx="11743436" cy="5422389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1528D83-D895-309A-0C6E-66BA7198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325947E-B930-178C-0C5D-6F7E0DE00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20281" r="17950" b="27623"/>
          <a:stretch>
            <a:fillRect/>
          </a:stretch>
        </p:blipFill>
        <p:spPr bwMode="auto">
          <a:xfrm>
            <a:off x="458068" y="1517904"/>
            <a:ext cx="11416432" cy="48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489-7DA1-E41A-453C-AFDE7EC6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8CBB-FC4F-366E-1C9C-72839364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Review – Phase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A2C1-7181-7185-109B-5F62C888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Subtitle 5">
            <a:extLst>
              <a:ext uri="{FF2B5EF4-FFF2-40B4-BE49-F238E27FC236}">
                <a16:creationId xmlns:a16="http://schemas.microsoft.com/office/drawing/2014/main" id="{9FA95B0D-A7E7-D896-A78A-E28AA583D8B6}"/>
              </a:ext>
            </a:extLst>
          </p:cNvPr>
          <p:cNvSpPr txBox="1"/>
          <p:nvPr/>
        </p:nvSpPr>
        <p:spPr bwMode="auto">
          <a:xfrm>
            <a:off x="2722720" y="2321223"/>
            <a:ext cx="6400800" cy="604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 -1</a:t>
            </a:r>
          </a:p>
          <a:p>
            <a:pPr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Guide: </a:t>
            </a:r>
            <a:r>
              <a:rPr lang="en-IN" dirty="0"/>
              <a:t>Dr. Rajathilagam 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A46ECB39-5EA0-BF8F-78B8-308E1128AED9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4198938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SL NO.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Name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Roll No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Amit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CB.EN.U4CSE22002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Ankit 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CB.EN.U4CSE22105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Mahavir Gautam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CB.EN.U4CSE22236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Ayush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CB.EN.U4CSE22506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itle 4">
            <a:extLst>
              <a:ext uri="{FF2B5EF4-FFF2-40B4-BE49-F238E27FC236}">
                <a16:creationId xmlns:a16="http://schemas.microsoft.com/office/drawing/2014/main" id="{57749798-ACED-0466-68DD-3FEE22A137A6}"/>
              </a:ext>
            </a:extLst>
          </p:cNvPr>
          <p:cNvSpPr txBox="1"/>
          <p:nvPr/>
        </p:nvSpPr>
        <p:spPr bwMode="auto">
          <a:xfrm>
            <a:off x="1489261" y="547986"/>
            <a:ext cx="951025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sz="4000" b="1" u="sng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 monitoring with satellite and SAR data</a:t>
            </a:r>
            <a:endParaRPr kumimoji="0" lang="en-IN" sz="40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6591D3-9B43-66AF-8533-709D026AFD40}"/>
                  </a:ext>
                </a:extLst>
              </p14:cNvPr>
              <p14:cNvContentPartPr/>
              <p14:nvPr/>
            </p14:nvContentPartPr>
            <p14:xfrm>
              <a:off x="2766541" y="381291"/>
              <a:ext cx="4997520" cy="223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6591D3-9B43-66AF-8533-709D026AF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3546" y="318392"/>
                <a:ext cx="5123151" cy="349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8B6343-3C2D-1BBF-EFD7-579189F87330}"/>
                  </a:ext>
                </a:extLst>
              </p14:cNvPr>
              <p14:cNvContentPartPr/>
              <p14:nvPr/>
            </p14:nvContentPartPr>
            <p14:xfrm>
              <a:off x="1166701" y="6476451"/>
              <a:ext cx="1145520" cy="17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8B6343-3C2D-1BBF-EFD7-579189F87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721" y="6413579"/>
                <a:ext cx="1271121" cy="302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86461A1-E054-1120-540A-139A942AB4AB}"/>
                  </a:ext>
                </a:extLst>
              </p14:cNvPr>
              <p14:cNvContentPartPr/>
              <p14:nvPr/>
            </p14:nvContentPartPr>
            <p14:xfrm>
              <a:off x="10269301" y="6473571"/>
              <a:ext cx="1181880" cy="169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86461A1-E054-1120-540A-139A942AB4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6320" y="6410704"/>
                <a:ext cx="1307482" cy="29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BD37B-2F73-173C-C5A1-0540468DA417}"/>
                  </a:ext>
                </a:extLst>
              </p14:cNvPr>
              <p14:cNvContentPartPr/>
              <p14:nvPr/>
            </p14:nvContentPartPr>
            <p14:xfrm>
              <a:off x="2722720" y="51756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BD37B-2F73-173C-C5A1-0540468DA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9720" y="454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3D5896-9ACB-3C05-2909-0D50D0572500}"/>
                  </a:ext>
                </a:extLst>
              </p14:cNvPr>
              <p14:cNvContentPartPr/>
              <p14:nvPr/>
            </p14:nvContentPartPr>
            <p14:xfrm>
              <a:off x="2881480" y="282480"/>
              <a:ext cx="2975760" cy="164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3D5896-9ACB-3C05-2909-0D50D05725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80" y="219480"/>
                <a:ext cx="3101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011FC0-A6E7-F70E-8014-CC0389E55537}"/>
                  </a:ext>
                </a:extLst>
              </p14:cNvPr>
              <p14:cNvContentPartPr/>
              <p14:nvPr/>
            </p14:nvContentPartPr>
            <p14:xfrm>
              <a:off x="2761240" y="355200"/>
              <a:ext cx="4794120" cy="36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011FC0-A6E7-F70E-8014-CC0389E555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8240" y="292200"/>
                <a:ext cx="49197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8DD5FC-7730-D9A9-D235-08EC00E3D79B}"/>
                  </a:ext>
                </a:extLst>
              </p14:cNvPr>
              <p14:cNvContentPartPr/>
              <p14:nvPr/>
            </p14:nvContentPartPr>
            <p14:xfrm>
              <a:off x="1229080" y="653244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8DD5FC-7730-D9A9-D235-08EC00E3D7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6080" y="6469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FFCD75-A462-2EBF-A07A-0EAD9DF2E0DF}"/>
                  </a:ext>
                </a:extLst>
              </p14:cNvPr>
              <p14:cNvContentPartPr/>
              <p14:nvPr/>
            </p14:nvContentPartPr>
            <p14:xfrm>
              <a:off x="1150960" y="6480240"/>
              <a:ext cx="993240" cy="236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FFCD75-A462-2EBF-A07A-0EAD9DF2E0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7960" y="6417240"/>
                <a:ext cx="11188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504F948-A67D-666F-98E2-6229825D2AC5}"/>
                  </a:ext>
                </a:extLst>
              </p14:cNvPr>
              <p14:cNvContentPartPr/>
              <p14:nvPr/>
            </p14:nvContentPartPr>
            <p14:xfrm>
              <a:off x="10414480" y="6462240"/>
              <a:ext cx="873360" cy="14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504F948-A67D-666F-98E2-6229825D2A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51480" y="6399081"/>
                <a:ext cx="999000" cy="26887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13ABD29-D23F-9C89-DB41-31C8C98BE341}"/>
              </a:ext>
            </a:extLst>
          </p:cNvPr>
          <p:cNvSpPr txBox="1"/>
          <p:nvPr/>
        </p:nvSpPr>
        <p:spPr>
          <a:xfrm>
            <a:off x="5049028" y="3585667"/>
            <a:ext cx="17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 No:42</a:t>
            </a:r>
            <a:endParaRPr lang="en-IN" sz="2400" dirty="0"/>
          </a:p>
        </p:txBody>
      </p:sp>
      <p:pic>
        <p:nvPicPr>
          <p:cNvPr id="2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EDE1D52-EEFC-1488-B803-89B9B312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64080" y="204429"/>
            <a:ext cx="965000" cy="943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3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5E9E-1029-2F7E-F45D-8D447DFC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03616-F4A3-66FC-3EB6-601B124BEB45}"/>
              </a:ext>
            </a:extLst>
          </p:cNvPr>
          <p:cNvSpPr/>
          <p:nvPr/>
        </p:nvSpPr>
        <p:spPr>
          <a:xfrm>
            <a:off x="278825" y="1188720"/>
            <a:ext cx="11571799" cy="539496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3D3D4B1-FA27-5A13-1298-3FA9F325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AA5DAB92-53AC-774C-CB7B-37F588CC6E84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Guide’s Approval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2D65B-63B9-F91D-2198-1A871B08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542723"/>
            <a:ext cx="1082500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0E78-841B-734E-488A-66732DFD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63BA6-E7AA-63C6-62D7-DC3890FC2AAC}"/>
              </a:ext>
            </a:extLst>
          </p:cNvPr>
          <p:cNvSpPr/>
          <p:nvPr/>
        </p:nvSpPr>
        <p:spPr>
          <a:xfrm>
            <a:off x="539496" y="1234443"/>
            <a:ext cx="11359179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9F89D636-616A-42B0-A0D4-48611542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A1D1B26C-5FFA-D5F4-6A3C-0FDE97BD6A44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>
                <a:latin typeface="Times New Roman"/>
                <a:cs typeface="Times New Roman"/>
              </a:rPr>
              <a:t>Problem 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D392CBEC-F41C-9CF3-3700-E2BBF75CDF62}"/>
              </a:ext>
            </a:extLst>
          </p:cNvPr>
          <p:cNvSpPr txBox="1">
            <a:spLocks noEditPoints="1"/>
          </p:cNvSpPr>
          <p:nvPr/>
        </p:nvSpPr>
        <p:spPr>
          <a:xfrm>
            <a:off x="795528" y="1408176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100" dirty="0">
              <a:cs typeface="Times New Roman"/>
            </a:endParaRPr>
          </a:p>
          <a:p>
            <a:pPr algn="l"/>
            <a:r>
              <a:rPr lang="en-US" sz="2100" dirty="0">
                <a:cs typeface="Times New Roman"/>
              </a:rPr>
              <a:t>Floods in India affect over 75 million people annually, with major damage to life, property, and agriculture.</a:t>
            </a:r>
          </a:p>
          <a:p>
            <a:pPr algn="l"/>
            <a:r>
              <a:rPr lang="en-US" sz="2100" dirty="0">
                <a:cs typeface="Times New Roman"/>
              </a:rPr>
              <a:t>While satellite data and rainfall analysis exist, the systems are disjointed, post-event, and not interpretable by field workers or the public.</a:t>
            </a:r>
          </a:p>
          <a:p>
            <a:pPr algn="l"/>
            <a:r>
              <a:rPr lang="en-US" sz="2100" b="1" dirty="0">
                <a:cs typeface="Times New Roman"/>
              </a:rPr>
              <a:t>Our Proposal </a:t>
            </a:r>
            <a:r>
              <a:rPr lang="en-US" sz="2100" dirty="0">
                <a:cs typeface="Times New Roman"/>
              </a:rPr>
              <a:t>:</a:t>
            </a:r>
          </a:p>
          <a:p>
            <a:pPr algn="l"/>
            <a:r>
              <a:rPr lang="en-US" sz="2100" dirty="0">
                <a:cs typeface="Times New Roman"/>
              </a:rPr>
              <a:t>This project builds a real-time, explainable flood monitoring system, integrating: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Rainfall triggers (CHIRPS)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Satellite flood detection (Sentinel-1/2)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Historical impact validation (IFI)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LLM-generated alerts (Flan-T5)</a:t>
            </a:r>
          </a:p>
          <a:p>
            <a:pPr algn="l"/>
            <a:endParaRPr lang="en-US" sz="2100" dirty="0">
              <a:cs typeface="Times New Roman"/>
            </a:endParaRPr>
          </a:p>
          <a:p>
            <a:pPr algn="l"/>
            <a:r>
              <a:rPr lang="en-US" sz="2100" b="1" dirty="0">
                <a:cs typeface="Times New Roman"/>
              </a:rPr>
              <a:t>Note </a:t>
            </a:r>
            <a:r>
              <a:rPr lang="en-US" sz="2100" dirty="0">
                <a:cs typeface="Times New Roman"/>
              </a:rPr>
              <a:t>: This is not just flood mapping; it’s smart decision-support for local governments.</a:t>
            </a:r>
            <a:endParaRPr lang="en-IN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9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0641-27E6-48B4-1929-410BA150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4B24E3-92A0-7139-E549-EE45B565F9B8}"/>
              </a:ext>
            </a:extLst>
          </p:cNvPr>
          <p:cNvSpPr/>
          <p:nvPr/>
        </p:nvSpPr>
        <p:spPr>
          <a:xfrm>
            <a:off x="923545" y="1234443"/>
            <a:ext cx="10735056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8AF18C48-024F-7B7A-3F86-A202B674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9132F5C-55F0-CD5B-2FFA-20497D016B5E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Technical Feasibility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CA9929-B646-B15A-E970-893D2609BC52}"/>
              </a:ext>
            </a:extLst>
          </p:cNvPr>
          <p:cNvGraphicFramePr>
            <a:graphicFrameLocks noGrp="1"/>
          </p:cNvGraphicFramePr>
          <p:nvPr/>
        </p:nvGraphicFramePr>
        <p:xfrm>
          <a:off x="1581913" y="1517904"/>
          <a:ext cx="9387676" cy="48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805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Challenge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Our Solution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66">
                <a:tc>
                  <a:txBody>
                    <a:bodyPr/>
                    <a:lstStyle/>
                    <a:p>
                      <a:r>
                        <a:rPr lang="en-IN" b="1" dirty="0"/>
                        <a:t>SAR (Sentinel-1)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Noisy (speckle) radar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 GEE + SNAP to apply speckle filtering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566">
                <a:tc>
                  <a:txBody>
                    <a:bodyPr/>
                    <a:lstStyle/>
                    <a:p>
                      <a:r>
                        <a:rPr lang="en-IN" b="1"/>
                        <a:t>NDWI (Sentinel-2)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Blocked by clouds in monsoon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Apply cloud masking and combine with SAR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566">
                <a:tc>
                  <a:txBody>
                    <a:bodyPr/>
                    <a:lstStyle/>
                    <a:p>
                      <a:r>
                        <a:rPr lang="en-IN" b="1"/>
                        <a:t>CHIRPS Rainfall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Coarse resolution, raw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Reproject and align in GEE for district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566">
                <a:tc>
                  <a:txBody>
                    <a:bodyPr/>
                    <a:lstStyle/>
                    <a:p>
                      <a:r>
                        <a:rPr lang="en-IN" b="1"/>
                        <a:t>IFI (Flood Inventory)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Non-spatial CSV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Join with LGD codes to map to districts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566">
                <a:tc>
                  <a:txBody>
                    <a:bodyPr/>
                    <a:lstStyle/>
                    <a:p>
                      <a:r>
                        <a:rPr lang="en-IN" b="1"/>
                        <a:t>LLM (Flan-T5/GPT)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Needs domain-aware prompts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structured examples and few-shot prompting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F7C31-078D-85A7-8D1D-C2702902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97E5C4-EDEA-8DCC-AFE3-0D830501E97E}"/>
              </a:ext>
            </a:extLst>
          </p:cNvPr>
          <p:cNvSpPr/>
          <p:nvPr/>
        </p:nvSpPr>
        <p:spPr>
          <a:xfrm>
            <a:off x="539496" y="1234443"/>
            <a:ext cx="11359179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EEFFCC6B-3C78-BEC4-F4B7-0B3136DC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62DF544F-6B64-D0C3-D88E-ABB284846961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Literature Review &amp; Research Gap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E4D68E3A-2BCE-557F-20F5-4184CDF97A81}"/>
              </a:ext>
            </a:extLst>
          </p:cNvPr>
          <p:cNvSpPr txBox="1">
            <a:spLocks noEditPoints="1"/>
          </p:cNvSpPr>
          <p:nvPr/>
        </p:nvSpPr>
        <p:spPr>
          <a:xfrm>
            <a:off x="1096804" y="1538143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>
                <a:cs typeface="Times New Roman"/>
              </a:rPr>
              <a:t>Past Work Summary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SAR used in flood mapping in Bihar and Assam.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Sentinel-2 NDWI used for water body segmentation.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IFI (India Flood Inventory) provides historical flood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CHIRPS used globally for rainfall pattern analysis.</a:t>
            </a:r>
          </a:p>
          <a:p>
            <a:pPr algn="l"/>
            <a:r>
              <a:rPr lang="en-US" sz="2100" b="1" dirty="0">
                <a:cs typeface="Times New Roman"/>
              </a:rPr>
              <a:t>Research Gap :</a:t>
            </a:r>
          </a:p>
          <a:p>
            <a:pPr algn="l"/>
            <a:r>
              <a:rPr lang="en-US" sz="2100" dirty="0">
                <a:cs typeface="Times New Roman"/>
              </a:rPr>
              <a:t>No Indian project combines: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Real-time rainfall trigger.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SAR + NDWI fusion.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District-level historical flood validation.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/>
              </a:rPr>
              <a:t>LLM-generated human-readable alerts.</a:t>
            </a:r>
            <a:endParaRPr lang="en-IN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98ECC-2442-CCEB-055A-ACED1A99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0486D9-94C8-5E92-28E6-1744772F1B30}"/>
              </a:ext>
            </a:extLst>
          </p:cNvPr>
          <p:cNvSpPr/>
          <p:nvPr/>
        </p:nvSpPr>
        <p:spPr>
          <a:xfrm>
            <a:off x="539496" y="1234443"/>
            <a:ext cx="11359179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89EA3984-632F-81B2-C39A-0703184F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4B37F2E6-A767-2AED-1D9A-8723C74AAE6C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598316" y="386712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dirty="0"/>
              <a:t>Literature Review &amp; Research Gap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87763A-5771-BC7F-5151-0BDCD2475D3A}"/>
              </a:ext>
            </a:extLst>
          </p:cNvPr>
          <p:cNvGraphicFramePr>
            <a:graphicFrameLocks noGrp="1"/>
          </p:cNvGraphicFramePr>
          <p:nvPr/>
        </p:nvGraphicFramePr>
        <p:xfrm>
          <a:off x="1175656" y="2099388"/>
          <a:ext cx="10133045" cy="421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716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50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5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50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50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50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7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 dirty="0"/>
                        <a:t>SAR Flood Detection in Bihar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 dirty="0"/>
                        <a:t>MDPI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Used Sentinel-1 SAR for single-event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Post-event, no real-time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9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Sen2FloodNet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MDPI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SAR + NDWI fusion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Not India-focused, no rainfall or LLM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7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IFI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arXiv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Multi-decade flood inventory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No satellite data or early 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7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CHIRPS 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UCSB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Daily global rainfall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Needs integration with real-time alert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7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 dirty="0"/>
                        <a:t>Flan-T5 (Google LLM)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arXiv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/>
                        <a:t>Instruction-tuned 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500" dirty="0"/>
                        <a:t>Not trained for climate/flood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itle 9">
            <a:extLst>
              <a:ext uri="{FF2B5EF4-FFF2-40B4-BE49-F238E27FC236}">
                <a16:creationId xmlns:a16="http://schemas.microsoft.com/office/drawing/2014/main" id="{F0A001D9-190B-8B3E-54E1-9D083431BE89}"/>
              </a:ext>
            </a:extLst>
          </p:cNvPr>
          <p:cNvSpPr txBox="1">
            <a:spLocks noEditPoints="1"/>
          </p:cNvSpPr>
          <p:nvPr/>
        </p:nvSpPr>
        <p:spPr>
          <a:xfrm>
            <a:off x="-2692628" y="1538143"/>
            <a:ext cx="10856976" cy="505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Literature Review Table :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9D559-CD10-4C19-A3BC-718ABFB6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AA0DA86-E2D3-5267-29CD-CFD06DBD5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8370" r="1443" b="21322"/>
          <a:stretch>
            <a:fillRect/>
          </a:stretch>
        </p:blipFill>
        <p:spPr>
          <a:xfrm>
            <a:off x="508260" y="1035041"/>
            <a:ext cx="11404915" cy="574804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8F3EB-676F-D386-A21C-1AC5BF7E2DB3}"/>
              </a:ext>
            </a:extLst>
          </p:cNvPr>
          <p:cNvSpPr/>
          <p:nvPr/>
        </p:nvSpPr>
        <p:spPr>
          <a:xfrm>
            <a:off x="317500" y="1078992"/>
            <a:ext cx="11569700" cy="556034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78374AE-CA51-776F-541E-BFF0645D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00" y="74918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0BAFC89B-37B0-1069-5099-C3EA0F3E866D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System Architecture Diagram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C5398-D7FB-6E35-CBF5-136244E3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C385E1-0A56-2006-F39E-DF9854FD21D2}"/>
              </a:ext>
            </a:extLst>
          </p:cNvPr>
          <p:cNvSpPr/>
          <p:nvPr/>
        </p:nvSpPr>
        <p:spPr>
          <a:xfrm>
            <a:off x="539496" y="1234443"/>
            <a:ext cx="11359179" cy="53576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46D9F6C9-1842-F720-F7A6-51C9738D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5" y="135923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C0E0D6ED-7EC2-79B1-688F-468DD8E12393}"/>
              </a:ext>
            </a:extLst>
          </p:cNvPr>
          <p:cNvSpPr>
            <a:spLocks noGrp="1" noEditPoints="1"/>
          </p:cNvSpPr>
          <p:nvPr>
            <p:ph type="subTitle" idx="1"/>
          </p:nvPr>
        </p:nvSpPr>
        <p:spPr>
          <a:xfrm>
            <a:off x="1671468" y="395856"/>
            <a:ext cx="8839201" cy="68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Role of LLM in Flood Monitoring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3FFF-52F4-44BE-1374-C7BBD398693F}"/>
              </a:ext>
            </a:extLst>
          </p:cNvPr>
          <p:cNvSpPr txBox="1"/>
          <p:nvPr/>
        </p:nvSpPr>
        <p:spPr>
          <a:xfrm>
            <a:off x="1431235" y="1411357"/>
            <a:ext cx="952168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/>
              <a:t>Why LLM?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Translates flood detection data into clear, human-readable alerts Automatically generates district-wise summaries.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Supports alerts in English and regional languages.</a:t>
            </a:r>
          </a:p>
          <a:p>
            <a:endParaRPr lang="en-IN" sz="2100" dirty="0"/>
          </a:p>
          <a:p>
            <a:r>
              <a:rPr lang="en-IN" sz="2100" b="1" dirty="0"/>
              <a:t>How It Works</a:t>
            </a:r>
            <a:r>
              <a:rPr lang="en-IN" sz="21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System detects flood area and exposed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Structured data sent to LLM.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LLM generates concise alerts like:“ Patna is 42% flooded; 15,200 people at risk.”</a:t>
            </a:r>
          </a:p>
          <a:p>
            <a:endParaRPr lang="en-IN" sz="2100" dirty="0"/>
          </a:p>
          <a:p>
            <a:r>
              <a:rPr lang="en-IN" sz="2100" b="1" dirty="0"/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Easy to understand and share via mobile or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Fast, scalable, and reliable messaging.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/>
              <a:t>Connects satellite insights to real-world response.</a:t>
            </a:r>
          </a:p>
        </p:txBody>
      </p:sp>
    </p:spTree>
    <p:extLst>
      <p:ext uri="{BB962C8B-B14F-4D97-AF65-F5344CB8AC3E}">
        <p14:creationId xmlns:p14="http://schemas.microsoft.com/office/powerpoint/2010/main" val="282409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Widescreen</PresentationFormat>
  <Paragraphs>226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Kumar - [CB.EN.U4CSE22506]</dc:creator>
  <cp:lastModifiedBy>Ayush Kumar - [CB.EN.U4CSE22506]</cp:lastModifiedBy>
  <cp:revision>1</cp:revision>
  <dcterms:created xsi:type="dcterms:W3CDTF">2025-08-03T19:41:39Z</dcterms:created>
  <dcterms:modified xsi:type="dcterms:W3CDTF">2025-08-03T19:41:39Z</dcterms:modified>
</cp:coreProperties>
</file>