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4"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039" autoAdjust="0"/>
    <p:restoredTop sz="94660"/>
  </p:normalViewPr>
  <p:slideViewPr>
    <p:cSldViewPr snapToGrid="0">
      <p:cViewPr varScale="1">
        <p:scale>
          <a:sx n="73" d="100"/>
          <a:sy n="73" d="100"/>
        </p:scale>
        <p:origin x="-86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240879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25711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103179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2045983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47766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2851131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231888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262589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172994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403335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116506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416633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365988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392092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229724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D21E3-DD91-4B84-ABF1-1E4E2BE213C7}" type="datetimeFigureOut">
              <a:rPr lang="en-IN" smtClean="0"/>
              <a:pPr/>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400236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ED21E3-DD91-4B84-ABF1-1E4E2BE213C7}" type="datetimeFigureOut">
              <a:rPr lang="en-IN" smtClean="0"/>
              <a:pPr/>
              <a:t>05-08-2023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F29326-15E6-410A-8562-1DE1A3A60FA4}" type="slidenum">
              <a:rPr lang="en-IN" smtClean="0"/>
              <a:pPr/>
              <a:t>‹#›</a:t>
            </a:fld>
            <a:endParaRPr lang="en-IN"/>
          </a:p>
        </p:txBody>
      </p:sp>
    </p:spTree>
    <p:extLst>
      <p:ext uri="{BB962C8B-B14F-4D97-AF65-F5344CB8AC3E}">
        <p14:creationId xmlns:p14="http://schemas.microsoft.com/office/powerpoint/2010/main" xmlns="" val="15917112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130CF2-DAAA-96EE-EADA-1F42C1EFE197}"/>
              </a:ext>
            </a:extLst>
          </p:cNvPr>
          <p:cNvSpPr>
            <a:spLocks noGrp="1"/>
          </p:cNvSpPr>
          <p:nvPr>
            <p:ph type="ctrTitle"/>
          </p:nvPr>
        </p:nvSpPr>
        <p:spPr>
          <a:xfrm>
            <a:off x="1507067" y="261258"/>
            <a:ext cx="7766936" cy="1018902"/>
          </a:xfrm>
        </p:spPr>
        <p:txBody>
          <a:bodyPr/>
          <a:lstStyle/>
          <a:p>
            <a:r>
              <a:rPr lang="en-US" b="1" u="sng" dirty="0" smtClean="0"/>
              <a:t>	</a:t>
            </a:r>
            <a:r>
              <a:rPr lang="en-US" dirty="0" smtClean="0"/>
              <a:t/>
            </a:r>
            <a:br>
              <a:rPr lang="en-US" dirty="0" smtClean="0"/>
            </a:br>
            <a:r>
              <a:rPr lang="en-US" b="1" u="sng" dirty="0" err="1" smtClean="0"/>
              <a:t>Gramin</a:t>
            </a:r>
            <a:r>
              <a:rPr lang="en-US" b="1" u="sng" dirty="0" smtClean="0"/>
              <a:t> </a:t>
            </a:r>
            <a:r>
              <a:rPr lang="en-US" b="1" u="sng" dirty="0" err="1" smtClean="0"/>
              <a:t>Kissan</a:t>
            </a:r>
            <a:r>
              <a:rPr lang="en-US" b="1" u="sng" dirty="0" smtClean="0"/>
              <a:t>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4817A3E3-405B-558C-532D-FAF46F43E836}"/>
              </a:ext>
            </a:extLst>
          </p:cNvPr>
          <p:cNvSpPr>
            <a:spLocks noGrp="1"/>
          </p:cNvSpPr>
          <p:nvPr>
            <p:ph type="subTitle" idx="1"/>
          </p:nvPr>
        </p:nvSpPr>
        <p:spPr>
          <a:xfrm>
            <a:off x="884420" y="929390"/>
            <a:ext cx="8784235" cy="5490071"/>
          </a:xfrm>
        </p:spPr>
        <p:txBody>
          <a:bodyPr>
            <a:normAutofit/>
          </a:bodyPr>
          <a:lstStyle/>
          <a:p>
            <a:pPr algn="ctr"/>
            <a:endParaRPr lang="en-IN" b="1" dirty="0" smtClean="0">
              <a:solidFill>
                <a:schemeClr val="tx1"/>
              </a:solidFill>
              <a:latin typeface="Times New Roman" panose="02020603050405020304" pitchFamily="18" charset="0"/>
              <a:cs typeface="Times New Roman" panose="02020603050405020304" pitchFamily="18" charset="0"/>
            </a:endParaRPr>
          </a:p>
          <a:p>
            <a:pPr algn="ctr"/>
            <a:r>
              <a:rPr lang="en-IN" b="1" dirty="0" smtClean="0">
                <a:solidFill>
                  <a:schemeClr val="tx1"/>
                </a:solidFill>
                <a:latin typeface="Times New Roman" panose="02020603050405020304" pitchFamily="18" charset="0"/>
                <a:cs typeface="Times New Roman" panose="02020603050405020304" pitchFamily="18" charset="0"/>
              </a:rPr>
              <a:t>Presented By</a:t>
            </a:r>
          </a:p>
          <a:p>
            <a:pPr algn="ctr"/>
            <a:r>
              <a:rPr lang="en-IN" dirty="0" smtClean="0">
                <a:solidFill>
                  <a:schemeClr val="tx1"/>
                </a:solidFill>
                <a:latin typeface="Times New Roman" panose="02020603050405020304" pitchFamily="18" charset="0"/>
                <a:cs typeface="Times New Roman" panose="02020603050405020304" pitchFamily="18" charset="0"/>
              </a:rPr>
              <a:t>Exam Roll No: </a:t>
            </a:r>
            <a:r>
              <a:rPr lang="en-IN" sz="1800" b="0" i="0" u="none" strike="noStrike" baseline="0" dirty="0" smtClean="0">
                <a:solidFill>
                  <a:schemeClr val="tx1"/>
                </a:solidFill>
                <a:latin typeface="Times New Roman" panose="02020603050405020304" pitchFamily="18" charset="0"/>
                <a:cs typeface="Times New Roman" panose="02020603050405020304" pitchFamily="18" charset="0"/>
              </a:rPr>
              <a:t>21MCRMS970047</a:t>
            </a:r>
          </a:p>
          <a:p>
            <a:pPr algn="ctr"/>
            <a:endParaRPr lang="en-IN" dirty="0" smtClean="0">
              <a:solidFill>
                <a:schemeClr val="tx1"/>
              </a:solidFill>
              <a:latin typeface="Times New Roman" panose="02020603050405020304" pitchFamily="18" charset="0"/>
              <a:cs typeface="Times New Roman" panose="02020603050405020304" pitchFamily="18" charset="0"/>
            </a:endParaRPr>
          </a:p>
          <a:p>
            <a:pPr algn="ctr"/>
            <a:r>
              <a:rPr lang="en-IN" dirty="0" smtClean="0">
                <a:solidFill>
                  <a:schemeClr val="tx1"/>
                </a:solidFill>
                <a:latin typeface="Times New Roman" panose="02020603050405020304" pitchFamily="18" charset="0"/>
                <a:cs typeface="Times New Roman" panose="02020603050405020304" pitchFamily="18" charset="0"/>
              </a:rPr>
              <a:t>Guided By: Mrs. </a:t>
            </a:r>
            <a:r>
              <a:rPr lang="en-IN" dirty="0" err="1" smtClean="0">
                <a:solidFill>
                  <a:schemeClr val="tx1"/>
                </a:solidFill>
                <a:latin typeface="Times New Roman" panose="02020603050405020304" pitchFamily="18" charset="0"/>
                <a:cs typeface="Times New Roman" panose="02020603050405020304" pitchFamily="18" charset="0"/>
              </a:rPr>
              <a:t>Dipti</a:t>
            </a:r>
            <a:r>
              <a:rPr lang="en-IN" dirty="0" smtClean="0">
                <a:solidFill>
                  <a:schemeClr val="tx1"/>
                </a:solidFill>
                <a:latin typeface="Times New Roman" panose="02020603050405020304" pitchFamily="18" charset="0"/>
                <a:cs typeface="Times New Roman" panose="02020603050405020304" pitchFamily="18" charset="0"/>
              </a:rPr>
              <a:t> Prasad</a:t>
            </a: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MCA - IV Semester</a:t>
            </a:r>
          </a:p>
          <a:p>
            <a:pPr algn="ctr"/>
            <a:r>
              <a:rPr lang="en-IN" b="1" dirty="0">
                <a:solidFill>
                  <a:schemeClr val="tx1"/>
                </a:solidFill>
                <a:latin typeface="Times New Roman" panose="02020603050405020304" pitchFamily="18" charset="0"/>
                <a:cs typeface="Times New Roman" panose="02020603050405020304" pitchFamily="18" charset="0"/>
              </a:rPr>
              <a:t>(Session : 2021-2023)</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MARWARI COLLEGE, RANCHI</a:t>
            </a:r>
          </a:p>
        </p:txBody>
      </p:sp>
      <p:pic>
        <p:nvPicPr>
          <p:cNvPr id="8" name="Picture 7">
            <a:extLst>
              <a:ext uri="{FF2B5EF4-FFF2-40B4-BE49-F238E27FC236}">
                <a16:creationId xmlns:a16="http://schemas.microsoft.com/office/drawing/2014/main" xmlns="" id="{785FB5AB-0F50-79E5-D099-0B81D0455E0E}"/>
              </a:ext>
            </a:extLst>
          </p:cNvPr>
          <p:cNvPicPr>
            <a:picLocks noChangeAspect="1"/>
          </p:cNvPicPr>
          <p:nvPr/>
        </p:nvPicPr>
        <p:blipFill>
          <a:blip r:embed="rId2"/>
          <a:stretch>
            <a:fillRect/>
          </a:stretch>
        </p:blipFill>
        <p:spPr>
          <a:xfrm>
            <a:off x="4710551" y="4133635"/>
            <a:ext cx="1184224" cy="1078444"/>
          </a:xfrm>
          <a:prstGeom prst="rect">
            <a:avLst/>
          </a:prstGeom>
        </p:spPr>
      </p:pic>
    </p:spTree>
    <p:extLst>
      <p:ext uri="{BB962C8B-B14F-4D97-AF65-F5344CB8AC3E}">
        <p14:creationId xmlns:p14="http://schemas.microsoft.com/office/powerpoint/2010/main" xmlns="" val="267460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D6363-45E4-92F3-27A9-7C9ABA3B9565}"/>
              </a:ext>
            </a:extLst>
          </p:cNvPr>
          <p:cNvSpPr>
            <a:spLocks noGrp="1"/>
          </p:cNvSpPr>
          <p:nvPr>
            <p:ph type="title"/>
          </p:nvPr>
        </p:nvSpPr>
        <p:spPr>
          <a:xfrm>
            <a:off x="677334" y="816638"/>
            <a:ext cx="8596668" cy="1113762"/>
          </a:xfrm>
        </p:spPr>
        <p:txBody>
          <a:bodyPr/>
          <a:lstStyle/>
          <a:p>
            <a:r>
              <a:rPr lang="en-IN" dirty="0"/>
              <a:t>	</a:t>
            </a:r>
          </a:p>
        </p:txBody>
      </p:sp>
      <p:sp>
        <p:nvSpPr>
          <p:cNvPr id="3" name="Content Placeholder 2">
            <a:extLst>
              <a:ext uri="{FF2B5EF4-FFF2-40B4-BE49-F238E27FC236}">
                <a16:creationId xmlns:a16="http://schemas.microsoft.com/office/drawing/2014/main" xmlns="" id="{573268D2-1CD8-22C4-5596-3E8B60DE86A0}"/>
              </a:ext>
            </a:extLst>
          </p:cNvPr>
          <p:cNvSpPr>
            <a:spLocks noGrp="1"/>
          </p:cNvSpPr>
          <p:nvPr>
            <p:ph idx="1"/>
          </p:nvPr>
        </p:nvSpPr>
        <p:spPr>
          <a:xfrm>
            <a:off x="677334" y="1175657"/>
            <a:ext cx="8596668" cy="4865705"/>
          </a:xfrm>
        </p:spPr>
        <p:txBody>
          <a:bodyPr>
            <a:normAutofit fontScale="92500" lnSpcReduction="10000"/>
          </a:bodyPr>
          <a:lstStyle/>
          <a:p>
            <a:r>
              <a:rPr lang="en-US" b="1" dirty="0" smtClean="0"/>
              <a:t>Project Objectives:</a:t>
            </a:r>
            <a:r>
              <a:rPr lang="en-US" dirty="0" smtClean="0"/>
              <a:t> The primary objective of this agricultural website project is to create an all-encompassing online platform that bridges the existing gaps in the agricultural sector. The platform aims to:</a:t>
            </a:r>
          </a:p>
          <a:p>
            <a:r>
              <a:rPr lang="en-US" dirty="0" smtClean="0"/>
              <a:t>Provide a user-friendly interface for farmers to access real-time weather updates, pest and disease management recommendations, and best practices for crop cultivation.</a:t>
            </a:r>
          </a:p>
          <a:p>
            <a:r>
              <a:rPr lang="en-US" dirty="0" smtClean="0"/>
              <a:t>Facilitate knowledge exchange by offering discussion forums, webinars, and articles contributed by agricultural experts and experienced farmers.</a:t>
            </a:r>
          </a:p>
          <a:p>
            <a:r>
              <a:rPr lang="en-US" dirty="0" smtClean="0"/>
              <a:t>Establish a digital marketplace that connects farmers directly with buyers, thereby eliminating intermediaries and ensuring fair prices for agricultural products.</a:t>
            </a:r>
          </a:p>
          <a:p>
            <a:r>
              <a:rPr lang="en-US" dirty="0" smtClean="0"/>
              <a:t>Offer a repository of modern agricultural technologies, tutorials, and resources, empowering farmers to adopt sustainable and efficient farming practices.</a:t>
            </a:r>
          </a:p>
          <a:p>
            <a:r>
              <a:rPr lang="en-US" dirty="0" smtClean="0"/>
              <a:t>Enable data collection and analysis to identify trends, challenges, and opportunities in the agricultural sector, thereby guiding policymakers and researchers in making informed decisions.</a:t>
            </a:r>
          </a:p>
          <a:p>
            <a:pPr lvl="0">
              <a:buNone/>
            </a:pPr>
            <a:endParaRPr lang="en-GB"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8566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83648-9EE8-1E77-AAF4-77594A1B751C}"/>
              </a:ext>
            </a:extLst>
          </p:cNvPr>
          <p:cNvSpPr>
            <a:spLocks noGrp="1"/>
          </p:cNvSpPr>
          <p:nvPr>
            <p:ph type="title"/>
          </p:nvPr>
        </p:nvSpPr>
        <p:spPr>
          <a:xfrm>
            <a:off x="677334" y="923730"/>
            <a:ext cx="8596668" cy="485191"/>
          </a:xfrm>
        </p:spPr>
        <p:txBody>
          <a:bodyPr>
            <a:normAutofit fontScale="90000"/>
          </a:bodyPr>
          <a:lstStyle/>
          <a:p>
            <a:r>
              <a:rPr lang="en-IN" dirty="0" smtClean="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9427ECC-6AC0-EF59-71F1-2F2D1843A0CF}"/>
              </a:ext>
            </a:extLst>
          </p:cNvPr>
          <p:cNvSpPr>
            <a:spLocks noGrp="1"/>
          </p:cNvSpPr>
          <p:nvPr>
            <p:ph idx="1"/>
          </p:nvPr>
        </p:nvSpPr>
        <p:spPr>
          <a:xfrm>
            <a:off x="677334" y="1782147"/>
            <a:ext cx="8596668" cy="4259216"/>
          </a:xfrm>
        </p:spPr>
        <p:txBody>
          <a:bodyPr/>
          <a:lstStyle/>
          <a:p>
            <a:pPr lvl="0"/>
            <a:r>
              <a:rPr lang="en-US" b="1" u="sng" dirty="0" smtClean="0"/>
              <a:t>Understanding:-</a:t>
            </a:r>
            <a:r>
              <a:rPr lang="en-US" dirty="0" smtClean="0"/>
              <a:t>  Identified  problems  and  assessing  their  remedies  is  one  of  the  attributes  of  good  system  analyst.  A  system  analyst  should  have  the  grasp  of  company  goals  and  objective.</a:t>
            </a:r>
          </a:p>
          <a:p>
            <a:pPr marL="0" indent="0" algn="l">
              <a:buNone/>
            </a:pPr>
            <a:endParaRPr lang="en-IN" dirty="0"/>
          </a:p>
        </p:txBody>
      </p:sp>
    </p:spTree>
    <p:extLst>
      <p:ext uri="{BB962C8B-B14F-4D97-AF65-F5344CB8AC3E}">
        <p14:creationId xmlns:p14="http://schemas.microsoft.com/office/powerpoint/2010/main" xmlns="" val="241019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B5DDC-9B3E-9682-8868-F33EEB82E8C4}"/>
              </a:ext>
            </a:extLst>
          </p:cNvPr>
          <p:cNvSpPr>
            <a:spLocks noGrp="1"/>
          </p:cNvSpPr>
          <p:nvPr>
            <p:ph type="title"/>
          </p:nvPr>
        </p:nvSpPr>
        <p:spPr>
          <a:xfrm>
            <a:off x="677334" y="609600"/>
            <a:ext cx="8596668" cy="687355"/>
          </a:xfrm>
        </p:spPr>
        <p:txBody>
          <a:bodyPr/>
          <a:lstStyle/>
          <a:p>
            <a:r>
              <a:rPr lang="en-IN" dirty="0">
                <a:solidFill>
                  <a:schemeClr val="tx1"/>
                </a:solidFill>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xmlns="" id="{6ADB8D6F-3212-415D-0198-6A638E78DE49}"/>
              </a:ext>
            </a:extLst>
          </p:cNvPr>
          <p:cNvSpPr>
            <a:spLocks noGrp="1"/>
          </p:cNvSpPr>
          <p:nvPr>
            <p:ph idx="1"/>
          </p:nvPr>
        </p:nvSpPr>
        <p:spPr>
          <a:xfrm>
            <a:off x="677334" y="1548882"/>
            <a:ext cx="8596668" cy="4492480"/>
          </a:xfrm>
        </p:spPr>
        <p:txBody>
          <a:bodyPr/>
          <a:lstStyle/>
          <a:p>
            <a:pPr algn="l"/>
            <a:r>
              <a:rPr lang="en-IN" sz="1800" b="1" i="0" u="none" strike="noStrike" baseline="0" dirty="0">
                <a:solidFill>
                  <a:schemeClr val="tx1"/>
                </a:solidFill>
                <a:latin typeface="Times New Roman" panose="02020603050405020304" pitchFamily="18" charset="0"/>
                <a:cs typeface="Times New Roman" panose="02020603050405020304" pitchFamily="18" charset="0"/>
              </a:rPr>
              <a:t>Frontend </a:t>
            </a:r>
            <a:r>
              <a:rPr lang="en-IN" sz="1800" b="0" i="0" u="none" strike="noStrike" baseline="0" dirty="0">
                <a:solidFill>
                  <a:schemeClr val="tx1"/>
                </a:solidFill>
                <a:latin typeface="Times New Roman" panose="02020603050405020304" pitchFamily="18" charset="0"/>
                <a:cs typeface="Times New Roman" panose="02020603050405020304" pitchFamily="18" charset="0"/>
              </a:rPr>
              <a:t>: HTML, </a:t>
            </a:r>
            <a:r>
              <a:rPr lang="en-IN" sz="1800" b="0" i="0" u="none" strike="noStrike" baseline="0" dirty="0" smtClean="0">
                <a:solidFill>
                  <a:schemeClr val="tx1"/>
                </a:solidFill>
                <a:latin typeface="Times New Roman" panose="02020603050405020304" pitchFamily="18" charset="0"/>
                <a:cs typeface="Times New Roman" panose="02020603050405020304" pitchFamily="18" charset="0"/>
              </a:rPr>
              <a:t> CSS</a:t>
            </a:r>
            <a:endParaRPr lang="en-IN" sz="18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IN" sz="1800" b="0" i="0" u="none" strike="noStrike" baseline="0" dirty="0">
              <a:solidFill>
                <a:schemeClr val="tx1"/>
              </a:solidFill>
              <a:latin typeface="Times New Roman" panose="02020603050405020304" pitchFamily="18" charset="0"/>
              <a:cs typeface="Times New Roman" panose="02020603050405020304" pitchFamily="18" charset="0"/>
            </a:endParaRPr>
          </a:p>
          <a:p>
            <a:pPr algn="l"/>
            <a:r>
              <a:rPr lang="en-IN" sz="1800" b="1" i="0" u="none" strike="noStrike" baseline="0" dirty="0">
                <a:solidFill>
                  <a:schemeClr val="tx1"/>
                </a:solidFill>
                <a:latin typeface="Times New Roman" panose="02020603050405020304" pitchFamily="18" charset="0"/>
                <a:cs typeface="Times New Roman" panose="02020603050405020304" pitchFamily="18" charset="0"/>
              </a:rPr>
              <a:t>Backend</a:t>
            </a:r>
            <a:r>
              <a:rPr lang="en-IN" sz="1800" b="0" i="0" u="none" strike="noStrike" baseline="0" dirty="0">
                <a:solidFill>
                  <a:schemeClr val="tx1"/>
                </a:solidFill>
                <a:latin typeface="Times New Roman" panose="02020603050405020304" pitchFamily="18" charset="0"/>
                <a:cs typeface="Times New Roman" panose="02020603050405020304" pitchFamily="18" charset="0"/>
              </a:rPr>
              <a:t>: </a:t>
            </a:r>
            <a:r>
              <a:rPr lang="en-IN" sz="1800" b="0" i="0" u="none" strike="noStrike" baseline="0" dirty="0" err="1">
                <a:solidFill>
                  <a:schemeClr val="tx1"/>
                </a:solidFill>
                <a:latin typeface="Times New Roman" panose="02020603050405020304" pitchFamily="18" charset="0"/>
                <a:cs typeface="Times New Roman" panose="02020603050405020304" pitchFamily="18" charset="0"/>
              </a:rPr>
              <a:t>MySql</a:t>
            </a:r>
            <a:endParaRPr lang="en-IN" sz="18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IN" sz="1800" b="0" i="0" u="none" strike="noStrike" baseline="0" dirty="0">
              <a:solidFill>
                <a:schemeClr val="tx1"/>
              </a:solidFill>
              <a:latin typeface="Times New Roman" panose="02020603050405020304" pitchFamily="18" charset="0"/>
              <a:cs typeface="Times New Roman" panose="02020603050405020304" pitchFamily="18" charset="0"/>
            </a:endParaRPr>
          </a:p>
          <a:p>
            <a:pPr algn="l"/>
            <a:r>
              <a:rPr lang="en-IN" sz="1800" b="1" i="0" u="none" strike="noStrike" baseline="0" dirty="0">
                <a:solidFill>
                  <a:schemeClr val="tx1"/>
                </a:solidFill>
                <a:latin typeface="Times New Roman" panose="02020603050405020304" pitchFamily="18" charset="0"/>
                <a:cs typeface="Times New Roman" panose="02020603050405020304" pitchFamily="18" charset="0"/>
              </a:rPr>
              <a:t>Business Logic: </a:t>
            </a:r>
            <a:r>
              <a:rPr lang="en-IN" sz="1800" b="0" i="0" u="none" strike="noStrike" baseline="0" dirty="0" err="1">
                <a:solidFill>
                  <a:schemeClr val="tx1"/>
                </a:solidFill>
                <a:latin typeface="Times New Roman" panose="02020603050405020304" pitchFamily="18" charset="0"/>
                <a:cs typeface="Times New Roman" panose="02020603050405020304" pitchFamily="18" charset="0"/>
              </a:rPr>
              <a:t>Php</a:t>
            </a:r>
            <a:r>
              <a:rPr lang="en-IN" sz="1800" b="0" i="0" u="none" strike="noStrike" baseline="0" dirty="0">
                <a:solidFill>
                  <a:schemeClr val="tx1"/>
                </a:solidFill>
                <a:latin typeface="Times New Roman" panose="02020603050405020304" pitchFamily="18" charset="0"/>
                <a:cs typeface="Times New Roman" panose="02020603050405020304" pitchFamily="18" charset="0"/>
              </a:rPr>
              <a:t>,  Java Script</a:t>
            </a:r>
          </a:p>
          <a:p>
            <a:pPr algn="l"/>
            <a:endParaRPr lang="en-IN"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 Server</a:t>
            </a:r>
            <a:r>
              <a:rPr lang="en-IN" dirty="0">
                <a:solidFill>
                  <a:schemeClr val="tx1"/>
                </a:solidFill>
                <a:latin typeface="Times New Roman" panose="02020603050405020304" pitchFamily="18" charset="0"/>
                <a:cs typeface="Times New Roman" panose="02020603050405020304" pitchFamily="18" charset="0"/>
              </a:rPr>
              <a:t> : XAMPP</a:t>
            </a:r>
          </a:p>
        </p:txBody>
      </p:sp>
    </p:spTree>
    <p:extLst>
      <p:ext uri="{BB962C8B-B14F-4D97-AF65-F5344CB8AC3E}">
        <p14:creationId xmlns:p14="http://schemas.microsoft.com/office/powerpoint/2010/main" xmlns="" val="21584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E39E5-5359-E765-DA39-5B0C6DC98E3B}"/>
              </a:ext>
            </a:extLst>
          </p:cNvPr>
          <p:cNvSpPr>
            <a:spLocks noGrp="1"/>
          </p:cNvSpPr>
          <p:nvPr>
            <p:ph type="title"/>
          </p:nvPr>
        </p:nvSpPr>
        <p:spPr>
          <a:xfrm>
            <a:off x="677334" y="609600"/>
            <a:ext cx="8596668" cy="5876544"/>
          </a:xfrm>
        </p:spPr>
        <p:txBody>
          <a:bodyPr>
            <a:normAutofit fontScale="90000"/>
          </a:bodyPr>
          <a:lstStyle/>
          <a:p>
            <a:r>
              <a:rPr lang="en-IN" sz="1600" b="1" dirty="0">
                <a:solidFill>
                  <a:schemeClr val="tx1"/>
                </a:solidFill>
                <a:latin typeface="Times New Roman" panose="02020603050405020304" pitchFamily="18" charset="0"/>
                <a:cs typeface="Times New Roman" panose="02020603050405020304" pitchFamily="18" charset="0"/>
              </a:rPr>
              <a:t>PHP:</a:t>
            </a:r>
            <a:r>
              <a:rPr lang="en-IN" sz="1600" dirty="0">
                <a:solidFill>
                  <a:schemeClr val="tx1"/>
                </a:solidFill>
                <a:latin typeface="Times New Roman" panose="02020603050405020304" pitchFamily="18" charset="0"/>
                <a:cs typeface="Times New Roman" panose="02020603050405020304" pitchFamily="18" charset="0"/>
              </a:rPr>
              <a:t> </a:t>
            </a:r>
            <a:r>
              <a:rPr lang="en-GB" sz="1600" b="0" i="0" u="none" strike="noStrike" baseline="0" dirty="0">
                <a:solidFill>
                  <a:srgbClr val="000000"/>
                </a:solidFill>
                <a:latin typeface="Times New Roman" panose="02020603050405020304" pitchFamily="18" charset="0"/>
                <a:cs typeface="Times New Roman" panose="02020603050405020304" pitchFamily="18" charset="0"/>
              </a:rPr>
              <a:t>PHP is a server-side scripting language designed specifically for the web. Within an HTML page, we can embed PHP code that will be executed each time the page is visited. Our PHP code is interpreted at the web server and generates HTML or other output that the visitor will see.</a:t>
            </a:r>
            <a:r>
              <a:rPr lang="en-GB" sz="1600" b="0" i="0" u="none" strike="noStrike" baseline="0" dirty="0">
                <a:solidFill>
                  <a:srgbClr val="000000"/>
                </a:solidFill>
                <a:latin typeface="Times New Roman" panose="02020603050405020304" pitchFamily="18" charset="0"/>
              </a:rPr>
              <a:t/>
            </a:r>
            <a:br>
              <a:rPr lang="en-GB" sz="1600" b="0" i="0" u="none" strike="noStrike" baseline="0" dirty="0">
                <a:solidFill>
                  <a:srgbClr val="000000"/>
                </a:solidFill>
                <a:latin typeface="Times New Roman" panose="02020603050405020304" pitchFamily="18" charset="0"/>
              </a:rPr>
            </a:br>
            <a:r>
              <a:rPr lang="en-GB" sz="1600" b="0" i="0" u="none" strike="noStrike" baseline="0" dirty="0">
                <a:solidFill>
                  <a:srgbClr val="000000"/>
                </a:solidFill>
                <a:latin typeface="Times New Roman" panose="02020603050405020304" pitchFamily="18" charset="0"/>
              </a:rPr>
              <a:t/>
            </a:r>
            <a:br>
              <a:rPr lang="en-GB" sz="1600" b="0" i="0" u="none" strike="noStrike" baseline="0" dirty="0">
                <a:solidFill>
                  <a:srgbClr val="000000"/>
                </a:solidFill>
                <a:latin typeface="Times New Roman" panose="02020603050405020304" pitchFamily="18" charset="0"/>
              </a:rPr>
            </a:br>
            <a:r>
              <a:rPr lang="en-GB" sz="1600" b="1" i="0" u="none" strike="noStrike" baseline="0" dirty="0">
                <a:solidFill>
                  <a:srgbClr val="000000"/>
                </a:solidFill>
                <a:latin typeface="Times New Roman" panose="02020603050405020304" pitchFamily="18" charset="0"/>
              </a:rPr>
              <a:t>HTML:</a:t>
            </a:r>
            <a:r>
              <a:rPr lang="en-GB" sz="1600" b="0" i="0" u="none" strike="noStrike" baseline="0" dirty="0">
                <a:solidFill>
                  <a:srgbClr val="000000"/>
                </a:solidFill>
                <a:latin typeface="Times New Roman" panose="02020603050405020304" pitchFamily="18" charset="0"/>
              </a:rPr>
              <a:t> The hypertext markup language (HTML) is a simple markup language. Used to create a hypertext documents that are portable from one platform to another HTML documents are SGML (Standard generalized mark up language) documents with generic semantics that are appropriate for representing information from a wide range of applications.</a:t>
            </a:r>
            <a:r>
              <a:rPr lang="en-GB" sz="1600" b="0" i="0" u="none" strike="noStrike" baseline="0" dirty="0">
                <a:solidFill>
                  <a:schemeClr val="tx1"/>
                </a:solidFill>
                <a:latin typeface="Times New Roman" panose="02020603050405020304" pitchFamily="18" charset="0"/>
                <a:cs typeface="Times New Roman" panose="02020603050405020304" pitchFamily="18" charset="0"/>
              </a:rPr>
              <a:t> </a:t>
            </a:r>
            <a:r>
              <a:rPr lang="en-GB" sz="1600" b="0" i="0" dirty="0">
                <a:solidFill>
                  <a:schemeClr val="tx1"/>
                </a:solidFill>
                <a:effectLst/>
                <a:latin typeface="Times New Roman" panose="02020603050405020304" pitchFamily="18" charset="0"/>
                <a:cs typeface="Times New Roman" panose="02020603050405020304" pitchFamily="18" charset="0"/>
              </a:rPr>
              <a:t>CSS is the acronym of “Cascading Style Sheets”. </a:t>
            </a:r>
            <a:r>
              <a:rPr lang="en-GB" sz="1600" b="0" i="0" dirty="0" smtClean="0">
                <a:solidFill>
                  <a:schemeClr val="tx1"/>
                </a:solidFill>
                <a:effectLst/>
                <a:latin typeface="Times New Roman" panose="02020603050405020304" pitchFamily="18" charset="0"/>
                <a:cs typeface="Times New Roman" panose="02020603050405020304" pitchFamily="18" charset="0"/>
              </a:rPr>
              <a:t/>
            </a:r>
            <a:br>
              <a:rPr lang="en-GB" sz="1600" b="0" i="0" dirty="0" smtClean="0">
                <a:solidFill>
                  <a:schemeClr val="tx1"/>
                </a:solidFill>
                <a:effectLst/>
                <a:latin typeface="Times New Roman" panose="02020603050405020304" pitchFamily="18" charset="0"/>
                <a:cs typeface="Times New Roman" panose="02020603050405020304" pitchFamily="18" charset="0"/>
              </a:rPr>
            </a:br>
            <a:r>
              <a:rPr lang="en-GB" sz="1600" b="1" i="0" dirty="0" smtClean="0">
                <a:solidFill>
                  <a:schemeClr val="tx1"/>
                </a:solidFill>
                <a:effectLst/>
                <a:latin typeface="Times New Roman" panose="02020603050405020304" pitchFamily="18" charset="0"/>
                <a:cs typeface="Times New Roman" panose="02020603050405020304" pitchFamily="18" charset="0"/>
              </a:rPr>
              <a:t>CSS</a:t>
            </a:r>
            <a:r>
              <a:rPr lang="en-GB" sz="1600" b="0" i="0" dirty="0" smtClean="0">
                <a:solidFill>
                  <a:schemeClr val="tx1"/>
                </a:solidFill>
                <a:effectLst/>
                <a:latin typeface="Times New Roman" panose="02020603050405020304" pitchFamily="18" charset="0"/>
                <a:cs typeface="Times New Roman" panose="02020603050405020304" pitchFamily="18" charset="0"/>
              </a:rPr>
              <a:t> </a:t>
            </a:r>
            <a:r>
              <a:rPr lang="en-GB" sz="1600" b="0" i="0" dirty="0">
                <a:solidFill>
                  <a:schemeClr val="tx1"/>
                </a:solidFill>
                <a:effectLst/>
                <a:latin typeface="Times New Roman" panose="02020603050405020304" pitchFamily="18" charset="0"/>
                <a:cs typeface="Times New Roman" panose="02020603050405020304" pitchFamily="18" charset="0"/>
              </a:rPr>
              <a:t>is used to define styles for your web pages, including the design, layout and variations in display for different devices and screen sizes.</a:t>
            </a:r>
            <a:r>
              <a:rPr lang="en-GB" sz="1600" b="0" i="0" u="none" strike="noStrike" baseline="0" dirty="0">
                <a:solidFill>
                  <a:srgbClr val="000000"/>
                </a:solidFill>
                <a:latin typeface="Times New Roman" panose="02020603050405020304" pitchFamily="18" charset="0"/>
              </a:rPr>
              <a:t/>
            </a:r>
            <a:br>
              <a:rPr lang="en-GB" sz="1600" b="0" i="0" u="none" strike="noStrike" baseline="0" dirty="0">
                <a:solidFill>
                  <a:srgbClr val="000000"/>
                </a:solidFill>
                <a:latin typeface="Times New Roman" panose="02020603050405020304" pitchFamily="18" charset="0"/>
              </a:rPr>
            </a:br>
            <a:r>
              <a:rPr lang="en-GB" sz="1600" b="0" i="0" u="none" strike="noStrike" baseline="0" dirty="0">
                <a:solidFill>
                  <a:srgbClr val="000000"/>
                </a:solidFill>
                <a:latin typeface="Times New Roman" panose="02020603050405020304" pitchFamily="18" charset="0"/>
              </a:rPr>
              <a:t/>
            </a:r>
            <a:br>
              <a:rPr lang="en-GB" sz="1600" b="0" i="0" u="none" strike="noStrike" baseline="0" dirty="0">
                <a:solidFill>
                  <a:srgbClr val="000000"/>
                </a:solidFill>
                <a:latin typeface="Times New Roman" panose="02020603050405020304" pitchFamily="18" charset="0"/>
              </a:rPr>
            </a:br>
            <a:r>
              <a:rPr lang="en-GB" sz="1600" b="0" i="0" dirty="0">
                <a:solidFill>
                  <a:schemeClr val="tx1"/>
                </a:solidFill>
                <a:effectLst/>
                <a:latin typeface="Times New Roman" panose="02020603050405020304" pitchFamily="18" charset="0"/>
                <a:cs typeface="Times New Roman" panose="02020603050405020304" pitchFamily="18" charset="0"/>
              </a:rPr>
              <a:t/>
            </a:r>
            <a:br>
              <a:rPr lang="en-GB" sz="1600" b="0" i="0" dirty="0">
                <a:solidFill>
                  <a:schemeClr val="tx1"/>
                </a:solidFill>
                <a:effectLst/>
                <a:latin typeface="Times New Roman" panose="02020603050405020304" pitchFamily="18" charset="0"/>
                <a:cs typeface="Times New Roman" panose="02020603050405020304" pitchFamily="18" charset="0"/>
              </a:rPr>
            </a:br>
            <a:r>
              <a:rPr lang="en-GB" sz="1600" b="1" i="0" dirty="0">
                <a:solidFill>
                  <a:schemeClr val="tx1"/>
                </a:solidFill>
                <a:effectLst/>
                <a:latin typeface="Times New Roman" panose="02020603050405020304" pitchFamily="18" charset="0"/>
                <a:cs typeface="Times New Roman" panose="02020603050405020304" pitchFamily="18" charset="0"/>
              </a:rPr>
              <a:t>Java</a:t>
            </a:r>
            <a:r>
              <a:rPr lang="en-GB" sz="1600" b="1" dirty="0">
                <a:solidFill>
                  <a:schemeClr val="tx1"/>
                </a:solidFill>
                <a:latin typeface="Times New Roman" panose="02020603050405020304" pitchFamily="18" charset="0"/>
                <a:cs typeface="Times New Roman" panose="02020603050405020304" pitchFamily="18" charset="0"/>
              </a:rPr>
              <a:t>Script :</a:t>
            </a:r>
            <a:r>
              <a:rPr lang="en-GB" sz="1600" b="0" i="0" dirty="0">
                <a:solidFill>
                  <a:schemeClr val="tx1"/>
                </a:solidFill>
                <a:effectLst/>
                <a:latin typeface="Times New Roman" panose="02020603050405020304" pitchFamily="18" charset="0"/>
                <a:cs typeface="Times New Roman" panose="02020603050405020304" pitchFamily="18" charset="0"/>
              </a:rPr>
              <a:t>JavaScript is a scripting language that enables you to create dynamically updating content, control multimedia, animate images, and pretty much everything else.</a:t>
            </a:r>
            <a:r>
              <a:rPr lang="en-GB" sz="1600" b="0" i="0" u="none" strike="noStrike" baseline="0" dirty="0">
                <a:solidFill>
                  <a:srgbClr val="000000"/>
                </a:solidFill>
                <a:latin typeface="Times New Roman" panose="02020603050405020304" pitchFamily="18" charset="0"/>
              </a:rPr>
              <a:t/>
            </a:r>
            <a:br>
              <a:rPr lang="en-GB" sz="1600" b="0" i="0" u="none" strike="noStrike" baseline="0" dirty="0">
                <a:solidFill>
                  <a:srgbClr val="000000"/>
                </a:solidFill>
                <a:latin typeface="Times New Roman" panose="02020603050405020304" pitchFamily="18" charset="0"/>
              </a:rPr>
            </a:br>
            <a:r>
              <a:rPr lang="en-GB" sz="1600" b="0" i="0" u="none" strike="noStrike" baseline="0" dirty="0">
                <a:solidFill>
                  <a:srgbClr val="000000"/>
                </a:solidFill>
                <a:latin typeface="Times New Roman" panose="02020603050405020304" pitchFamily="18" charset="0"/>
              </a:rPr>
              <a:t/>
            </a:r>
            <a:br>
              <a:rPr lang="en-GB" sz="1600" b="0" i="0" u="none" strike="noStrike" baseline="0" dirty="0">
                <a:solidFill>
                  <a:srgbClr val="000000"/>
                </a:solidFill>
                <a:latin typeface="Times New Roman" panose="02020603050405020304" pitchFamily="18" charset="0"/>
              </a:rPr>
            </a:br>
            <a:r>
              <a:rPr lang="en-GB" sz="1600" b="1" i="0" u="none" strike="noStrike" baseline="0" dirty="0" err="1">
                <a:solidFill>
                  <a:srgbClr val="000000"/>
                </a:solidFill>
                <a:latin typeface="Times New Roman" panose="02020603050405020304" pitchFamily="18" charset="0"/>
              </a:rPr>
              <a:t>MySql</a:t>
            </a:r>
            <a:r>
              <a:rPr lang="en-GB" sz="1600" b="1" i="0" u="none" strike="noStrike" baseline="0" dirty="0">
                <a:solidFill>
                  <a:srgbClr val="000000"/>
                </a:solidFill>
                <a:latin typeface="Times New Roman" panose="02020603050405020304" pitchFamily="18" charset="0"/>
              </a:rPr>
              <a:t>:</a:t>
            </a:r>
            <a:r>
              <a:rPr lang="en-GB" sz="1600" b="1" i="0" u="none" strike="noStrike" baseline="0" dirty="0">
                <a:solidFill>
                  <a:schemeClr val="tx1"/>
                </a:solidFill>
                <a:latin typeface="Times New Roman" panose="02020603050405020304" pitchFamily="18" charset="0"/>
                <a:cs typeface="Times New Roman" panose="02020603050405020304" pitchFamily="18" charset="0"/>
              </a:rPr>
              <a:t> </a:t>
            </a:r>
            <a:r>
              <a:rPr lang="en-GB" sz="1600" b="0" i="0" dirty="0">
                <a:solidFill>
                  <a:schemeClr val="tx1"/>
                </a:solidFill>
                <a:effectLst/>
                <a:latin typeface="Times New Roman" panose="02020603050405020304" pitchFamily="18" charset="0"/>
                <a:cs typeface="Times New Roman" panose="02020603050405020304" pitchFamily="18" charset="0"/>
              </a:rPr>
              <a:t>It may be anything from a simple shopping list to a picture gallery or the vast amounts of information in a corporate network. To add, access, and process data stored in a computer database, you need a database management system such as MySQL Server.</a:t>
            </a:r>
            <a:br>
              <a:rPr lang="en-GB" sz="1600" b="0" i="0" dirty="0">
                <a:solidFill>
                  <a:schemeClr val="tx1"/>
                </a:solidFill>
                <a:effectLst/>
                <a:latin typeface="Times New Roman" panose="02020603050405020304" pitchFamily="18" charset="0"/>
                <a:cs typeface="Times New Roman" panose="02020603050405020304" pitchFamily="18" charset="0"/>
              </a:rPr>
            </a:br>
            <a:r>
              <a:rPr lang="en-GB" sz="1600" b="0" i="0" dirty="0">
                <a:solidFill>
                  <a:schemeClr val="tx1"/>
                </a:solidFill>
                <a:effectLst/>
                <a:latin typeface="Times New Roman" panose="02020603050405020304" pitchFamily="18" charset="0"/>
                <a:cs typeface="Times New Roman" panose="02020603050405020304" pitchFamily="18" charset="0"/>
              </a:rPr>
              <a:t/>
            </a:r>
            <a:br>
              <a:rPr lang="en-GB" sz="1600" b="0" i="0" dirty="0">
                <a:solidFill>
                  <a:schemeClr val="tx1"/>
                </a:solidFill>
                <a:effectLst/>
                <a:latin typeface="Times New Roman" panose="02020603050405020304" pitchFamily="18" charset="0"/>
                <a:cs typeface="Times New Roman" panose="02020603050405020304" pitchFamily="18" charset="0"/>
              </a:rPr>
            </a:br>
            <a:r>
              <a:rPr lang="en-GB" sz="1600" b="1" i="0" dirty="0">
                <a:solidFill>
                  <a:schemeClr val="tx1"/>
                </a:solidFill>
                <a:effectLst/>
                <a:latin typeface="Times New Roman" panose="02020603050405020304" pitchFamily="18" charset="0"/>
                <a:cs typeface="Times New Roman" panose="02020603050405020304" pitchFamily="18" charset="0"/>
              </a:rPr>
              <a:t>XAMPP : </a:t>
            </a:r>
            <a:r>
              <a:rPr lang="en-GB" sz="1600" b="0" i="0" dirty="0">
                <a:solidFill>
                  <a:schemeClr val="tx1"/>
                </a:solidFill>
                <a:effectLst/>
                <a:latin typeface="Times New Roman" panose="02020603050405020304" pitchFamily="18" charset="0"/>
                <a:cs typeface="Times New Roman" panose="02020603050405020304" pitchFamily="18" charset="0"/>
              </a:rPr>
              <a:t>XAMPP is a free and open-source cross-platform web server solution stack package developed by Apache Friends, consisting mainly of the Apache HTTP Server, MariaDB database, and interpreters for scripts written in the PHP and Perl programming languages.</a:t>
            </a:r>
            <a:r>
              <a:rPr lang="en-GB" sz="1600" b="0" i="0" u="none" strike="noStrike" baseline="0" dirty="0">
                <a:solidFill>
                  <a:srgbClr val="000000"/>
                </a:solidFill>
                <a:latin typeface="Times New Roman" panose="02020603050405020304" pitchFamily="18" charset="0"/>
              </a:rPr>
              <a:t/>
            </a:r>
            <a:br>
              <a:rPr lang="en-GB" sz="1600" b="0" i="0" u="none" strike="noStrike" baseline="0" dirty="0">
                <a:solidFill>
                  <a:srgbClr val="000000"/>
                </a:solidFill>
                <a:latin typeface="Times New Roman" panose="02020603050405020304" pitchFamily="18" charset="0"/>
              </a:rPr>
            </a:br>
            <a:endParaRPr lang="en-IN" sz="1600" dirty="0">
              <a:solidFill>
                <a:schemeClr val="tx1"/>
              </a:solidFill>
            </a:endParaRPr>
          </a:p>
        </p:txBody>
      </p:sp>
    </p:spTree>
    <p:extLst>
      <p:ext uri="{BB962C8B-B14F-4D97-AF65-F5344CB8AC3E}">
        <p14:creationId xmlns:p14="http://schemas.microsoft.com/office/powerpoint/2010/main" xmlns="" val="147922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8E4C55F-7AB8-755E-9E9C-C7DBAC4A3CF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9086" y="564302"/>
            <a:ext cx="8080309" cy="5951567"/>
          </a:xfrm>
          <a:prstGeom prst="rect">
            <a:avLst/>
          </a:prstGeom>
        </p:spPr>
      </p:pic>
      <p:sp>
        <p:nvSpPr>
          <p:cNvPr id="3" name="TextBox 2">
            <a:extLst>
              <a:ext uri="{FF2B5EF4-FFF2-40B4-BE49-F238E27FC236}">
                <a16:creationId xmlns:a16="http://schemas.microsoft.com/office/drawing/2014/main" xmlns="" id="{4C95A0FE-1331-41F5-B244-A7F3E7729E05}"/>
              </a:ext>
            </a:extLst>
          </p:cNvPr>
          <p:cNvSpPr txBox="1"/>
          <p:nvPr/>
        </p:nvSpPr>
        <p:spPr>
          <a:xfrm>
            <a:off x="2584581" y="102637"/>
            <a:ext cx="459066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ER-Diagram</a:t>
            </a:r>
          </a:p>
        </p:txBody>
      </p:sp>
      <p:pic>
        <p:nvPicPr>
          <p:cNvPr id="1026" name="Picture 2"/>
          <p:cNvPicPr>
            <a:picLocks noChangeAspect="1" noChangeArrowheads="1"/>
          </p:cNvPicPr>
          <p:nvPr/>
        </p:nvPicPr>
        <p:blipFill>
          <a:blip r:embed="rId3"/>
          <a:srcRect/>
          <a:stretch>
            <a:fillRect/>
          </a:stretch>
        </p:blipFill>
        <p:spPr bwMode="auto">
          <a:xfrm>
            <a:off x="0" y="0"/>
            <a:ext cx="13011150" cy="7315200"/>
          </a:xfrm>
          <a:prstGeom prst="rect">
            <a:avLst/>
          </a:prstGeom>
          <a:noFill/>
          <a:ln w="9525">
            <a:noFill/>
            <a:miter lim="800000"/>
            <a:headEnd/>
            <a:tailEnd/>
          </a:ln>
          <a:effectLst/>
        </p:spPr>
      </p:pic>
    </p:spTree>
    <p:extLst>
      <p:ext uri="{BB962C8B-B14F-4D97-AF65-F5344CB8AC3E}">
        <p14:creationId xmlns:p14="http://schemas.microsoft.com/office/powerpoint/2010/main" xmlns="" val="230825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E63066-A3B8-1FE3-D1A3-509162B1A970}"/>
              </a:ext>
            </a:extLst>
          </p:cNvPr>
          <p:cNvSpPr txBox="1"/>
          <p:nvPr/>
        </p:nvSpPr>
        <p:spPr>
          <a:xfrm>
            <a:off x="171062" y="69209"/>
            <a:ext cx="2814735"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Screenshot</a:t>
            </a:r>
          </a:p>
        </p:txBody>
      </p:sp>
      <p:pic>
        <p:nvPicPr>
          <p:cNvPr id="4" name="Picture 3">
            <a:extLst>
              <a:ext uri="{FF2B5EF4-FFF2-40B4-BE49-F238E27FC236}">
                <a16:creationId xmlns:a16="http://schemas.microsoft.com/office/drawing/2014/main" xmlns="" id="{672DCA35-2D39-B982-69FD-645B43E96965}"/>
              </a:ext>
            </a:extLst>
          </p:cNvPr>
          <p:cNvPicPr>
            <a:picLocks noChangeAspect="1"/>
          </p:cNvPicPr>
          <p:nvPr/>
        </p:nvPicPr>
        <p:blipFill>
          <a:blip r:embed="rId2"/>
          <a:stretch>
            <a:fillRect/>
          </a:stretch>
        </p:blipFill>
        <p:spPr>
          <a:xfrm>
            <a:off x="273698" y="933061"/>
            <a:ext cx="9243527" cy="49918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0" name="Picture 2"/>
          <p:cNvPicPr>
            <a:picLocks noChangeAspect="1" noChangeArrowheads="1"/>
          </p:cNvPicPr>
          <p:nvPr/>
        </p:nvPicPr>
        <p:blipFill>
          <a:blip r:embed="rId3"/>
          <a:srcRect/>
          <a:stretch>
            <a:fillRect/>
          </a:stretch>
        </p:blipFill>
        <p:spPr bwMode="auto">
          <a:xfrm>
            <a:off x="0" y="0"/>
            <a:ext cx="13011150" cy="7315200"/>
          </a:xfrm>
          <a:prstGeom prst="rect">
            <a:avLst/>
          </a:prstGeom>
          <a:noFill/>
          <a:ln w="9525">
            <a:noFill/>
            <a:miter lim="800000"/>
            <a:headEnd/>
            <a:tailEnd/>
          </a:ln>
          <a:effectLst/>
        </p:spPr>
      </p:pic>
    </p:spTree>
    <p:extLst>
      <p:ext uri="{BB962C8B-B14F-4D97-AF65-F5344CB8AC3E}">
        <p14:creationId xmlns:p14="http://schemas.microsoft.com/office/powerpoint/2010/main" xmlns="" val="2804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A32C97-D255-B62F-D2C8-CE2D9A9374A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5362" y="761417"/>
            <a:ext cx="7258050" cy="4917064"/>
          </a:xfrm>
          <a:prstGeom prst="rect">
            <a:avLst/>
          </a:prstGeom>
        </p:spPr>
      </p:pic>
    </p:spTree>
    <p:extLst>
      <p:ext uri="{BB962C8B-B14F-4D97-AF65-F5344CB8AC3E}">
        <p14:creationId xmlns:p14="http://schemas.microsoft.com/office/powerpoint/2010/main" xmlns="" val="1965648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626</TotalTime>
  <Words>289</Words>
  <Application>Microsoft Office PowerPoint</Application>
  <PresentationFormat>Custom</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  Gramin Kissan  System</vt:lpstr>
      <vt:lpstr> </vt:lpstr>
      <vt:lpstr> </vt:lpstr>
      <vt:lpstr>Software Used</vt:lpstr>
      <vt:lpstr>PHP: PHP is a server-side scripting language designed specifically for the web. Within an HTML page, we can embed PHP code that will be executed each time the page is visited. Our PHP code is interpreted at the web server and generates HTML or other output that the visitor will see.  HTML: The hypertext markup language (HTML) is a simple markup language. Used to create a hypertext documents that are portable from one platform to another HTML documents are SGML (Standard generalized mark up language) documents with generic semantics that are appropriate for representing information from a wide range of applications. CSS is the acronym of “Cascading Style Sheets”.  CSS is used to define styles for your web pages, including the design, layout and variations in display for different devices and screen sizes.   JavaScript :JavaScript is a scripting language that enables you to create dynamically updating content, control multimedia, animate images, and pretty much everything else.  MySql: It may be anything from a simple shopping list to a picture gallery or the vast amounts of information in a corporate network. To add, access, and process data stored in a computer database, you need a database management system such as MySQL Server.  XAMPP : XAMPP is a free and open-source cross-platform web server solution stack package developed by Apache Friends, consisting mainly of the Apache HTTP Server, MariaDB database, and interpreters for scripts written in the PHP and Perl programming languages. </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IN ONE STOP</dc:title>
  <dc:creator>Abhishek Kumar</dc:creator>
  <cp:lastModifiedBy>USER</cp:lastModifiedBy>
  <cp:revision>23</cp:revision>
  <dcterms:created xsi:type="dcterms:W3CDTF">2023-04-29T17:20:14Z</dcterms:created>
  <dcterms:modified xsi:type="dcterms:W3CDTF">2023-08-05T07:01:32Z</dcterms:modified>
</cp:coreProperties>
</file>