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orsi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siva-bold.fntdata"/><Relationship Id="rId16" Type="http://schemas.openxmlformats.org/officeDocument/2006/relationships/font" Target="fonts/Corsiva-regular.fntdata"/><Relationship Id="rId5" Type="http://schemas.openxmlformats.org/officeDocument/2006/relationships/notesMaster" Target="notesMasters/notesMaster1.xml"/><Relationship Id="rId19" Type="http://schemas.openxmlformats.org/officeDocument/2006/relationships/font" Target="fonts/Corsiva-boldItalic.fntdata"/><Relationship Id="rId6" Type="http://schemas.openxmlformats.org/officeDocument/2006/relationships/slide" Target="slides/slide1.xml"/><Relationship Id="rId18" Type="http://schemas.openxmlformats.org/officeDocument/2006/relationships/font" Target="fonts/Corsi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40f43e8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40f43e8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6dc879c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6dc879c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40f43e8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40f43e8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40f43e8b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40f43e8b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40f43e8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40f43e8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40f43e8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40f43e8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sp>
      <p:sp>
        <p:nvSpPr>
          <p:cNvPr id="64" name="Google Shape;64;p1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6346" y="710407"/>
            <a:ext cx="9144000" cy="1100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B.M.S. COLLEGE OF ENGINEERING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Corsiva"/>
                <a:ea typeface="Corsiva"/>
                <a:cs typeface="Corsiva"/>
                <a:sym typeface="Corsiva"/>
              </a:rPr>
              <a:t>(Autonomous Institute, Affiliated to VTU, Belagavi)</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rgbClr val="C00000"/>
                </a:solidFill>
                <a:latin typeface="Times New Roman"/>
                <a:ea typeface="Times New Roman"/>
                <a:cs typeface="Times New Roman"/>
                <a:sym typeface="Times New Roman"/>
              </a:rPr>
              <a:t>DEPARTMENT OF MACHINE LEARNING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C00000"/>
                </a:solidFill>
                <a:latin typeface="Times"/>
                <a:ea typeface="Times"/>
                <a:cs typeface="Times"/>
                <a:sym typeface="Times"/>
              </a:rPr>
              <a:t>(UG Program: B.E. in Artificial Intelligence and Machine Learning) </a:t>
            </a:r>
            <a:endParaRPr b="0" i="0" sz="1100" u="none" cap="none" strike="noStrike">
              <a:solidFill>
                <a:srgbClr val="C00000"/>
              </a:solidFill>
              <a:latin typeface="Times"/>
              <a:ea typeface="Times"/>
              <a:cs typeface="Times"/>
              <a:sym typeface="Times"/>
            </a:endParaRPr>
          </a:p>
        </p:txBody>
      </p:sp>
      <p:pic>
        <p:nvPicPr>
          <p:cNvPr descr="E:\BMSCE\dept_name_print_for_files\college_logo.jpeg" id="85" name="Google Shape;85;p13"/>
          <p:cNvPicPr preferRelativeResize="0"/>
          <p:nvPr/>
        </p:nvPicPr>
        <p:blipFill rotWithShape="1">
          <a:blip r:embed="rId3">
            <a:alphaModFix/>
          </a:blip>
          <a:srcRect b="0" l="0" r="0" t="0"/>
          <a:stretch/>
        </p:blipFill>
        <p:spPr>
          <a:xfrm>
            <a:off x="4321969" y="221456"/>
            <a:ext cx="503277" cy="494174"/>
          </a:xfrm>
          <a:prstGeom prst="rect">
            <a:avLst/>
          </a:prstGeom>
          <a:noFill/>
          <a:ln>
            <a:noFill/>
          </a:ln>
        </p:spPr>
      </p:pic>
      <p:sp>
        <p:nvSpPr>
          <p:cNvPr id="86" name="Google Shape;86;p13"/>
          <p:cNvSpPr txBox="1"/>
          <p:nvPr/>
        </p:nvSpPr>
        <p:spPr>
          <a:xfrm>
            <a:off x="12692" y="1999718"/>
            <a:ext cx="9137700" cy="7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rgbClr val="00487E"/>
                </a:solidFill>
                <a:latin typeface="Times New Roman"/>
                <a:ea typeface="Times New Roman"/>
                <a:cs typeface="Times New Roman"/>
                <a:sym typeface="Times New Roman"/>
              </a:rPr>
              <a:t>Course : </a:t>
            </a:r>
            <a:r>
              <a:rPr b="1" lang="en-GB" sz="2100">
                <a:solidFill>
                  <a:srgbClr val="00487E"/>
                </a:solidFill>
                <a:latin typeface="Times New Roman"/>
                <a:ea typeface="Times New Roman"/>
                <a:cs typeface="Times New Roman"/>
                <a:sym typeface="Times New Roman"/>
              </a:rPr>
              <a:t>Object Oriented Programming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rgbClr val="00487E"/>
                </a:solidFill>
                <a:latin typeface="Times New Roman"/>
                <a:ea typeface="Times New Roman"/>
                <a:cs typeface="Times New Roman"/>
                <a:sym typeface="Times New Roman"/>
              </a:rPr>
              <a:t>Course Code: 23AM5PC</a:t>
            </a:r>
            <a:r>
              <a:rPr b="1" lang="en-GB" sz="2100">
                <a:solidFill>
                  <a:srgbClr val="00487E"/>
                </a:solidFill>
                <a:latin typeface="Times New Roman"/>
                <a:ea typeface="Times New Roman"/>
                <a:cs typeface="Times New Roman"/>
                <a:sym typeface="Times New Roman"/>
              </a:rPr>
              <a:t>OOP</a:t>
            </a:r>
            <a:endParaRPr b="1" i="0" sz="2100" u="none" cap="none" strike="noStrike">
              <a:solidFill>
                <a:srgbClr val="00487E"/>
              </a:solidFill>
              <a:latin typeface="Times New Roman"/>
              <a:ea typeface="Times New Roman"/>
              <a:cs typeface="Times New Roman"/>
              <a:sym typeface="Times New Roman"/>
            </a:endParaRPr>
          </a:p>
        </p:txBody>
      </p:sp>
      <p:sp>
        <p:nvSpPr>
          <p:cNvPr id="87" name="Google Shape;87;p13"/>
          <p:cNvSpPr txBox="1"/>
          <p:nvPr/>
        </p:nvSpPr>
        <p:spPr>
          <a:xfrm>
            <a:off x="6470649" y="3888659"/>
            <a:ext cx="26097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Times New Roman"/>
              <a:ea typeface="Times New Roman"/>
              <a:cs typeface="Times New Roman"/>
              <a:sym typeface="Times New Roman"/>
            </a:endParaRPr>
          </a:p>
        </p:txBody>
      </p:sp>
      <p:sp>
        <p:nvSpPr>
          <p:cNvPr id="88" name="Google Shape;88;p13"/>
          <p:cNvSpPr txBox="1"/>
          <p:nvPr/>
        </p:nvSpPr>
        <p:spPr>
          <a:xfrm>
            <a:off x="254975" y="3939475"/>
            <a:ext cx="3873900" cy="1085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highlight>
                  <a:schemeClr val="lt1"/>
                </a:highlight>
                <a:latin typeface="Times New Roman"/>
                <a:ea typeface="Times New Roman"/>
                <a:cs typeface="Times New Roman"/>
                <a:sym typeface="Times New Roman"/>
              </a:rPr>
              <a:t>Presented By,</a:t>
            </a:r>
            <a:endParaRPr b="0" i="0" sz="11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highlight>
                  <a:schemeClr val="lt1"/>
                </a:highlight>
                <a:latin typeface="Times New Roman"/>
                <a:ea typeface="Times New Roman"/>
                <a:cs typeface="Times New Roman"/>
                <a:sym typeface="Times New Roman"/>
              </a:rPr>
              <a:t>Student Name &amp; USN : </a:t>
            </a:r>
            <a:endParaRPr sz="11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GB" sz="1100">
                <a:solidFill>
                  <a:schemeClr val="dk1"/>
                </a:solidFill>
                <a:highlight>
                  <a:schemeClr val="lt1"/>
                </a:highlight>
                <a:latin typeface="Times New Roman"/>
                <a:ea typeface="Times New Roman"/>
                <a:cs typeface="Times New Roman"/>
                <a:sym typeface="Times New Roman"/>
              </a:rPr>
              <a:t>Rahul Satish Vadhyar - 1BM21AI099</a:t>
            </a:r>
            <a:endParaRPr sz="11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GB" sz="1100">
                <a:solidFill>
                  <a:schemeClr val="dk1"/>
                </a:solidFill>
                <a:highlight>
                  <a:schemeClr val="lt1"/>
                </a:highlight>
                <a:latin typeface="Times New Roman"/>
                <a:ea typeface="Times New Roman"/>
                <a:cs typeface="Times New Roman"/>
                <a:sym typeface="Times New Roman"/>
              </a:rPr>
              <a:t>Saikalyan Sathish - 1BM21AI111</a:t>
            </a:r>
            <a:endParaRPr sz="11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highlight>
                  <a:schemeClr val="lt1"/>
                </a:highlight>
                <a:latin typeface="Times New Roman"/>
                <a:ea typeface="Times New Roman"/>
                <a:cs typeface="Times New Roman"/>
                <a:sym typeface="Times New Roman"/>
              </a:rPr>
              <a:t>Semester &amp; Section: </a:t>
            </a:r>
            <a:r>
              <a:rPr b="1" i="0" lang="en-GB" sz="1100" u="none" cap="none" strike="noStrike">
                <a:solidFill>
                  <a:schemeClr val="dk1"/>
                </a:solidFill>
                <a:highlight>
                  <a:schemeClr val="lt1"/>
                </a:highlight>
                <a:latin typeface="Times New Roman"/>
                <a:ea typeface="Times New Roman"/>
                <a:cs typeface="Times New Roman"/>
                <a:sym typeface="Times New Roman"/>
              </a:rPr>
              <a:t>5</a:t>
            </a:r>
            <a:r>
              <a:rPr b="1" lang="en-GB" sz="1100">
                <a:solidFill>
                  <a:schemeClr val="dk1"/>
                </a:solidFill>
                <a:highlight>
                  <a:schemeClr val="lt1"/>
                </a:highlight>
                <a:latin typeface="Times New Roman"/>
                <a:ea typeface="Times New Roman"/>
                <a:cs typeface="Times New Roman"/>
                <a:sym typeface="Times New Roman"/>
              </a:rPr>
              <a:t>C</a:t>
            </a:r>
            <a:endParaRPr b="0" i="0" sz="11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highlight>
                  <a:schemeClr val="lt1"/>
                </a:highlight>
                <a:latin typeface="Times New Roman"/>
                <a:ea typeface="Times New Roman"/>
                <a:cs typeface="Times New Roman"/>
                <a:sym typeface="Times New Roman"/>
              </a:rPr>
              <a:t>Date:</a:t>
            </a:r>
            <a:endParaRPr b="0" i="0" sz="1100" u="none" cap="none" strike="noStrike">
              <a:solidFill>
                <a:schemeClr val="dk1"/>
              </a:solidFill>
              <a:highlight>
                <a:schemeClr val="lt1"/>
              </a:highlight>
              <a:latin typeface="Times New Roman"/>
              <a:ea typeface="Times New Roman"/>
              <a:cs typeface="Times New Roman"/>
              <a:sym typeface="Times New Roman"/>
            </a:endParaRPr>
          </a:p>
        </p:txBody>
      </p:sp>
      <p:sp>
        <p:nvSpPr>
          <p:cNvPr id="89" name="Google Shape;89;p13"/>
          <p:cNvSpPr txBox="1"/>
          <p:nvPr/>
        </p:nvSpPr>
        <p:spPr>
          <a:xfrm>
            <a:off x="5549" y="2992699"/>
            <a:ext cx="9137700" cy="669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lang="en-GB" sz="2400">
                <a:solidFill>
                  <a:srgbClr val="C00000"/>
                </a:solidFill>
                <a:latin typeface="Times New Roman"/>
                <a:ea typeface="Times New Roman"/>
                <a:cs typeface="Times New Roman"/>
                <a:sym typeface="Times New Roman"/>
              </a:rPr>
              <a:t>Snake Game using SOLID principles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7030A0"/>
                </a:solidFill>
                <a:latin typeface="Times New Roman"/>
                <a:ea typeface="Times New Roman"/>
                <a:cs typeface="Times New Roman"/>
                <a:sym typeface="Times New Roman"/>
              </a:rPr>
              <a:t>Alternative Assessment Tool (AAT)</a:t>
            </a:r>
            <a:endParaRPr b="1" i="0" sz="15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863600" y="44450"/>
            <a:ext cx="7118400" cy="11430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144" name="Google Shape;144;p22"/>
          <p:cNvSpPr txBox="1"/>
          <p:nvPr/>
        </p:nvSpPr>
        <p:spPr>
          <a:xfrm>
            <a:off x="12692" y="1510196"/>
            <a:ext cx="9137700" cy="1454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4500"/>
              <a:buFont typeface="Arial"/>
              <a:buNone/>
            </a:pPr>
            <a:r>
              <a:rPr b="0" i="0" lang="en-GB" sz="4500" u="none" cap="none" strike="noStrike">
                <a:solidFill>
                  <a:schemeClr val="dk1"/>
                </a:solidFill>
                <a:latin typeface="Times"/>
                <a:ea typeface="Times"/>
                <a:cs typeface="Times"/>
                <a:sym typeface="Times"/>
              </a:rPr>
              <a:t>Suggestions / Questions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500"/>
              <a:buFont typeface="Arial"/>
              <a:buNone/>
            </a:pPr>
            <a:r>
              <a:rPr b="0" i="0" lang="en-GB" sz="4500" u="none" cap="none" strike="noStrike">
                <a:solidFill>
                  <a:schemeClr val="dk1"/>
                </a:solidFill>
                <a:latin typeface="Times"/>
                <a:ea typeface="Times"/>
                <a:cs typeface="Times"/>
                <a:sym typeface="Times"/>
              </a:rPr>
              <a:t> Please …</a:t>
            </a:r>
            <a:endParaRPr b="0" i="0" sz="4500" u="none" cap="none" strike="noStrike">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863600" y="44450"/>
            <a:ext cx="7118400" cy="11430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95" name="Google Shape;95;p14"/>
          <p:cNvSpPr txBox="1"/>
          <p:nvPr/>
        </p:nvSpPr>
        <p:spPr>
          <a:xfrm>
            <a:off x="3149" y="0"/>
            <a:ext cx="91377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0" i="0" lang="en-GB" sz="3300" u="none" cap="none" strike="noStrike">
                <a:solidFill>
                  <a:srgbClr val="C00000"/>
                </a:solidFill>
                <a:latin typeface="Times New Roman"/>
                <a:ea typeface="Times New Roman"/>
                <a:cs typeface="Times New Roman"/>
                <a:sym typeface="Times New Roman"/>
              </a:rPr>
              <a:t>Agenda</a:t>
            </a:r>
            <a:endParaRPr b="0" i="0" sz="3300" u="none" cap="none" strike="noStrike">
              <a:solidFill>
                <a:srgbClr val="C00000"/>
              </a:solidFill>
              <a:latin typeface="Times New Roman"/>
              <a:ea typeface="Times New Roman"/>
              <a:cs typeface="Times New Roman"/>
              <a:sym typeface="Times New Roman"/>
            </a:endParaRPr>
          </a:p>
        </p:txBody>
      </p:sp>
      <p:sp>
        <p:nvSpPr>
          <p:cNvPr id="96" name="Google Shape;96;p14"/>
          <p:cNvSpPr txBox="1"/>
          <p:nvPr/>
        </p:nvSpPr>
        <p:spPr>
          <a:xfrm>
            <a:off x="26980" y="708819"/>
            <a:ext cx="9116400" cy="1916400"/>
          </a:xfrm>
          <a:prstGeom prst="rect">
            <a:avLst/>
          </a:prstGeom>
          <a:noFill/>
          <a:ln>
            <a:noFill/>
          </a:ln>
        </p:spPr>
        <p:txBody>
          <a:bodyPr anchorCtr="0" anchor="t" bIns="34275" lIns="68575" spcFirstLastPara="1" rIns="68575" wrap="square" tIns="34275">
            <a:spAutoFit/>
          </a:bodyPr>
          <a:lstStyle/>
          <a:p>
            <a:pPr indent="-336550" lvl="0" marL="342900" marR="0" rtl="0" algn="l">
              <a:lnSpc>
                <a:spcPct val="100000"/>
              </a:lnSpc>
              <a:spcBef>
                <a:spcPts val="0"/>
              </a:spcBef>
              <a:spcAft>
                <a:spcPts val="0"/>
              </a:spcAft>
              <a:buClr>
                <a:schemeClr val="dk1"/>
              </a:buClr>
              <a:buSzPts val="2100"/>
              <a:buFont typeface="Arial"/>
              <a:buChar char="•"/>
            </a:pPr>
            <a:r>
              <a:rPr b="0" i="0" lang="en-GB" sz="2400" u="none" cap="none" strike="noStrike">
                <a:solidFill>
                  <a:schemeClr val="dk1"/>
                </a:solidFill>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indent="-355600" lvl="0" marL="342900" marR="0" rtl="0" algn="l">
              <a:lnSpc>
                <a:spcPct val="100000"/>
              </a:lnSpc>
              <a:spcBef>
                <a:spcPts val="0"/>
              </a:spcBef>
              <a:spcAft>
                <a:spcPts val="0"/>
              </a:spcAft>
              <a:buSzPts val="2400"/>
              <a:buFont typeface="Times New Roman"/>
              <a:buChar char="•"/>
            </a:pPr>
            <a:r>
              <a:rPr lang="en-GB" sz="2400">
                <a:latin typeface="Times New Roman"/>
                <a:ea typeface="Times New Roman"/>
                <a:cs typeface="Times New Roman"/>
                <a:sym typeface="Times New Roman"/>
              </a:rPr>
              <a:t>About the application</a:t>
            </a:r>
            <a:endParaRPr sz="2400">
              <a:latin typeface="Times New Roman"/>
              <a:ea typeface="Times New Roman"/>
              <a:cs typeface="Times New Roman"/>
              <a:sym typeface="Times New Roman"/>
            </a:endParaRPr>
          </a:p>
          <a:p>
            <a:pPr indent="-355600" lvl="0" marL="342900" marR="0" rtl="0" algn="l">
              <a:lnSpc>
                <a:spcPct val="100000"/>
              </a:lnSpc>
              <a:spcBef>
                <a:spcPts val="0"/>
              </a:spcBef>
              <a:spcAft>
                <a:spcPts val="0"/>
              </a:spcAft>
              <a:buSzPts val="2400"/>
              <a:buFont typeface="Times New Roman"/>
              <a:buChar char="•"/>
            </a:pPr>
            <a:r>
              <a:rPr lang="en-GB" sz="2400">
                <a:solidFill>
                  <a:schemeClr val="dk1"/>
                </a:solidFill>
                <a:latin typeface="Times New Roman"/>
                <a:ea typeface="Times New Roman"/>
                <a:cs typeface="Times New Roman"/>
                <a:sym typeface="Times New Roman"/>
              </a:rPr>
              <a:t>Code demo</a:t>
            </a:r>
            <a:endParaRPr sz="2400">
              <a:latin typeface="Times New Roman"/>
              <a:ea typeface="Times New Roman"/>
              <a:cs typeface="Times New Roman"/>
              <a:sym typeface="Times New Roman"/>
            </a:endParaRPr>
          </a:p>
          <a:p>
            <a:pPr indent="-355600" lvl="0" marL="342900" marR="0" rtl="0" algn="l">
              <a:lnSpc>
                <a:spcPct val="100000"/>
              </a:lnSpc>
              <a:spcBef>
                <a:spcPts val="0"/>
              </a:spcBef>
              <a:spcAft>
                <a:spcPts val="0"/>
              </a:spcAft>
              <a:buSzPts val="2400"/>
              <a:buFont typeface="Times New Roman"/>
              <a:buChar char="•"/>
            </a:pPr>
            <a:r>
              <a:rPr lang="en-GB" sz="2400">
                <a:latin typeface="Times New Roman"/>
                <a:ea typeface="Times New Roman"/>
                <a:cs typeface="Times New Roman"/>
                <a:sym typeface="Times New Roman"/>
              </a:rPr>
              <a:t>SOLID principles</a:t>
            </a:r>
            <a:endParaRPr sz="2400">
              <a:latin typeface="Times New Roman"/>
              <a:ea typeface="Times New Roman"/>
              <a:cs typeface="Times New Roman"/>
              <a:sym typeface="Times New Roman"/>
            </a:endParaRPr>
          </a:p>
          <a:p>
            <a:pPr indent="-355600" lvl="0" marL="342900" marR="0" rtl="0" algn="l">
              <a:lnSpc>
                <a:spcPct val="100000"/>
              </a:lnSpc>
              <a:spcBef>
                <a:spcPts val="0"/>
              </a:spcBef>
              <a:spcAft>
                <a:spcPts val="0"/>
              </a:spcAft>
              <a:buSzPts val="2400"/>
              <a:buFont typeface="Times New Roman"/>
              <a:buChar char="•"/>
            </a:pPr>
            <a:r>
              <a:rPr lang="en-GB" sz="2400">
                <a:latin typeface="Times New Roman"/>
                <a:ea typeface="Times New Roman"/>
                <a:cs typeface="Times New Roman"/>
                <a:sym typeface="Times New Roman"/>
              </a:rPr>
              <a:t>Conclusion</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GB">
                <a:solidFill>
                  <a:srgbClr val="C00000"/>
                </a:solidFill>
                <a:latin typeface="Times New Roman"/>
                <a:ea typeface="Times New Roman"/>
                <a:cs typeface="Times New Roman"/>
                <a:sym typeface="Times New Roman"/>
              </a:rPr>
              <a:t>Introduction</a:t>
            </a:r>
            <a:endParaRPr>
              <a:solidFill>
                <a:srgbClr val="C00000"/>
              </a:solidFill>
              <a:latin typeface="Times New Roman"/>
              <a:ea typeface="Times New Roman"/>
              <a:cs typeface="Times New Roman"/>
              <a:sym typeface="Times New Roman"/>
            </a:endParaRPr>
          </a:p>
        </p:txBody>
      </p:sp>
      <p:sp>
        <p:nvSpPr>
          <p:cNvPr id="102" name="Google Shape;102;p1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87350" lvl="0" marL="457200" rtl="0" algn="just">
              <a:lnSpc>
                <a:spcPct val="107916"/>
              </a:lnSpc>
              <a:spcBef>
                <a:spcPts val="0"/>
              </a:spcBef>
              <a:spcAft>
                <a:spcPts val="0"/>
              </a:spcAft>
              <a:buSzPts val="2500"/>
              <a:buFont typeface="Times New Roman"/>
              <a:buChar char="•"/>
            </a:pPr>
            <a:r>
              <a:rPr lang="en-GB" sz="1800">
                <a:latin typeface="Times New Roman"/>
                <a:ea typeface="Times New Roman"/>
                <a:cs typeface="Times New Roman"/>
                <a:sym typeface="Times New Roman"/>
              </a:rPr>
              <a:t>In the realm of game development, the creation of classic arcade games serves as an engaging way for programmers to hone their skills while exploring the principles of software design.</a:t>
            </a:r>
            <a:endParaRPr sz="1800">
              <a:latin typeface="Times New Roman"/>
              <a:ea typeface="Times New Roman"/>
              <a:cs typeface="Times New Roman"/>
              <a:sym typeface="Times New Roman"/>
            </a:endParaRPr>
          </a:p>
          <a:p>
            <a:pPr indent="-387350" lvl="0" marL="457200" rtl="0" algn="just">
              <a:lnSpc>
                <a:spcPct val="107916"/>
              </a:lnSpc>
              <a:spcBef>
                <a:spcPts val="0"/>
              </a:spcBef>
              <a:spcAft>
                <a:spcPts val="0"/>
              </a:spcAft>
              <a:buSzPts val="2500"/>
              <a:buFont typeface="Times New Roman"/>
              <a:buChar char="•"/>
            </a:pPr>
            <a:r>
              <a:rPr lang="en-GB" sz="1800">
                <a:latin typeface="Times New Roman"/>
                <a:ea typeface="Times New Roman"/>
                <a:cs typeface="Times New Roman"/>
                <a:sym typeface="Times New Roman"/>
              </a:rPr>
              <a:t>We shall explore the development of a Python-based Snake game using the Pygame library, with a special emphasis on adhering to the SOLID principles. </a:t>
            </a:r>
            <a:endParaRPr sz="1800">
              <a:latin typeface="Times New Roman"/>
              <a:ea typeface="Times New Roman"/>
              <a:cs typeface="Times New Roman"/>
              <a:sym typeface="Times New Roman"/>
            </a:endParaRPr>
          </a:p>
          <a:p>
            <a:pPr indent="-387350" lvl="0" marL="457200" rtl="0" algn="just">
              <a:lnSpc>
                <a:spcPct val="107916"/>
              </a:lnSpc>
              <a:spcBef>
                <a:spcPts val="0"/>
              </a:spcBef>
              <a:spcAft>
                <a:spcPts val="0"/>
              </a:spcAft>
              <a:buSzPts val="2500"/>
              <a:buFont typeface="Times New Roman"/>
              <a:buChar char="•"/>
            </a:pPr>
            <a:r>
              <a:rPr lang="en-GB" sz="1800">
                <a:latin typeface="Times New Roman"/>
                <a:ea typeface="Times New Roman"/>
                <a:cs typeface="Times New Roman"/>
                <a:sym typeface="Times New Roman"/>
              </a:rPr>
              <a:t>These principles, introduced by Robert C. Martin, are a set of five design principles that aim to enhance the maintainability, flexibility, and scalability of object-oriented software.</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GB">
                <a:solidFill>
                  <a:srgbClr val="C00000"/>
                </a:solidFill>
                <a:latin typeface="Times New Roman"/>
                <a:ea typeface="Times New Roman"/>
                <a:cs typeface="Times New Roman"/>
                <a:sym typeface="Times New Roman"/>
              </a:rPr>
              <a:t>About the application</a:t>
            </a:r>
            <a:endParaRPr>
              <a:solidFill>
                <a:srgbClr val="C00000"/>
              </a:solidFill>
              <a:latin typeface="Times New Roman"/>
              <a:ea typeface="Times New Roman"/>
              <a:cs typeface="Times New Roman"/>
              <a:sym typeface="Times New Roman"/>
            </a:endParaRPr>
          </a:p>
        </p:txBody>
      </p:sp>
      <p:sp>
        <p:nvSpPr>
          <p:cNvPr id="108" name="Google Shape;108;p1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87350" lvl="0" marL="457200" rtl="0" algn="just">
              <a:lnSpc>
                <a:spcPct val="107916"/>
              </a:lnSpc>
              <a:spcBef>
                <a:spcPts val="1200"/>
              </a:spcBef>
              <a:spcAft>
                <a:spcPts val="0"/>
              </a:spcAft>
              <a:buSzPts val="2500"/>
              <a:buFont typeface="Times New Roman"/>
              <a:buChar char="•"/>
            </a:pPr>
            <a:r>
              <a:rPr lang="en-GB" sz="1800">
                <a:latin typeface="Times New Roman"/>
                <a:ea typeface="Times New Roman"/>
                <a:cs typeface="Times New Roman"/>
                <a:sym typeface="Times New Roman"/>
              </a:rPr>
              <a:t>In this game, players control a snake that traverses a two-dimensional grid or arena. The primary objective is to consume food items, represented by distinct symbols on the grid, in order to grow the length of the snake. As the snake consumes more food, its size increases, intensifying the challenge of navigating the confined space.</a:t>
            </a:r>
            <a:endParaRPr sz="1800">
              <a:latin typeface="Times New Roman"/>
              <a:ea typeface="Times New Roman"/>
              <a:cs typeface="Times New Roman"/>
              <a:sym typeface="Times New Roman"/>
            </a:endParaRPr>
          </a:p>
          <a:p>
            <a:pPr indent="-387350" lvl="0" marL="457200" rtl="0" algn="just">
              <a:lnSpc>
                <a:spcPct val="107916"/>
              </a:lnSpc>
              <a:spcBef>
                <a:spcPts val="1200"/>
              </a:spcBef>
              <a:spcAft>
                <a:spcPts val="1200"/>
              </a:spcAft>
              <a:buSzPts val="2500"/>
              <a:buFont typeface="Times New Roman"/>
              <a:buChar char="•"/>
            </a:pPr>
            <a:r>
              <a:rPr lang="en-GB" sz="1800">
                <a:latin typeface="Times New Roman"/>
                <a:ea typeface="Times New Roman"/>
                <a:cs typeface="Times New Roman"/>
                <a:sym typeface="Times New Roman"/>
              </a:rPr>
              <a:t>The game introduces a unique twist with a crucial constraint: the snake continually moves in a single direction, and players must strategically manipulate its path to avoid collisions with the game boundaries and, critically, its own tail. With each successful consumption of food, the player earns points, fostering a sense of accomplishment and competition. The game continues until the snake collides with a wall or itself.</a:t>
            </a:r>
            <a:endParaRPr sz="2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 type="body"/>
          </p:nvPr>
        </p:nvSpPr>
        <p:spPr>
          <a:xfrm>
            <a:off x="863600" y="44450"/>
            <a:ext cx="7118400" cy="11430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114" name="Google Shape;114;p17"/>
          <p:cNvSpPr txBox="1"/>
          <p:nvPr/>
        </p:nvSpPr>
        <p:spPr>
          <a:xfrm>
            <a:off x="12692" y="1824521"/>
            <a:ext cx="9137700" cy="762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4500"/>
              <a:buFont typeface="Arial"/>
              <a:buNone/>
            </a:pPr>
            <a:r>
              <a:rPr lang="en-GB" sz="4500">
                <a:solidFill>
                  <a:schemeClr val="dk1"/>
                </a:solidFill>
                <a:latin typeface="Times"/>
                <a:ea typeface="Times"/>
                <a:cs typeface="Times"/>
                <a:sym typeface="Times"/>
              </a:rPr>
              <a:t>Code demo</a:t>
            </a:r>
            <a:endParaRPr b="0" i="0" sz="4500" u="none" cap="none" strike="noStrike">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GB">
                <a:solidFill>
                  <a:srgbClr val="C00000"/>
                </a:solidFill>
                <a:latin typeface="Times New Roman"/>
                <a:ea typeface="Times New Roman"/>
                <a:cs typeface="Times New Roman"/>
                <a:sym typeface="Times New Roman"/>
              </a:rPr>
              <a:t>SOLID principles</a:t>
            </a:r>
            <a:endParaRPr>
              <a:solidFill>
                <a:srgbClr val="C00000"/>
              </a:solidFill>
              <a:latin typeface="Times New Roman"/>
              <a:ea typeface="Times New Roman"/>
              <a:cs typeface="Times New Roman"/>
              <a:sym typeface="Times New Roman"/>
            </a:endParaRPr>
          </a:p>
        </p:txBody>
      </p:sp>
      <p:sp>
        <p:nvSpPr>
          <p:cNvPr id="120" name="Google Shape;120;p1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32500" lnSpcReduction="10000"/>
          </a:bodyPr>
          <a:lstStyle/>
          <a:p>
            <a:pPr indent="0" lvl="0" marL="0" rtl="0" algn="just">
              <a:lnSpc>
                <a:spcPct val="107916"/>
              </a:lnSpc>
              <a:spcBef>
                <a:spcPts val="0"/>
              </a:spcBef>
              <a:spcAft>
                <a:spcPts val="0"/>
              </a:spcAft>
              <a:buNone/>
            </a:pPr>
            <a:r>
              <a:rPr lang="en-GB" sz="4679">
                <a:latin typeface="Times New Roman"/>
                <a:ea typeface="Times New Roman"/>
                <a:cs typeface="Times New Roman"/>
                <a:sym typeface="Times New Roman"/>
              </a:rPr>
              <a:t>1.Single Responsibility Principle (SRP): The MainMenuScene, GameOverScene, Snake, and SnakeScene classes each have a clear and single responsibility. For example:</a:t>
            </a:r>
            <a:endParaRPr sz="4679">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t/>
            </a:r>
            <a:endParaRPr sz="4679">
              <a:latin typeface="Times New Roman"/>
              <a:ea typeface="Times New Roman"/>
              <a:cs typeface="Times New Roman"/>
              <a:sym typeface="Times New Roman"/>
            </a:endParaRPr>
          </a:p>
          <a:p>
            <a:pPr indent="-325175" lvl="0" marL="914400" rtl="0" algn="just">
              <a:lnSpc>
                <a:spcPct val="107916"/>
              </a:lnSpc>
              <a:spcBef>
                <a:spcPts val="0"/>
              </a:spcBef>
              <a:spcAft>
                <a:spcPts val="0"/>
              </a:spcAft>
              <a:buSzPct val="100000"/>
              <a:buFont typeface="Times New Roman"/>
              <a:buChar char="●"/>
            </a:pPr>
            <a:r>
              <a:rPr lang="en-GB" sz="4679">
                <a:latin typeface="Times New Roman"/>
                <a:ea typeface="Times New Roman"/>
                <a:cs typeface="Times New Roman"/>
                <a:sym typeface="Times New Roman"/>
              </a:rPr>
              <a:t>MainMenuScene handles the main menu and user input for starting the game.</a:t>
            </a:r>
            <a:endParaRPr sz="4679">
              <a:latin typeface="Times New Roman"/>
              <a:ea typeface="Times New Roman"/>
              <a:cs typeface="Times New Roman"/>
              <a:sym typeface="Times New Roman"/>
            </a:endParaRPr>
          </a:p>
          <a:p>
            <a:pPr indent="-325175" lvl="0" marL="914400" rtl="0" algn="just">
              <a:lnSpc>
                <a:spcPct val="107916"/>
              </a:lnSpc>
              <a:spcBef>
                <a:spcPts val="0"/>
              </a:spcBef>
              <a:spcAft>
                <a:spcPts val="0"/>
              </a:spcAft>
              <a:buSzPct val="100000"/>
              <a:buFont typeface="Times New Roman"/>
              <a:buChar char="●"/>
            </a:pPr>
            <a:r>
              <a:rPr lang="en-GB" sz="4679">
                <a:latin typeface="Times New Roman"/>
                <a:ea typeface="Times New Roman"/>
                <a:cs typeface="Times New Roman"/>
                <a:sym typeface="Times New Roman"/>
              </a:rPr>
              <a:t>GameOverScene handles the game-over screen and user input for restarting the game.</a:t>
            </a:r>
            <a:endParaRPr sz="4679">
              <a:latin typeface="Times New Roman"/>
              <a:ea typeface="Times New Roman"/>
              <a:cs typeface="Times New Roman"/>
              <a:sym typeface="Times New Roman"/>
            </a:endParaRPr>
          </a:p>
          <a:p>
            <a:pPr indent="-325175" lvl="0" marL="914400" rtl="0" algn="just">
              <a:lnSpc>
                <a:spcPct val="107916"/>
              </a:lnSpc>
              <a:spcBef>
                <a:spcPts val="0"/>
              </a:spcBef>
              <a:spcAft>
                <a:spcPts val="0"/>
              </a:spcAft>
              <a:buSzPct val="100000"/>
              <a:buFont typeface="Times New Roman"/>
              <a:buChar char="●"/>
            </a:pPr>
            <a:r>
              <a:rPr lang="en-GB" sz="4679">
                <a:latin typeface="Times New Roman"/>
                <a:ea typeface="Times New Roman"/>
                <a:cs typeface="Times New Roman"/>
                <a:sym typeface="Times New Roman"/>
              </a:rPr>
              <a:t>Snake manages the state and behavior of the snake in the game.</a:t>
            </a:r>
            <a:endParaRPr sz="4679">
              <a:latin typeface="Times New Roman"/>
              <a:ea typeface="Times New Roman"/>
              <a:cs typeface="Times New Roman"/>
              <a:sym typeface="Times New Roman"/>
            </a:endParaRPr>
          </a:p>
          <a:p>
            <a:pPr indent="-325175" lvl="0" marL="914400" rtl="0" algn="just">
              <a:lnSpc>
                <a:spcPct val="107916"/>
              </a:lnSpc>
              <a:spcBef>
                <a:spcPts val="0"/>
              </a:spcBef>
              <a:spcAft>
                <a:spcPts val="0"/>
              </a:spcAft>
              <a:buSzPct val="100000"/>
              <a:buFont typeface="Times New Roman"/>
              <a:buChar char="●"/>
            </a:pPr>
            <a:r>
              <a:rPr lang="en-GB" sz="4679">
                <a:latin typeface="Times New Roman"/>
                <a:ea typeface="Times New Roman"/>
                <a:cs typeface="Times New Roman"/>
                <a:sym typeface="Times New Roman"/>
              </a:rPr>
              <a:t>SnakeScene manages the game scene, including updating the game state and rendering.</a:t>
            </a:r>
            <a:endParaRPr sz="4679">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t/>
            </a:r>
            <a:endParaRPr sz="4679">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rPr lang="en-GB" sz="4679">
                <a:latin typeface="Times New Roman"/>
                <a:ea typeface="Times New Roman"/>
                <a:cs typeface="Times New Roman"/>
                <a:sym typeface="Times New Roman"/>
              </a:rPr>
              <a:t>2. Open/Closed Principle (OCP): The code follows the Open/Closed Principle as it allows for extending the functionality without modifying existing code. For example, new scenes or game features can be added without modifying the existing scenes or game logic. Each scene (e.g., MainMenuScene, GameOverScene, SnakeScene) can be extended independently.</a:t>
            </a:r>
            <a:endParaRPr sz="4679">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80000"/>
              </a:lnSpc>
              <a:spcBef>
                <a:spcPts val="80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GB">
                <a:solidFill>
                  <a:srgbClr val="C00000"/>
                </a:solidFill>
                <a:latin typeface="Times New Roman"/>
                <a:ea typeface="Times New Roman"/>
                <a:cs typeface="Times New Roman"/>
                <a:sym typeface="Times New Roman"/>
              </a:rPr>
              <a:t>SOLID principles</a:t>
            </a:r>
            <a:endParaRPr>
              <a:solidFill>
                <a:srgbClr val="C00000"/>
              </a:solidFill>
              <a:latin typeface="Times New Roman"/>
              <a:ea typeface="Times New Roman"/>
              <a:cs typeface="Times New Roman"/>
              <a:sym typeface="Times New Roman"/>
            </a:endParaRPr>
          </a:p>
        </p:txBody>
      </p:sp>
      <p:sp>
        <p:nvSpPr>
          <p:cNvPr id="126" name="Google Shape;126;p1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62500" lnSpcReduction="20000"/>
          </a:bodyPr>
          <a:lstStyle/>
          <a:p>
            <a:pPr indent="0" lvl="0" marL="0" rtl="0" algn="just">
              <a:lnSpc>
                <a:spcPct val="107916"/>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rPr lang="en-GB" sz="2508">
                <a:latin typeface="Times New Roman"/>
                <a:ea typeface="Times New Roman"/>
                <a:cs typeface="Times New Roman"/>
                <a:sym typeface="Times New Roman"/>
              </a:rPr>
              <a:t>3. Liskov Substitution Principle (LSP): The code generally follows the Liskov Substitution Principle, as subclasses (MainMenuScene, GameOverScene, SnakeScene) can be used interchangeably with their base class (GameScene). This allows for flexibility in managing different scenes within the game.</a:t>
            </a:r>
            <a:endParaRPr sz="2508">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t/>
            </a:r>
            <a:endParaRPr sz="2508">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rPr lang="en-GB" sz="2508">
                <a:latin typeface="Times New Roman"/>
                <a:ea typeface="Times New Roman"/>
                <a:cs typeface="Times New Roman"/>
                <a:sym typeface="Times New Roman"/>
              </a:rPr>
              <a:t>4. Interface Segregation Principle (ISP): The code does not explicitly implement the Interface Segregation Principle, but it doesn't violate it either. Each concrete class (e.g., MainMenuScene, GameOverScene, SnakeScene) implements all methods from the GameScene interface. </a:t>
            </a:r>
            <a:endParaRPr sz="2508">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t/>
            </a:r>
            <a:endParaRPr sz="2508">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rPr lang="en-GB" sz="2508">
                <a:latin typeface="Times New Roman"/>
                <a:ea typeface="Times New Roman"/>
                <a:cs typeface="Times New Roman"/>
                <a:sym typeface="Times New Roman"/>
              </a:rPr>
              <a:t>5. Dependency Inversion Principle (DIP): The code adheres to the Dependency Inversion Principle as it depends on abstractions (GameScene and its methods) rather than concrete implementations. For instance, the Game class interacts with the GameScene interface, allowing for different scenes to be used without modifying the Game class itself.</a:t>
            </a:r>
            <a:endParaRPr sz="2508">
              <a:latin typeface="Times New Roman"/>
              <a:ea typeface="Times New Roman"/>
              <a:cs typeface="Times New Roman"/>
              <a:sym typeface="Times New Roman"/>
            </a:endParaRPr>
          </a:p>
          <a:p>
            <a:pPr indent="0" lvl="0" marL="457200" rtl="0" algn="l">
              <a:lnSpc>
                <a:spcPct val="80000"/>
              </a:lnSpc>
              <a:spcBef>
                <a:spcPts val="80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GB">
                <a:solidFill>
                  <a:srgbClr val="C00000"/>
                </a:solidFill>
                <a:latin typeface="Times New Roman"/>
                <a:ea typeface="Times New Roman"/>
                <a:cs typeface="Times New Roman"/>
                <a:sym typeface="Times New Roman"/>
              </a:rPr>
              <a:t>SOLID principles</a:t>
            </a:r>
            <a:endParaRPr>
              <a:solidFill>
                <a:srgbClr val="C00000"/>
              </a:solidFill>
              <a:latin typeface="Times New Roman"/>
              <a:ea typeface="Times New Roman"/>
              <a:cs typeface="Times New Roman"/>
              <a:sym typeface="Times New Roman"/>
            </a:endParaRPr>
          </a:p>
        </p:txBody>
      </p:sp>
      <p:pic>
        <p:nvPicPr>
          <p:cNvPr id="132" name="Google Shape;132;p20"/>
          <p:cNvPicPr preferRelativeResize="0"/>
          <p:nvPr/>
        </p:nvPicPr>
        <p:blipFill>
          <a:blip r:embed="rId3">
            <a:alphaModFix/>
          </a:blip>
          <a:stretch>
            <a:fillRect/>
          </a:stretch>
        </p:blipFill>
        <p:spPr>
          <a:xfrm>
            <a:off x="243512" y="1834750"/>
            <a:ext cx="8656975" cy="181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GB">
                <a:solidFill>
                  <a:srgbClr val="C00000"/>
                </a:solidFill>
                <a:latin typeface="Times New Roman"/>
                <a:ea typeface="Times New Roman"/>
                <a:cs typeface="Times New Roman"/>
                <a:sym typeface="Times New Roman"/>
              </a:rPr>
              <a:t>Conclusion</a:t>
            </a:r>
            <a:endParaRPr>
              <a:solidFill>
                <a:srgbClr val="C00000"/>
              </a:solidFill>
              <a:latin typeface="Times New Roman"/>
              <a:ea typeface="Times New Roman"/>
              <a:cs typeface="Times New Roman"/>
              <a:sym typeface="Times New Roman"/>
            </a:endParaRPr>
          </a:p>
        </p:txBody>
      </p:sp>
      <p:sp>
        <p:nvSpPr>
          <p:cNvPr id="138" name="Google Shape;138;p2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406400" lvl="0" marL="457200" rtl="0" algn="l">
              <a:lnSpc>
                <a:spcPct val="107916"/>
              </a:lnSpc>
              <a:spcBef>
                <a:spcPts val="0"/>
              </a:spcBef>
              <a:spcAft>
                <a:spcPts val="0"/>
              </a:spcAft>
              <a:buSzPts val="2800"/>
              <a:buFont typeface="Times New Roman"/>
              <a:buChar char="•"/>
            </a:pPr>
            <a:r>
              <a:rPr lang="en-GB" sz="2000">
                <a:latin typeface="Cambria"/>
                <a:ea typeface="Cambria"/>
                <a:cs typeface="Cambria"/>
                <a:sym typeface="Cambria"/>
              </a:rPr>
              <a:t>In conclusion, the development of the Snake game using Python and Pygame, enriched by the application of SOLID principles, showcases the fusion of classic gaming with modern software design methodologies. </a:t>
            </a:r>
            <a:endParaRPr sz="2000">
              <a:latin typeface="Cambria"/>
              <a:ea typeface="Cambria"/>
              <a:cs typeface="Cambria"/>
              <a:sym typeface="Cambria"/>
            </a:endParaRPr>
          </a:p>
          <a:p>
            <a:pPr indent="-406400" lvl="0" marL="457200" rtl="0" algn="l">
              <a:lnSpc>
                <a:spcPct val="107916"/>
              </a:lnSpc>
              <a:spcBef>
                <a:spcPts val="800"/>
              </a:spcBef>
              <a:spcAft>
                <a:spcPts val="800"/>
              </a:spcAft>
              <a:buSzPts val="2800"/>
              <a:buFont typeface="Times New Roman"/>
              <a:buChar char="•"/>
            </a:pPr>
            <a:r>
              <a:rPr lang="en-GB" sz="2000">
                <a:latin typeface="Cambria"/>
                <a:ea typeface="Cambria"/>
                <a:cs typeface="Cambria"/>
                <a:sym typeface="Cambria"/>
              </a:rPr>
              <a:t>By adhering to the principles of Single Responsibility, Open/Closed, Liskov Substitution, Interface Segregation, and Dependency Inversion, the project has not only produced a functional and enjoyable game but has also laid the groundwork for a scalable and maintainable codebase.</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