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5"/>
  </p:notesMasterIdLst>
  <p:sldIdLst>
    <p:sldId id="256" r:id="rId2"/>
    <p:sldId id="258" r:id="rId3"/>
    <p:sldId id="257" r:id="rId4"/>
    <p:sldId id="259" r:id="rId5"/>
    <p:sldId id="263" r:id="rId6"/>
    <p:sldId id="265" r:id="rId7"/>
    <p:sldId id="281" r:id="rId8"/>
    <p:sldId id="267" r:id="rId9"/>
    <p:sldId id="282" r:id="rId10"/>
    <p:sldId id="270" r:id="rId11"/>
    <p:sldId id="292" r:id="rId12"/>
    <p:sldId id="283" r:id="rId13"/>
    <p:sldId id="284" r:id="rId14"/>
    <p:sldId id="260" r:id="rId15"/>
    <p:sldId id="293" r:id="rId16"/>
    <p:sldId id="268" r:id="rId17"/>
    <p:sldId id="285" r:id="rId18"/>
    <p:sldId id="275" r:id="rId19"/>
    <p:sldId id="287" r:id="rId20"/>
    <p:sldId id="288" r:id="rId21"/>
    <p:sldId id="290" r:id="rId22"/>
    <p:sldId id="278" r:id="rId23"/>
    <p:sldId id="277" r:id="rId24"/>
  </p:sldIdLst>
  <p:sldSz cx="12192000" cy="6858000"/>
  <p:notesSz cx="6858000" cy="9144000"/>
  <p:embeddedFontLst>
    <p:embeddedFont>
      <p:font typeface="Abril Fatface" panose="02000503000000020003" pitchFamily="2" charset="0"/>
      <p:regular r:id="rId26"/>
    </p:embeddedFont>
    <p:embeddedFont>
      <p:font typeface="Griffy" panose="020B0604020202020204" charset="0"/>
      <p:regular r:id="rId27"/>
    </p:embeddedFon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
      <p:font typeface="Roboto Mono SemiBol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94E9"/>
    <a:srgbClr val="B9D4B4"/>
    <a:srgbClr val="EB8FD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5" autoAdjust="0"/>
    <p:restoredTop sz="94660"/>
  </p:normalViewPr>
  <p:slideViewPr>
    <p:cSldViewPr snapToGrid="0">
      <p:cViewPr varScale="1">
        <p:scale>
          <a:sx n="97" d="100"/>
          <a:sy n="97" d="100"/>
        </p:scale>
        <p:origin x="108" y="6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26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22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760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9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11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35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238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5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279922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340;p18"/>
          <p:cNvSpPr txBox="1">
            <a:spLocks noGrp="1"/>
          </p:cNvSpPr>
          <p:nvPr>
            <p:ph type="title"/>
          </p:nvPr>
        </p:nvSpPr>
        <p:spPr>
          <a:xfrm>
            <a:off x="876525"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1" name="Google Shape;341;p18"/>
          <p:cNvSpPr txBox="1">
            <a:spLocks noGrp="1"/>
          </p:cNvSpPr>
          <p:nvPr>
            <p:ph type="body" idx="1"/>
          </p:nvPr>
        </p:nvSpPr>
        <p:spPr>
          <a:xfrm>
            <a:off x="876525"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 id="2147483659" r:id="rId7"/>
    <p:sldLayoutId id="2147483664" r:id="rId8"/>
    <p:sldLayoutId id="2147483665" r:id="rId9"/>
    <p:sldLayoutId id="2147483666" r:id="rId10"/>
    <p:sldLayoutId id="2147483669" r:id="rId11"/>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9000" dirty="0">
                <a:effectLst>
                  <a:innerShdw blurRad="114300">
                    <a:prstClr val="black"/>
                  </a:innerShdw>
                </a:effectLst>
              </a:rPr>
              <a:t>LES TESTS LOGICIEL</a:t>
            </a:r>
            <a:endParaRPr sz="9000" dirty="0">
              <a:effectLst>
                <a:innerShdw blurRad="114300">
                  <a:prstClr val="black"/>
                </a:innerShdw>
              </a:effectLst>
            </a:endParaRPr>
          </a:p>
        </p:txBody>
      </p:sp>
      <p:sp>
        <p:nvSpPr>
          <p:cNvPr id="381" name="Google Shape;381;p22"/>
          <p:cNvSpPr txBox="1">
            <a:spLocks noGrp="1"/>
          </p:cNvSpPr>
          <p:nvPr>
            <p:ph type="subTitle" idx="1"/>
          </p:nvPr>
        </p:nvSpPr>
        <p:spPr>
          <a:xfrm>
            <a:off x="6667499" y="4851701"/>
            <a:ext cx="3614275" cy="798000"/>
          </a:xfrm>
          <a:prstGeom prst="rect">
            <a:avLst/>
          </a:prstGeom>
        </p:spPr>
        <p:txBody>
          <a:bodyPr spcFirstLastPara="1" wrap="square" lIns="121900" tIns="121900" rIns="121900" bIns="121900" anchor="ctr" anchorCtr="0">
            <a:noAutofit/>
          </a:bodyPr>
          <a:lstStyle/>
          <a:p>
            <a:pPr marL="0" indent="0">
              <a:lnSpc>
                <a:spcPct val="100000"/>
              </a:lnSpc>
            </a:pPr>
            <a:r>
              <a:rPr lang="en" sz="1600" dirty="0">
                <a:solidFill>
                  <a:schemeClr val="accent1"/>
                </a:solidFill>
                <a:effectLst>
                  <a:innerShdw blurRad="114300">
                    <a:prstClr val="black"/>
                  </a:innerShdw>
                </a:effectLst>
              </a:rPr>
              <a:t>&lt;p&gt;</a:t>
            </a:r>
            <a:r>
              <a:rPr lang="en" sz="1600" dirty="0">
                <a:effectLst>
                  <a:innerShdw blurRad="114300">
                    <a:prstClr val="black"/>
                  </a:innerShdw>
                </a:effectLst>
              </a:rPr>
              <a:t> </a:t>
            </a:r>
            <a:r>
              <a:rPr lang="en" sz="1400" dirty="0">
                <a:effectLst>
                  <a:innerShdw blurRad="114300">
                    <a:prstClr val="black"/>
                  </a:innerShdw>
                </a:effectLst>
              </a:rPr>
              <a:t>Sofien Laghouanem</a:t>
            </a:r>
            <a:br>
              <a:rPr lang="en" sz="1400" dirty="0">
                <a:effectLst>
                  <a:innerShdw blurRad="114300">
                    <a:prstClr val="black"/>
                  </a:innerShdw>
                </a:effectLst>
              </a:rPr>
            </a:br>
            <a:r>
              <a:rPr lang="en" sz="1400" dirty="0">
                <a:effectLst>
                  <a:innerShdw blurRad="114300">
                    <a:prstClr val="black"/>
                  </a:innerShdw>
                </a:effectLst>
              </a:rPr>
              <a:t>     Arij Hamraoui</a:t>
            </a:r>
          </a:p>
          <a:p>
            <a:pPr marL="0" indent="0">
              <a:lnSpc>
                <a:spcPct val="100000"/>
              </a:lnSpc>
            </a:pPr>
            <a:r>
              <a:rPr lang="en" sz="1400" dirty="0">
                <a:effectLst>
                  <a:innerShdw blurRad="114300">
                    <a:prstClr val="black"/>
                  </a:innerShdw>
                </a:effectLst>
              </a:rPr>
              <a:t>     Cyrine Zahar</a:t>
            </a:r>
          </a:p>
          <a:p>
            <a:pPr marL="0" indent="0">
              <a:lnSpc>
                <a:spcPct val="100000"/>
              </a:lnSpc>
            </a:pPr>
            <a:r>
              <a:rPr lang="en" sz="1400" dirty="0">
                <a:effectLst>
                  <a:innerShdw blurRad="114300">
                    <a:prstClr val="black"/>
                  </a:innerShdw>
                </a:effectLst>
              </a:rPr>
              <a:t>     Youssef Abid  </a:t>
            </a:r>
            <a:r>
              <a:rPr lang="en" sz="1600" dirty="0">
                <a:solidFill>
                  <a:schemeClr val="accent1"/>
                </a:solidFill>
                <a:effectLst>
                  <a:innerShdw blurRad="114300">
                    <a:prstClr val="black"/>
                  </a:innerShdw>
                </a:effectLst>
              </a:rPr>
              <a:t>&lt;/p&gt;</a:t>
            </a:r>
            <a:endParaRPr sz="1600" dirty="0">
              <a:solidFill>
                <a:schemeClr val="accent1"/>
              </a:solidFill>
              <a:effectLst>
                <a:innerShdw blurRad="114300">
                  <a:prstClr val="black"/>
                </a:inn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39" name="Google Shape;539;p37">
            <a:extLst>
              <a:ext uri="{FF2B5EF4-FFF2-40B4-BE49-F238E27FC236}">
                <a16:creationId xmlns:a16="http://schemas.microsoft.com/office/drawing/2014/main" id="{2A4C7F07-1B0E-A4E2-BF7C-5842CBA5838B}"/>
              </a:ext>
            </a:extLst>
          </p:cNvPr>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b="1" dirty="0">
                <a:effectLst>
                  <a:innerShdw blurRad="114300">
                    <a:prstClr val="black"/>
                  </a:innerShdw>
                </a:effectLst>
              </a:rPr>
              <a:t>Les </a:t>
            </a:r>
            <a:r>
              <a:rPr lang="fr-FR" sz="3500" b="1" dirty="0">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Différents</a:t>
            </a:r>
            <a:r>
              <a:rPr lang="fr-FR" sz="3500" b="1" dirty="0">
                <a:effectLst>
                  <a:innerShdw blurRad="114300">
                    <a:prstClr val="black"/>
                  </a:innerShdw>
                </a:effectLst>
              </a:rPr>
              <a:t> </a:t>
            </a:r>
            <a:r>
              <a:rPr lang="fr-FR" sz="4500" b="1" dirty="0">
                <a:solidFill>
                  <a:srgbClr val="EB8FD8"/>
                </a:solidFill>
                <a:effectLst>
                  <a:innerShdw blurRad="114300">
                    <a:prstClr val="black"/>
                  </a:innerShdw>
                </a:effectLst>
              </a:rPr>
              <a:t>Types</a:t>
            </a:r>
            <a:r>
              <a:rPr lang="fr-FR" sz="3500" b="1" dirty="0">
                <a:effectLst>
                  <a:innerShdw blurRad="114300">
                    <a:prstClr val="black"/>
                  </a:innerShdw>
                </a:effectLst>
              </a:rPr>
              <a:t> de Tests </a:t>
            </a:r>
            <a:endParaRPr sz="3500" b="1" dirty="0">
              <a:solidFill>
                <a:schemeClr val="accent3"/>
              </a:solidFill>
              <a:effectLst>
                <a:innerShdw blurRad="114300">
                  <a:prstClr val="black"/>
                </a:innerShdw>
              </a:effectLst>
            </a:endParaRPr>
          </a:p>
        </p:txBody>
      </p:sp>
      <p:sp>
        <p:nvSpPr>
          <p:cNvPr id="40" name="Google Shape;540;p37">
            <a:extLst>
              <a:ext uri="{FF2B5EF4-FFF2-40B4-BE49-F238E27FC236}">
                <a16:creationId xmlns:a16="http://schemas.microsoft.com/office/drawing/2014/main" id="{773E3E9F-2D51-30E1-B8BD-CEF9BC9E6976}"/>
              </a:ext>
            </a:extLst>
          </p:cNvPr>
          <p:cNvSpPr txBox="1">
            <a:spLocks/>
          </p:cNvSpPr>
          <p:nvPr/>
        </p:nvSpPr>
        <p:spPr>
          <a:xfrm>
            <a:off x="576641" y="3156454"/>
            <a:ext cx="3201291"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1pPr>
            <a:lvl2pPr marL="914400" marR="0" lvl="1"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2pPr>
            <a:lvl3pPr marL="1371600" marR="0" lvl="2"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3pPr>
            <a:lvl4pPr marL="1828800" marR="0" lvl="3"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4pPr>
            <a:lvl5pPr marL="2286000" marR="0" lvl="4"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5pPr>
            <a:lvl6pPr marL="2743200" marR="0" lvl="5"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6pPr>
            <a:lvl7pPr marL="3200400" marR="0" lvl="6"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7pPr>
            <a:lvl8pPr marL="3657600" marR="0" lvl="7"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8pPr>
            <a:lvl9pPr marL="4114800" marR="0" lvl="8"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9pPr>
          </a:lstStyle>
          <a:p>
            <a:pPr marL="0" indent="0" algn="l">
              <a:spcAft>
                <a:spcPts val="2100"/>
              </a:spcAft>
              <a:buFont typeface="Roboto Mono"/>
              <a:buNone/>
            </a:pPr>
            <a:r>
              <a:rPr lang="en-US" sz="2000" b="1" kern="1200" dirty="0">
                <a:solidFill>
                  <a:srgbClr val="B9D4B4"/>
                </a:solidFill>
                <a:effectLst>
                  <a:innerShdw blurRad="114300">
                    <a:prstClr val="black"/>
                  </a:innerShdw>
                </a:effectLst>
              </a:rPr>
              <a:t>Tests </a:t>
            </a:r>
            <a:r>
              <a:rPr lang="en-US" sz="2000" b="1" kern="1200" dirty="0" err="1">
                <a:solidFill>
                  <a:srgbClr val="B9D4B4"/>
                </a:solidFill>
                <a:effectLst>
                  <a:innerShdw blurRad="114300">
                    <a:prstClr val="black"/>
                  </a:innerShdw>
                </a:effectLst>
              </a:rPr>
              <a:t>d'intégration</a:t>
            </a:r>
            <a:endParaRPr lang="en-US" b="1" dirty="0">
              <a:solidFill>
                <a:srgbClr val="B9D4B4"/>
              </a:solidFill>
              <a:effectLst>
                <a:innerShdw blurRad="114300">
                  <a:prstClr val="black"/>
                </a:innerShdw>
              </a:effectLst>
            </a:endParaRPr>
          </a:p>
        </p:txBody>
      </p:sp>
      <p:sp>
        <p:nvSpPr>
          <p:cNvPr id="41" name="Google Shape;543;p37">
            <a:extLst>
              <a:ext uri="{FF2B5EF4-FFF2-40B4-BE49-F238E27FC236}">
                <a16:creationId xmlns:a16="http://schemas.microsoft.com/office/drawing/2014/main" id="{0B051354-9F30-CA34-170B-2D37A249BBD1}"/>
              </a:ext>
            </a:extLst>
          </p:cNvPr>
          <p:cNvSpPr txBox="1">
            <a:spLocks/>
          </p:cNvSpPr>
          <p:nvPr/>
        </p:nvSpPr>
        <p:spPr>
          <a:xfrm>
            <a:off x="576641" y="3780704"/>
            <a:ext cx="3382460" cy="834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Vérifient la communication entre </a:t>
            </a:r>
            <a:r>
              <a:rPr lang="en-US" sz="1800" kern="1200" dirty="0" err="1">
                <a:solidFill>
                  <a:schemeClr val="tx1"/>
                </a:solidFill>
                <a:effectLst>
                  <a:innerShdw blurRad="114300">
                    <a:prstClr val="black"/>
                  </a:innerShdw>
                </a:effectLst>
                <a:latin typeface="Roboto Mono" panose="00000009000000000000" pitchFamily="49" charset="0"/>
                <a:ea typeface="Roboto Mono" panose="00000009000000000000" pitchFamily="49" charset="0"/>
              </a:rPr>
              <a:t>plusieurs</a:t>
            </a:r>
            <a:r>
              <a:rPr lang="en-US"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 </a:t>
            </a:r>
            <a:r>
              <a:rPr lang="en-US" sz="1800" kern="1200" dirty="0" err="1">
                <a:solidFill>
                  <a:schemeClr val="tx1"/>
                </a:solidFill>
                <a:effectLst>
                  <a:innerShdw blurRad="114300">
                    <a:prstClr val="black"/>
                  </a:innerShdw>
                </a:effectLst>
                <a:latin typeface="Roboto Mono" panose="00000009000000000000" pitchFamily="49" charset="0"/>
                <a:ea typeface="Roboto Mono" panose="00000009000000000000" pitchFamily="49" charset="0"/>
              </a:rPr>
              <a:t>composants</a:t>
            </a:r>
            <a:r>
              <a:rPr lang="en-US"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 </a:t>
            </a:r>
            <a:r>
              <a:rPr lang="en-US" sz="1800" kern="1200" dirty="0" err="1">
                <a:solidFill>
                  <a:schemeClr val="tx1"/>
                </a:solidFill>
                <a:effectLst>
                  <a:innerShdw blurRad="114300">
                    <a:prstClr val="black"/>
                  </a:innerShdw>
                </a:effectLst>
                <a:latin typeface="Roboto Mono" panose="00000009000000000000" pitchFamily="49" charset="0"/>
                <a:ea typeface="Roboto Mono" panose="00000009000000000000" pitchFamily="49" charset="0"/>
              </a:rPr>
              <a:t>selon</a:t>
            </a:r>
            <a:r>
              <a:rPr lang="en-US"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 des </a:t>
            </a:r>
            <a:r>
              <a:rPr lang="en-US" sz="1800" kern="1200" dirty="0" err="1">
                <a:solidFill>
                  <a:schemeClr val="tx1"/>
                </a:solidFill>
                <a:effectLst>
                  <a:innerShdw blurRad="114300">
                    <a:prstClr val="black"/>
                  </a:innerShdw>
                </a:effectLst>
                <a:latin typeface="Roboto Mono" panose="00000009000000000000" pitchFamily="49" charset="0"/>
                <a:ea typeface="Roboto Mono" panose="00000009000000000000" pitchFamily="49" charset="0"/>
              </a:rPr>
              <a:t>scénarios</a:t>
            </a:r>
            <a:r>
              <a:rPr lang="en-US"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 </a:t>
            </a:r>
            <a:r>
              <a:rPr lang="en-US" sz="1800" kern="1200" dirty="0" err="1">
                <a:solidFill>
                  <a:schemeClr val="tx1"/>
                </a:solidFill>
                <a:effectLst>
                  <a:innerShdw blurRad="114300">
                    <a:prstClr val="black"/>
                  </a:innerShdw>
                </a:effectLst>
                <a:latin typeface="Roboto Mono" panose="00000009000000000000" pitchFamily="49" charset="0"/>
                <a:ea typeface="Roboto Mono" panose="00000009000000000000" pitchFamily="49" charset="0"/>
              </a:rPr>
              <a:t>prédéfinis</a:t>
            </a:r>
            <a:r>
              <a:rPr lang="en-US"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 </a:t>
            </a:r>
          </a:p>
        </p:txBody>
      </p:sp>
      <p:sp>
        <p:nvSpPr>
          <p:cNvPr id="42" name="Google Shape;544;p37">
            <a:extLst>
              <a:ext uri="{FF2B5EF4-FFF2-40B4-BE49-F238E27FC236}">
                <a16:creationId xmlns:a16="http://schemas.microsoft.com/office/drawing/2014/main" id="{804CC025-21DF-1540-35E5-0454B6628BF4}"/>
              </a:ext>
            </a:extLst>
          </p:cNvPr>
          <p:cNvSpPr txBox="1">
            <a:spLocks/>
          </p:cNvSpPr>
          <p:nvPr/>
        </p:nvSpPr>
        <p:spPr>
          <a:xfrm>
            <a:off x="8414068" y="3104623"/>
            <a:ext cx="331587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Roboto"/>
              <a:buNone/>
              <a:defRPr sz="7000" b="0" i="0" u="none" strike="noStrike" cap="none">
                <a:solidFill>
                  <a:schemeClr val="dk1"/>
                </a:solidFill>
                <a:latin typeface="Roboto Mono SemiBold"/>
                <a:ea typeface="Roboto Mono SemiBold"/>
                <a:cs typeface="Roboto Mono SemiBold"/>
                <a:sym typeface="Roboto Mono SemiBold"/>
              </a:defRPr>
            </a:lvl1pPr>
            <a:lvl2pPr marR="0" lvl="1"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2pPr>
            <a:lvl3pPr marR="0" lvl="2"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3pPr>
            <a:lvl4pPr marR="0" lvl="3"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4pPr>
            <a:lvl5pPr marR="0" lvl="4"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5pPr>
            <a:lvl6pPr marR="0" lvl="5"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6pPr>
            <a:lvl7pPr marR="0" lvl="6"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7pPr>
            <a:lvl8pPr marR="0" lvl="7"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8pPr>
            <a:lvl9pPr marR="0" lvl="8"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9pPr>
          </a:lstStyle>
          <a:p>
            <a:pPr algn="l">
              <a:spcAft>
                <a:spcPts val="2100"/>
              </a:spcAft>
            </a:pPr>
            <a:r>
              <a:rPr lang="en-US" sz="2000" b="1" kern="1200" dirty="0">
                <a:solidFill>
                  <a:srgbClr val="BA94E9"/>
                </a:solidFill>
                <a:effectLst>
                  <a:innerShdw blurRad="114300">
                    <a:prstClr val="black"/>
                  </a:innerShdw>
                </a:effectLst>
              </a:rPr>
              <a:t>Tests de performance</a:t>
            </a:r>
            <a:endParaRPr lang="en-US" b="1" dirty="0">
              <a:solidFill>
                <a:srgbClr val="BA94E9"/>
              </a:solidFill>
              <a:effectLst>
                <a:innerShdw blurRad="114300">
                  <a:prstClr val="black"/>
                </a:innerShdw>
              </a:effectLst>
            </a:endParaRPr>
          </a:p>
        </p:txBody>
      </p:sp>
      <p:sp>
        <p:nvSpPr>
          <p:cNvPr id="43" name="Google Shape;546;p37">
            <a:extLst>
              <a:ext uri="{FF2B5EF4-FFF2-40B4-BE49-F238E27FC236}">
                <a16:creationId xmlns:a16="http://schemas.microsoft.com/office/drawing/2014/main" id="{BAE5CE62-95B9-AD20-8CD4-E5EB3E0ECC9B}"/>
              </a:ext>
            </a:extLst>
          </p:cNvPr>
          <p:cNvSpPr txBox="1">
            <a:spLocks/>
          </p:cNvSpPr>
          <p:nvPr/>
        </p:nvSpPr>
        <p:spPr>
          <a:xfrm>
            <a:off x="4455643" y="2617038"/>
            <a:ext cx="346188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Roboto"/>
              <a:buNone/>
              <a:defRPr sz="7000" b="0" i="0" u="none" strike="noStrike" cap="none">
                <a:solidFill>
                  <a:schemeClr val="dk1"/>
                </a:solidFill>
                <a:latin typeface="Roboto Mono SemiBold"/>
                <a:ea typeface="Roboto Mono SemiBold"/>
                <a:cs typeface="Roboto Mono SemiBold"/>
                <a:sym typeface="Roboto Mono SemiBold"/>
              </a:defRPr>
            </a:lvl1pPr>
            <a:lvl2pPr marR="0" lvl="1"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2pPr>
            <a:lvl3pPr marR="0" lvl="2"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3pPr>
            <a:lvl4pPr marR="0" lvl="3"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4pPr>
            <a:lvl5pPr marR="0" lvl="4"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5pPr>
            <a:lvl6pPr marR="0" lvl="5"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6pPr>
            <a:lvl7pPr marR="0" lvl="6"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7pPr>
            <a:lvl8pPr marR="0" lvl="7"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8pPr>
            <a:lvl9pPr marR="0" lvl="8"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9pPr>
          </a:lstStyle>
          <a:p>
            <a:pPr algn="l">
              <a:spcAft>
                <a:spcPts val="2100"/>
              </a:spcAft>
            </a:pPr>
            <a:r>
              <a:rPr lang="fr-FR" sz="2000" b="1" kern="1200" dirty="0">
                <a:solidFill>
                  <a:srgbClr val="EB8FD8"/>
                </a:solidFill>
                <a:effectLst>
                  <a:innerShdw blurRad="114300">
                    <a:prstClr val="black"/>
                  </a:innerShdw>
                </a:effectLst>
              </a:rPr>
              <a:t>Tests de bout en bout</a:t>
            </a:r>
            <a:endParaRPr lang="fr-FR" b="1" dirty="0">
              <a:solidFill>
                <a:srgbClr val="EB8FD8"/>
              </a:solidFill>
              <a:effectLst>
                <a:innerShdw blurRad="114300">
                  <a:prstClr val="black"/>
                </a:innerShdw>
              </a:effectLst>
            </a:endParaRPr>
          </a:p>
        </p:txBody>
      </p:sp>
      <p:sp>
        <p:nvSpPr>
          <p:cNvPr id="44" name="Google Shape;549;p37">
            <a:extLst>
              <a:ext uri="{FF2B5EF4-FFF2-40B4-BE49-F238E27FC236}">
                <a16:creationId xmlns:a16="http://schemas.microsoft.com/office/drawing/2014/main" id="{D3204ADC-02DD-E6DC-8DF6-0881ED5B3E87}"/>
              </a:ext>
            </a:extLst>
          </p:cNvPr>
          <p:cNvSpPr txBox="1">
            <a:spLocks/>
          </p:cNvSpPr>
          <p:nvPr/>
        </p:nvSpPr>
        <p:spPr>
          <a:xfrm>
            <a:off x="4455642" y="3223938"/>
            <a:ext cx="3382460" cy="83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Valident le parcours utilisateur complet, parfois utilisés comme tests d'acceptation.</a:t>
            </a:r>
          </a:p>
        </p:txBody>
      </p:sp>
      <p:sp>
        <p:nvSpPr>
          <p:cNvPr id="45" name="Google Shape;551;p37">
            <a:extLst>
              <a:ext uri="{FF2B5EF4-FFF2-40B4-BE49-F238E27FC236}">
                <a16:creationId xmlns:a16="http://schemas.microsoft.com/office/drawing/2014/main" id="{681A5C68-785D-5EDE-5649-B57904247AF9}"/>
              </a:ext>
            </a:extLst>
          </p:cNvPr>
          <p:cNvSpPr txBox="1">
            <a:spLocks/>
          </p:cNvSpPr>
          <p:nvPr/>
        </p:nvSpPr>
        <p:spPr>
          <a:xfrm>
            <a:off x="8414067" y="3719493"/>
            <a:ext cx="3268527" cy="83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Evaluent des aspects techniques comme la sécurité et l'accessibilité, en conditions réelles.</a:t>
            </a:r>
          </a:p>
        </p:txBody>
      </p:sp>
      <p:sp>
        <p:nvSpPr>
          <p:cNvPr id="2" name="Google Shape;381;p22">
            <a:extLst>
              <a:ext uri="{FF2B5EF4-FFF2-40B4-BE49-F238E27FC236}">
                <a16:creationId xmlns:a16="http://schemas.microsoft.com/office/drawing/2014/main" id="{61ADA7E9-0BBE-CA38-894C-664F90BD41C4}"/>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EB8FD8"/>
                </a:solidFill>
                <a:effectLst>
                  <a:innerShdw blurRad="114300">
                    <a:prstClr val="black"/>
                  </a:innerShdw>
                </a:effectLst>
              </a:rPr>
              <a:t>&lt;05&gt;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39" name="Google Shape;539;p37">
            <a:extLst>
              <a:ext uri="{FF2B5EF4-FFF2-40B4-BE49-F238E27FC236}">
                <a16:creationId xmlns:a16="http://schemas.microsoft.com/office/drawing/2014/main" id="{2A4C7F07-1B0E-A4E2-BF7C-5842CBA5838B}"/>
              </a:ext>
            </a:extLst>
          </p:cNvPr>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b="1" dirty="0">
                <a:effectLst>
                  <a:innerShdw blurRad="114300">
                    <a:prstClr val="black"/>
                  </a:innerShdw>
                </a:effectLst>
              </a:rPr>
              <a:t>Les </a:t>
            </a:r>
            <a:r>
              <a:rPr lang="fr-FR" sz="3500" b="1" dirty="0">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Différents</a:t>
            </a:r>
            <a:r>
              <a:rPr lang="fr-FR" sz="3500" b="1" dirty="0">
                <a:effectLst>
                  <a:innerShdw blurRad="114300">
                    <a:prstClr val="black"/>
                  </a:innerShdw>
                </a:effectLst>
              </a:rPr>
              <a:t> </a:t>
            </a:r>
            <a:r>
              <a:rPr lang="fr-FR" sz="4500" b="1" dirty="0">
                <a:solidFill>
                  <a:srgbClr val="EB8FD8"/>
                </a:solidFill>
                <a:effectLst>
                  <a:innerShdw blurRad="114300">
                    <a:prstClr val="black"/>
                  </a:innerShdw>
                </a:effectLst>
              </a:rPr>
              <a:t>Types</a:t>
            </a:r>
            <a:r>
              <a:rPr lang="fr-FR" sz="3500" b="1" dirty="0">
                <a:effectLst>
                  <a:innerShdw blurRad="114300">
                    <a:prstClr val="black"/>
                  </a:innerShdw>
                </a:effectLst>
              </a:rPr>
              <a:t> de Tests </a:t>
            </a:r>
            <a:endParaRPr sz="3500" b="1" dirty="0">
              <a:solidFill>
                <a:schemeClr val="accent3"/>
              </a:solidFill>
              <a:effectLst>
                <a:innerShdw blurRad="114300">
                  <a:prstClr val="black"/>
                </a:innerShdw>
              </a:effectLst>
            </a:endParaRPr>
          </a:p>
        </p:txBody>
      </p:sp>
      <p:sp>
        <p:nvSpPr>
          <p:cNvPr id="40" name="Google Shape;540;p37">
            <a:extLst>
              <a:ext uri="{FF2B5EF4-FFF2-40B4-BE49-F238E27FC236}">
                <a16:creationId xmlns:a16="http://schemas.microsoft.com/office/drawing/2014/main" id="{773E3E9F-2D51-30E1-B8BD-CEF9BC9E6976}"/>
              </a:ext>
            </a:extLst>
          </p:cNvPr>
          <p:cNvSpPr txBox="1">
            <a:spLocks/>
          </p:cNvSpPr>
          <p:nvPr/>
        </p:nvSpPr>
        <p:spPr>
          <a:xfrm>
            <a:off x="576641" y="3156454"/>
            <a:ext cx="3201291"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1pPr>
            <a:lvl2pPr marL="914400" marR="0" lvl="1"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2pPr>
            <a:lvl3pPr marL="1371600" marR="0" lvl="2"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3pPr>
            <a:lvl4pPr marL="1828800" marR="0" lvl="3"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4pPr>
            <a:lvl5pPr marL="2286000" marR="0" lvl="4"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5pPr>
            <a:lvl6pPr marL="2743200" marR="0" lvl="5"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6pPr>
            <a:lvl7pPr marL="3200400" marR="0" lvl="6"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7pPr>
            <a:lvl8pPr marL="3657600" marR="0" lvl="7"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8pPr>
            <a:lvl9pPr marL="4114800" marR="0" lvl="8" indent="-368300" algn="ctr" rtl="0">
              <a:lnSpc>
                <a:spcPct val="100000"/>
              </a:lnSpc>
              <a:spcBef>
                <a:spcPts val="0"/>
              </a:spcBef>
              <a:spcAft>
                <a:spcPts val="0"/>
              </a:spcAft>
              <a:buClr>
                <a:schemeClr val="dk2"/>
              </a:buClr>
              <a:buSzPts val="2200"/>
              <a:buFont typeface="Roboto Mono"/>
              <a:buChar char="■"/>
              <a:defRPr sz="2200" b="0" i="0" u="none" strike="noStrike" cap="none">
                <a:solidFill>
                  <a:schemeClr val="dk2"/>
                </a:solidFill>
                <a:latin typeface="Roboto Mono"/>
                <a:ea typeface="Roboto Mono"/>
                <a:cs typeface="Roboto Mono"/>
                <a:sym typeface="Roboto Mono"/>
              </a:defRPr>
            </a:lvl9pPr>
          </a:lstStyle>
          <a:p>
            <a:pPr marL="0" indent="0" algn="l">
              <a:spcAft>
                <a:spcPts val="2100"/>
              </a:spcAft>
              <a:buFont typeface="Roboto Mono"/>
              <a:buNone/>
            </a:pPr>
            <a:r>
              <a:rPr lang="en-US" sz="2000" b="1" kern="1200" dirty="0">
                <a:solidFill>
                  <a:srgbClr val="B9D4B4"/>
                </a:solidFill>
                <a:effectLst>
                  <a:innerShdw blurRad="114300">
                    <a:prstClr val="black"/>
                  </a:innerShdw>
                </a:effectLst>
              </a:rPr>
              <a:t>Tests </a:t>
            </a:r>
            <a:r>
              <a:rPr lang="en-US" sz="2000" b="1" kern="1200" dirty="0" err="1">
                <a:solidFill>
                  <a:srgbClr val="B9D4B4"/>
                </a:solidFill>
                <a:effectLst>
                  <a:innerShdw blurRad="114300">
                    <a:prstClr val="black"/>
                  </a:innerShdw>
                </a:effectLst>
              </a:rPr>
              <a:t>statiques</a:t>
            </a:r>
            <a:endParaRPr lang="en-US" sz="2000" b="1" kern="1200" dirty="0">
              <a:solidFill>
                <a:srgbClr val="B9D4B4"/>
              </a:solidFill>
              <a:effectLst>
                <a:innerShdw blurRad="114300">
                  <a:prstClr val="black"/>
                </a:innerShdw>
              </a:effectLst>
            </a:endParaRPr>
          </a:p>
        </p:txBody>
      </p:sp>
      <p:sp>
        <p:nvSpPr>
          <p:cNvPr id="41" name="Google Shape;543;p37">
            <a:extLst>
              <a:ext uri="{FF2B5EF4-FFF2-40B4-BE49-F238E27FC236}">
                <a16:creationId xmlns:a16="http://schemas.microsoft.com/office/drawing/2014/main" id="{0B051354-9F30-CA34-170B-2D37A249BBD1}"/>
              </a:ext>
            </a:extLst>
          </p:cNvPr>
          <p:cNvSpPr txBox="1">
            <a:spLocks/>
          </p:cNvSpPr>
          <p:nvPr/>
        </p:nvSpPr>
        <p:spPr>
          <a:xfrm>
            <a:off x="576641" y="3780704"/>
            <a:ext cx="3382460" cy="834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Analysent le code pour vérifier sa conformité à des critères prédéfinis. </a:t>
            </a:r>
          </a:p>
        </p:txBody>
      </p:sp>
      <p:sp>
        <p:nvSpPr>
          <p:cNvPr id="42" name="Google Shape;544;p37">
            <a:extLst>
              <a:ext uri="{FF2B5EF4-FFF2-40B4-BE49-F238E27FC236}">
                <a16:creationId xmlns:a16="http://schemas.microsoft.com/office/drawing/2014/main" id="{804CC025-21DF-1540-35E5-0454B6628BF4}"/>
              </a:ext>
            </a:extLst>
          </p:cNvPr>
          <p:cNvSpPr txBox="1">
            <a:spLocks/>
          </p:cNvSpPr>
          <p:nvPr/>
        </p:nvSpPr>
        <p:spPr>
          <a:xfrm>
            <a:off x="8414068" y="3104623"/>
            <a:ext cx="331587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Roboto"/>
              <a:buNone/>
              <a:defRPr sz="7000" b="0" i="0" u="none" strike="noStrike" cap="none">
                <a:solidFill>
                  <a:schemeClr val="dk1"/>
                </a:solidFill>
                <a:latin typeface="Roboto Mono SemiBold"/>
                <a:ea typeface="Roboto Mono SemiBold"/>
                <a:cs typeface="Roboto Mono SemiBold"/>
                <a:sym typeface="Roboto Mono SemiBold"/>
              </a:defRPr>
            </a:lvl1pPr>
            <a:lvl2pPr marR="0" lvl="1"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2pPr>
            <a:lvl3pPr marR="0" lvl="2"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3pPr>
            <a:lvl4pPr marR="0" lvl="3"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4pPr>
            <a:lvl5pPr marR="0" lvl="4"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5pPr>
            <a:lvl6pPr marR="0" lvl="5"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6pPr>
            <a:lvl7pPr marR="0" lvl="6"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7pPr>
            <a:lvl8pPr marR="0" lvl="7"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8pPr>
            <a:lvl9pPr marR="0" lvl="8"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9pPr>
          </a:lstStyle>
          <a:p>
            <a:pPr algn="l">
              <a:spcAft>
                <a:spcPts val="2100"/>
              </a:spcAft>
            </a:pPr>
            <a:r>
              <a:rPr lang="en-US" sz="2000" b="1" kern="1200" dirty="0">
                <a:solidFill>
                  <a:srgbClr val="BA94E9"/>
                </a:solidFill>
                <a:effectLst>
                  <a:innerShdw blurRad="114300">
                    <a:prstClr val="black"/>
                  </a:innerShdw>
                </a:effectLst>
              </a:rPr>
              <a:t>Tests de </a:t>
            </a:r>
            <a:r>
              <a:rPr lang="en-US" sz="2000" b="1" kern="1200" dirty="0" err="1">
                <a:solidFill>
                  <a:srgbClr val="BA94E9"/>
                </a:solidFill>
                <a:effectLst>
                  <a:innerShdw blurRad="114300">
                    <a:prstClr val="black"/>
                  </a:innerShdw>
                </a:effectLst>
              </a:rPr>
              <a:t>composants</a:t>
            </a:r>
            <a:endParaRPr lang="en-US" sz="2000" b="1" kern="1200" dirty="0">
              <a:solidFill>
                <a:srgbClr val="BA94E9"/>
              </a:solidFill>
              <a:effectLst>
                <a:innerShdw blurRad="114300">
                  <a:prstClr val="black"/>
                </a:innerShdw>
              </a:effectLst>
            </a:endParaRPr>
          </a:p>
        </p:txBody>
      </p:sp>
      <p:sp>
        <p:nvSpPr>
          <p:cNvPr id="43" name="Google Shape;546;p37">
            <a:extLst>
              <a:ext uri="{FF2B5EF4-FFF2-40B4-BE49-F238E27FC236}">
                <a16:creationId xmlns:a16="http://schemas.microsoft.com/office/drawing/2014/main" id="{BAE5CE62-95B9-AD20-8CD4-E5EB3E0ECC9B}"/>
              </a:ext>
            </a:extLst>
          </p:cNvPr>
          <p:cNvSpPr txBox="1">
            <a:spLocks/>
          </p:cNvSpPr>
          <p:nvPr/>
        </p:nvSpPr>
        <p:spPr>
          <a:xfrm>
            <a:off x="4455643" y="2617038"/>
            <a:ext cx="3461884"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7000"/>
              <a:buFont typeface="Roboto"/>
              <a:buNone/>
              <a:defRPr sz="7000" b="0" i="0" u="none" strike="noStrike" cap="none">
                <a:solidFill>
                  <a:schemeClr val="dk1"/>
                </a:solidFill>
                <a:latin typeface="Roboto Mono SemiBold"/>
                <a:ea typeface="Roboto Mono SemiBold"/>
                <a:cs typeface="Roboto Mono SemiBold"/>
                <a:sym typeface="Roboto Mono SemiBold"/>
              </a:defRPr>
            </a:lvl1pPr>
            <a:lvl2pPr marR="0" lvl="1"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2pPr>
            <a:lvl3pPr marR="0" lvl="2"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3pPr>
            <a:lvl4pPr marR="0" lvl="3"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4pPr>
            <a:lvl5pPr marR="0" lvl="4"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5pPr>
            <a:lvl6pPr marR="0" lvl="5"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6pPr>
            <a:lvl7pPr marR="0" lvl="6"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7pPr>
            <a:lvl8pPr marR="0" lvl="7"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8pPr>
            <a:lvl9pPr marR="0" lvl="8"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9pPr>
          </a:lstStyle>
          <a:p>
            <a:pPr algn="l">
              <a:spcAft>
                <a:spcPts val="2100"/>
              </a:spcAft>
            </a:pPr>
            <a:r>
              <a:rPr lang="fr-FR" sz="2000" b="1" kern="1200" dirty="0">
                <a:solidFill>
                  <a:srgbClr val="EB8FD8"/>
                </a:solidFill>
                <a:effectLst>
                  <a:innerShdw blurRad="114300">
                    <a:prstClr val="black"/>
                  </a:innerShdw>
                </a:effectLst>
              </a:rPr>
              <a:t>Tests unitaires</a:t>
            </a:r>
          </a:p>
        </p:txBody>
      </p:sp>
      <p:sp>
        <p:nvSpPr>
          <p:cNvPr id="44" name="Google Shape;549;p37">
            <a:extLst>
              <a:ext uri="{FF2B5EF4-FFF2-40B4-BE49-F238E27FC236}">
                <a16:creationId xmlns:a16="http://schemas.microsoft.com/office/drawing/2014/main" id="{D3204ADC-02DD-E6DC-8DF6-0881ED5B3E87}"/>
              </a:ext>
            </a:extLst>
          </p:cNvPr>
          <p:cNvSpPr txBox="1">
            <a:spLocks/>
          </p:cNvSpPr>
          <p:nvPr/>
        </p:nvSpPr>
        <p:spPr>
          <a:xfrm>
            <a:off x="4455642" y="3223938"/>
            <a:ext cx="3382460" cy="83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Analysent le code pour vérifier sa conformité à des critères prédéfinis. </a:t>
            </a:r>
          </a:p>
        </p:txBody>
      </p:sp>
      <p:sp>
        <p:nvSpPr>
          <p:cNvPr id="45" name="Google Shape;551;p37">
            <a:extLst>
              <a:ext uri="{FF2B5EF4-FFF2-40B4-BE49-F238E27FC236}">
                <a16:creationId xmlns:a16="http://schemas.microsoft.com/office/drawing/2014/main" id="{681A5C68-785D-5EDE-5649-B57904247AF9}"/>
              </a:ext>
            </a:extLst>
          </p:cNvPr>
          <p:cNvSpPr txBox="1">
            <a:spLocks/>
          </p:cNvSpPr>
          <p:nvPr/>
        </p:nvSpPr>
        <p:spPr>
          <a:xfrm>
            <a:off x="8414067" y="3719493"/>
            <a:ext cx="3268527" cy="83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800" kern="12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Valident les cas d'utilisation d'une partie isolable du logiciel.</a:t>
            </a:r>
          </a:p>
        </p:txBody>
      </p:sp>
      <p:sp>
        <p:nvSpPr>
          <p:cNvPr id="2" name="Google Shape;381;p22">
            <a:extLst>
              <a:ext uri="{FF2B5EF4-FFF2-40B4-BE49-F238E27FC236}">
                <a16:creationId xmlns:a16="http://schemas.microsoft.com/office/drawing/2014/main" id="{5D454180-D8CC-D72C-A222-328B5E56CEFB}"/>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EB8FD8"/>
                </a:solidFill>
                <a:effectLst>
                  <a:innerShdw blurRad="114300">
                    <a:prstClr val="black"/>
                  </a:innerShdw>
                </a:effectLst>
              </a:rPr>
              <a:t>&lt;06&gt;</a:t>
            </a:r>
          </a:p>
        </p:txBody>
      </p:sp>
    </p:spTree>
    <p:extLst>
      <p:ext uri="{BB962C8B-B14F-4D97-AF65-F5344CB8AC3E}">
        <p14:creationId xmlns:p14="http://schemas.microsoft.com/office/powerpoint/2010/main" val="300858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80;p33">
            <a:extLst>
              <a:ext uri="{FF2B5EF4-FFF2-40B4-BE49-F238E27FC236}">
                <a16:creationId xmlns:a16="http://schemas.microsoft.com/office/drawing/2014/main" id="{5029B177-FC32-DCDB-71F2-E57245EB4AD3}"/>
              </a:ext>
            </a:extLst>
          </p:cNvPr>
          <p:cNvSpPr/>
          <p:nvPr/>
        </p:nvSpPr>
        <p:spPr>
          <a:xfrm>
            <a:off x="2484479" y="1020679"/>
            <a:ext cx="7291533" cy="5622168"/>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nvGrpSpPr>
          <p:cNvPr id="10" name="Google Shape;488;p33">
            <a:extLst>
              <a:ext uri="{FF2B5EF4-FFF2-40B4-BE49-F238E27FC236}">
                <a16:creationId xmlns:a16="http://schemas.microsoft.com/office/drawing/2014/main" id="{F7A85DAB-4617-724A-D3A6-A253B9437491}"/>
              </a:ext>
            </a:extLst>
          </p:cNvPr>
          <p:cNvGrpSpPr/>
          <p:nvPr/>
        </p:nvGrpSpPr>
        <p:grpSpPr>
          <a:xfrm>
            <a:off x="2697052" y="1156711"/>
            <a:ext cx="635280" cy="147600"/>
            <a:chOff x="2147366" y="4139382"/>
            <a:chExt cx="635280" cy="147600"/>
          </a:xfrm>
        </p:grpSpPr>
        <p:sp>
          <p:nvSpPr>
            <p:cNvPr id="11" name="Google Shape;489;p33">
              <a:extLst>
                <a:ext uri="{FF2B5EF4-FFF2-40B4-BE49-F238E27FC236}">
                  <a16:creationId xmlns:a16="http://schemas.microsoft.com/office/drawing/2014/main" id="{F411D6E5-1553-3AE8-38A6-03F032B3A4FB}"/>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12" name="Google Shape;490;p33">
              <a:extLst>
                <a:ext uri="{FF2B5EF4-FFF2-40B4-BE49-F238E27FC236}">
                  <a16:creationId xmlns:a16="http://schemas.microsoft.com/office/drawing/2014/main" id="{A1C16C6F-EFA8-B8BE-EC37-863EAA6B74FE}"/>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13" name="Google Shape;491;p33">
              <a:extLst>
                <a:ext uri="{FF2B5EF4-FFF2-40B4-BE49-F238E27FC236}">
                  <a16:creationId xmlns:a16="http://schemas.microsoft.com/office/drawing/2014/main" id="{19FCB98A-6478-C8CA-6F3F-5C73D5EBB44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pic>
        <p:nvPicPr>
          <p:cNvPr id="4" name="Picture 3">
            <a:extLst>
              <a:ext uri="{FF2B5EF4-FFF2-40B4-BE49-F238E27FC236}">
                <a16:creationId xmlns:a16="http://schemas.microsoft.com/office/drawing/2014/main" id="{E6FC56C8-7F65-C87F-8765-684CB62F98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21" b="99826" l="7422" r="92969">
                        <a14:foregroundMark x1="30339" y1="81771" x2="30339" y2="81771"/>
                        <a14:foregroundMark x1="30339" y1="81771" x2="69141" y2="84028"/>
                        <a14:foregroundMark x1="19401" y1="77257" x2="82161" y2="77431"/>
                        <a14:foregroundMark x1="84375" y1="86458" x2="89193" y2="96701"/>
                        <a14:foregroundMark x1="45964" y1="15972" x2="50521" y2="5729"/>
                        <a14:foregroundMark x1="50521" y1="5729" x2="56120" y2="17361"/>
                        <a14:foregroundMark x1="56120" y1="18403" x2="44141" y2="19097"/>
                        <a14:foregroundMark x1="48698" y1="15278" x2="51563" y2="9896"/>
                      </a14:backgroundRemoval>
                    </a14:imgEffect>
                  </a14:imgLayer>
                </a14:imgProps>
              </a:ext>
            </a:extLst>
          </a:blip>
          <a:stretch>
            <a:fillRect/>
          </a:stretch>
        </p:blipFill>
        <p:spPr>
          <a:xfrm>
            <a:off x="2518724" y="1123122"/>
            <a:ext cx="7223042" cy="5417282"/>
          </a:xfrm>
          <a:prstGeom prst="rect">
            <a:avLst/>
          </a:prstGeom>
          <a:noFill/>
        </p:spPr>
      </p:pic>
      <p:sp>
        <p:nvSpPr>
          <p:cNvPr id="8" name="Google Shape;424;p27">
            <a:extLst>
              <a:ext uri="{FF2B5EF4-FFF2-40B4-BE49-F238E27FC236}">
                <a16:creationId xmlns:a16="http://schemas.microsoft.com/office/drawing/2014/main" id="{584E2477-3ADF-11F7-E838-090F17E763E4}"/>
              </a:ext>
            </a:extLst>
          </p:cNvPr>
          <p:cNvSpPr txBox="1">
            <a:spLocks noGrp="1"/>
          </p:cNvSpPr>
          <p:nvPr>
            <p:ph type="title"/>
          </p:nvPr>
        </p:nvSpPr>
        <p:spPr>
          <a:xfrm>
            <a:off x="940459" y="368298"/>
            <a:ext cx="10311081"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fr-FR" sz="2400" dirty="0">
                <a:effectLst>
                  <a:innerShdw blurRad="114300">
                    <a:prstClr val="black"/>
                  </a:innerShdw>
                </a:effectLst>
              </a:rPr>
              <a:t>• Norme ISO-25010 : présente les différents types de tests standardisés.</a:t>
            </a:r>
            <a:endParaRPr sz="2400" dirty="0">
              <a:solidFill>
                <a:srgbClr val="B9D4B4"/>
              </a:solidFill>
              <a:effectLst>
                <a:innerShdw blurRad="114300">
                  <a:prstClr val="black"/>
                </a:innerShdw>
              </a:effectLst>
            </a:endParaRPr>
          </a:p>
        </p:txBody>
      </p:sp>
      <p:sp>
        <p:nvSpPr>
          <p:cNvPr id="2" name="Google Shape;381;p22">
            <a:extLst>
              <a:ext uri="{FF2B5EF4-FFF2-40B4-BE49-F238E27FC236}">
                <a16:creationId xmlns:a16="http://schemas.microsoft.com/office/drawing/2014/main" id="{76ABC196-6074-9011-8F62-EC347EA81B46}"/>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EB8FD8"/>
                </a:solidFill>
                <a:effectLst>
                  <a:innerShdw blurRad="114300">
                    <a:prstClr val="black"/>
                  </a:innerShdw>
                </a:effectLst>
              </a:rPr>
              <a:t>&lt;07&gt;</a:t>
            </a:r>
          </a:p>
        </p:txBody>
      </p:sp>
    </p:spTree>
    <p:extLst>
      <p:ext uri="{BB962C8B-B14F-4D97-AF65-F5344CB8AC3E}">
        <p14:creationId xmlns:p14="http://schemas.microsoft.com/office/powerpoint/2010/main" val="142109921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787047" y="3103993"/>
            <a:ext cx="6869150" cy="191848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4800" dirty="0">
                <a:effectLst>
                  <a:innerShdw blurRad="114300">
                    <a:prstClr val="black"/>
                  </a:innerShdw>
                </a:effectLst>
              </a:rPr>
              <a:t>Méthodologie de tests, le </a:t>
            </a:r>
            <a:r>
              <a:rPr lang="fr-FR" sz="9000" dirty="0">
                <a:solidFill>
                  <a:srgbClr val="B9D4B4"/>
                </a:solidFill>
                <a:effectLst>
                  <a:innerShdw blurRad="114300">
                    <a:prstClr val="black"/>
                  </a:innerShdw>
                </a:effectLst>
              </a:rPr>
              <a:t>comment</a:t>
            </a:r>
            <a:r>
              <a:rPr lang="fr-FR" sz="4800" dirty="0">
                <a:effectLst>
                  <a:innerShdw blurRad="114300">
                    <a:prstClr val="black"/>
                  </a:innerShdw>
                </a:effectLst>
              </a:rPr>
              <a:t> </a:t>
            </a:r>
            <a:endParaRPr sz="9000" dirty="0">
              <a:solidFill>
                <a:srgbClr val="B9D4B4"/>
              </a:solidFill>
              <a:effectLst>
                <a:innerShdw blurRad="114300">
                  <a:prstClr val="black"/>
                </a:innerShdw>
              </a:effectLst>
            </a:endParaRPr>
          </a:p>
        </p:txBody>
      </p:sp>
      <p:sp>
        <p:nvSpPr>
          <p:cNvPr id="459" name="Google Shape;459;p31"/>
          <p:cNvSpPr/>
          <p:nvPr/>
        </p:nvSpPr>
        <p:spPr>
          <a:xfrm>
            <a:off x="1623209" y="2023001"/>
            <a:ext cx="1858156" cy="1486099"/>
          </a:xfrm>
          <a:prstGeom prst="rect">
            <a:avLst/>
          </a:prstGeom>
        </p:spPr>
        <p:txBody>
          <a:bodyPr>
            <a:prstTxWarp prst="textPlain">
              <a:avLst/>
            </a:prstTxWarp>
          </a:bodyPr>
          <a:lstStyle/>
          <a:p>
            <a:pPr lvl="0" algn="ctr"/>
            <a:r>
              <a:rPr b="1" i="0" dirty="0">
                <a:ln>
                  <a:noFill/>
                </a:ln>
                <a:solidFill>
                  <a:schemeClr val="accent3"/>
                </a:solidFill>
                <a:effectLst>
                  <a:innerShdw blurRad="114300">
                    <a:prstClr val="black"/>
                  </a:innerShdw>
                </a:effectLst>
                <a:latin typeface="Roboto Mono"/>
              </a:rPr>
              <a:t>0</a:t>
            </a:r>
            <a:r>
              <a:rPr lang="en-GB" b="1" i="0" dirty="0">
                <a:ln>
                  <a:noFill/>
                </a:ln>
                <a:solidFill>
                  <a:schemeClr val="accent3"/>
                </a:solidFill>
                <a:effectLst>
                  <a:innerShdw blurRad="114300">
                    <a:prstClr val="black"/>
                  </a:innerShdw>
                </a:effectLst>
                <a:latin typeface="Roboto Mono"/>
              </a:rPr>
              <a:t>4</a:t>
            </a:r>
            <a:endParaRPr b="1" i="0" dirty="0">
              <a:ln>
                <a:noFill/>
              </a:ln>
              <a:solidFill>
                <a:schemeClr val="accent3"/>
              </a:solidFill>
              <a:effectLst>
                <a:innerShdw blurRad="114300">
                  <a:prstClr val="black"/>
                </a:innerShdw>
              </a:effectLst>
              <a:latin typeface="Roboto Mono"/>
            </a:endParaRPr>
          </a:p>
        </p:txBody>
      </p:sp>
    </p:spTree>
    <p:extLst>
      <p:ext uri="{BB962C8B-B14F-4D97-AF65-F5344CB8AC3E}">
        <p14:creationId xmlns:p14="http://schemas.microsoft.com/office/powerpoint/2010/main" val="311308850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485900" y="3489511"/>
            <a:ext cx="8508596" cy="1449539"/>
          </a:xfrm>
          <a:prstGeom prst="rect">
            <a:avLst/>
          </a:prstGeom>
        </p:spPr>
        <p:txBody>
          <a:bodyPr spcFirstLastPara="1" wrap="square" lIns="121900" tIns="121900" rIns="121900" bIns="121900" anchor="t" anchorCtr="0">
            <a:noAutofit/>
          </a:bodyPr>
          <a:lstStyle/>
          <a:p>
            <a:r>
              <a:rPr lang="fr-FR" dirty="0">
                <a:effectLst>
                  <a:innerShdw blurRad="114300">
                    <a:prstClr val="black"/>
                  </a:innerShdw>
                </a:effectLst>
              </a:rPr>
              <a:t>La réalisation d’un test se décompose en trois phases</a:t>
            </a:r>
          </a:p>
          <a:p>
            <a:pPr marL="114300" indent="0">
              <a:buNone/>
            </a:pPr>
            <a:r>
              <a:rPr lang="fr-FR" dirty="0">
                <a:effectLst>
                  <a:innerShdw blurRad="114300">
                    <a:prstClr val="black"/>
                  </a:innerShdw>
                </a:effectLst>
              </a:rPr>
              <a:t>dites </a:t>
            </a:r>
            <a:r>
              <a:rPr lang="fr-FR" sz="2000" b="1" dirty="0">
                <a:solidFill>
                  <a:srgbClr val="B9D4B4"/>
                </a:solidFill>
                <a:effectLst>
                  <a:innerShdw blurRad="114300">
                    <a:prstClr val="black"/>
                  </a:innerShdw>
                </a:effectLst>
              </a:rPr>
              <a:t>3A</a:t>
            </a:r>
            <a:r>
              <a:rPr lang="fr-FR" dirty="0">
                <a:effectLst>
                  <a:innerShdw blurRad="114300">
                    <a:prstClr val="black"/>
                  </a:innerShdw>
                </a:effectLst>
              </a:rPr>
              <a:t>, pour </a:t>
            </a:r>
            <a:r>
              <a:rPr lang="fr-FR" sz="2200" b="1" dirty="0">
                <a:solidFill>
                  <a:srgbClr val="B9D4B4"/>
                </a:solidFill>
                <a:effectLst>
                  <a:innerShdw blurRad="114300">
                    <a:prstClr val="black"/>
                  </a:innerShdw>
                </a:effectLst>
              </a:rPr>
              <a:t>Arrange</a:t>
            </a:r>
            <a:r>
              <a:rPr lang="fr-FR" dirty="0">
                <a:effectLst>
                  <a:innerShdw blurRad="114300">
                    <a:prstClr val="black"/>
                  </a:innerShdw>
                </a:effectLst>
              </a:rPr>
              <a:t>, </a:t>
            </a:r>
            <a:r>
              <a:rPr lang="fr-FR" sz="2200" b="1" dirty="0" err="1">
                <a:solidFill>
                  <a:srgbClr val="B9D4B4"/>
                </a:solidFill>
                <a:effectLst>
                  <a:innerShdw blurRad="114300">
                    <a:prstClr val="black"/>
                  </a:innerShdw>
                </a:effectLst>
              </a:rPr>
              <a:t>Act</a:t>
            </a:r>
            <a:r>
              <a:rPr lang="fr-FR" dirty="0">
                <a:effectLst>
                  <a:innerShdw blurRad="114300">
                    <a:prstClr val="black"/>
                  </a:innerShdw>
                </a:effectLst>
              </a:rPr>
              <a:t>, </a:t>
            </a:r>
            <a:r>
              <a:rPr lang="fr-FR" sz="2200" b="1" dirty="0" err="1">
                <a:solidFill>
                  <a:srgbClr val="B9D4B4"/>
                </a:solidFill>
                <a:effectLst>
                  <a:innerShdw blurRad="114300">
                    <a:prstClr val="black"/>
                  </a:innerShdw>
                </a:effectLst>
              </a:rPr>
              <a:t>Assert</a:t>
            </a:r>
            <a:r>
              <a:rPr lang="fr-FR" dirty="0">
                <a:effectLst>
                  <a:innerShdw blurRad="114300">
                    <a:prstClr val="black"/>
                  </a:innerShdw>
                </a:effectLst>
              </a:rPr>
              <a:t>, et parfois une phase de “</a:t>
            </a:r>
            <a:r>
              <a:rPr lang="fr-FR" sz="2000" b="1" dirty="0" err="1">
                <a:solidFill>
                  <a:srgbClr val="B9D4B4"/>
                </a:solidFill>
                <a:effectLst>
                  <a:innerShdw blurRad="114300">
                    <a:prstClr val="black"/>
                  </a:innerShdw>
                </a:effectLst>
              </a:rPr>
              <a:t>Teardown</a:t>
            </a:r>
            <a:r>
              <a:rPr lang="fr-FR" dirty="0">
                <a:effectLst>
                  <a:innerShdw blurRad="114300">
                    <a:prstClr val="black"/>
                  </a:innerShdw>
                </a:effectLst>
              </a:rPr>
              <a:t>” :</a:t>
            </a:r>
            <a:endParaRPr lang="en-US" dirty="0">
              <a:effectLst>
                <a:innerShdw blurRad="114300">
                  <a:prstClr val="black"/>
                </a:innerShdw>
              </a:effectLst>
            </a:endParaRPr>
          </a:p>
        </p:txBody>
      </p:sp>
      <p:sp>
        <p:nvSpPr>
          <p:cNvPr id="2" name="Google Shape;424;p27">
            <a:extLst>
              <a:ext uri="{FF2B5EF4-FFF2-40B4-BE49-F238E27FC236}">
                <a16:creationId xmlns:a16="http://schemas.microsoft.com/office/drawing/2014/main" id="{289C3EE9-01CF-0084-FAB1-84B39B93D93C}"/>
              </a:ext>
            </a:extLst>
          </p:cNvPr>
          <p:cNvSpPr txBox="1">
            <a:spLocks/>
          </p:cNvSpPr>
          <p:nvPr/>
        </p:nvSpPr>
        <p:spPr>
          <a:xfrm>
            <a:off x="1128896" y="1494101"/>
            <a:ext cx="10110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sz="4500" dirty="0">
                <a:effectLst>
                  <a:innerShdw blurRad="114300">
                    <a:prstClr val="black"/>
                  </a:innerShdw>
                </a:effectLst>
              </a:rPr>
              <a:t>Méthodologie de tests, le </a:t>
            </a:r>
            <a:r>
              <a:rPr lang="fr-FR" sz="6500" dirty="0">
                <a:solidFill>
                  <a:srgbClr val="B9D4B4"/>
                </a:solidFill>
                <a:effectLst>
                  <a:innerShdw blurRad="114300">
                    <a:prstClr val="black"/>
                  </a:innerShdw>
                </a:effectLst>
              </a:rPr>
              <a:t>comment</a:t>
            </a:r>
            <a:r>
              <a:rPr lang="fr-FR" sz="4500" dirty="0">
                <a:effectLst>
                  <a:innerShdw blurRad="114300">
                    <a:prstClr val="black"/>
                  </a:innerShdw>
                </a:effectLst>
              </a:rPr>
              <a:t> </a:t>
            </a:r>
            <a:endParaRPr lang="fr-FR" sz="4500" dirty="0">
              <a:solidFill>
                <a:srgbClr val="B9D4B4"/>
              </a:solidFill>
              <a:effectLst>
                <a:innerShdw blurRad="114300">
                  <a:prstClr val="black"/>
                </a:innerShdw>
              </a:effectLst>
            </a:endParaRPr>
          </a:p>
        </p:txBody>
      </p:sp>
      <p:sp>
        <p:nvSpPr>
          <p:cNvPr id="3" name="Google Shape;381;p22">
            <a:extLst>
              <a:ext uri="{FF2B5EF4-FFF2-40B4-BE49-F238E27FC236}">
                <a16:creationId xmlns:a16="http://schemas.microsoft.com/office/drawing/2014/main" id="{38CA11C9-9C28-3ADA-3813-9C68602F7BBE}"/>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9D4B4"/>
                </a:solidFill>
                <a:effectLst>
                  <a:innerShdw blurRad="114300">
                    <a:prstClr val="black"/>
                  </a:innerShdw>
                </a:effectLst>
              </a:rPr>
              <a:t>&lt;08&gt;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96;p34">
            <a:extLst>
              <a:ext uri="{FF2B5EF4-FFF2-40B4-BE49-F238E27FC236}">
                <a16:creationId xmlns:a16="http://schemas.microsoft.com/office/drawing/2014/main" id="{AE5F12C1-5ABA-3929-7D3F-98BCDDFBE45F}"/>
              </a:ext>
            </a:extLst>
          </p:cNvPr>
          <p:cNvSpPr/>
          <p:nvPr/>
        </p:nvSpPr>
        <p:spPr>
          <a:xfrm>
            <a:off x="391245" y="1273907"/>
            <a:ext cx="2383217" cy="3501292"/>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nvGrpSpPr>
          <p:cNvPr id="5" name="Google Shape;504;p34">
            <a:extLst>
              <a:ext uri="{FF2B5EF4-FFF2-40B4-BE49-F238E27FC236}">
                <a16:creationId xmlns:a16="http://schemas.microsoft.com/office/drawing/2014/main" id="{6D722DB0-4AD7-2D00-996C-D7021DE4CF24}"/>
              </a:ext>
            </a:extLst>
          </p:cNvPr>
          <p:cNvGrpSpPr/>
          <p:nvPr/>
        </p:nvGrpSpPr>
        <p:grpSpPr>
          <a:xfrm>
            <a:off x="559722" y="1419518"/>
            <a:ext cx="635280" cy="147600"/>
            <a:chOff x="2147366" y="4139382"/>
            <a:chExt cx="635280" cy="147600"/>
          </a:xfrm>
        </p:grpSpPr>
        <p:sp>
          <p:nvSpPr>
            <p:cNvPr id="6" name="Google Shape;505;p34">
              <a:extLst>
                <a:ext uri="{FF2B5EF4-FFF2-40B4-BE49-F238E27FC236}">
                  <a16:creationId xmlns:a16="http://schemas.microsoft.com/office/drawing/2014/main" id="{8AD273BE-CF7C-ED91-0C27-C35818E9E5AD}"/>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7" name="Google Shape;506;p34">
              <a:extLst>
                <a:ext uri="{FF2B5EF4-FFF2-40B4-BE49-F238E27FC236}">
                  <a16:creationId xmlns:a16="http://schemas.microsoft.com/office/drawing/2014/main" id="{4C9C59A6-353D-6A53-C7D6-D6CD8CB8044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8" name="Google Shape;507;p34">
              <a:extLst>
                <a:ext uri="{FF2B5EF4-FFF2-40B4-BE49-F238E27FC236}">
                  <a16:creationId xmlns:a16="http://schemas.microsoft.com/office/drawing/2014/main" id="{EFAE9B4F-0517-3B28-A329-9A386B71225C}"/>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20" name="Google Shape;496;p34">
            <a:extLst>
              <a:ext uri="{FF2B5EF4-FFF2-40B4-BE49-F238E27FC236}">
                <a16:creationId xmlns:a16="http://schemas.microsoft.com/office/drawing/2014/main" id="{AC39EFDD-7422-DCEF-CF15-71E21E4199F5}"/>
              </a:ext>
            </a:extLst>
          </p:cNvPr>
          <p:cNvSpPr/>
          <p:nvPr/>
        </p:nvSpPr>
        <p:spPr>
          <a:xfrm>
            <a:off x="3338708" y="1781907"/>
            <a:ext cx="2383217" cy="3501292"/>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grpSp>
        <p:nvGrpSpPr>
          <p:cNvPr id="21" name="Google Shape;504;p34">
            <a:extLst>
              <a:ext uri="{FF2B5EF4-FFF2-40B4-BE49-F238E27FC236}">
                <a16:creationId xmlns:a16="http://schemas.microsoft.com/office/drawing/2014/main" id="{48E8D5FC-DF95-9C7F-0879-D38C104FA85E}"/>
              </a:ext>
            </a:extLst>
          </p:cNvPr>
          <p:cNvGrpSpPr/>
          <p:nvPr/>
        </p:nvGrpSpPr>
        <p:grpSpPr>
          <a:xfrm>
            <a:off x="3515001" y="1927518"/>
            <a:ext cx="635280" cy="147600"/>
            <a:chOff x="2147366" y="4139382"/>
            <a:chExt cx="635280" cy="147600"/>
          </a:xfrm>
        </p:grpSpPr>
        <p:sp>
          <p:nvSpPr>
            <p:cNvPr id="22" name="Google Shape;505;p34">
              <a:extLst>
                <a:ext uri="{FF2B5EF4-FFF2-40B4-BE49-F238E27FC236}">
                  <a16:creationId xmlns:a16="http://schemas.microsoft.com/office/drawing/2014/main" id="{D724545B-6790-B2AF-9582-AE5CD445FFA8}"/>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23" name="Google Shape;506;p34">
              <a:extLst>
                <a:ext uri="{FF2B5EF4-FFF2-40B4-BE49-F238E27FC236}">
                  <a16:creationId xmlns:a16="http://schemas.microsoft.com/office/drawing/2014/main" id="{01B8982F-C361-45EA-6890-FC4CB50B73EF}"/>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24" name="Google Shape;507;p34">
              <a:extLst>
                <a:ext uri="{FF2B5EF4-FFF2-40B4-BE49-F238E27FC236}">
                  <a16:creationId xmlns:a16="http://schemas.microsoft.com/office/drawing/2014/main" id="{5ACE9AE5-AACB-8CD8-4E5B-6B56D00AE31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25" name="Google Shape;496;p34">
            <a:extLst>
              <a:ext uri="{FF2B5EF4-FFF2-40B4-BE49-F238E27FC236}">
                <a16:creationId xmlns:a16="http://schemas.microsoft.com/office/drawing/2014/main" id="{F23FBAF2-FB98-951C-B093-07DCB14E19D4}"/>
              </a:ext>
            </a:extLst>
          </p:cNvPr>
          <p:cNvSpPr/>
          <p:nvPr/>
        </p:nvSpPr>
        <p:spPr>
          <a:xfrm>
            <a:off x="6286171" y="2645508"/>
            <a:ext cx="2383217" cy="3501292"/>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nvGrpSpPr>
          <p:cNvPr id="26" name="Google Shape;504;p34">
            <a:extLst>
              <a:ext uri="{FF2B5EF4-FFF2-40B4-BE49-F238E27FC236}">
                <a16:creationId xmlns:a16="http://schemas.microsoft.com/office/drawing/2014/main" id="{2638B335-9C4A-8BA8-429A-3EF4CECEC868}"/>
              </a:ext>
            </a:extLst>
          </p:cNvPr>
          <p:cNvGrpSpPr/>
          <p:nvPr/>
        </p:nvGrpSpPr>
        <p:grpSpPr>
          <a:xfrm>
            <a:off x="6454648" y="2791119"/>
            <a:ext cx="635280" cy="147600"/>
            <a:chOff x="2147366" y="4139382"/>
            <a:chExt cx="635280" cy="147600"/>
          </a:xfrm>
        </p:grpSpPr>
        <p:sp>
          <p:nvSpPr>
            <p:cNvPr id="27" name="Google Shape;505;p34">
              <a:extLst>
                <a:ext uri="{FF2B5EF4-FFF2-40B4-BE49-F238E27FC236}">
                  <a16:creationId xmlns:a16="http://schemas.microsoft.com/office/drawing/2014/main" id="{1DED8202-9EA1-E185-3859-9DE921B008D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28" name="Google Shape;506;p34">
              <a:extLst>
                <a:ext uri="{FF2B5EF4-FFF2-40B4-BE49-F238E27FC236}">
                  <a16:creationId xmlns:a16="http://schemas.microsoft.com/office/drawing/2014/main" id="{17244C98-BF57-8ECD-9C9C-54AD41C9D6B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29" name="Google Shape;507;p34">
              <a:extLst>
                <a:ext uri="{FF2B5EF4-FFF2-40B4-BE49-F238E27FC236}">
                  <a16:creationId xmlns:a16="http://schemas.microsoft.com/office/drawing/2014/main" id="{4D464860-D7E9-FC04-EE54-C388C7255678}"/>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30" name="Google Shape;496;p34">
            <a:extLst>
              <a:ext uri="{FF2B5EF4-FFF2-40B4-BE49-F238E27FC236}">
                <a16:creationId xmlns:a16="http://schemas.microsoft.com/office/drawing/2014/main" id="{275770C6-26E1-8FC1-14E8-618117D23D8C}"/>
              </a:ext>
            </a:extLst>
          </p:cNvPr>
          <p:cNvSpPr/>
          <p:nvPr/>
        </p:nvSpPr>
        <p:spPr>
          <a:xfrm>
            <a:off x="9233634" y="1781907"/>
            <a:ext cx="2383217" cy="3501292"/>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nvGrpSpPr>
          <p:cNvPr id="31" name="Google Shape;504;p34">
            <a:extLst>
              <a:ext uri="{FF2B5EF4-FFF2-40B4-BE49-F238E27FC236}">
                <a16:creationId xmlns:a16="http://schemas.microsoft.com/office/drawing/2014/main" id="{33DF7B74-6172-F143-6FB1-35F90A8EF79C}"/>
              </a:ext>
            </a:extLst>
          </p:cNvPr>
          <p:cNvGrpSpPr/>
          <p:nvPr/>
        </p:nvGrpSpPr>
        <p:grpSpPr>
          <a:xfrm>
            <a:off x="9402111" y="1927518"/>
            <a:ext cx="635280" cy="147600"/>
            <a:chOff x="2147366" y="4139382"/>
            <a:chExt cx="635280" cy="147600"/>
          </a:xfrm>
        </p:grpSpPr>
        <p:sp>
          <p:nvSpPr>
            <p:cNvPr id="32" name="Google Shape;505;p34">
              <a:extLst>
                <a:ext uri="{FF2B5EF4-FFF2-40B4-BE49-F238E27FC236}">
                  <a16:creationId xmlns:a16="http://schemas.microsoft.com/office/drawing/2014/main" id="{36C92104-10FE-08DA-A072-E0E0A9A19BE1}"/>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33" name="Google Shape;506;p34">
              <a:extLst>
                <a:ext uri="{FF2B5EF4-FFF2-40B4-BE49-F238E27FC236}">
                  <a16:creationId xmlns:a16="http://schemas.microsoft.com/office/drawing/2014/main" id="{8206B6B6-F958-D324-14B5-8F65B92D1348}"/>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34" name="Google Shape;507;p34">
              <a:extLst>
                <a:ext uri="{FF2B5EF4-FFF2-40B4-BE49-F238E27FC236}">
                  <a16:creationId xmlns:a16="http://schemas.microsoft.com/office/drawing/2014/main" id="{3235B19F-59DE-0219-E870-D81435E1578A}"/>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9" name="Google Shape;867;p44">
            <a:extLst>
              <a:ext uri="{FF2B5EF4-FFF2-40B4-BE49-F238E27FC236}">
                <a16:creationId xmlns:a16="http://schemas.microsoft.com/office/drawing/2014/main" id="{EFB96699-8B5F-3AFB-2122-FC1519EF1C08}"/>
              </a:ext>
            </a:extLst>
          </p:cNvPr>
          <p:cNvSpPr/>
          <p:nvPr/>
        </p:nvSpPr>
        <p:spPr>
          <a:xfrm>
            <a:off x="3338708" y="1774092"/>
            <a:ext cx="2383217" cy="3509107"/>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dirty="0">
              <a:solidFill>
                <a:srgbClr val="FFFFFF"/>
              </a:solidFill>
              <a:effectLst>
                <a:innerShdw blurRad="114300">
                  <a:prstClr val="black"/>
                </a:innerShdw>
              </a:effectLst>
              <a:latin typeface="Calibri"/>
              <a:ea typeface="Calibri"/>
              <a:cs typeface="Calibri"/>
              <a:sym typeface="Calibri"/>
            </a:endParaRPr>
          </a:p>
        </p:txBody>
      </p:sp>
      <p:sp>
        <p:nvSpPr>
          <p:cNvPr id="35" name="Google Shape;867;p44">
            <a:extLst>
              <a:ext uri="{FF2B5EF4-FFF2-40B4-BE49-F238E27FC236}">
                <a16:creationId xmlns:a16="http://schemas.microsoft.com/office/drawing/2014/main" id="{D30FB15D-05A0-9214-56C2-6C040F9AE877}"/>
              </a:ext>
            </a:extLst>
          </p:cNvPr>
          <p:cNvSpPr/>
          <p:nvPr/>
        </p:nvSpPr>
        <p:spPr>
          <a:xfrm>
            <a:off x="9233633" y="1774091"/>
            <a:ext cx="2383217" cy="3509107"/>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dirty="0">
              <a:solidFill>
                <a:srgbClr val="FFFFFF"/>
              </a:solidFill>
              <a:effectLst>
                <a:innerShdw blurRad="114300">
                  <a:prstClr val="black"/>
                </a:innerShdw>
              </a:effectLst>
              <a:latin typeface="Calibri"/>
              <a:ea typeface="Calibri"/>
              <a:cs typeface="Calibri"/>
              <a:sym typeface="Calibri"/>
            </a:endParaRPr>
          </a:p>
        </p:txBody>
      </p:sp>
      <p:sp>
        <p:nvSpPr>
          <p:cNvPr id="45" name="Google Shape;424;p27">
            <a:extLst>
              <a:ext uri="{FF2B5EF4-FFF2-40B4-BE49-F238E27FC236}">
                <a16:creationId xmlns:a16="http://schemas.microsoft.com/office/drawing/2014/main" id="{C745F546-3D08-F50E-CA7B-B8FC1C5E0386}"/>
              </a:ext>
            </a:extLst>
          </p:cNvPr>
          <p:cNvSpPr txBox="1">
            <a:spLocks/>
          </p:cNvSpPr>
          <p:nvPr/>
        </p:nvSpPr>
        <p:spPr>
          <a:xfrm>
            <a:off x="2161750" y="124749"/>
            <a:ext cx="10110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sz="3500" dirty="0">
                <a:effectLst>
                  <a:innerShdw blurRad="114300">
                    <a:prstClr val="black"/>
                  </a:innerShdw>
                </a:effectLst>
              </a:rPr>
              <a:t>Méthodologie de tests, le </a:t>
            </a:r>
            <a:r>
              <a:rPr lang="fr-FR" sz="4500" dirty="0">
                <a:solidFill>
                  <a:srgbClr val="B9D4B4"/>
                </a:solidFill>
                <a:effectLst>
                  <a:innerShdw blurRad="114300">
                    <a:prstClr val="black"/>
                  </a:innerShdw>
                </a:effectLst>
              </a:rPr>
              <a:t>comment</a:t>
            </a:r>
            <a:r>
              <a:rPr lang="fr-FR" sz="3500" dirty="0">
                <a:effectLst>
                  <a:innerShdw blurRad="114300">
                    <a:prstClr val="black"/>
                  </a:innerShdw>
                </a:effectLst>
              </a:rPr>
              <a:t> </a:t>
            </a:r>
            <a:endParaRPr lang="fr-FR" sz="3500" dirty="0">
              <a:solidFill>
                <a:srgbClr val="B9D4B4"/>
              </a:solidFill>
              <a:effectLst>
                <a:innerShdw blurRad="114300">
                  <a:prstClr val="black"/>
                </a:innerShdw>
              </a:effectLst>
            </a:endParaRPr>
          </a:p>
        </p:txBody>
      </p:sp>
      <p:sp>
        <p:nvSpPr>
          <p:cNvPr id="47" name="Google Shape;792;p40">
            <a:extLst>
              <a:ext uri="{FF2B5EF4-FFF2-40B4-BE49-F238E27FC236}">
                <a16:creationId xmlns:a16="http://schemas.microsoft.com/office/drawing/2014/main" id="{26DC6FFD-9E19-63C0-A203-D4D7215F8BCC}"/>
              </a:ext>
            </a:extLst>
          </p:cNvPr>
          <p:cNvSpPr txBox="1">
            <a:spLocks/>
          </p:cNvSpPr>
          <p:nvPr/>
        </p:nvSpPr>
        <p:spPr>
          <a:xfrm>
            <a:off x="518451" y="1712729"/>
            <a:ext cx="199770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fr-FR" sz="2200" b="1" dirty="0">
                <a:solidFill>
                  <a:srgbClr val="B9D4B4"/>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Arrange</a:t>
            </a:r>
          </a:p>
        </p:txBody>
      </p:sp>
      <p:sp>
        <p:nvSpPr>
          <p:cNvPr id="48" name="Google Shape;793;p40">
            <a:extLst>
              <a:ext uri="{FF2B5EF4-FFF2-40B4-BE49-F238E27FC236}">
                <a16:creationId xmlns:a16="http://schemas.microsoft.com/office/drawing/2014/main" id="{09C9E307-8686-656E-DE7F-8CE6DC4F3B5E}"/>
              </a:ext>
            </a:extLst>
          </p:cNvPr>
          <p:cNvSpPr txBox="1">
            <a:spLocks/>
          </p:cNvSpPr>
          <p:nvPr/>
        </p:nvSpPr>
        <p:spPr>
          <a:xfrm>
            <a:off x="3575203" y="3030477"/>
            <a:ext cx="1997700" cy="23301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fr-FR" sz="16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Exécute les actions du test. </a:t>
            </a:r>
          </a:p>
        </p:txBody>
      </p:sp>
      <p:sp>
        <p:nvSpPr>
          <p:cNvPr id="49" name="Google Shape;794;p40">
            <a:extLst>
              <a:ext uri="{FF2B5EF4-FFF2-40B4-BE49-F238E27FC236}">
                <a16:creationId xmlns:a16="http://schemas.microsoft.com/office/drawing/2014/main" id="{BF44747D-50BE-801C-4DCB-85D93A78C420}"/>
              </a:ext>
            </a:extLst>
          </p:cNvPr>
          <p:cNvSpPr txBox="1">
            <a:spLocks/>
          </p:cNvSpPr>
          <p:nvPr/>
        </p:nvSpPr>
        <p:spPr>
          <a:xfrm>
            <a:off x="3462855" y="2191442"/>
            <a:ext cx="1997700" cy="606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fr-FR" sz="2200" b="1" dirty="0" err="1">
                <a:solidFill>
                  <a:srgbClr val="BA94E9"/>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Act</a:t>
            </a:r>
            <a:endParaRPr lang="fr-FR" sz="2200" b="1" dirty="0">
              <a:solidFill>
                <a:srgbClr val="BA94E9"/>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endParaRPr>
          </a:p>
        </p:txBody>
      </p:sp>
      <p:sp>
        <p:nvSpPr>
          <p:cNvPr id="50" name="Google Shape;795;p40">
            <a:extLst>
              <a:ext uri="{FF2B5EF4-FFF2-40B4-BE49-F238E27FC236}">
                <a16:creationId xmlns:a16="http://schemas.microsoft.com/office/drawing/2014/main" id="{042DB3E3-9CDD-6D69-9D8D-2DDF9CA6FF18}"/>
              </a:ext>
            </a:extLst>
          </p:cNvPr>
          <p:cNvSpPr txBox="1">
            <a:spLocks/>
          </p:cNvSpPr>
          <p:nvPr/>
        </p:nvSpPr>
        <p:spPr>
          <a:xfrm>
            <a:off x="6489830" y="3965158"/>
            <a:ext cx="1997700" cy="23301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2100"/>
              </a:spcAft>
            </a:pPr>
            <a:r>
              <a:rPr lang="fr-FR" sz="16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Vérifie les assertions pour déterminer le résultat du test</a:t>
            </a:r>
          </a:p>
        </p:txBody>
      </p:sp>
      <p:sp>
        <p:nvSpPr>
          <p:cNvPr id="51" name="Google Shape;796;p40">
            <a:extLst>
              <a:ext uri="{FF2B5EF4-FFF2-40B4-BE49-F238E27FC236}">
                <a16:creationId xmlns:a16="http://schemas.microsoft.com/office/drawing/2014/main" id="{11D9D784-4E88-5546-7496-002D13531022}"/>
              </a:ext>
            </a:extLst>
          </p:cNvPr>
          <p:cNvSpPr txBox="1">
            <a:spLocks/>
          </p:cNvSpPr>
          <p:nvPr/>
        </p:nvSpPr>
        <p:spPr>
          <a:xfrm>
            <a:off x="6453872" y="3225194"/>
            <a:ext cx="1997700" cy="606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fr-FR" sz="2200" b="1" dirty="0" err="1">
                <a:solidFill>
                  <a:srgbClr val="B9D4B4"/>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Assert</a:t>
            </a:r>
            <a:endParaRPr lang="fr-FR" sz="2200" b="1" dirty="0">
              <a:solidFill>
                <a:srgbClr val="B9D4B4"/>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endParaRPr>
          </a:p>
        </p:txBody>
      </p:sp>
      <p:sp>
        <p:nvSpPr>
          <p:cNvPr id="52" name="Google Shape;797;p40">
            <a:extLst>
              <a:ext uri="{FF2B5EF4-FFF2-40B4-BE49-F238E27FC236}">
                <a16:creationId xmlns:a16="http://schemas.microsoft.com/office/drawing/2014/main" id="{B6567CE2-086E-5D16-4D4B-030324750CE2}"/>
              </a:ext>
            </a:extLst>
          </p:cNvPr>
          <p:cNvSpPr txBox="1">
            <a:spLocks/>
          </p:cNvSpPr>
          <p:nvPr/>
        </p:nvSpPr>
        <p:spPr>
          <a:xfrm>
            <a:off x="9437293" y="3294486"/>
            <a:ext cx="1997700" cy="23301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r>
              <a:rPr lang="fr-FR" sz="16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Réinitialise les données et les paramètres après le test. </a:t>
            </a:r>
          </a:p>
        </p:txBody>
      </p:sp>
      <p:sp>
        <p:nvSpPr>
          <p:cNvPr id="53" name="Google Shape;798;p40">
            <a:extLst>
              <a:ext uri="{FF2B5EF4-FFF2-40B4-BE49-F238E27FC236}">
                <a16:creationId xmlns:a16="http://schemas.microsoft.com/office/drawing/2014/main" id="{4E2DDEE4-B256-02F6-27B0-E5A8A0785157}"/>
              </a:ext>
            </a:extLst>
          </p:cNvPr>
          <p:cNvSpPr txBox="1">
            <a:spLocks/>
          </p:cNvSpPr>
          <p:nvPr/>
        </p:nvSpPr>
        <p:spPr>
          <a:xfrm>
            <a:off x="9349462" y="2261053"/>
            <a:ext cx="1997700" cy="7635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2100"/>
              </a:spcAft>
            </a:pPr>
            <a:r>
              <a:rPr lang="fr-FR" sz="2200" b="1" dirty="0" err="1">
                <a:solidFill>
                  <a:srgbClr val="EB8FD8"/>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Teardown</a:t>
            </a:r>
            <a:r>
              <a:rPr lang="fr-FR" sz="2200" b="1" dirty="0">
                <a:solidFill>
                  <a:srgbClr val="EB8FD8"/>
                </a:solidFill>
                <a:effectLst>
                  <a:innerShdw blurRad="114300">
                    <a:prstClr val="black"/>
                  </a:innerShdw>
                </a:effectLst>
                <a:latin typeface="Roboto" panose="02000000000000000000" pitchFamily="2" charset="0"/>
                <a:ea typeface="Roboto" panose="02000000000000000000" pitchFamily="2" charset="0"/>
                <a:cs typeface="Roboto" panose="02000000000000000000" pitchFamily="2" charset="0"/>
              </a:rPr>
              <a:t> (facultatif)</a:t>
            </a:r>
          </a:p>
        </p:txBody>
      </p:sp>
      <p:sp>
        <p:nvSpPr>
          <p:cNvPr id="54" name="Google Shape;800;p40">
            <a:extLst>
              <a:ext uri="{FF2B5EF4-FFF2-40B4-BE49-F238E27FC236}">
                <a16:creationId xmlns:a16="http://schemas.microsoft.com/office/drawing/2014/main" id="{1C784A3C-BD61-229E-2690-BC4BC339F8BB}"/>
              </a:ext>
            </a:extLst>
          </p:cNvPr>
          <p:cNvSpPr txBox="1">
            <a:spLocks/>
          </p:cNvSpPr>
          <p:nvPr/>
        </p:nvSpPr>
        <p:spPr>
          <a:xfrm>
            <a:off x="559722" y="2371773"/>
            <a:ext cx="1997700" cy="23301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fr-FR" sz="16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Prépare les conditions du test (le </a:t>
            </a:r>
            <a:r>
              <a:rPr lang="fr-FR" sz="1600" dirty="0" err="1">
                <a:solidFill>
                  <a:schemeClr val="tx1"/>
                </a:solidFill>
                <a:effectLst>
                  <a:innerShdw blurRad="114300">
                    <a:prstClr val="black"/>
                  </a:innerShdw>
                </a:effectLst>
                <a:latin typeface="Roboto Mono" panose="00000009000000000000" pitchFamily="49" charset="0"/>
                <a:ea typeface="Roboto Mono" panose="00000009000000000000" pitchFamily="49" charset="0"/>
              </a:rPr>
              <a:t>déploiement,la</a:t>
            </a:r>
            <a:r>
              <a:rPr lang="fr-FR" sz="1600" dirty="0">
                <a:solidFill>
                  <a:schemeClr val="tx1"/>
                </a:solidFill>
                <a:effectLst>
                  <a:innerShdw blurRad="114300">
                    <a:prstClr val="black"/>
                  </a:innerShdw>
                </a:effectLst>
                <a:latin typeface="Roboto Mono" panose="00000009000000000000" pitchFamily="49" charset="0"/>
                <a:ea typeface="Roboto Mono" panose="00000009000000000000" pitchFamily="49" charset="0"/>
              </a:rPr>
              <a:t> préparation de données…) </a:t>
            </a:r>
          </a:p>
        </p:txBody>
      </p:sp>
      <p:sp>
        <p:nvSpPr>
          <p:cNvPr id="2" name="Google Shape;381;p22">
            <a:extLst>
              <a:ext uri="{FF2B5EF4-FFF2-40B4-BE49-F238E27FC236}">
                <a16:creationId xmlns:a16="http://schemas.microsoft.com/office/drawing/2014/main" id="{681A8105-E566-BA0B-CBA5-FA58FC253E19}"/>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9D4B4"/>
                </a:solidFill>
                <a:effectLst>
                  <a:innerShdw blurRad="114300">
                    <a:prstClr val="black"/>
                  </a:innerShdw>
                </a:effectLst>
              </a:rPr>
              <a:t>&lt;09&gt;</a:t>
            </a:r>
          </a:p>
        </p:txBody>
      </p:sp>
    </p:spTree>
    <p:extLst>
      <p:ext uri="{BB962C8B-B14F-4D97-AF65-F5344CB8AC3E}">
        <p14:creationId xmlns:p14="http://schemas.microsoft.com/office/powerpoint/2010/main" val="44504838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99" name="Google Shape;499;p34"/>
          <p:cNvSpPr txBox="1">
            <a:spLocks noGrp="1"/>
          </p:cNvSpPr>
          <p:nvPr>
            <p:ph type="body" idx="4294967295"/>
          </p:nvPr>
        </p:nvSpPr>
        <p:spPr>
          <a:xfrm>
            <a:off x="6867834" y="2003850"/>
            <a:ext cx="4435461" cy="4075872"/>
          </a:xfrm>
          <a:prstGeom prst="rect">
            <a:avLst/>
          </a:prstGeom>
        </p:spPr>
        <p:txBody>
          <a:bodyPr spcFirstLastPara="1" wrap="square" lIns="121900" tIns="121900" rIns="121900" bIns="121900" anchor="t" anchorCtr="0">
            <a:noAutofit/>
          </a:bodyPr>
          <a:lstStyle/>
          <a:p>
            <a:r>
              <a:rPr lang="fr-FR" dirty="0">
                <a:effectLst>
                  <a:innerShdw blurRad="114300">
                    <a:prstClr val="black"/>
                  </a:innerShdw>
                </a:effectLst>
              </a:rPr>
              <a:t>Une fausse assertion rend généralement le test </a:t>
            </a:r>
            <a:r>
              <a:rPr lang="fr-FR" b="1" dirty="0">
                <a:solidFill>
                  <a:srgbClr val="B9D4B4"/>
                </a:solidFill>
                <a:effectLst>
                  <a:innerShdw blurRad="114300">
                    <a:prstClr val="black"/>
                  </a:innerShdw>
                </a:effectLst>
              </a:rPr>
              <a:t>non passant</a:t>
            </a:r>
            <a:r>
              <a:rPr lang="fr-FR" dirty="0">
                <a:effectLst>
                  <a:innerShdw blurRad="114300">
                    <a:prstClr val="black"/>
                  </a:innerShdw>
                </a:effectLst>
              </a:rPr>
              <a:t>. </a:t>
            </a:r>
          </a:p>
          <a:p>
            <a:pPr marL="114300" indent="0">
              <a:buNone/>
            </a:pPr>
            <a:endParaRPr lang="fr-FR" dirty="0">
              <a:effectLst>
                <a:innerShdw blurRad="114300">
                  <a:prstClr val="black"/>
                </a:innerShdw>
              </a:effectLst>
            </a:endParaRPr>
          </a:p>
          <a:p>
            <a:r>
              <a:rPr lang="fr-FR" dirty="0">
                <a:effectLst>
                  <a:innerShdw blurRad="114300">
                    <a:prstClr val="black"/>
                  </a:innerShdw>
                </a:effectLst>
              </a:rPr>
              <a:t>Les soft assertions peuvent générer </a:t>
            </a:r>
            <a:r>
              <a:rPr lang="fr-FR" b="1" dirty="0">
                <a:solidFill>
                  <a:srgbClr val="B9D4B4"/>
                </a:solidFill>
                <a:effectLst>
                  <a:innerShdw blurRad="114300">
                    <a:prstClr val="black"/>
                  </a:innerShdw>
                </a:effectLst>
              </a:rPr>
              <a:t>un avertissement</a:t>
            </a:r>
            <a:r>
              <a:rPr lang="fr-FR" dirty="0">
                <a:effectLst>
                  <a:innerShdw blurRad="114300">
                    <a:prstClr val="black"/>
                  </a:innerShdw>
                </a:effectLst>
              </a:rPr>
              <a:t> sans bloquer le test.</a:t>
            </a:r>
          </a:p>
          <a:p>
            <a:pPr marL="114300" indent="0">
              <a:buNone/>
            </a:pPr>
            <a:endParaRPr lang="fr-FR" dirty="0">
              <a:effectLst>
                <a:innerShdw blurRad="114300">
                  <a:prstClr val="black"/>
                </a:innerShdw>
              </a:effectLst>
            </a:endParaRPr>
          </a:p>
          <a:p>
            <a:r>
              <a:rPr lang="fr-FR" dirty="0">
                <a:effectLst>
                  <a:innerShdw blurRad="114300">
                    <a:prstClr val="black"/>
                  </a:innerShdw>
                </a:effectLst>
              </a:rPr>
              <a:t>Certains systèmes exécutent les boucles </a:t>
            </a:r>
            <a:r>
              <a:rPr lang="fr-FR" b="1" dirty="0" err="1">
                <a:solidFill>
                  <a:srgbClr val="B9D4B4"/>
                </a:solidFill>
                <a:effectLst>
                  <a:innerShdw blurRad="114300">
                    <a:prstClr val="black"/>
                  </a:innerShdw>
                </a:effectLst>
              </a:rPr>
              <a:t>act</a:t>
            </a:r>
            <a:r>
              <a:rPr lang="fr-FR" b="1" dirty="0">
                <a:solidFill>
                  <a:srgbClr val="B9D4B4"/>
                </a:solidFill>
                <a:effectLst>
                  <a:innerShdw blurRad="114300">
                    <a:prstClr val="black"/>
                  </a:innerShdw>
                </a:effectLst>
              </a:rPr>
              <a:t>/</a:t>
            </a:r>
            <a:r>
              <a:rPr lang="fr-FR" b="1" dirty="0" err="1">
                <a:solidFill>
                  <a:srgbClr val="B9D4B4"/>
                </a:solidFill>
                <a:effectLst>
                  <a:innerShdw blurRad="114300">
                    <a:prstClr val="black"/>
                  </a:innerShdw>
                </a:effectLst>
              </a:rPr>
              <a:t>assert</a:t>
            </a:r>
            <a:r>
              <a:rPr lang="fr-FR" b="1" dirty="0">
                <a:solidFill>
                  <a:srgbClr val="B9D4B4"/>
                </a:solidFill>
                <a:effectLst>
                  <a:innerShdw blurRad="114300">
                    <a:prstClr val="black"/>
                  </a:innerShdw>
                </a:effectLst>
              </a:rPr>
              <a:t> </a:t>
            </a:r>
            <a:r>
              <a:rPr lang="fr-FR" dirty="0">
                <a:effectLst>
                  <a:innerShdw blurRad="114300">
                    <a:prstClr val="black"/>
                  </a:innerShdw>
                </a:effectLst>
              </a:rPr>
              <a:t>en parallèle pour réduire le temps total d'exécution.</a:t>
            </a:r>
            <a:endParaRPr lang="en-US" dirty="0">
              <a:effectLst>
                <a:innerShdw blurRad="114300">
                  <a:prstClr val="black"/>
                </a:innerShdw>
              </a:effectLst>
            </a:endParaRPr>
          </a:p>
        </p:txBody>
      </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pic>
        <p:nvPicPr>
          <p:cNvPr id="6" name="Picture 5" descr="A diagram of a project&#10;&#10;Description automatically generated">
            <a:extLst>
              <a:ext uri="{FF2B5EF4-FFF2-40B4-BE49-F238E27FC236}">
                <a16:creationId xmlns:a16="http://schemas.microsoft.com/office/drawing/2014/main" id="{ABEB614B-1ED8-209A-7BFD-D90D6C0C0FF4}"/>
              </a:ext>
            </a:extLst>
          </p:cNvPr>
          <p:cNvPicPr>
            <a:picLocks noChangeAspect="1"/>
          </p:cNvPicPr>
          <p:nvPr/>
        </p:nvPicPr>
        <p:blipFill>
          <a:blip r:embed="rId3"/>
          <a:stretch>
            <a:fillRect/>
          </a:stretch>
        </p:blipFill>
        <p:spPr>
          <a:xfrm>
            <a:off x="641039" y="2231422"/>
            <a:ext cx="5902556" cy="3318823"/>
          </a:xfrm>
          <a:prstGeom prst="roundRect">
            <a:avLst>
              <a:gd name="adj" fmla="val 6897"/>
            </a:avLst>
          </a:prstGeom>
        </p:spPr>
      </p:pic>
      <p:sp>
        <p:nvSpPr>
          <p:cNvPr id="2" name="Rectangle: Rounded Corners 1">
            <a:extLst>
              <a:ext uri="{FF2B5EF4-FFF2-40B4-BE49-F238E27FC236}">
                <a16:creationId xmlns:a16="http://schemas.microsoft.com/office/drawing/2014/main" id="{CCB4FEBC-16F1-69C3-BCB5-39542B2AD77C}"/>
              </a:ext>
            </a:extLst>
          </p:cNvPr>
          <p:cNvSpPr/>
          <p:nvPr/>
        </p:nvSpPr>
        <p:spPr>
          <a:xfrm>
            <a:off x="731636" y="2314778"/>
            <a:ext cx="1605704" cy="43070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effectLst>
                <a:innerShdw blurRad="114300">
                  <a:prstClr val="black"/>
                </a:innerShdw>
              </a:effectLst>
            </a:endParaRPr>
          </a:p>
        </p:txBody>
      </p:sp>
      <p:grpSp>
        <p:nvGrpSpPr>
          <p:cNvPr id="500" name="Google Shape;500;p34"/>
          <p:cNvGrpSpPr/>
          <p:nvPr/>
        </p:nvGrpSpPr>
        <p:grpSpPr>
          <a:xfrm>
            <a:off x="805436" y="2382528"/>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3" name="Google Shape;424;p27">
            <a:extLst>
              <a:ext uri="{FF2B5EF4-FFF2-40B4-BE49-F238E27FC236}">
                <a16:creationId xmlns:a16="http://schemas.microsoft.com/office/drawing/2014/main" id="{73E3ED6B-3EF8-6809-2765-E2F47C015FF8}"/>
              </a:ext>
            </a:extLst>
          </p:cNvPr>
          <p:cNvSpPr txBox="1">
            <a:spLocks/>
          </p:cNvSpPr>
          <p:nvPr/>
        </p:nvSpPr>
        <p:spPr>
          <a:xfrm>
            <a:off x="973977" y="521064"/>
            <a:ext cx="10110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sz="3500" dirty="0">
                <a:effectLst>
                  <a:innerShdw blurRad="114300">
                    <a:prstClr val="black"/>
                  </a:innerShdw>
                </a:effectLst>
              </a:rPr>
              <a:t>Méthodologie de tests, le </a:t>
            </a:r>
            <a:r>
              <a:rPr lang="fr-FR" sz="4500" dirty="0">
                <a:solidFill>
                  <a:srgbClr val="B9D4B4"/>
                </a:solidFill>
                <a:effectLst>
                  <a:innerShdw blurRad="114300">
                    <a:prstClr val="black"/>
                  </a:innerShdw>
                </a:effectLst>
              </a:rPr>
              <a:t>comment</a:t>
            </a:r>
            <a:r>
              <a:rPr lang="fr-FR" sz="3500" dirty="0">
                <a:effectLst>
                  <a:innerShdw blurRad="114300">
                    <a:prstClr val="black"/>
                  </a:innerShdw>
                </a:effectLst>
              </a:rPr>
              <a:t> </a:t>
            </a:r>
            <a:endParaRPr lang="fr-FR" sz="3500" dirty="0">
              <a:solidFill>
                <a:srgbClr val="B9D4B4"/>
              </a:solidFill>
              <a:effectLst>
                <a:innerShdw blurRad="114300">
                  <a:prstClr val="black"/>
                </a:innerShdw>
              </a:effectLst>
            </a:endParaRPr>
          </a:p>
        </p:txBody>
      </p:sp>
      <p:sp>
        <p:nvSpPr>
          <p:cNvPr id="4" name="Google Shape;381;p22">
            <a:extLst>
              <a:ext uri="{FF2B5EF4-FFF2-40B4-BE49-F238E27FC236}">
                <a16:creationId xmlns:a16="http://schemas.microsoft.com/office/drawing/2014/main" id="{B00D0356-D46A-1FBA-24F0-B4DF1A24F21C}"/>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9D4B4"/>
                </a:solidFill>
                <a:effectLst>
                  <a:innerShdw blurRad="114300">
                    <a:prstClr val="black"/>
                  </a:innerShdw>
                </a:effectLst>
              </a:rPr>
              <a:t>&lt;10&gt;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461505" y="2989882"/>
            <a:ext cx="7640998"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000" kern="1200" cap="all" baseline="0" dirty="0">
                <a:effectLst>
                  <a:innerShdw blurRad="114300">
                    <a:prstClr val="black"/>
                  </a:innerShdw>
                </a:effectLst>
                <a:latin typeface="+mj-lt"/>
                <a:ea typeface="+mj-ea"/>
                <a:cs typeface="+mj-cs"/>
              </a:rPr>
              <a:t>Les Tests de</a:t>
            </a:r>
            <a:r>
              <a:rPr lang="en-US" sz="6000" kern="1200" cap="all" baseline="0" dirty="0">
                <a:effectLst>
                  <a:innerShdw blurRad="114300">
                    <a:prstClr val="black"/>
                  </a:innerShdw>
                </a:effectLst>
                <a:latin typeface="+mj-lt"/>
                <a:ea typeface="+mj-ea"/>
                <a:cs typeface="+mj-cs"/>
              </a:rPr>
              <a:t> </a:t>
            </a:r>
            <a:r>
              <a:rPr lang="en-US" sz="7000" kern="1200" cap="all" baseline="0" dirty="0">
                <a:solidFill>
                  <a:srgbClr val="EB8FD8"/>
                </a:solidFill>
                <a:effectLst>
                  <a:innerShdw blurRad="114300">
                    <a:prstClr val="black"/>
                  </a:innerShdw>
                </a:effectLst>
                <a:latin typeface="+mj-lt"/>
                <a:ea typeface="+mj-ea"/>
                <a:cs typeface="+mj-cs"/>
              </a:rPr>
              <a:t>Notre </a:t>
            </a:r>
            <a:r>
              <a:rPr lang="en-US" sz="7000" kern="1200" cap="all" baseline="0" dirty="0" err="1">
                <a:solidFill>
                  <a:srgbClr val="EB8FD8"/>
                </a:solidFill>
                <a:effectLst>
                  <a:innerShdw blurRad="114300">
                    <a:prstClr val="black"/>
                  </a:innerShdw>
                </a:effectLst>
                <a:latin typeface="+mj-lt"/>
                <a:ea typeface="+mj-ea"/>
                <a:cs typeface="+mj-cs"/>
              </a:rPr>
              <a:t>Projet</a:t>
            </a:r>
            <a:r>
              <a:rPr lang="en-US" sz="7000" kern="1200" cap="all" baseline="0" dirty="0">
                <a:solidFill>
                  <a:srgbClr val="EB8FD8"/>
                </a:solidFill>
                <a:effectLst>
                  <a:innerShdw blurRad="114300">
                    <a:prstClr val="black"/>
                  </a:innerShdw>
                </a:effectLst>
                <a:latin typeface="+mj-lt"/>
                <a:ea typeface="+mj-ea"/>
                <a:cs typeface="+mj-cs"/>
              </a:rPr>
              <a:t> </a:t>
            </a:r>
            <a:endParaRPr lang="en-US" sz="7000" dirty="0">
              <a:solidFill>
                <a:srgbClr val="EB8FD8"/>
              </a:solidFill>
              <a:effectLst>
                <a:innerShdw blurRad="114300">
                  <a:prstClr val="black"/>
                </a:innerShdw>
              </a:effectLst>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effectLst>
                  <a:innerShdw blurRad="114300">
                    <a:prstClr val="black"/>
                  </a:innerShdw>
                </a:effectLst>
                <a:latin typeface="Roboto Mono"/>
              </a:rPr>
              <a:t>0</a:t>
            </a:r>
            <a:r>
              <a:rPr lang="en-GB" b="1" dirty="0">
                <a:solidFill>
                  <a:schemeClr val="accent1"/>
                </a:solidFill>
                <a:effectLst>
                  <a:innerShdw blurRad="114300">
                    <a:prstClr val="black"/>
                  </a:innerShdw>
                </a:effectLst>
                <a:latin typeface="Roboto Mono"/>
              </a:rPr>
              <a:t>5</a:t>
            </a:r>
            <a:endParaRPr b="1" i="0" dirty="0">
              <a:ln>
                <a:noFill/>
              </a:ln>
              <a:solidFill>
                <a:schemeClr val="accent1"/>
              </a:solidFill>
              <a:effectLst>
                <a:innerShdw blurRad="114300">
                  <a:prstClr val="black"/>
                </a:innerShdw>
              </a:effectLst>
              <a:latin typeface="Roboto Mono"/>
            </a:endParaRPr>
          </a:p>
        </p:txBody>
      </p:sp>
    </p:spTree>
    <p:extLst>
      <p:ext uri="{BB962C8B-B14F-4D97-AF65-F5344CB8AC3E}">
        <p14:creationId xmlns:p14="http://schemas.microsoft.com/office/powerpoint/2010/main" val="424542268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34" name="Google Shape;834;p41"/>
          <p:cNvSpPr txBox="1">
            <a:spLocks noGrp="1"/>
          </p:cNvSpPr>
          <p:nvPr>
            <p:ph type="title"/>
          </p:nvPr>
        </p:nvSpPr>
        <p:spPr>
          <a:xfrm>
            <a:off x="1115903" y="1176637"/>
            <a:ext cx="5219475" cy="1416006"/>
          </a:xfrm>
          <a:prstGeom prst="rect">
            <a:avLst/>
          </a:prstGeom>
        </p:spPr>
        <p:txBody>
          <a:bodyPr spcFirstLastPara="1" wrap="square" lIns="121900" tIns="121900" rIns="121900" bIns="121900" anchor="t" anchorCtr="0">
            <a:noAutofit/>
          </a:bodyPr>
          <a:lstStyle/>
          <a:p>
            <a:pPr algn="l">
              <a:spcAft>
                <a:spcPts val="600"/>
              </a:spcAft>
            </a:pPr>
            <a:r>
              <a:rPr lang="en-US" b="1" kern="1200" dirty="0" err="1">
                <a:effectLst>
                  <a:innerShdw blurRad="114300">
                    <a:prstClr val="black"/>
                  </a:innerShdw>
                </a:effectLst>
                <a:latin typeface="+mn-lt"/>
                <a:ea typeface="+mn-ea"/>
                <a:cs typeface="+mn-cs"/>
              </a:rPr>
              <a:t>C'est</a:t>
            </a:r>
            <a:r>
              <a:rPr lang="en-US" b="1" kern="1200" dirty="0">
                <a:effectLst>
                  <a:innerShdw blurRad="114300">
                    <a:prstClr val="black"/>
                  </a:innerShdw>
                </a:effectLst>
                <a:latin typeface="+mn-lt"/>
                <a:ea typeface="+mn-ea"/>
                <a:cs typeface="+mn-cs"/>
              </a:rPr>
              <a:t> un test </a:t>
            </a:r>
            <a:r>
              <a:rPr lang="en-US" b="1" kern="1200" dirty="0" err="1">
                <a:effectLst>
                  <a:innerShdw blurRad="114300">
                    <a:prstClr val="black"/>
                  </a:innerShdw>
                </a:effectLst>
                <a:latin typeface="+mn-lt"/>
                <a:ea typeface="+mn-ea"/>
                <a:cs typeface="+mn-cs"/>
              </a:rPr>
              <a:t>d’</a:t>
            </a:r>
            <a:r>
              <a:rPr lang="en-US" sz="5500" kern="1200" dirty="0" err="1">
                <a:solidFill>
                  <a:srgbClr val="BA94E9"/>
                </a:solidFill>
                <a:effectLst>
                  <a:innerShdw blurRad="114300">
                    <a:prstClr val="black"/>
                  </a:innerShdw>
                </a:effectLst>
                <a:latin typeface="+mn-lt"/>
                <a:ea typeface="+mn-ea"/>
                <a:cs typeface="+mn-cs"/>
              </a:rPr>
              <a:t>I</a:t>
            </a:r>
            <a:r>
              <a:rPr lang="en-US" sz="5500" b="1" kern="1200" dirty="0" err="1">
                <a:solidFill>
                  <a:srgbClr val="BA94E9"/>
                </a:solidFill>
                <a:effectLst>
                  <a:innerShdw blurRad="114300">
                    <a:prstClr val="black"/>
                  </a:innerShdw>
                </a:effectLst>
                <a:latin typeface="+mn-lt"/>
                <a:ea typeface="+mn-ea"/>
                <a:cs typeface="+mn-cs"/>
              </a:rPr>
              <a:t>ntégration</a:t>
            </a:r>
            <a:r>
              <a:rPr lang="en-US" b="1" kern="1200" dirty="0">
                <a:effectLst>
                  <a:innerShdw blurRad="114300">
                    <a:prstClr val="black"/>
                  </a:innerShdw>
                </a:effectLst>
                <a:latin typeface="+mn-lt"/>
                <a:ea typeface="+mn-ea"/>
                <a:cs typeface="+mn-cs"/>
              </a:rPr>
              <a:t>. </a:t>
            </a:r>
          </a:p>
        </p:txBody>
      </p:sp>
      <p:sp>
        <p:nvSpPr>
          <p:cNvPr id="835" name="Google Shape;835;p41"/>
          <p:cNvSpPr txBox="1">
            <a:spLocks noGrp="1"/>
          </p:cNvSpPr>
          <p:nvPr>
            <p:ph type="body" idx="1"/>
          </p:nvPr>
        </p:nvSpPr>
        <p:spPr>
          <a:xfrm>
            <a:off x="883010" y="2562858"/>
            <a:ext cx="5581500" cy="1702500"/>
          </a:xfrm>
          <a:prstGeom prst="rect">
            <a:avLst/>
          </a:prstGeom>
        </p:spPr>
        <p:txBody>
          <a:bodyPr spcFirstLastPara="1" wrap="square" lIns="121900" tIns="121900" rIns="121900" bIns="121900" anchor="t" anchorCtr="0">
            <a:noAutofit/>
          </a:bodyPr>
          <a:lstStyle/>
          <a:p>
            <a:pPr marL="114300" indent="0" algn="l">
              <a:lnSpc>
                <a:spcPct val="140000"/>
              </a:lnSpc>
              <a:spcAft>
                <a:spcPts val="600"/>
              </a:spcAft>
              <a:buNone/>
            </a:pPr>
            <a:r>
              <a:rPr lang="en-US" sz="1600" dirty="0">
                <a:effectLst>
                  <a:innerShdw blurRad="114300">
                    <a:prstClr val="black"/>
                  </a:innerShdw>
                </a:effectLst>
              </a:rPr>
              <a:t>Nous </a:t>
            </a:r>
            <a:r>
              <a:rPr lang="en-US" sz="1600" dirty="0" err="1">
                <a:effectLst>
                  <a:innerShdw blurRad="114300">
                    <a:prstClr val="black"/>
                  </a:innerShdw>
                </a:effectLst>
              </a:rPr>
              <a:t>avons</a:t>
            </a:r>
            <a:r>
              <a:rPr lang="en-US" sz="1600" dirty="0">
                <a:effectLst>
                  <a:innerShdw blurRad="114300">
                    <a:prstClr val="black"/>
                  </a:innerShdw>
                </a:effectLst>
              </a:rPr>
              <a:t> </a:t>
            </a:r>
            <a:r>
              <a:rPr lang="en-US" sz="1600" dirty="0" err="1">
                <a:effectLst>
                  <a:innerShdw blurRad="114300">
                    <a:prstClr val="black"/>
                  </a:innerShdw>
                </a:effectLst>
              </a:rPr>
              <a:t>utilisé</a:t>
            </a:r>
            <a:r>
              <a:rPr lang="en-US" sz="1600" dirty="0">
                <a:effectLst>
                  <a:innerShdw blurRad="114300">
                    <a:prstClr val="black"/>
                  </a:innerShdw>
                </a:effectLst>
              </a:rPr>
              <a:t> Postman </a:t>
            </a:r>
            <a:r>
              <a:rPr lang="en-US" sz="1600" dirty="0" err="1">
                <a:effectLst>
                  <a:innerShdw blurRad="114300">
                    <a:prstClr val="black"/>
                  </a:innerShdw>
                </a:effectLst>
              </a:rPr>
              <a:t>comme</a:t>
            </a:r>
            <a:r>
              <a:rPr lang="en-US" sz="1600" dirty="0">
                <a:effectLst>
                  <a:innerShdw blurRad="114300">
                    <a:prstClr val="black"/>
                  </a:innerShdw>
                </a:effectLst>
              </a:rPr>
              <a:t> </a:t>
            </a:r>
            <a:r>
              <a:rPr lang="en-US" sz="1600" dirty="0" err="1">
                <a:effectLst>
                  <a:innerShdw blurRad="114300">
                    <a:prstClr val="black"/>
                  </a:innerShdw>
                </a:effectLst>
              </a:rPr>
              <a:t>outil</a:t>
            </a:r>
            <a:r>
              <a:rPr lang="en-US" sz="1600" dirty="0">
                <a:effectLst>
                  <a:innerShdw blurRad="114300">
                    <a:prstClr val="black"/>
                  </a:innerShdw>
                </a:effectLst>
              </a:rPr>
              <a:t> de test.</a:t>
            </a:r>
          </a:p>
          <a:p>
            <a:pPr marL="114300" indent="0" algn="l">
              <a:lnSpc>
                <a:spcPct val="140000"/>
              </a:lnSpc>
              <a:spcAft>
                <a:spcPts val="600"/>
              </a:spcAft>
              <a:buNone/>
            </a:pPr>
            <a:r>
              <a:rPr lang="en-US" sz="1600" b="1" dirty="0">
                <a:solidFill>
                  <a:srgbClr val="BA94E9"/>
                </a:solidFill>
                <a:effectLst>
                  <a:innerShdw blurRad="114300">
                    <a:prstClr val="black"/>
                  </a:innerShdw>
                </a:effectLst>
              </a:rPr>
              <a:t>Postman</a:t>
            </a:r>
            <a:r>
              <a:rPr lang="en-US" sz="1600" dirty="0">
                <a:effectLst>
                  <a:innerShdw blurRad="114300">
                    <a:prstClr val="black"/>
                  </a:innerShdw>
                </a:effectLst>
              </a:rPr>
              <a:t> </a:t>
            </a:r>
            <a:r>
              <a:rPr lang="en-US" sz="1600" dirty="0" err="1">
                <a:effectLst>
                  <a:innerShdw blurRad="114300">
                    <a:prstClr val="black"/>
                  </a:innerShdw>
                </a:effectLst>
              </a:rPr>
              <a:t>est</a:t>
            </a:r>
            <a:r>
              <a:rPr lang="en-US" sz="1600" dirty="0">
                <a:effectLst>
                  <a:innerShdw blurRad="114300">
                    <a:prstClr val="black"/>
                  </a:innerShdw>
                </a:effectLst>
              </a:rPr>
              <a:t> </a:t>
            </a:r>
            <a:r>
              <a:rPr lang="en-US" sz="1600" dirty="0" err="1">
                <a:effectLst>
                  <a:innerShdw blurRad="114300">
                    <a:prstClr val="black"/>
                  </a:innerShdw>
                </a:effectLst>
              </a:rPr>
              <a:t>une</a:t>
            </a:r>
            <a:r>
              <a:rPr lang="en-US" sz="1600" dirty="0">
                <a:effectLst>
                  <a:innerShdw blurRad="114300">
                    <a:prstClr val="black"/>
                  </a:innerShdw>
                </a:effectLst>
              </a:rPr>
              <a:t> </a:t>
            </a:r>
            <a:r>
              <a:rPr lang="en-US" sz="1600" dirty="0" err="1">
                <a:effectLst>
                  <a:innerShdw blurRad="114300">
                    <a:prstClr val="black"/>
                  </a:innerShdw>
                </a:effectLst>
              </a:rPr>
              <a:t>plateforme</a:t>
            </a:r>
            <a:r>
              <a:rPr lang="en-US" sz="1600" dirty="0">
                <a:effectLst>
                  <a:innerShdw blurRad="114300">
                    <a:prstClr val="black"/>
                  </a:innerShdw>
                </a:effectLst>
              </a:rPr>
              <a:t> </a:t>
            </a:r>
            <a:r>
              <a:rPr lang="en-US" sz="1600" dirty="0" err="1">
                <a:effectLst>
                  <a:innerShdw blurRad="114300">
                    <a:prstClr val="black"/>
                  </a:innerShdw>
                </a:effectLst>
              </a:rPr>
              <a:t>permettant</a:t>
            </a:r>
            <a:r>
              <a:rPr lang="en-US" sz="1600" dirty="0">
                <a:effectLst>
                  <a:innerShdw blurRad="114300">
                    <a:prstClr val="black"/>
                  </a:innerShdw>
                </a:effectLst>
              </a:rPr>
              <a:t> de tester et de </a:t>
            </a:r>
            <a:r>
              <a:rPr lang="en-US" sz="1600" dirty="0" err="1">
                <a:effectLst>
                  <a:innerShdw blurRad="114300">
                    <a:prstClr val="black"/>
                  </a:innerShdw>
                </a:effectLst>
              </a:rPr>
              <a:t>développer</a:t>
            </a:r>
            <a:r>
              <a:rPr lang="en-US" sz="1600" dirty="0">
                <a:effectLst>
                  <a:innerShdw blurRad="114300">
                    <a:prstClr val="black"/>
                  </a:innerShdw>
                </a:effectLst>
              </a:rPr>
              <a:t> des API. Il </a:t>
            </a:r>
            <a:r>
              <a:rPr lang="en-US" sz="1600" dirty="0" err="1">
                <a:effectLst>
                  <a:innerShdw blurRad="114300">
                    <a:prstClr val="black"/>
                  </a:innerShdw>
                </a:effectLst>
              </a:rPr>
              <a:t>est</a:t>
            </a:r>
            <a:r>
              <a:rPr lang="en-US" sz="1600" dirty="0">
                <a:effectLst>
                  <a:innerShdw blurRad="114300">
                    <a:prstClr val="black"/>
                  </a:innerShdw>
                </a:effectLst>
              </a:rPr>
              <a:t> </a:t>
            </a:r>
            <a:r>
              <a:rPr lang="en-US" sz="1600" dirty="0" err="1">
                <a:effectLst>
                  <a:innerShdw blurRad="114300">
                    <a:prstClr val="black"/>
                  </a:innerShdw>
                </a:effectLst>
              </a:rPr>
              <a:t>principalement</a:t>
            </a:r>
            <a:r>
              <a:rPr lang="en-US" sz="1600" dirty="0">
                <a:effectLst>
                  <a:innerShdw blurRad="114300">
                    <a:prstClr val="black"/>
                  </a:innerShdw>
                </a:effectLst>
              </a:rPr>
              <a:t> </a:t>
            </a:r>
            <a:r>
              <a:rPr lang="en-US" sz="1600" dirty="0" err="1">
                <a:effectLst>
                  <a:innerShdw blurRad="114300">
                    <a:prstClr val="black"/>
                  </a:innerShdw>
                </a:effectLst>
              </a:rPr>
              <a:t>utilisé</a:t>
            </a:r>
            <a:r>
              <a:rPr lang="en-US" sz="1600" dirty="0">
                <a:effectLst>
                  <a:innerShdw blurRad="114300">
                    <a:prstClr val="black"/>
                  </a:innerShdw>
                </a:effectLst>
              </a:rPr>
              <a:t> pour </a:t>
            </a:r>
            <a:r>
              <a:rPr lang="en-US" sz="1600" dirty="0" err="1">
                <a:effectLst>
                  <a:innerShdw blurRad="114300">
                    <a:prstClr val="black"/>
                  </a:innerShdw>
                </a:effectLst>
              </a:rPr>
              <a:t>effectuer</a:t>
            </a:r>
            <a:r>
              <a:rPr lang="en-US" sz="1600" dirty="0">
                <a:effectLst>
                  <a:innerShdw blurRad="114300">
                    <a:prstClr val="black"/>
                  </a:innerShdw>
                </a:effectLst>
              </a:rPr>
              <a:t> des </a:t>
            </a:r>
            <a:r>
              <a:rPr lang="en-US" sz="1600" b="1" dirty="0">
                <a:solidFill>
                  <a:srgbClr val="BA94E9"/>
                </a:solidFill>
                <a:effectLst>
                  <a:innerShdw blurRad="114300">
                    <a:prstClr val="black"/>
                  </a:innerShdw>
                </a:effectLst>
              </a:rPr>
              <a:t>tests</a:t>
            </a:r>
            <a:r>
              <a:rPr lang="en-US" sz="1600" b="1" dirty="0">
                <a:solidFill>
                  <a:srgbClr val="B9D4B4"/>
                </a:solidFill>
                <a:effectLst>
                  <a:innerShdw blurRad="114300">
                    <a:prstClr val="black"/>
                  </a:innerShdw>
                </a:effectLst>
              </a:rPr>
              <a:t> </a:t>
            </a:r>
            <a:r>
              <a:rPr lang="en-US" sz="1600" b="1" dirty="0" err="1">
                <a:solidFill>
                  <a:srgbClr val="BA94E9"/>
                </a:solidFill>
                <a:effectLst>
                  <a:innerShdw blurRad="114300">
                    <a:prstClr val="black"/>
                  </a:innerShdw>
                </a:effectLst>
              </a:rPr>
              <a:t>d'intégration</a:t>
            </a:r>
            <a:r>
              <a:rPr lang="en-US" sz="1600" dirty="0">
                <a:effectLst>
                  <a:innerShdw blurRad="114300">
                    <a:prstClr val="black"/>
                  </a:innerShdw>
                </a:effectLst>
              </a:rPr>
              <a:t>.</a:t>
            </a:r>
          </a:p>
        </p:txBody>
      </p:sp>
      <p:pic>
        <p:nvPicPr>
          <p:cNvPr id="3" name="Graphic 2" descr="Laptop with solid fill">
            <a:extLst>
              <a:ext uri="{FF2B5EF4-FFF2-40B4-BE49-F238E27FC236}">
                <a16:creationId xmlns:a16="http://schemas.microsoft.com/office/drawing/2014/main" id="{7B36B178-5A04-41AB-FD63-0785585D7C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06236" y="364582"/>
            <a:ext cx="6128835" cy="6128835"/>
          </a:xfrm>
          <a:prstGeom prst="rect">
            <a:avLst/>
          </a:prstGeom>
        </p:spPr>
      </p:pic>
      <p:sp>
        <p:nvSpPr>
          <p:cNvPr id="4" name="Rectangle 3">
            <a:extLst>
              <a:ext uri="{FF2B5EF4-FFF2-40B4-BE49-F238E27FC236}">
                <a16:creationId xmlns:a16="http://schemas.microsoft.com/office/drawing/2014/main" id="{0B81131A-E220-1766-DD7C-582D6BB07019}"/>
              </a:ext>
            </a:extLst>
          </p:cNvPr>
          <p:cNvSpPr/>
          <p:nvPr/>
        </p:nvSpPr>
        <p:spPr>
          <a:xfrm>
            <a:off x="6990945" y="2016868"/>
            <a:ext cx="3573293" cy="2172511"/>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effectLst>
                <a:innerShdw blurRad="114300">
                  <a:prstClr val="black"/>
                </a:innerShdw>
              </a:effectLst>
            </a:endParaRPr>
          </a:p>
        </p:txBody>
      </p:sp>
      <p:sp>
        <p:nvSpPr>
          <p:cNvPr id="2" name="Google Shape;381;p22">
            <a:extLst>
              <a:ext uri="{FF2B5EF4-FFF2-40B4-BE49-F238E27FC236}">
                <a16:creationId xmlns:a16="http://schemas.microsoft.com/office/drawing/2014/main" id="{8445B34C-0330-5156-E9A8-90E0E2458C4A}"/>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A94E9"/>
                </a:solidFill>
                <a:effectLst>
                  <a:innerShdw blurRad="114300">
                    <a:prstClr val="black"/>
                  </a:innerShdw>
                </a:effectLst>
              </a:rPr>
              <a:t>&lt;11&gt;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3" name="Graphic 2" descr="Laptop with solid fill">
            <a:extLst>
              <a:ext uri="{FF2B5EF4-FFF2-40B4-BE49-F238E27FC236}">
                <a16:creationId xmlns:a16="http://schemas.microsoft.com/office/drawing/2014/main" id="{7B36B178-5A04-41AB-FD63-0785585D7C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1833" y="-6116922"/>
            <a:ext cx="21355666" cy="21355666"/>
          </a:xfrm>
          <a:prstGeom prst="rect">
            <a:avLst/>
          </a:prstGeom>
        </p:spPr>
      </p:pic>
      <p:sp>
        <p:nvSpPr>
          <p:cNvPr id="4" name="Rectangle 3">
            <a:extLst>
              <a:ext uri="{FF2B5EF4-FFF2-40B4-BE49-F238E27FC236}">
                <a16:creationId xmlns:a16="http://schemas.microsoft.com/office/drawing/2014/main" id="{0B81131A-E220-1766-DD7C-582D6BB07019}"/>
              </a:ext>
            </a:extLst>
          </p:cNvPr>
          <p:cNvSpPr/>
          <p:nvPr/>
        </p:nvSpPr>
        <p:spPr>
          <a:xfrm>
            <a:off x="0" y="0"/>
            <a:ext cx="12192000" cy="6858000"/>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44745724"/>
      </p:ext>
    </p:extLst>
  </p:cSld>
  <p:clrMapOvr>
    <a:masterClrMapping/>
  </p:clrMapOvr>
  <mc:AlternateContent xmlns:mc="http://schemas.openxmlformats.org/markup-compatibility/2006" xmlns:p159="http://schemas.microsoft.com/office/powerpoint/2015/09/main">
    <mc:Choice Requires="p159">
      <p:transition spd="slow" advClick="0" advTm="0">
        <p159:morph option="byChar"/>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effectLst>
                  <a:innerShdw blurRad="114300">
                    <a:prstClr val="black"/>
                  </a:innerShdw>
                </a:effectLst>
              </a:rPr>
              <a:t>06</a:t>
            </a:r>
            <a:endParaRPr dirty="0">
              <a:solidFill>
                <a:schemeClr val="accent2"/>
              </a:solidFill>
              <a:effectLst>
                <a:innerShdw blurRad="114300">
                  <a:prstClr val="black"/>
                </a:innerShdw>
              </a:effectLst>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000" dirty="0">
                <a:solidFill>
                  <a:schemeClr val="accent2"/>
                </a:solidFill>
                <a:effectLst>
                  <a:innerShdw blurRad="114300">
                    <a:prstClr val="black"/>
                  </a:innerShdw>
                </a:effectLst>
              </a:rPr>
              <a:t>PLAN</a:t>
            </a:r>
            <a:endParaRPr sz="6000" dirty="0">
              <a:solidFill>
                <a:schemeClr val="accent2"/>
              </a:solidFill>
              <a:effectLst>
                <a:innerShdw blurRad="114300">
                  <a:prstClr val="black"/>
                </a:innerShdw>
              </a:effectLst>
            </a:endParaRPr>
          </a:p>
        </p:txBody>
      </p:sp>
      <p:sp>
        <p:nvSpPr>
          <p:cNvPr id="395" name="Google Shape;395;p24"/>
          <p:cNvSpPr txBox="1">
            <a:spLocks noGrp="1"/>
          </p:cNvSpPr>
          <p:nvPr>
            <p:ph type="body" idx="1"/>
          </p:nvPr>
        </p:nvSpPr>
        <p:spPr>
          <a:xfrm>
            <a:off x="575950" y="2437574"/>
            <a:ext cx="3097281"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gsw-FR" dirty="0">
                <a:effectLst>
                  <a:innerShdw blurRad="114300">
                    <a:prstClr val="black"/>
                  </a:innerShdw>
                </a:effectLst>
              </a:rPr>
              <a:t>Qu’est</a:t>
            </a:r>
            <a:r>
              <a:rPr lang="en-US" dirty="0">
                <a:effectLst>
                  <a:innerShdw blurRad="114300">
                    <a:prstClr val="black"/>
                  </a:innerShdw>
                </a:effectLst>
              </a:rPr>
              <a:t> </a:t>
            </a:r>
            <a:r>
              <a:rPr lang="en-US" dirty="0" err="1">
                <a:effectLst>
                  <a:innerShdw blurRad="114300">
                    <a:prstClr val="black"/>
                  </a:innerShdw>
                </a:effectLst>
              </a:rPr>
              <a:t>ce</a:t>
            </a:r>
            <a:r>
              <a:rPr lang="en-US" dirty="0">
                <a:effectLst>
                  <a:innerShdw blurRad="114300">
                    <a:prstClr val="black"/>
                  </a:innerShdw>
                </a:effectLst>
              </a:rPr>
              <a:t> </a:t>
            </a:r>
            <a:r>
              <a:rPr lang="en-US" dirty="0" err="1">
                <a:effectLst>
                  <a:innerShdw blurRad="114300">
                    <a:prstClr val="black"/>
                  </a:innerShdw>
                </a:effectLst>
              </a:rPr>
              <a:t>qu’un</a:t>
            </a:r>
            <a:r>
              <a:rPr lang="en-US" dirty="0">
                <a:effectLst>
                  <a:innerShdw blurRad="114300">
                    <a:prstClr val="black"/>
                  </a:innerShdw>
                </a:effectLst>
              </a:rPr>
              <a:t> </a:t>
            </a:r>
            <a:r>
              <a:rPr lang="en-US" dirty="0">
                <a:solidFill>
                  <a:srgbClr val="EB8FD8"/>
                </a:solidFill>
                <a:effectLst>
                  <a:innerShdw blurRad="114300">
                    <a:prstClr val="black"/>
                  </a:innerShdw>
                </a:effectLst>
              </a:rPr>
              <a:t>Test?</a:t>
            </a: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effectLst>
                  <a:innerShdw blurRad="114300">
                    <a:prstClr val="black"/>
                  </a:innerShdw>
                </a:effectLst>
              </a:rPr>
              <a:t>Pourquoi</a:t>
            </a:r>
            <a:r>
              <a:rPr lang="en-US" dirty="0">
                <a:effectLst>
                  <a:innerShdw blurRad="114300">
                    <a:prstClr val="black"/>
                  </a:innerShdw>
                </a:effectLst>
              </a:rPr>
              <a:t> les Tests </a:t>
            </a:r>
            <a:r>
              <a:rPr lang="en-US" dirty="0" err="1">
                <a:solidFill>
                  <a:srgbClr val="B9D4B4"/>
                </a:solidFill>
                <a:effectLst>
                  <a:innerShdw blurRad="114300">
                    <a:prstClr val="black"/>
                  </a:innerShdw>
                </a:effectLst>
              </a:rPr>
              <a:t>logiciels</a:t>
            </a:r>
            <a:r>
              <a:rPr lang="en-US" dirty="0">
                <a:effectLst>
                  <a:innerShdw blurRad="114300">
                    <a:prstClr val="black"/>
                  </a:innerShdw>
                </a:effectLst>
              </a:rPr>
              <a:t>? </a:t>
            </a: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fr-FR" dirty="0">
                <a:effectLst>
                  <a:innerShdw blurRad="114300">
                    <a:prstClr val="black"/>
                  </a:innerShdw>
                </a:effectLst>
              </a:rPr>
              <a:t>Méthodologie de Tests, le </a:t>
            </a:r>
            <a:r>
              <a:rPr lang="fr-FR" dirty="0">
                <a:solidFill>
                  <a:srgbClr val="EB8FD8"/>
                </a:solidFill>
                <a:effectLst>
                  <a:innerShdw blurRad="114300">
                    <a:prstClr val="black"/>
                  </a:innerShdw>
                </a:effectLst>
              </a:rPr>
              <a:t>comment. </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fr-FR" dirty="0">
                <a:solidFill>
                  <a:schemeClr val="tx1"/>
                </a:solidFill>
                <a:effectLst>
                  <a:innerShdw blurRad="114300">
                    <a:prstClr val="black"/>
                  </a:innerShdw>
                </a:effectLst>
              </a:rPr>
              <a:t>Les Tests de </a:t>
            </a:r>
            <a:r>
              <a:rPr lang="fr-FR" dirty="0">
                <a:solidFill>
                  <a:srgbClr val="B9D4B4"/>
                </a:solidFill>
                <a:effectLst>
                  <a:innerShdw blurRad="114300">
                    <a:prstClr val="black"/>
                  </a:innerShdw>
                </a:effectLst>
              </a:rPr>
              <a:t>Notre Projet.</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effectLst>
                  <a:innerShdw blurRad="114300">
                    <a:prstClr val="black"/>
                  </a:innerShdw>
                </a:effectLst>
              </a:rPr>
              <a:t>01</a:t>
            </a:r>
            <a:endParaRPr dirty="0">
              <a:solidFill>
                <a:schemeClr val="accent1"/>
              </a:solidFill>
              <a:effectLst>
                <a:innerShdw blurRad="114300">
                  <a:prstClr val="black"/>
                </a:innerShdw>
              </a:effectLst>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fr-FR" dirty="0">
                <a:effectLst>
                  <a:innerShdw blurRad="114300">
                    <a:prstClr val="black"/>
                  </a:innerShdw>
                </a:effectLst>
              </a:rPr>
              <a:t>Les différents </a:t>
            </a:r>
            <a:r>
              <a:rPr lang="fr-FR" dirty="0">
                <a:solidFill>
                  <a:srgbClr val="EB8FD8"/>
                </a:solidFill>
                <a:effectLst>
                  <a:innerShdw blurRad="114300">
                    <a:prstClr val="black"/>
                  </a:innerShdw>
                </a:effectLst>
              </a:rPr>
              <a:t>types</a:t>
            </a:r>
            <a:r>
              <a:rPr lang="fr-FR" dirty="0">
                <a:effectLst>
                  <a:innerShdw blurRad="114300">
                    <a:prstClr val="black"/>
                  </a:innerShdw>
                </a:effectLst>
              </a:rPr>
              <a:t> de Tests.</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effectLst>
                  <a:innerShdw blurRad="114300">
                    <a:prstClr val="black"/>
                  </a:innerShdw>
                </a:effectLst>
              </a:rPr>
              <a:t>Conclusion.</a:t>
            </a:r>
            <a:endParaRPr dirty="0">
              <a:effectLst>
                <a:innerShdw blurRad="114300">
                  <a:prstClr val="black"/>
                </a:innerShdw>
              </a:effectLst>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effectLst>
                  <a:innerShdw blurRad="114300">
                    <a:prstClr val="black"/>
                  </a:innerShdw>
                </a:effectLst>
              </a:rPr>
              <a:t>02</a:t>
            </a:r>
            <a:endParaRPr>
              <a:effectLst>
                <a:innerShdw blurRad="114300">
                  <a:prstClr val="black"/>
                </a:innerShdw>
              </a:effectLst>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effectLst>
                  <a:innerShdw blurRad="114300">
                    <a:prstClr val="black"/>
                  </a:innerShdw>
                </a:effectLst>
              </a:rPr>
              <a:t>03</a:t>
            </a:r>
            <a:endParaRPr>
              <a:solidFill>
                <a:schemeClr val="accent2"/>
              </a:solidFill>
              <a:effectLst>
                <a:innerShdw blurRad="114300">
                  <a:prstClr val="black"/>
                </a:innerShdw>
              </a:effectLst>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effectLst>
                  <a:innerShdw blurRad="114300">
                    <a:prstClr val="black"/>
                  </a:innerShdw>
                </a:effectLst>
              </a:rPr>
              <a:t>04</a:t>
            </a:r>
            <a:endParaRPr dirty="0">
              <a:solidFill>
                <a:schemeClr val="accent1"/>
              </a:solidFill>
              <a:effectLst>
                <a:innerShdw blurRad="114300">
                  <a:prstClr val="black"/>
                </a:innerShdw>
              </a:effectLst>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effectLst>
                  <a:innerShdw blurRad="114300">
                    <a:prstClr val="black"/>
                  </a:innerShdw>
                </a:effectLst>
              </a:rPr>
              <a:t>05</a:t>
            </a:r>
            <a:endParaRPr>
              <a:effectLst>
                <a:innerShdw blurRad="114300">
                  <a:prstClr val="black"/>
                </a:inn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7" name="Picture 6">
            <a:extLst>
              <a:ext uri="{FF2B5EF4-FFF2-40B4-BE49-F238E27FC236}">
                <a16:creationId xmlns:a16="http://schemas.microsoft.com/office/drawing/2014/main" id="{ECFC15BB-F8BB-404D-7EF5-2958836150CD}"/>
              </a:ext>
            </a:extLst>
          </p:cNvPr>
          <p:cNvPicPr>
            <a:picLocks noChangeAspect="1"/>
          </p:cNvPicPr>
          <p:nvPr/>
        </p:nvPicPr>
        <p:blipFill>
          <a:blip r:embed="rId3"/>
          <a:stretch>
            <a:fillRect/>
          </a:stretch>
        </p:blipFill>
        <p:spPr>
          <a:xfrm>
            <a:off x="392429" y="0"/>
            <a:ext cx="11407141" cy="7129463"/>
          </a:xfrm>
          <a:prstGeom prst="rect">
            <a:avLst/>
          </a:prstGeom>
        </p:spPr>
      </p:pic>
      <p:sp>
        <p:nvSpPr>
          <p:cNvPr id="8" name="Google Shape;381;p22">
            <a:extLst>
              <a:ext uri="{FF2B5EF4-FFF2-40B4-BE49-F238E27FC236}">
                <a16:creationId xmlns:a16="http://schemas.microsoft.com/office/drawing/2014/main" id="{8EE8AC2D-7606-4F8A-EDA3-B9D8938E9146}"/>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A94E9"/>
                </a:solidFill>
                <a:effectLst>
                  <a:innerShdw blurRad="114300">
                    <a:prstClr val="black"/>
                  </a:innerShdw>
                </a:effectLst>
              </a:rPr>
              <a:t>&lt;12&gt;</a:t>
            </a:r>
          </a:p>
        </p:txBody>
      </p:sp>
    </p:spTree>
    <p:extLst>
      <p:ext uri="{BB962C8B-B14F-4D97-AF65-F5344CB8AC3E}">
        <p14:creationId xmlns:p14="http://schemas.microsoft.com/office/powerpoint/2010/main" val="381543936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3" name="Picture 2">
            <a:extLst>
              <a:ext uri="{FF2B5EF4-FFF2-40B4-BE49-F238E27FC236}">
                <a16:creationId xmlns:a16="http://schemas.microsoft.com/office/drawing/2014/main" id="{80CB611F-B2E2-22AC-3090-AF8E5C98085F}"/>
              </a:ext>
            </a:extLst>
          </p:cNvPr>
          <p:cNvPicPr>
            <a:picLocks noChangeAspect="1"/>
          </p:cNvPicPr>
          <p:nvPr/>
        </p:nvPicPr>
        <p:blipFill>
          <a:blip r:embed="rId3"/>
          <a:stretch>
            <a:fillRect/>
          </a:stretch>
        </p:blipFill>
        <p:spPr>
          <a:xfrm>
            <a:off x="420623" y="0"/>
            <a:ext cx="11350753" cy="6858000"/>
          </a:xfrm>
          <a:prstGeom prst="rect">
            <a:avLst/>
          </a:prstGeom>
        </p:spPr>
      </p:pic>
      <p:sp>
        <p:nvSpPr>
          <p:cNvPr id="5" name="Google Shape;381;p22">
            <a:extLst>
              <a:ext uri="{FF2B5EF4-FFF2-40B4-BE49-F238E27FC236}">
                <a16:creationId xmlns:a16="http://schemas.microsoft.com/office/drawing/2014/main" id="{66778251-C4F9-CC1C-61E5-C2198743138D}"/>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A94E9"/>
                </a:solidFill>
                <a:effectLst>
                  <a:innerShdw blurRad="114300">
                    <a:prstClr val="black"/>
                  </a:innerShdw>
                </a:effectLst>
              </a:rPr>
              <a:t>&lt;13&gt;</a:t>
            </a:r>
          </a:p>
        </p:txBody>
      </p:sp>
    </p:spTree>
    <p:extLst>
      <p:ext uri="{BB962C8B-B14F-4D97-AF65-F5344CB8AC3E}">
        <p14:creationId xmlns:p14="http://schemas.microsoft.com/office/powerpoint/2010/main" val="22516441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dirty="0">
              <a:solidFill>
                <a:srgbClr val="FFFFFF"/>
              </a:solidFill>
              <a:effectLst>
                <a:innerShdw blurRad="114300">
                  <a:prstClr val="black"/>
                </a:innerShdw>
              </a:effectLst>
              <a:latin typeface="Calibri"/>
              <a:ea typeface="Calibri"/>
              <a:cs typeface="Calibri"/>
              <a:sym typeface="Calibri"/>
            </a:endParaRPr>
          </a:p>
        </p:txBody>
      </p:sp>
      <p:sp>
        <p:nvSpPr>
          <p:cNvPr id="868" name="Google Shape;868;p44"/>
          <p:cNvSpPr txBox="1">
            <a:spLocks noGrp="1"/>
          </p:cNvSpPr>
          <p:nvPr>
            <p:ph type="title"/>
          </p:nvPr>
        </p:nvSpPr>
        <p:spPr>
          <a:xfrm>
            <a:off x="1110721" y="166082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600" dirty="0">
                <a:effectLst>
                  <a:innerShdw blurRad="114300">
                    <a:prstClr val="black"/>
                  </a:innerShdw>
                </a:effectLst>
              </a:rPr>
              <a:t>Conclusion</a:t>
            </a:r>
            <a:endParaRPr sz="6600" dirty="0">
              <a:effectLst>
                <a:innerShdw blurRad="114300">
                  <a:prstClr val="black"/>
                </a:innerShdw>
              </a:effectLst>
            </a:endParaRPr>
          </a:p>
        </p:txBody>
      </p:sp>
      <p:sp>
        <p:nvSpPr>
          <p:cNvPr id="869" name="Google Shape;869;p44"/>
          <p:cNvSpPr txBox="1">
            <a:spLocks noGrp="1"/>
          </p:cNvSpPr>
          <p:nvPr>
            <p:ph type="body" idx="1"/>
          </p:nvPr>
        </p:nvSpPr>
        <p:spPr>
          <a:xfrm>
            <a:off x="1110721" y="2492940"/>
            <a:ext cx="8608200" cy="2513561"/>
          </a:xfrm>
          <a:prstGeom prst="rect">
            <a:avLst/>
          </a:prstGeom>
        </p:spPr>
        <p:txBody>
          <a:bodyPr spcFirstLastPara="1" wrap="square" lIns="121900" tIns="121900" rIns="121900" bIns="121900" anchor="t" anchorCtr="0">
            <a:noAutofit/>
          </a:bodyPr>
          <a:lstStyle/>
          <a:p>
            <a:pPr lvl="0"/>
            <a:r>
              <a:rPr lang="fr-FR" sz="1400" dirty="0">
                <a:effectLst>
                  <a:innerShdw blurRad="114300">
                    <a:prstClr val="black"/>
                  </a:innerShdw>
                </a:effectLst>
              </a:rPr>
              <a:t>Le test logiciel est un élément crucial du développement produit, présent à chaque phase du processus, de la conception à la réception. </a:t>
            </a:r>
          </a:p>
          <a:p>
            <a:pPr lvl="0"/>
            <a:endParaRPr lang="en-US" sz="1400" dirty="0">
              <a:effectLst>
                <a:innerShdw blurRad="114300">
                  <a:prstClr val="black"/>
                </a:innerShdw>
              </a:effectLst>
            </a:endParaRPr>
          </a:p>
          <a:p>
            <a:pPr lvl="0"/>
            <a:r>
              <a:rPr lang="fr-FR" sz="1400" dirty="0">
                <a:effectLst>
                  <a:innerShdw blurRad="114300">
                    <a:prstClr val="black"/>
                  </a:innerShdw>
                </a:effectLst>
              </a:rPr>
              <a:t>Il suit une méthodologie précise de questionnement et de construction, permettant d'adapter le logiciel aux besoins évolutifs du client. </a:t>
            </a:r>
          </a:p>
          <a:p>
            <a:pPr lvl="0"/>
            <a:endParaRPr lang="fr-FR" sz="1400" dirty="0">
              <a:effectLst>
                <a:innerShdw blurRad="114300">
                  <a:prstClr val="black"/>
                </a:innerShdw>
              </a:effectLst>
            </a:endParaRPr>
          </a:p>
          <a:p>
            <a:r>
              <a:rPr lang="fr-FR" sz="1400" dirty="0">
                <a:effectLst>
                  <a:innerShdw blurRad="114300">
                    <a:prstClr val="black"/>
                  </a:innerShdw>
                </a:effectLst>
              </a:rPr>
              <a:t>Les spécialistes du test, les testeurs, diffusent cette méthodologie dans les équipes pour aider à développer des logiciels de meilleure qualité et à satisfaire les clients.</a:t>
            </a:r>
            <a:endParaRPr lang="en-US" sz="1400" dirty="0">
              <a:effectLst>
                <a:innerShdw blurRad="114300">
                  <a:prstClr val="black"/>
                </a:innerShdw>
              </a:effectLst>
            </a:endParaRPr>
          </a:p>
          <a:p>
            <a:pPr lvl="0"/>
            <a:endParaRPr lang="en-US" sz="1400" dirty="0">
              <a:effectLst>
                <a:innerShdw blurRad="114300">
                  <a:prstClr val="black"/>
                </a:innerShdw>
              </a:effectLst>
            </a:endParaRPr>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2" name="Google Shape;381;p22">
            <a:extLst>
              <a:ext uri="{FF2B5EF4-FFF2-40B4-BE49-F238E27FC236}">
                <a16:creationId xmlns:a16="http://schemas.microsoft.com/office/drawing/2014/main" id="{F7F44144-8C4E-92E5-AA74-AD273EDB1779}"/>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chemeClr val="tx1"/>
                </a:solidFill>
                <a:effectLst>
                  <a:innerShdw blurRad="114300">
                    <a:prstClr val="black"/>
                  </a:innerShdw>
                </a:effectLst>
              </a:rPr>
              <a:t>&lt;14&gt;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pic>
        <p:nvPicPr>
          <p:cNvPr id="3074" name="Picture 2" descr="valider">
            <a:extLst>
              <a:ext uri="{FF2B5EF4-FFF2-40B4-BE49-F238E27FC236}">
                <a16:creationId xmlns:a16="http://schemas.microsoft.com/office/drawing/2014/main" id="{DE805F7B-6E39-0C32-C285-012D864DD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06" r="40638"/>
          <a:stretch/>
        </p:blipFill>
        <p:spPr bwMode="auto">
          <a:xfrm>
            <a:off x="7095948" y="2314117"/>
            <a:ext cx="3915763" cy="2610261"/>
          </a:xfrm>
          <a:prstGeom prst="roundRect">
            <a:avLst>
              <a:gd name="adj" fmla="val 6227"/>
            </a:avLst>
          </a:prstGeom>
          <a:noFill/>
          <a:extLst>
            <a:ext uri="{909E8E84-426E-40DD-AFC4-6F175D3DCCD1}">
              <a14:hiddenFill xmlns:a14="http://schemas.microsoft.com/office/drawing/2010/main">
                <a:solidFill>
                  <a:srgbClr val="FFFFFF"/>
                </a:solidFill>
              </a14:hiddenFill>
            </a:ext>
          </a:extLst>
        </p:spPr>
      </p:pic>
      <p:sp>
        <p:nvSpPr>
          <p:cNvPr id="853" name="Google Shape;853;p43"/>
          <p:cNvSpPr txBox="1">
            <a:spLocks noGrp="1"/>
          </p:cNvSpPr>
          <p:nvPr>
            <p:ph type="title"/>
          </p:nvPr>
        </p:nvSpPr>
        <p:spPr>
          <a:xfrm>
            <a:off x="1258094" y="2019228"/>
            <a:ext cx="5873400" cy="2667072"/>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9000" dirty="0">
                <a:solidFill>
                  <a:srgbClr val="B9D4B4"/>
                </a:solidFill>
                <a:effectLst>
                  <a:innerShdw blurRad="114300">
                    <a:prstClr val="black"/>
                  </a:innerShdw>
                </a:effectLst>
              </a:rPr>
              <a:t>Merci </a:t>
            </a:r>
            <a:r>
              <a:rPr lang="en" sz="6000" dirty="0">
                <a:solidFill>
                  <a:schemeClr val="tx1"/>
                </a:solidFill>
                <a:effectLst>
                  <a:innerShdw blurRad="114300">
                    <a:prstClr val="black"/>
                  </a:innerShdw>
                </a:effectLst>
              </a:rPr>
              <a:t>pour</a:t>
            </a:r>
            <a:r>
              <a:rPr lang="en" sz="9000" dirty="0">
                <a:solidFill>
                  <a:srgbClr val="B9D4B4"/>
                </a:solidFill>
                <a:effectLst>
                  <a:innerShdw blurRad="114300">
                    <a:prstClr val="black"/>
                  </a:innerShdw>
                </a:effectLst>
              </a:rPr>
              <a:t> </a:t>
            </a:r>
            <a:r>
              <a:rPr lang="en" sz="6000" dirty="0">
                <a:solidFill>
                  <a:schemeClr val="tx1"/>
                </a:solidFill>
                <a:effectLst>
                  <a:innerShdw blurRad="114300">
                    <a:prstClr val="black"/>
                  </a:innerShdw>
                </a:effectLst>
              </a:rPr>
              <a:t>votre attention </a:t>
            </a:r>
            <a:r>
              <a:rPr lang="en" sz="9000" dirty="0">
                <a:solidFill>
                  <a:srgbClr val="B9D4B4"/>
                </a:solidFill>
                <a:effectLst>
                  <a:innerShdw blurRad="114300">
                    <a:prstClr val="black"/>
                  </a:innerShdw>
                </a:effectLst>
              </a:rPr>
              <a:t>!</a:t>
            </a:r>
            <a:endParaRPr sz="9000" dirty="0">
              <a:solidFill>
                <a:srgbClr val="B9D4B4"/>
              </a:solidFill>
              <a:effectLst>
                <a:innerShdw blurRad="114300">
                  <a:prstClr val="black"/>
                </a:innerShdw>
              </a:effectLst>
            </a:endParaRPr>
          </a:p>
        </p:txBody>
      </p:sp>
      <p:grpSp>
        <p:nvGrpSpPr>
          <p:cNvPr id="4" name="Google Shape;870;p44">
            <a:extLst>
              <a:ext uri="{FF2B5EF4-FFF2-40B4-BE49-F238E27FC236}">
                <a16:creationId xmlns:a16="http://schemas.microsoft.com/office/drawing/2014/main" id="{0780556E-0759-BD1D-B5C0-AF6A87497976}"/>
              </a:ext>
            </a:extLst>
          </p:cNvPr>
          <p:cNvGrpSpPr/>
          <p:nvPr/>
        </p:nvGrpSpPr>
        <p:grpSpPr>
          <a:xfrm>
            <a:off x="7227734" y="2363937"/>
            <a:ext cx="635280" cy="147600"/>
            <a:chOff x="2147366" y="4139382"/>
            <a:chExt cx="635280" cy="147600"/>
          </a:xfrm>
        </p:grpSpPr>
        <p:sp>
          <p:nvSpPr>
            <p:cNvPr id="5" name="Google Shape;871;p44">
              <a:extLst>
                <a:ext uri="{FF2B5EF4-FFF2-40B4-BE49-F238E27FC236}">
                  <a16:creationId xmlns:a16="http://schemas.microsoft.com/office/drawing/2014/main" id="{59A7881F-A416-A85F-0C1E-5DBA98B8C490}"/>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6" name="Google Shape;872;p44">
              <a:extLst>
                <a:ext uri="{FF2B5EF4-FFF2-40B4-BE49-F238E27FC236}">
                  <a16:creationId xmlns:a16="http://schemas.microsoft.com/office/drawing/2014/main" id="{9E20C6B1-8548-8DC4-5A7A-2CAAFF5E54AD}"/>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7" name="Google Shape;873;p44">
              <a:extLst>
                <a:ext uri="{FF2B5EF4-FFF2-40B4-BE49-F238E27FC236}">
                  <a16:creationId xmlns:a16="http://schemas.microsoft.com/office/drawing/2014/main" id="{7E267EC2-1F2F-8D67-C836-8E41A787BF3F}"/>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62425" y="1372068"/>
            <a:ext cx="5322600" cy="105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effectLst>
                  <a:innerShdw blurRad="114300">
                    <a:prstClr val="black"/>
                  </a:innerShdw>
                </a:effectLst>
              </a:rPr>
              <a:t>Introduction</a:t>
            </a:r>
            <a:endParaRPr dirty="0">
              <a:effectLst>
                <a:innerShdw blurRad="114300">
                  <a:prstClr val="black"/>
                </a:innerShdw>
              </a:effectLst>
            </a:endParaRPr>
          </a:p>
        </p:txBody>
      </p:sp>
      <p:sp>
        <p:nvSpPr>
          <p:cNvPr id="387" name="Google Shape;387;p23"/>
          <p:cNvSpPr txBox="1">
            <a:spLocks noGrp="1"/>
          </p:cNvSpPr>
          <p:nvPr>
            <p:ph type="body" idx="1"/>
          </p:nvPr>
        </p:nvSpPr>
        <p:spPr>
          <a:xfrm>
            <a:off x="1462425" y="2642346"/>
            <a:ext cx="5322600" cy="2537700"/>
          </a:xfrm>
          <a:prstGeom prst="rect">
            <a:avLst/>
          </a:prstGeom>
        </p:spPr>
        <p:txBody>
          <a:bodyPr spcFirstLastPara="1" wrap="square" lIns="121900" tIns="121900" rIns="121900" bIns="121900" anchor="t" anchorCtr="0">
            <a:noAutofit/>
          </a:bodyPr>
          <a:lstStyle/>
          <a:p>
            <a:pPr marL="0" indent="0">
              <a:spcBef>
                <a:spcPts val="2100"/>
              </a:spcBef>
              <a:spcAft>
                <a:spcPts val="2100"/>
              </a:spcAft>
              <a:buNone/>
            </a:pPr>
            <a:r>
              <a:rPr lang="fr-FR" dirty="0">
                <a:effectLst>
                  <a:innerShdw blurRad="114300">
                    <a:prstClr val="black"/>
                  </a:innerShdw>
                </a:effectLst>
              </a:rPr>
              <a:t>Les logiciels jouent un rôle essentiel dans notre vie quotidienne, et les tests sont indispensables pour garantir leur fiabilité dans un monde numérique en constante évolution.</a:t>
            </a:r>
            <a:endParaRPr lang="en-GB" dirty="0">
              <a:effectLst>
                <a:innerShdw blurRad="114300">
                  <a:prstClr val="black"/>
                </a:innerShdw>
              </a:effectLst>
            </a:endParaRPr>
          </a:p>
        </p:txBody>
      </p:sp>
      <p:pic>
        <p:nvPicPr>
          <p:cNvPr id="1028" name="Picture 4" descr="software testing">
            <a:extLst>
              <a:ext uri="{FF2B5EF4-FFF2-40B4-BE49-F238E27FC236}">
                <a16:creationId xmlns:a16="http://schemas.microsoft.com/office/drawing/2014/main" id="{32D5331E-D2F5-A278-44F8-8A33B7EB5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148" y="2642346"/>
            <a:ext cx="3804146" cy="21425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Google Shape;381;p22">
            <a:extLst>
              <a:ext uri="{FF2B5EF4-FFF2-40B4-BE49-F238E27FC236}">
                <a16:creationId xmlns:a16="http://schemas.microsoft.com/office/drawing/2014/main" id="{A74243DC-ECB1-CA0E-8C6C-34F1B0781393}"/>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chemeClr val="bg1">
                    <a:lumMod val="50000"/>
                  </a:schemeClr>
                </a:solidFill>
                <a:effectLst>
                  <a:innerShdw blurRad="114300">
                    <a:prstClr val="black"/>
                  </a:innerShdw>
                </a:effectLst>
              </a:rPr>
              <a:t>&lt;01&gt;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3177951"/>
            <a:ext cx="702155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800" dirty="0" err="1">
                <a:effectLst>
                  <a:innerShdw blurRad="114300">
                    <a:prstClr val="black"/>
                  </a:innerShdw>
                </a:effectLst>
              </a:rPr>
              <a:t>Qu’est-ce</a:t>
            </a:r>
            <a:r>
              <a:rPr lang="en-US" sz="5800" dirty="0">
                <a:effectLst>
                  <a:innerShdw blurRad="114300">
                    <a:prstClr val="black"/>
                  </a:innerShdw>
                </a:effectLst>
              </a:rPr>
              <a:t> </a:t>
            </a:r>
            <a:r>
              <a:rPr lang="en-US" sz="5800" dirty="0" err="1">
                <a:effectLst>
                  <a:innerShdw blurRad="114300">
                    <a:prstClr val="black"/>
                  </a:innerShdw>
                </a:effectLst>
              </a:rPr>
              <a:t>qu’un</a:t>
            </a:r>
            <a:r>
              <a:rPr lang="en-US" sz="5800" dirty="0">
                <a:effectLst>
                  <a:innerShdw blurRad="114300">
                    <a:prstClr val="black"/>
                  </a:innerShdw>
                </a:effectLst>
              </a:rPr>
              <a:t> </a:t>
            </a:r>
            <a:r>
              <a:rPr lang="en-US" sz="5800" dirty="0">
                <a:solidFill>
                  <a:srgbClr val="EB8FD8"/>
                </a:solidFill>
                <a:effectLst>
                  <a:innerShdw blurRad="114300">
                    <a:prstClr val="black"/>
                  </a:innerShdw>
                </a:effectLst>
              </a:rPr>
              <a:t>Test ?</a:t>
            </a: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effectLst>
                  <a:innerShdw blurRad="114300">
                    <a:prstClr val="black"/>
                  </a:innerShdw>
                </a:effectLst>
                <a:latin typeface="Roboto Mono"/>
              </a:rPr>
              <a:t>01</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dirty="0">
                <a:effectLst>
                  <a:innerShdw blurRad="114300">
                    <a:prstClr val="black"/>
                  </a:innerShdw>
                </a:effectLst>
              </a:rPr>
              <a:t>Qu’est-ce</a:t>
            </a:r>
            <a:r>
              <a:rPr lang="en-US" dirty="0">
                <a:effectLst>
                  <a:innerShdw blurRad="114300">
                    <a:prstClr val="black"/>
                  </a:innerShdw>
                </a:effectLst>
              </a:rPr>
              <a:t> </a:t>
            </a:r>
            <a:r>
              <a:rPr lang="en-US" dirty="0" err="1">
                <a:effectLst>
                  <a:innerShdw blurRad="114300">
                    <a:prstClr val="black"/>
                  </a:innerShdw>
                </a:effectLst>
              </a:rPr>
              <a:t>qu’un</a:t>
            </a:r>
            <a:r>
              <a:rPr lang="en-US" dirty="0">
                <a:effectLst>
                  <a:innerShdw blurRad="114300">
                    <a:prstClr val="black"/>
                  </a:innerShdw>
                </a:effectLst>
              </a:rPr>
              <a:t> </a:t>
            </a:r>
            <a:r>
              <a:rPr lang="en-US" sz="5000" dirty="0">
                <a:solidFill>
                  <a:srgbClr val="BA94E9"/>
                </a:solidFill>
                <a:effectLst>
                  <a:innerShdw blurRad="114300">
                    <a:prstClr val="black"/>
                  </a:innerShdw>
                </a:effectLst>
              </a:rPr>
              <a:t>Test ?</a:t>
            </a:r>
          </a:p>
        </p:txBody>
      </p:sp>
      <p:sp>
        <p:nvSpPr>
          <p:cNvPr id="441" name="Google Shape;441;p29"/>
          <p:cNvSpPr txBox="1">
            <a:spLocks noGrp="1"/>
          </p:cNvSpPr>
          <p:nvPr>
            <p:ph type="subTitle" idx="1"/>
          </p:nvPr>
        </p:nvSpPr>
        <p:spPr>
          <a:xfrm>
            <a:off x="916381" y="9603806"/>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effectLst>
                  <a:innerShdw blurRad="114300">
                    <a:prstClr val="black"/>
                  </a:innerShdw>
                </a:effectLst>
              </a:rPr>
              <a:t>&lt;p&gt; </a:t>
            </a:r>
            <a:r>
              <a:rPr lang="en" dirty="0">
                <a:effectLst>
                  <a:innerShdw blurRad="114300">
                    <a:prstClr val="black"/>
                  </a:innerShdw>
                </a:effectLst>
              </a:rPr>
              <a:t>Pandas </a:t>
            </a:r>
            <a:r>
              <a:rPr lang="en" dirty="0">
                <a:solidFill>
                  <a:schemeClr val="accent3"/>
                </a:solidFill>
                <a:effectLst>
                  <a:innerShdw blurRad="114300">
                    <a:prstClr val="black"/>
                  </a:innerShdw>
                </a:effectLst>
              </a:rPr>
              <a:t>don’t hibernate</a:t>
            </a:r>
            <a:r>
              <a:rPr lang="en" dirty="0">
                <a:effectLst>
                  <a:innerShdw blurRad="114300">
                    <a:prstClr val="black"/>
                  </a:innerShdw>
                </a:effectLst>
              </a:rPr>
              <a:t>. </a:t>
            </a:r>
            <a:r>
              <a:rPr lang="en" dirty="0">
                <a:solidFill>
                  <a:schemeClr val="accent3"/>
                </a:solidFill>
                <a:effectLst>
                  <a:innerShdw blurRad="114300">
                    <a:prstClr val="black"/>
                  </a:innerShdw>
                </a:effectLst>
              </a:rPr>
              <a:t>&lt;/p&gt;</a:t>
            </a:r>
            <a:endParaRPr dirty="0">
              <a:effectLst>
                <a:innerShdw blurRad="114300">
                  <a:prstClr val="black"/>
                </a:innerShdw>
              </a:effectLst>
            </a:endParaRPr>
          </a:p>
        </p:txBody>
      </p:sp>
      <p:sp>
        <p:nvSpPr>
          <p:cNvPr id="442" name="Google Shape;442;p29"/>
          <p:cNvSpPr txBox="1">
            <a:spLocks noGrp="1"/>
          </p:cNvSpPr>
          <p:nvPr>
            <p:ph type="body" idx="5"/>
          </p:nvPr>
        </p:nvSpPr>
        <p:spPr>
          <a:xfrm>
            <a:off x="916373" y="11330415"/>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effectLst>
                  <a:innerShdw blurRad="114300">
                    <a:prstClr val="black"/>
                  </a:innerShdw>
                </a:effectLst>
              </a:rPr>
              <a:t>It is estimated that more than 50 million kangaroos live there. They are Australia’s national symbol and appear on postage stamps, coins, and airplanes.</a:t>
            </a:r>
            <a:endParaRPr>
              <a:effectLst>
                <a:innerShdw blurRad="114300">
                  <a:prstClr val="black"/>
                </a:innerShdw>
              </a:effectLst>
            </a:endParaRPr>
          </a:p>
          <a:p>
            <a:pPr marL="0" lvl="0" indent="0" algn="l" rtl="0">
              <a:spcBef>
                <a:spcPts val="2100"/>
              </a:spcBef>
              <a:spcAft>
                <a:spcPts val="0"/>
              </a:spcAft>
              <a:buNone/>
            </a:pPr>
            <a:endParaRPr>
              <a:effectLst>
                <a:innerShdw blurRad="114300">
                  <a:prstClr val="black"/>
                </a:innerShdw>
              </a:effectLst>
            </a:endParaRPr>
          </a:p>
          <a:p>
            <a:pPr marL="0" lvl="0" indent="0" algn="l" rtl="0">
              <a:spcBef>
                <a:spcPts val="2100"/>
              </a:spcBef>
              <a:spcAft>
                <a:spcPts val="2100"/>
              </a:spcAft>
              <a:buNone/>
            </a:pPr>
            <a:endParaRPr>
              <a:effectLst>
                <a:innerShdw blurRad="114300">
                  <a:prstClr val="black"/>
                </a:innerShdw>
              </a:effectLst>
            </a:endParaRPr>
          </a:p>
        </p:txBody>
      </p:sp>
      <p:sp>
        <p:nvSpPr>
          <p:cNvPr id="443" name="Google Shape;443;p29"/>
          <p:cNvSpPr txBox="1">
            <a:spLocks noGrp="1"/>
          </p:cNvSpPr>
          <p:nvPr>
            <p:ph type="subTitle" idx="2"/>
          </p:nvPr>
        </p:nvSpPr>
        <p:spPr>
          <a:xfrm>
            <a:off x="916381" y="10903897"/>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2"/>
                </a:solidFill>
                <a:effectLst>
                  <a:innerShdw blurRad="114300">
                    <a:prstClr val="black"/>
                  </a:innerShdw>
                </a:effectLst>
              </a:rPr>
              <a:t>&lt;p&gt; </a:t>
            </a:r>
            <a:r>
              <a:rPr lang="en" dirty="0">
                <a:effectLst>
                  <a:innerShdw blurRad="114300">
                    <a:prstClr val="black"/>
                  </a:innerShdw>
                </a:effectLst>
              </a:rPr>
              <a:t>There are </a:t>
            </a:r>
            <a:r>
              <a:rPr lang="en" dirty="0">
                <a:solidFill>
                  <a:schemeClr val="accent2"/>
                </a:solidFill>
                <a:effectLst>
                  <a:innerShdw blurRad="114300">
                    <a:prstClr val="black"/>
                  </a:innerShdw>
                </a:effectLst>
              </a:rPr>
              <a:t>more kangaroos than humans</a:t>
            </a:r>
            <a:r>
              <a:rPr lang="en" dirty="0">
                <a:effectLst>
                  <a:innerShdw blurRad="114300">
                    <a:prstClr val="black"/>
                  </a:innerShdw>
                </a:effectLst>
              </a:rPr>
              <a:t> in Australia. </a:t>
            </a:r>
            <a:r>
              <a:rPr lang="en" dirty="0">
                <a:solidFill>
                  <a:schemeClr val="accent2"/>
                </a:solidFill>
                <a:effectLst>
                  <a:innerShdw blurRad="114300">
                    <a:prstClr val="black"/>
                  </a:innerShdw>
                </a:effectLst>
              </a:rPr>
              <a:t>&lt;/p&gt;</a:t>
            </a:r>
            <a:endParaRPr dirty="0">
              <a:solidFill>
                <a:schemeClr val="accent2"/>
              </a:solidFill>
              <a:effectLst>
                <a:innerShdw blurRad="114300">
                  <a:prstClr val="black"/>
                </a:innerShdw>
              </a:effectLst>
            </a:endParaRPr>
          </a:p>
        </p:txBody>
      </p:sp>
      <p:sp>
        <p:nvSpPr>
          <p:cNvPr id="444" name="Google Shape;444;p29"/>
          <p:cNvSpPr txBox="1">
            <a:spLocks noGrp="1"/>
          </p:cNvSpPr>
          <p:nvPr>
            <p:ph type="body" idx="6"/>
          </p:nvPr>
        </p:nvSpPr>
        <p:spPr>
          <a:xfrm>
            <a:off x="916373" y="12617275"/>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effectLst>
                  <a:innerShdw blurRad="114300">
                    <a:prstClr val="black"/>
                  </a:innerShdw>
                </a:effectLst>
              </a:rPr>
              <a:t>Koalas don’t have much energy and, when not feasting on leaves, they spend their time dozing in the branches. Believe it or not, they can sleep for up to 18 hours a day!</a:t>
            </a:r>
            <a:endParaRPr>
              <a:effectLst>
                <a:innerShdw blurRad="114300">
                  <a:prstClr val="black"/>
                </a:innerShdw>
              </a:effectLst>
            </a:endParaRPr>
          </a:p>
          <a:p>
            <a:pPr marL="0" lvl="0" indent="0" algn="l" rtl="0">
              <a:spcBef>
                <a:spcPts val="2100"/>
              </a:spcBef>
              <a:spcAft>
                <a:spcPts val="2100"/>
              </a:spcAft>
              <a:buNone/>
            </a:pPr>
            <a:endParaRPr>
              <a:effectLst>
                <a:innerShdw blurRad="114300">
                  <a:prstClr val="black"/>
                </a:innerShdw>
              </a:effectLst>
            </a:endParaRPr>
          </a:p>
        </p:txBody>
      </p:sp>
      <p:sp>
        <p:nvSpPr>
          <p:cNvPr id="445" name="Google Shape;445;p29"/>
          <p:cNvSpPr txBox="1">
            <a:spLocks noGrp="1"/>
          </p:cNvSpPr>
          <p:nvPr>
            <p:ph type="subTitle" idx="3"/>
          </p:nvPr>
        </p:nvSpPr>
        <p:spPr>
          <a:xfrm>
            <a:off x="916381" y="12203987"/>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effectLst>
                  <a:innerShdw blurRad="114300">
                    <a:prstClr val="black"/>
                  </a:innerShdw>
                </a:effectLst>
              </a:rPr>
              <a:t>&lt;p&gt;</a:t>
            </a:r>
            <a:r>
              <a:rPr lang="en">
                <a:solidFill>
                  <a:schemeClr val="accent3"/>
                </a:solidFill>
                <a:effectLst>
                  <a:innerShdw blurRad="114300">
                    <a:prstClr val="black"/>
                  </a:innerShdw>
                </a:effectLst>
              </a:rPr>
              <a:t> </a:t>
            </a:r>
            <a:r>
              <a:rPr lang="en">
                <a:solidFill>
                  <a:schemeClr val="accent1"/>
                </a:solidFill>
                <a:effectLst>
                  <a:innerShdw blurRad="114300">
                    <a:prstClr val="black"/>
                  </a:innerShdw>
                </a:effectLst>
              </a:rPr>
              <a:t>Koalas are</a:t>
            </a:r>
            <a:r>
              <a:rPr lang="en">
                <a:effectLst>
                  <a:innerShdw blurRad="114300">
                    <a:prstClr val="black"/>
                  </a:innerShdw>
                </a:effectLst>
              </a:rPr>
              <a:t> even more </a:t>
            </a:r>
            <a:r>
              <a:rPr lang="en">
                <a:solidFill>
                  <a:schemeClr val="accent1"/>
                </a:solidFill>
                <a:effectLst>
                  <a:innerShdw blurRad="114300">
                    <a:prstClr val="black"/>
                  </a:innerShdw>
                </a:effectLst>
              </a:rPr>
              <a:t>lazy</a:t>
            </a:r>
            <a:r>
              <a:rPr lang="en">
                <a:effectLst>
                  <a:innerShdw blurRad="114300">
                    <a:prstClr val="black"/>
                  </a:innerShdw>
                </a:effectLst>
              </a:rPr>
              <a:t> than cats. </a:t>
            </a:r>
            <a:r>
              <a:rPr lang="en">
                <a:solidFill>
                  <a:schemeClr val="accent1"/>
                </a:solidFill>
                <a:effectLst>
                  <a:innerShdw blurRad="114300">
                    <a:prstClr val="black"/>
                  </a:innerShdw>
                </a:effectLst>
              </a:rPr>
              <a:t>&lt;/p&gt;</a:t>
            </a:r>
            <a:endParaRPr>
              <a:effectLst>
                <a:innerShdw blurRad="114300">
                  <a:prstClr val="black"/>
                </a:innerShdw>
              </a:effectLst>
            </a:endParaRPr>
          </a:p>
        </p:txBody>
      </p:sp>
      <p:sp>
        <p:nvSpPr>
          <p:cNvPr id="446" name="Google Shape;446;p29"/>
          <p:cNvSpPr txBox="1">
            <a:spLocks noGrp="1"/>
          </p:cNvSpPr>
          <p:nvPr>
            <p:ph type="body" idx="4"/>
          </p:nvPr>
        </p:nvSpPr>
        <p:spPr>
          <a:xfrm>
            <a:off x="1159663" y="2201196"/>
            <a:ext cx="4502313" cy="2066802"/>
          </a:xfrm>
          <a:prstGeom prst="rect">
            <a:avLst/>
          </a:prstGeom>
        </p:spPr>
        <p:txBody>
          <a:bodyPr spcFirstLastPara="1" wrap="square" lIns="121900" tIns="121900" rIns="121900" bIns="121900" anchor="t" anchorCtr="0">
            <a:noAutofit/>
          </a:bodyPr>
          <a:lstStyle/>
          <a:p>
            <a:pPr marL="285750" indent="-285750">
              <a:spcAft>
                <a:spcPts val="2100"/>
              </a:spcAft>
            </a:pPr>
            <a:r>
              <a:rPr lang="fr-FR" b="1" dirty="0">
                <a:solidFill>
                  <a:srgbClr val="EB8FD8"/>
                </a:solidFill>
                <a:effectLst>
                  <a:innerShdw blurRad="114300">
                    <a:prstClr val="black"/>
                  </a:innerShdw>
                </a:effectLst>
              </a:rPr>
              <a:t>Tests logiciels </a:t>
            </a:r>
            <a:r>
              <a:rPr lang="fr-FR" dirty="0">
                <a:effectLst>
                  <a:innerShdw blurRad="114300">
                    <a:prstClr val="black"/>
                  </a:innerShdw>
                </a:effectLst>
              </a:rPr>
              <a:t>: procédures structurées pour évaluer la qualité d'un système.</a:t>
            </a:r>
          </a:p>
          <a:p>
            <a:pPr marL="285750" indent="-285750">
              <a:spcAft>
                <a:spcPts val="2100"/>
              </a:spcAft>
            </a:pPr>
            <a:r>
              <a:rPr lang="fr-FR" dirty="0">
                <a:effectLst>
                  <a:innerShdw blurRad="114300">
                    <a:prstClr val="black"/>
                  </a:innerShdw>
                </a:effectLst>
              </a:rPr>
              <a:t>Guidés par une stratégie définie dans un plan de tests. </a:t>
            </a:r>
          </a:p>
          <a:p>
            <a:pPr marL="0" indent="0">
              <a:spcAft>
                <a:spcPts val="2100"/>
              </a:spcAft>
              <a:buNone/>
            </a:pPr>
            <a:endParaRPr lang="fr-FR" dirty="0">
              <a:effectLst>
                <a:innerShdw blurRad="114300">
                  <a:prstClr val="black"/>
                </a:innerShdw>
              </a:effectLst>
            </a:endParaRPr>
          </a:p>
        </p:txBody>
      </p:sp>
      <p:sp>
        <p:nvSpPr>
          <p:cNvPr id="7" name="Google Shape;446;p29">
            <a:extLst>
              <a:ext uri="{FF2B5EF4-FFF2-40B4-BE49-F238E27FC236}">
                <a16:creationId xmlns:a16="http://schemas.microsoft.com/office/drawing/2014/main" id="{1225DCC7-CD45-2A63-339C-345800C03E28}"/>
              </a:ext>
            </a:extLst>
          </p:cNvPr>
          <p:cNvSpPr txBox="1">
            <a:spLocks/>
          </p:cNvSpPr>
          <p:nvPr/>
        </p:nvSpPr>
        <p:spPr>
          <a:xfrm>
            <a:off x="6203577" y="3036719"/>
            <a:ext cx="5311302" cy="29955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15000"/>
              </a:lnSpc>
              <a:spcBef>
                <a:spcPts val="2100"/>
              </a:spcBef>
              <a:spcAft>
                <a:spcPts val="210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285750" indent="-285750">
              <a:spcAft>
                <a:spcPts val="2100"/>
              </a:spcAft>
            </a:pPr>
            <a:r>
              <a:rPr lang="fr-FR" b="1" dirty="0">
                <a:solidFill>
                  <a:srgbClr val="EB8FD8"/>
                </a:solidFill>
                <a:effectLst>
                  <a:innerShdw blurRad="114300">
                    <a:prstClr val="black"/>
                  </a:innerShdw>
                </a:effectLst>
              </a:rPr>
              <a:t>Objectifs</a:t>
            </a:r>
            <a:r>
              <a:rPr lang="fr-FR" dirty="0">
                <a:effectLst>
                  <a:innerShdw blurRad="114300">
                    <a:prstClr val="black"/>
                  </a:innerShdw>
                </a:effectLst>
              </a:rPr>
              <a:t> : vérifier le bon fonctionnement, détecter les problèmes et éviter les régressions.</a:t>
            </a:r>
          </a:p>
          <a:p>
            <a:pPr marL="285750" indent="-285750">
              <a:spcAft>
                <a:spcPts val="2100"/>
              </a:spcAft>
            </a:pPr>
            <a:r>
              <a:rPr lang="fr-FR" dirty="0">
                <a:effectLst>
                  <a:innerShdw blurRad="114300">
                    <a:prstClr val="black"/>
                  </a:innerShdw>
                </a:effectLst>
              </a:rPr>
              <a:t>Maintient ou amélioration de la qualité du système.</a:t>
            </a:r>
          </a:p>
        </p:txBody>
      </p:sp>
      <p:pic>
        <p:nvPicPr>
          <p:cNvPr id="8" name="Picture 7" descr="A white background with text and icons&#10;&#10;Description automatically generated">
            <a:extLst>
              <a:ext uri="{FF2B5EF4-FFF2-40B4-BE49-F238E27FC236}">
                <a16:creationId xmlns:a16="http://schemas.microsoft.com/office/drawing/2014/main" id="{C9ED4E4F-FE46-9117-E811-D21B298A1893}"/>
              </a:ext>
            </a:extLst>
          </p:cNvPr>
          <p:cNvPicPr>
            <a:picLocks noChangeAspect="1"/>
          </p:cNvPicPr>
          <p:nvPr/>
        </p:nvPicPr>
        <p:blipFill rotWithShape="1">
          <a:blip r:embed="rId3"/>
          <a:srcRect l="5213" t="20329" r="5826" b="-217"/>
          <a:stretch/>
        </p:blipFill>
        <p:spPr>
          <a:xfrm>
            <a:off x="1877759" y="4155043"/>
            <a:ext cx="3344339" cy="2252481"/>
          </a:xfrm>
          <a:prstGeom prst="roundRect">
            <a:avLst>
              <a:gd name="adj" fmla="val 6419"/>
            </a:avLst>
          </a:prstGeom>
          <a:noFill/>
        </p:spPr>
      </p:pic>
      <p:grpSp>
        <p:nvGrpSpPr>
          <p:cNvPr id="13" name="Google Shape;484;p33">
            <a:extLst>
              <a:ext uri="{FF2B5EF4-FFF2-40B4-BE49-F238E27FC236}">
                <a16:creationId xmlns:a16="http://schemas.microsoft.com/office/drawing/2014/main" id="{E226E8D1-B142-50FD-E2ED-3C5E8474CA25}"/>
              </a:ext>
            </a:extLst>
          </p:cNvPr>
          <p:cNvGrpSpPr/>
          <p:nvPr/>
        </p:nvGrpSpPr>
        <p:grpSpPr>
          <a:xfrm>
            <a:off x="2007651" y="4267998"/>
            <a:ext cx="635280" cy="147600"/>
            <a:chOff x="2147366" y="4139382"/>
            <a:chExt cx="635280" cy="147600"/>
          </a:xfrm>
        </p:grpSpPr>
        <p:sp>
          <p:nvSpPr>
            <p:cNvPr id="14" name="Google Shape;485;p33">
              <a:extLst>
                <a:ext uri="{FF2B5EF4-FFF2-40B4-BE49-F238E27FC236}">
                  <a16:creationId xmlns:a16="http://schemas.microsoft.com/office/drawing/2014/main" id="{508E0C47-4C4C-EAAA-D901-B5F59A660DE3}"/>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15" name="Google Shape;486;p33">
              <a:extLst>
                <a:ext uri="{FF2B5EF4-FFF2-40B4-BE49-F238E27FC236}">
                  <a16:creationId xmlns:a16="http://schemas.microsoft.com/office/drawing/2014/main" id="{F8350CA4-F59A-1509-793C-8B9BCFD5E47E}"/>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16" name="Google Shape;487;p33">
              <a:extLst>
                <a:ext uri="{FF2B5EF4-FFF2-40B4-BE49-F238E27FC236}">
                  <a16:creationId xmlns:a16="http://schemas.microsoft.com/office/drawing/2014/main" id="{8AB63687-4C59-FE5D-7B74-524FC8DF3CD1}"/>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2" name="Google Shape;381;p22">
            <a:extLst>
              <a:ext uri="{FF2B5EF4-FFF2-40B4-BE49-F238E27FC236}">
                <a16:creationId xmlns:a16="http://schemas.microsoft.com/office/drawing/2014/main" id="{D5663C49-D597-E943-87A3-75EA393624E0}"/>
              </a:ext>
            </a:extLst>
          </p:cNvPr>
          <p:cNvSpPr txBox="1">
            <a:spLocks/>
          </p:cNvSpPr>
          <p:nvPr/>
        </p:nvSpPr>
        <p:spPr>
          <a:xfrm>
            <a:off x="10281774" y="6215063"/>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A94E9"/>
                </a:solidFill>
                <a:effectLst>
                  <a:innerShdw blurRad="114300">
                    <a:prstClr val="black"/>
                  </a:innerShdw>
                </a:effectLst>
              </a:rPr>
              <a:t>&lt;02&gt;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787047" y="3103993"/>
            <a:ext cx="6869150" cy="191848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5800" dirty="0">
                <a:effectLst>
                  <a:innerShdw blurRad="114300">
                    <a:prstClr val="black"/>
                  </a:innerShdw>
                </a:effectLst>
              </a:rPr>
              <a:t>Pourquoi les tests </a:t>
            </a:r>
            <a:r>
              <a:rPr lang="fr-FR" sz="9000" dirty="0">
                <a:solidFill>
                  <a:srgbClr val="B9D4B4"/>
                </a:solidFill>
                <a:effectLst>
                  <a:innerShdw blurRad="114300">
                    <a:prstClr val="black"/>
                  </a:innerShdw>
                </a:effectLst>
              </a:rPr>
              <a:t>logiciels ? </a:t>
            </a:r>
            <a:endParaRPr sz="9000" dirty="0">
              <a:solidFill>
                <a:srgbClr val="B9D4B4"/>
              </a:solidFill>
              <a:effectLst>
                <a:innerShdw blurRad="114300">
                  <a:prstClr val="black"/>
                </a:innerShdw>
              </a:effectLst>
            </a:endParaRPr>
          </a:p>
        </p:txBody>
      </p:sp>
      <p:sp>
        <p:nvSpPr>
          <p:cNvPr id="459" name="Google Shape;459;p31"/>
          <p:cNvSpPr/>
          <p:nvPr/>
        </p:nvSpPr>
        <p:spPr>
          <a:xfrm>
            <a:off x="1623209" y="2023001"/>
            <a:ext cx="1858156" cy="1486099"/>
          </a:xfrm>
          <a:prstGeom prst="rect">
            <a:avLst/>
          </a:prstGeom>
        </p:spPr>
        <p:txBody>
          <a:bodyPr>
            <a:prstTxWarp prst="textPlain">
              <a:avLst/>
            </a:prstTxWarp>
          </a:bodyPr>
          <a:lstStyle/>
          <a:p>
            <a:pPr lvl="0" algn="ctr"/>
            <a:r>
              <a:rPr b="1" i="0">
                <a:ln>
                  <a:noFill/>
                </a:ln>
                <a:solidFill>
                  <a:schemeClr val="accent3"/>
                </a:solidFill>
                <a:effectLst>
                  <a:innerShdw blurRad="114300">
                    <a:prstClr val="black"/>
                  </a:innerShdw>
                </a:effectLst>
                <a:latin typeface="Roboto Mono"/>
              </a:rPr>
              <a:t>02</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499853" y="1258540"/>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pic>
        <p:nvPicPr>
          <p:cNvPr id="4" name="Picture 3" descr="A diagram of a pyramid&#10;&#10;Description automatically generated">
            <a:extLst>
              <a:ext uri="{FF2B5EF4-FFF2-40B4-BE49-F238E27FC236}">
                <a16:creationId xmlns:a16="http://schemas.microsoft.com/office/drawing/2014/main" id="{77C97B23-C68C-31E3-2812-4F2B58494A95}"/>
              </a:ext>
            </a:extLst>
          </p:cNvPr>
          <p:cNvPicPr>
            <a:picLocks noChangeAspect="1"/>
          </p:cNvPicPr>
          <p:nvPr/>
        </p:nvPicPr>
        <p:blipFill>
          <a:blip r:embed="rId3"/>
          <a:stretch>
            <a:fillRect/>
          </a:stretch>
        </p:blipFill>
        <p:spPr>
          <a:xfrm>
            <a:off x="6871446" y="2090624"/>
            <a:ext cx="3852583" cy="3800328"/>
          </a:xfrm>
          <a:prstGeom prst="roundRect">
            <a:avLst>
              <a:gd name="adj" fmla="val 6760"/>
            </a:avLst>
          </a:prstGeom>
        </p:spPr>
      </p:pic>
      <p:sp>
        <p:nvSpPr>
          <p:cNvPr id="482" name="Google Shape;482;p33"/>
          <p:cNvSpPr txBox="1">
            <a:spLocks noGrp="1"/>
          </p:cNvSpPr>
          <p:nvPr>
            <p:ph type="body" idx="4294967295"/>
          </p:nvPr>
        </p:nvSpPr>
        <p:spPr>
          <a:xfrm>
            <a:off x="800699" y="1906214"/>
            <a:ext cx="5819288" cy="4265986"/>
          </a:xfrm>
          <a:prstGeom prst="rect">
            <a:avLst/>
          </a:prstGeom>
        </p:spPr>
        <p:txBody>
          <a:bodyPr spcFirstLastPara="1" wrap="square" lIns="121900" tIns="121900" rIns="121900" bIns="121900" anchor="t" anchorCtr="0">
            <a:noAutofit/>
          </a:bodyPr>
          <a:lstStyle/>
          <a:p>
            <a:r>
              <a:rPr lang="fr-FR" sz="1600" b="1" dirty="0">
                <a:solidFill>
                  <a:srgbClr val="B9D4B4"/>
                </a:solidFill>
                <a:effectLst>
                  <a:innerShdw blurRad="114300">
                    <a:prstClr val="black"/>
                  </a:innerShdw>
                </a:effectLst>
              </a:rPr>
              <a:t>Tests logiciels: </a:t>
            </a:r>
            <a:r>
              <a:rPr lang="fr-FR" sz="1600" dirty="0">
                <a:effectLst>
                  <a:innerShdw blurRad="114300">
                    <a:prstClr val="black"/>
                  </a:innerShdw>
                </a:effectLst>
              </a:rPr>
              <a:t>traduisent les intentions du client de manière claire et directe. </a:t>
            </a:r>
          </a:p>
          <a:p>
            <a:pPr marL="114300" indent="0">
              <a:buNone/>
            </a:pPr>
            <a:endParaRPr lang="fr-FR" sz="1600" b="1" dirty="0">
              <a:solidFill>
                <a:srgbClr val="B9D4B4"/>
              </a:solidFill>
              <a:effectLst>
                <a:innerShdw blurRad="114300">
                  <a:prstClr val="black"/>
                </a:innerShdw>
              </a:effectLst>
            </a:endParaRPr>
          </a:p>
          <a:p>
            <a:r>
              <a:rPr lang="fr-FR" sz="1600" b="1" dirty="0">
                <a:solidFill>
                  <a:srgbClr val="B9D4B4"/>
                </a:solidFill>
                <a:effectLst>
                  <a:innerShdw blurRad="114300">
                    <a:prstClr val="black"/>
                  </a:innerShdw>
                </a:effectLst>
              </a:rPr>
              <a:t>Tests d'acceptation: </a:t>
            </a:r>
            <a:r>
              <a:rPr lang="fr-FR" sz="1600" dirty="0">
                <a:effectLst>
                  <a:innerShdw blurRad="114300">
                    <a:prstClr val="black"/>
                  </a:innerShdw>
                </a:effectLst>
              </a:rPr>
              <a:t>vérifient l'implémentation réussie des valeurs demandées par le client. </a:t>
            </a:r>
          </a:p>
          <a:p>
            <a:pPr marL="114300" indent="0">
              <a:buNone/>
            </a:pPr>
            <a:endParaRPr lang="fr-FR" sz="1600" dirty="0">
              <a:effectLst>
                <a:innerShdw blurRad="114300">
                  <a:prstClr val="black"/>
                </a:innerShdw>
              </a:effectLst>
            </a:endParaRPr>
          </a:p>
          <a:p>
            <a:r>
              <a:rPr lang="fr-FR" sz="1600" b="1" dirty="0">
                <a:solidFill>
                  <a:srgbClr val="B9D4B4"/>
                </a:solidFill>
                <a:effectLst>
                  <a:innerShdw blurRad="114300">
                    <a:prstClr val="black"/>
                  </a:innerShdw>
                </a:effectLst>
              </a:rPr>
              <a:t>Tests de régression: </a:t>
            </a:r>
            <a:r>
              <a:rPr lang="fr-FR" sz="1600" dirty="0">
                <a:effectLst>
                  <a:innerShdw blurRad="114300">
                    <a:prstClr val="black"/>
                  </a:innerShdw>
                </a:effectLst>
              </a:rPr>
              <a:t>assurent la préservation des caractéristiques de qualité du logiciel dans le temps. </a:t>
            </a:r>
          </a:p>
          <a:p>
            <a:pPr marL="114300" indent="0">
              <a:buFont typeface="Roboto Mono"/>
              <a:buNone/>
            </a:pPr>
            <a:endParaRPr lang="fr-FR" sz="1600" dirty="0">
              <a:effectLst>
                <a:innerShdw blurRad="114300">
                  <a:prstClr val="black"/>
                </a:innerShdw>
              </a:effectLst>
            </a:endParaRPr>
          </a:p>
          <a:p>
            <a:pPr marL="114300" indent="0">
              <a:buNone/>
            </a:pPr>
            <a:endParaRPr lang="fr-FR" sz="1600" dirty="0">
              <a:effectLst>
                <a:innerShdw blurRad="114300">
                  <a:prstClr val="black"/>
                </a:innerShdw>
              </a:effectLst>
            </a:endParaRPr>
          </a:p>
        </p:txBody>
      </p:sp>
      <p:grpSp>
        <p:nvGrpSpPr>
          <p:cNvPr id="488" name="Google Shape;488;p33"/>
          <p:cNvGrpSpPr/>
          <p:nvPr/>
        </p:nvGrpSpPr>
        <p:grpSpPr>
          <a:xfrm>
            <a:off x="653099" y="1368649"/>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2" name="Google Shape;424;p27">
            <a:extLst>
              <a:ext uri="{FF2B5EF4-FFF2-40B4-BE49-F238E27FC236}">
                <a16:creationId xmlns:a16="http://schemas.microsoft.com/office/drawing/2014/main" id="{7396F843-8E24-9643-AF32-4B30F24BDD94}"/>
              </a:ext>
            </a:extLst>
          </p:cNvPr>
          <p:cNvSpPr txBox="1">
            <a:spLocks noGrp="1"/>
          </p:cNvSpPr>
          <p:nvPr>
            <p:ph type="title"/>
          </p:nvPr>
        </p:nvSpPr>
        <p:spPr>
          <a:xfrm>
            <a:off x="1268526" y="103866"/>
            <a:ext cx="9932439" cy="76470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dirty="0">
                <a:effectLst>
                  <a:innerShdw blurRad="114300">
                    <a:prstClr val="black"/>
                  </a:innerShdw>
                </a:effectLst>
              </a:rPr>
              <a:t>Pourquoi les Tests </a:t>
            </a:r>
            <a:r>
              <a:rPr lang="fr-FR" sz="4500" dirty="0">
                <a:solidFill>
                  <a:srgbClr val="B9D4B4"/>
                </a:solidFill>
                <a:effectLst>
                  <a:innerShdw blurRad="114300">
                    <a:prstClr val="black"/>
                  </a:innerShdw>
                </a:effectLst>
              </a:rPr>
              <a:t>logiciels ? </a:t>
            </a:r>
            <a:endParaRPr sz="4500" dirty="0">
              <a:solidFill>
                <a:srgbClr val="B9D4B4"/>
              </a:solidFill>
              <a:effectLst>
                <a:innerShdw blurRad="114300">
                  <a:prstClr val="black"/>
                </a:innerShdw>
              </a:effectLst>
            </a:endParaRPr>
          </a:p>
        </p:txBody>
      </p:sp>
      <p:sp>
        <p:nvSpPr>
          <p:cNvPr id="7" name="Rectangle: Rounded Corners 6">
            <a:extLst>
              <a:ext uri="{FF2B5EF4-FFF2-40B4-BE49-F238E27FC236}">
                <a16:creationId xmlns:a16="http://schemas.microsoft.com/office/drawing/2014/main" id="{87779FB0-E508-2A45-2BE8-845516B37843}"/>
              </a:ext>
            </a:extLst>
          </p:cNvPr>
          <p:cNvSpPr/>
          <p:nvPr/>
        </p:nvSpPr>
        <p:spPr>
          <a:xfrm>
            <a:off x="7000414" y="2175843"/>
            <a:ext cx="1605704" cy="43070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effectLst>
                <a:innerShdw blurRad="114300">
                  <a:prstClr val="black"/>
                </a:innerShdw>
              </a:effectLst>
            </a:endParaRPr>
          </a:p>
        </p:txBody>
      </p:sp>
      <p:grpSp>
        <p:nvGrpSpPr>
          <p:cNvPr id="484" name="Google Shape;484;p33"/>
          <p:cNvGrpSpPr/>
          <p:nvPr/>
        </p:nvGrpSpPr>
        <p:grpSpPr>
          <a:xfrm>
            <a:off x="7136873" y="2288985"/>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3" name="Google Shape;381;p22">
            <a:extLst>
              <a:ext uri="{FF2B5EF4-FFF2-40B4-BE49-F238E27FC236}">
                <a16:creationId xmlns:a16="http://schemas.microsoft.com/office/drawing/2014/main" id="{3012CCA6-927C-7A93-E459-EC3EE08D6BE3}"/>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9D4B4"/>
                </a:solidFill>
                <a:effectLst>
                  <a:innerShdw blurRad="114300">
                    <a:prstClr val="black"/>
                  </a:innerShdw>
                </a:effectLst>
              </a:rPr>
              <a:t>&lt;03&gt;</a:t>
            </a:r>
          </a:p>
        </p:txBody>
      </p:sp>
    </p:spTree>
    <p:extLst>
      <p:ext uri="{BB962C8B-B14F-4D97-AF65-F5344CB8AC3E}">
        <p14:creationId xmlns:p14="http://schemas.microsoft.com/office/powerpoint/2010/main" val="78256935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499853" y="1258540"/>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82" name="Google Shape;482;p33"/>
          <p:cNvSpPr txBox="1">
            <a:spLocks noGrp="1"/>
          </p:cNvSpPr>
          <p:nvPr>
            <p:ph type="body" idx="4294967295"/>
          </p:nvPr>
        </p:nvSpPr>
        <p:spPr>
          <a:xfrm>
            <a:off x="851373" y="1567763"/>
            <a:ext cx="5819288" cy="4293997"/>
          </a:xfrm>
          <a:prstGeom prst="rect">
            <a:avLst/>
          </a:prstGeom>
        </p:spPr>
        <p:txBody>
          <a:bodyPr spcFirstLastPara="1" wrap="square" lIns="121900" tIns="121900" rIns="121900" bIns="121900" anchor="ctr" anchorCtr="0">
            <a:noAutofit/>
          </a:bodyPr>
          <a:lstStyle/>
          <a:p>
            <a:r>
              <a:rPr lang="fr-FR" sz="1600" dirty="0">
                <a:effectLst>
                  <a:innerShdw blurRad="114300">
                    <a:prstClr val="black"/>
                  </a:innerShdw>
                </a:effectLst>
              </a:rPr>
              <a:t>Les tests facilitent la transition de la valeur attendue sur le marché et garantissent sa pérennité malgré les changements.</a:t>
            </a:r>
            <a:endParaRPr lang="en-US" sz="1600" dirty="0">
              <a:effectLst>
                <a:innerShdw blurRad="114300">
                  <a:prstClr val="black"/>
                </a:innerShdw>
              </a:effectLst>
            </a:endParaRPr>
          </a:p>
          <a:p>
            <a:pPr marL="114300" indent="0">
              <a:buClr>
                <a:srgbClr val="B9D4B4"/>
              </a:buClr>
              <a:buNone/>
            </a:pPr>
            <a:endParaRPr lang="fr-FR" sz="1600" dirty="0">
              <a:effectLst>
                <a:innerShdw blurRad="114300">
                  <a:prstClr val="black"/>
                </a:innerShdw>
              </a:effectLst>
            </a:endParaRPr>
          </a:p>
          <a:p>
            <a:pPr>
              <a:buClr>
                <a:srgbClr val="B9D4B4"/>
              </a:buClr>
            </a:pPr>
            <a:r>
              <a:rPr lang="fr-FR" sz="1600" dirty="0">
                <a:effectLst>
                  <a:innerShdw blurRad="114300">
                    <a:prstClr val="black"/>
                  </a:innerShdw>
                </a:effectLst>
              </a:rPr>
              <a:t>L'automatisation des tests accélère les livraisons et améliore la qualité.</a:t>
            </a:r>
            <a:endParaRPr lang="en-US" sz="1600" dirty="0">
              <a:effectLst>
                <a:innerShdw blurRad="114300">
                  <a:prstClr val="black"/>
                </a:innerShdw>
              </a:effectLst>
            </a:endParaRPr>
          </a:p>
        </p:txBody>
      </p:sp>
      <p:grpSp>
        <p:nvGrpSpPr>
          <p:cNvPr id="488" name="Google Shape;488;p33"/>
          <p:cNvGrpSpPr/>
          <p:nvPr/>
        </p:nvGrpSpPr>
        <p:grpSpPr>
          <a:xfrm>
            <a:off x="653099" y="1368649"/>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2" name="Google Shape;424;p27">
            <a:extLst>
              <a:ext uri="{FF2B5EF4-FFF2-40B4-BE49-F238E27FC236}">
                <a16:creationId xmlns:a16="http://schemas.microsoft.com/office/drawing/2014/main" id="{7396F843-8E24-9643-AF32-4B30F24BDD94}"/>
              </a:ext>
            </a:extLst>
          </p:cNvPr>
          <p:cNvSpPr txBox="1">
            <a:spLocks noGrp="1"/>
          </p:cNvSpPr>
          <p:nvPr>
            <p:ph type="title"/>
          </p:nvPr>
        </p:nvSpPr>
        <p:spPr>
          <a:xfrm>
            <a:off x="1268526" y="103866"/>
            <a:ext cx="9932439" cy="76470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dirty="0">
                <a:effectLst>
                  <a:innerShdw blurRad="114300">
                    <a:prstClr val="black"/>
                  </a:innerShdw>
                </a:effectLst>
              </a:rPr>
              <a:t>Pourquoi les Tests </a:t>
            </a:r>
            <a:r>
              <a:rPr lang="fr-FR" sz="4500" dirty="0">
                <a:solidFill>
                  <a:srgbClr val="B9D4B4"/>
                </a:solidFill>
                <a:effectLst>
                  <a:innerShdw blurRad="114300">
                    <a:prstClr val="black"/>
                  </a:innerShdw>
                </a:effectLst>
              </a:rPr>
              <a:t>logiciels ? </a:t>
            </a:r>
            <a:endParaRPr sz="4500" dirty="0">
              <a:solidFill>
                <a:srgbClr val="B9D4B4"/>
              </a:solidFill>
              <a:effectLst>
                <a:innerShdw blurRad="114300">
                  <a:prstClr val="black"/>
                </a:innerShdw>
              </a:effectLst>
            </a:endParaRPr>
          </a:p>
        </p:txBody>
      </p:sp>
      <p:pic>
        <p:nvPicPr>
          <p:cNvPr id="5" name="Picture 4" descr="A diagram of a test&#10;&#10;Description automatically generated with medium confidence">
            <a:extLst>
              <a:ext uri="{FF2B5EF4-FFF2-40B4-BE49-F238E27FC236}">
                <a16:creationId xmlns:a16="http://schemas.microsoft.com/office/drawing/2014/main" id="{A2703098-3E19-CD7D-F2FB-73E4EF218CEF}"/>
              </a:ext>
            </a:extLst>
          </p:cNvPr>
          <p:cNvPicPr>
            <a:picLocks noChangeAspect="1"/>
          </p:cNvPicPr>
          <p:nvPr/>
        </p:nvPicPr>
        <p:blipFill>
          <a:blip r:embed="rId3"/>
          <a:stretch>
            <a:fillRect/>
          </a:stretch>
        </p:blipFill>
        <p:spPr>
          <a:xfrm>
            <a:off x="6812467" y="2297799"/>
            <a:ext cx="5040161" cy="2833926"/>
          </a:xfrm>
          <a:prstGeom prst="roundRect">
            <a:avLst>
              <a:gd name="adj" fmla="val 7414"/>
            </a:avLst>
          </a:prstGeom>
        </p:spPr>
      </p:pic>
      <p:sp>
        <p:nvSpPr>
          <p:cNvPr id="7" name="Rectangle: Rounded Corners 6">
            <a:extLst>
              <a:ext uri="{FF2B5EF4-FFF2-40B4-BE49-F238E27FC236}">
                <a16:creationId xmlns:a16="http://schemas.microsoft.com/office/drawing/2014/main" id="{87779FB0-E508-2A45-2BE8-845516B37843}"/>
              </a:ext>
            </a:extLst>
          </p:cNvPr>
          <p:cNvSpPr/>
          <p:nvPr/>
        </p:nvSpPr>
        <p:spPr>
          <a:xfrm>
            <a:off x="6889577" y="2407341"/>
            <a:ext cx="1277472" cy="36979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effectLst>
                <a:innerShdw blurRad="114300">
                  <a:prstClr val="black"/>
                </a:innerShdw>
              </a:effectLst>
            </a:endParaRPr>
          </a:p>
        </p:txBody>
      </p:sp>
      <p:grpSp>
        <p:nvGrpSpPr>
          <p:cNvPr id="484" name="Google Shape;484;p33"/>
          <p:cNvGrpSpPr/>
          <p:nvPr/>
        </p:nvGrpSpPr>
        <p:grpSpPr>
          <a:xfrm>
            <a:off x="7016681" y="2444638"/>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effectLst>
                  <a:innerShdw blurRad="114300">
                    <a:prstClr val="black"/>
                  </a:innerShdw>
                </a:effectLst>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effectLst>
                  <a:innerShdw blurRad="114300">
                    <a:prstClr val="black"/>
                  </a:innerShdw>
                </a:effectLst>
                <a:latin typeface="Calibri"/>
                <a:ea typeface="Calibri"/>
                <a:cs typeface="Calibri"/>
                <a:sym typeface="Calibri"/>
              </a:endParaRPr>
            </a:p>
          </p:txBody>
        </p:sp>
      </p:grpSp>
      <p:sp>
        <p:nvSpPr>
          <p:cNvPr id="3" name="Google Shape;381;p22">
            <a:extLst>
              <a:ext uri="{FF2B5EF4-FFF2-40B4-BE49-F238E27FC236}">
                <a16:creationId xmlns:a16="http://schemas.microsoft.com/office/drawing/2014/main" id="{AEFF5083-A562-CC99-9DC9-CD45A9E81E55}"/>
              </a:ext>
            </a:extLst>
          </p:cNvPr>
          <p:cNvSpPr txBox="1">
            <a:spLocks/>
          </p:cNvSpPr>
          <p:nvPr/>
        </p:nvSpPr>
        <p:spPr>
          <a:xfrm>
            <a:off x="10281774" y="6186487"/>
            <a:ext cx="1910226" cy="50280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lnSpc>
                <a:spcPct val="100000"/>
              </a:lnSpc>
            </a:pPr>
            <a:r>
              <a:rPr lang="en-US" sz="4500" b="1" dirty="0">
                <a:solidFill>
                  <a:srgbClr val="B9D4B4"/>
                </a:solidFill>
                <a:effectLst>
                  <a:innerShdw blurRad="114300">
                    <a:prstClr val="black"/>
                  </a:innerShdw>
                </a:effectLst>
              </a:rPr>
              <a:t>&lt;04&gt;</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3177951"/>
            <a:ext cx="702155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6000" dirty="0">
                <a:effectLst>
                  <a:innerShdw blurRad="114300">
                    <a:prstClr val="black"/>
                  </a:innerShdw>
                </a:effectLst>
              </a:rPr>
              <a:t>Les Différents </a:t>
            </a:r>
            <a:r>
              <a:rPr lang="fr-FR" sz="9000" dirty="0">
                <a:solidFill>
                  <a:srgbClr val="EB8FD8"/>
                </a:solidFill>
                <a:effectLst>
                  <a:innerShdw blurRad="114300">
                    <a:prstClr val="black"/>
                  </a:innerShdw>
                </a:effectLst>
              </a:rPr>
              <a:t>Types</a:t>
            </a:r>
            <a:r>
              <a:rPr lang="fr-FR" sz="6000" dirty="0">
                <a:effectLst>
                  <a:innerShdw blurRad="114300">
                    <a:prstClr val="black"/>
                  </a:innerShdw>
                </a:effectLst>
              </a:rPr>
              <a:t> de Tests </a:t>
            </a:r>
            <a:endParaRPr lang="en-US" sz="5800" dirty="0">
              <a:solidFill>
                <a:srgbClr val="EB8FD8"/>
              </a:solidFill>
              <a:effectLst>
                <a:innerShdw blurRad="114300">
                  <a:prstClr val="black"/>
                </a:innerShdw>
              </a:effectLst>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effectLst>
                  <a:innerShdw blurRad="114300">
                    <a:prstClr val="black"/>
                  </a:innerShdw>
                </a:effectLst>
                <a:latin typeface="Roboto Mono"/>
              </a:rPr>
              <a:t>0</a:t>
            </a:r>
            <a:r>
              <a:rPr lang="en-GB" b="1" i="0" dirty="0">
                <a:ln>
                  <a:noFill/>
                </a:ln>
                <a:solidFill>
                  <a:schemeClr val="accent1"/>
                </a:solidFill>
                <a:effectLst>
                  <a:innerShdw blurRad="114300">
                    <a:prstClr val="black"/>
                  </a:innerShdw>
                </a:effectLst>
                <a:latin typeface="Roboto Mono"/>
              </a:rPr>
              <a:t>3</a:t>
            </a:r>
            <a:endParaRPr b="1" i="0" dirty="0">
              <a:ln>
                <a:noFill/>
              </a:ln>
              <a:solidFill>
                <a:schemeClr val="accent1"/>
              </a:solidFill>
              <a:effectLst>
                <a:innerShdw blurRad="114300">
                  <a:prstClr val="black"/>
                </a:innerShdw>
              </a:effectLst>
              <a:latin typeface="Roboto Mono"/>
            </a:endParaRPr>
          </a:p>
        </p:txBody>
      </p:sp>
    </p:spTree>
    <p:extLst>
      <p:ext uri="{BB962C8B-B14F-4D97-AF65-F5344CB8AC3E}">
        <p14:creationId xmlns:p14="http://schemas.microsoft.com/office/powerpoint/2010/main" val="4292428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SlidesMan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763</Words>
  <Application>Microsoft Office PowerPoint</Application>
  <PresentationFormat>Widescreen</PresentationFormat>
  <Paragraphs>106</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Roboto</vt:lpstr>
      <vt:lpstr>Griffy</vt:lpstr>
      <vt:lpstr>Calibri</vt:lpstr>
      <vt:lpstr>Roboto Mono SemiBold</vt:lpstr>
      <vt:lpstr>Arial</vt:lpstr>
      <vt:lpstr>Abril Fatface</vt:lpstr>
      <vt:lpstr>Roboto Mono</vt:lpstr>
      <vt:lpstr>Aldrich</vt:lpstr>
      <vt:lpstr>SlidesMania</vt:lpstr>
      <vt:lpstr>LES TESTS LOGICIEL</vt:lpstr>
      <vt:lpstr>06</vt:lpstr>
      <vt:lpstr>Introduction</vt:lpstr>
      <vt:lpstr>Qu’est-ce qu’un Test ?</vt:lpstr>
      <vt:lpstr>Qu’est-ce qu’un Test ?</vt:lpstr>
      <vt:lpstr>Pourquoi les tests logiciels ? </vt:lpstr>
      <vt:lpstr>Pourquoi les Tests logiciels ? </vt:lpstr>
      <vt:lpstr>Pourquoi les Tests logiciels ? </vt:lpstr>
      <vt:lpstr>Les Différents Types de Tests </vt:lpstr>
      <vt:lpstr>Les Différents Types de Tests </vt:lpstr>
      <vt:lpstr>Les Différents Types de Tests </vt:lpstr>
      <vt:lpstr>• Norme ISO-25010 : présente les différents types de tests standardisés.</vt:lpstr>
      <vt:lpstr>Méthodologie de tests, le comment </vt:lpstr>
      <vt:lpstr>PowerPoint Presentation</vt:lpstr>
      <vt:lpstr>PowerPoint Presentation</vt:lpstr>
      <vt:lpstr>PowerPoint Presentation</vt:lpstr>
      <vt:lpstr>Les Tests de Notre Projet </vt:lpstr>
      <vt:lpstr>C'est un test d’Intégration. </vt:lpstr>
      <vt:lpstr>PowerPoint Presentation</vt:lpstr>
      <vt:lpstr>PowerPoint Presentation</vt:lpstr>
      <vt:lpstr>PowerPoint Presentation</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dc:creator>KAYTO _01</dc:creator>
  <cp:lastModifiedBy>laghouanemsofien</cp:lastModifiedBy>
  <cp:revision>11</cp:revision>
  <dcterms:modified xsi:type="dcterms:W3CDTF">2024-05-14T09:35:24Z</dcterms:modified>
</cp:coreProperties>
</file>