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6"/>
  </p:notesMasterIdLst>
  <p:sldIdLst>
    <p:sldId id="256" r:id="rId2"/>
    <p:sldId id="258" r:id="rId3"/>
    <p:sldId id="257" r:id="rId4"/>
    <p:sldId id="259" r:id="rId5"/>
    <p:sldId id="263" r:id="rId6"/>
    <p:sldId id="265" r:id="rId7"/>
    <p:sldId id="267" r:id="rId8"/>
    <p:sldId id="281" r:id="rId9"/>
    <p:sldId id="282" r:id="rId10"/>
    <p:sldId id="271" r:id="rId11"/>
    <p:sldId id="283" r:id="rId12"/>
    <p:sldId id="284" r:id="rId13"/>
    <p:sldId id="260" r:id="rId14"/>
    <p:sldId id="274" r:id="rId15"/>
    <p:sldId id="268" r:id="rId16"/>
    <p:sldId id="285" r:id="rId17"/>
    <p:sldId id="275" r:id="rId18"/>
    <p:sldId id="287" r:id="rId19"/>
    <p:sldId id="288" r:id="rId20"/>
    <p:sldId id="289" r:id="rId21"/>
    <p:sldId id="291" r:id="rId22"/>
    <p:sldId id="290" r:id="rId23"/>
    <p:sldId id="278" r:id="rId24"/>
    <p:sldId id="277" r:id="rId25"/>
  </p:sldIdLst>
  <p:sldSz cx="12192000" cy="6858000"/>
  <p:notesSz cx="6858000" cy="9144000"/>
  <p:embeddedFontLst>
    <p:embeddedFont>
      <p:font typeface="Abril Fatface" panose="02000503000000020003" pitchFamily="2" charset="0"/>
      <p:regular r:id="rId27"/>
    </p:embeddedFon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A94E9"/>
    <a:srgbClr val="B9D4B4"/>
    <a:srgbClr val="EB8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220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760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9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11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9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869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356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238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52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340;p18"/>
          <p:cNvSpPr txBox="1">
            <a:spLocks noGrp="1"/>
          </p:cNvSpPr>
          <p:nvPr>
            <p:ph type="title"/>
          </p:nvPr>
        </p:nvSpPr>
        <p:spPr>
          <a:xfrm>
            <a:off x="876525"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1" name="Google Shape;341;p18"/>
          <p:cNvSpPr txBox="1">
            <a:spLocks noGrp="1"/>
          </p:cNvSpPr>
          <p:nvPr>
            <p:ph type="body" idx="1"/>
          </p:nvPr>
        </p:nvSpPr>
        <p:spPr>
          <a:xfrm>
            <a:off x="876525"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3" name="Google Shape;323;p17"/>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4" name="Google Shape;324;p17"/>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5" name="Google Shape;325;p17"/>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3"/>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6" name="Google Shape;326;p17"/>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7" name="Google Shape;327;p17"/>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8" name="Google Shape;32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9" name="Google Shape;329;p17"/>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30" name="Google Shape;330;p17"/>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1" name="Google Shape;331;p17"/>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2" name="Google Shape;332;p17"/>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3" name="Google Shape;333;p17"/>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7" r:id="rId6"/>
    <p:sldLayoutId id="2147483659" r:id="rId7"/>
    <p:sldLayoutId id="2147483661" r:id="rId8"/>
    <p:sldLayoutId id="2147483663" r:id="rId9"/>
    <p:sldLayoutId id="2147483664" r:id="rId10"/>
    <p:sldLayoutId id="2147483665" r:id="rId11"/>
    <p:sldLayoutId id="2147483666" r:id="rId12"/>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9000" dirty="0"/>
              <a:t>PREPA DU PREPA</a:t>
            </a:r>
            <a:endParaRPr sz="9000" dirty="0"/>
          </a:p>
        </p:txBody>
      </p:sp>
      <p:sp>
        <p:nvSpPr>
          <p:cNvPr id="381" name="Google Shape;381;p22"/>
          <p:cNvSpPr txBox="1">
            <a:spLocks noGrp="1"/>
          </p:cNvSpPr>
          <p:nvPr>
            <p:ph type="subTitle" idx="1"/>
          </p:nvPr>
        </p:nvSpPr>
        <p:spPr>
          <a:xfrm>
            <a:off x="6667499" y="4851701"/>
            <a:ext cx="3614275" cy="798000"/>
          </a:xfrm>
          <a:prstGeom prst="rect">
            <a:avLst/>
          </a:prstGeom>
        </p:spPr>
        <p:txBody>
          <a:bodyPr spcFirstLastPara="1" wrap="square" lIns="121900" tIns="121900" rIns="121900" bIns="121900" anchor="ctr" anchorCtr="0">
            <a:noAutofit/>
          </a:bodyPr>
          <a:lstStyle/>
          <a:p>
            <a:pPr marL="0" indent="0">
              <a:lnSpc>
                <a:spcPct val="100000"/>
              </a:lnSpc>
            </a:pPr>
            <a:r>
              <a:rPr lang="en" sz="1600" dirty="0">
                <a:solidFill>
                  <a:schemeClr val="accent1"/>
                </a:solidFill>
              </a:rPr>
              <a:t>&lt;p&gt;</a:t>
            </a:r>
            <a:r>
              <a:rPr lang="en" sz="1600" dirty="0"/>
              <a:t> </a:t>
            </a:r>
            <a:r>
              <a:rPr lang="en" sz="1400" dirty="0"/>
              <a:t>Sofien Laghouanem</a:t>
            </a:r>
            <a:br>
              <a:rPr lang="en" sz="1400" dirty="0"/>
            </a:br>
            <a:r>
              <a:rPr lang="en" sz="1400" dirty="0"/>
              <a:t>     Arij Hamraoui</a:t>
            </a:r>
          </a:p>
          <a:p>
            <a:pPr marL="0" indent="0">
              <a:lnSpc>
                <a:spcPct val="100000"/>
              </a:lnSpc>
            </a:pPr>
            <a:r>
              <a:rPr lang="en" sz="1400" dirty="0"/>
              <a:t>     Cyrine Zahar</a:t>
            </a:r>
          </a:p>
          <a:p>
            <a:pPr marL="0" indent="0">
              <a:lnSpc>
                <a:spcPct val="100000"/>
              </a:lnSpc>
            </a:pPr>
            <a:r>
              <a:rPr lang="en" sz="1400" dirty="0"/>
              <a:t>     Youssef Abid  </a:t>
            </a:r>
            <a:r>
              <a:rPr lang="en" sz="1600" dirty="0">
                <a:solidFill>
                  <a:schemeClr val="accent1"/>
                </a:solidFill>
              </a:rPr>
              <a:t>&lt;/p&gt;</a:t>
            </a:r>
            <a:endParaRPr sz="1600"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7"/>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dirty="0"/>
              <a:t>Les Différents </a:t>
            </a:r>
            <a:r>
              <a:rPr lang="fr-FR" sz="4500" dirty="0">
                <a:solidFill>
                  <a:srgbClr val="EB8FD8"/>
                </a:solidFill>
              </a:rPr>
              <a:t>Types</a:t>
            </a:r>
            <a:r>
              <a:rPr lang="fr-FR" sz="3500" dirty="0"/>
              <a:t> de Tests </a:t>
            </a:r>
            <a:endParaRPr sz="3500" dirty="0">
              <a:solidFill>
                <a:schemeClr val="accent3"/>
              </a:solidFill>
            </a:endParaRPr>
          </a:p>
        </p:txBody>
      </p:sp>
      <p:sp>
        <p:nvSpPr>
          <p:cNvPr id="540" name="Google Shape;540;p37"/>
          <p:cNvSpPr txBox="1">
            <a:spLocks noGrp="1"/>
          </p:cNvSpPr>
          <p:nvPr>
            <p:ph type="subTitle" idx="1"/>
          </p:nvPr>
        </p:nvSpPr>
        <p:spPr>
          <a:xfrm>
            <a:off x="846272" y="2049300"/>
            <a:ext cx="3201291"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kern="1200" dirty="0"/>
              <a:t>Tests </a:t>
            </a:r>
            <a:r>
              <a:rPr lang="en-US" sz="2000" kern="1200" dirty="0" err="1"/>
              <a:t>d'intégration</a:t>
            </a:r>
            <a:endParaRPr dirty="0"/>
          </a:p>
        </p:txBody>
      </p:sp>
      <p:sp>
        <p:nvSpPr>
          <p:cNvPr id="541" name="Google Shape;541;p37"/>
          <p:cNvSpPr txBox="1">
            <a:spLocks noGrp="1"/>
          </p:cNvSpPr>
          <p:nvPr>
            <p:ph type="body" idx="8"/>
          </p:nvPr>
        </p:nvSpPr>
        <p:spPr>
          <a:xfrm>
            <a:off x="8077200" y="4983377"/>
            <a:ext cx="3315875" cy="834000"/>
          </a:xfrm>
          <a:prstGeom prst="rect">
            <a:avLst/>
          </a:prstGeom>
          <a:noFill/>
          <a:ln>
            <a:noFill/>
          </a:ln>
        </p:spPr>
        <p:txBody>
          <a:bodyPr spcFirstLastPara="1" wrap="square" lIns="121900" tIns="121900" rIns="121900" bIns="121900" anchor="t" anchorCtr="0">
            <a:noAutofit/>
          </a:bodyPr>
          <a:lstStyle/>
          <a:p>
            <a:pPr marL="0"/>
            <a:r>
              <a:rPr lang="en-US" sz="1400" kern="1200" dirty="0" err="1"/>
              <a:t>Valident</a:t>
            </a:r>
            <a:r>
              <a:rPr lang="en-US" sz="1400" kern="1200" dirty="0"/>
              <a:t> les </a:t>
            </a:r>
            <a:r>
              <a:rPr lang="en-US" sz="1400" kern="1200" dirty="0" err="1"/>
              <a:t>cas</a:t>
            </a:r>
            <a:r>
              <a:rPr lang="en-US" sz="1400" kern="1200" dirty="0"/>
              <a:t> </a:t>
            </a:r>
            <a:r>
              <a:rPr lang="en-US" sz="1400" kern="1200" dirty="0" err="1"/>
              <a:t>d'utilisation</a:t>
            </a:r>
            <a:r>
              <a:rPr lang="en-US" sz="1400" kern="1200" dirty="0"/>
              <a:t> </a:t>
            </a:r>
            <a:r>
              <a:rPr lang="en-US" sz="1400" kern="1200" dirty="0" err="1"/>
              <a:t>d'une</a:t>
            </a:r>
            <a:r>
              <a:rPr lang="en-US" sz="1400" kern="1200" dirty="0"/>
              <a:t> </a:t>
            </a:r>
            <a:r>
              <a:rPr lang="en-US" sz="1400" kern="1200" dirty="0" err="1"/>
              <a:t>partie</a:t>
            </a:r>
            <a:r>
              <a:rPr lang="en-US" sz="1400" kern="1200" dirty="0"/>
              <a:t> isolable du </a:t>
            </a:r>
            <a:r>
              <a:rPr lang="en-US" sz="1400" kern="1200" dirty="0" err="1"/>
              <a:t>logiciel</a:t>
            </a:r>
            <a:r>
              <a:rPr lang="en-US" sz="1400" kern="1200" dirty="0"/>
              <a:t>.</a:t>
            </a:r>
            <a:endParaRPr sz="1400" kern="1200" dirty="0"/>
          </a:p>
        </p:txBody>
      </p:sp>
      <p:sp>
        <p:nvSpPr>
          <p:cNvPr id="542" name="Google Shape;542;p37"/>
          <p:cNvSpPr txBox="1">
            <a:spLocks noGrp="1"/>
          </p:cNvSpPr>
          <p:nvPr>
            <p:ph type="subTitle" idx="2"/>
          </p:nvPr>
        </p:nvSpPr>
        <p:spPr>
          <a:xfrm>
            <a:off x="846273" y="446447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kern="1200" dirty="0"/>
              <a:t>Tests </a:t>
            </a:r>
            <a:r>
              <a:rPr lang="en-US" sz="2000" kern="1200" dirty="0" err="1"/>
              <a:t>statiques</a:t>
            </a:r>
            <a:endParaRPr dirty="0"/>
          </a:p>
        </p:txBody>
      </p:sp>
      <p:sp>
        <p:nvSpPr>
          <p:cNvPr id="543" name="Google Shape;543;p37"/>
          <p:cNvSpPr txBox="1">
            <a:spLocks noGrp="1"/>
          </p:cNvSpPr>
          <p:nvPr>
            <p:ph type="body" idx="13"/>
          </p:nvPr>
        </p:nvSpPr>
        <p:spPr>
          <a:xfrm>
            <a:off x="846272" y="2673550"/>
            <a:ext cx="3382460" cy="834000"/>
          </a:xfrm>
          <a:prstGeom prst="rect">
            <a:avLst/>
          </a:prstGeom>
        </p:spPr>
        <p:txBody>
          <a:bodyPr spcFirstLastPara="1" wrap="square" lIns="121900" tIns="121900" rIns="121900" bIns="121900" anchor="t" anchorCtr="0">
            <a:noAutofit/>
          </a:bodyPr>
          <a:lstStyle/>
          <a:p>
            <a:pPr marL="0"/>
            <a:r>
              <a:rPr lang="en-US" sz="1400" kern="1200" dirty="0" err="1"/>
              <a:t>Vérifient</a:t>
            </a:r>
            <a:r>
              <a:rPr lang="en-US" sz="1400" kern="1200" dirty="0"/>
              <a:t> la communication entre </a:t>
            </a:r>
            <a:r>
              <a:rPr lang="en-US" sz="1400" kern="1200" dirty="0" err="1"/>
              <a:t>plusieurs</a:t>
            </a:r>
            <a:r>
              <a:rPr lang="en-US" sz="1400" kern="1200" dirty="0"/>
              <a:t> </a:t>
            </a:r>
            <a:r>
              <a:rPr lang="en-US" sz="1400" kern="1200" dirty="0" err="1"/>
              <a:t>composants</a:t>
            </a:r>
            <a:r>
              <a:rPr lang="en-US" sz="1400" kern="1200" dirty="0"/>
              <a:t> </a:t>
            </a:r>
            <a:r>
              <a:rPr lang="en-US" sz="1400" kern="1200" dirty="0" err="1"/>
              <a:t>selon</a:t>
            </a:r>
            <a:r>
              <a:rPr lang="en-US" sz="1400" kern="1200" dirty="0"/>
              <a:t> des </a:t>
            </a:r>
            <a:r>
              <a:rPr lang="en-US" sz="1400" kern="1200" dirty="0" err="1"/>
              <a:t>scénarios</a:t>
            </a:r>
            <a:r>
              <a:rPr lang="en-US" sz="1400" kern="1200" dirty="0"/>
              <a:t> </a:t>
            </a:r>
            <a:r>
              <a:rPr lang="en-US" sz="1400" kern="1200" dirty="0" err="1"/>
              <a:t>prédéfinis</a:t>
            </a:r>
            <a:r>
              <a:rPr lang="en-US" sz="1400" kern="1200" dirty="0"/>
              <a:t>. </a:t>
            </a:r>
          </a:p>
        </p:txBody>
      </p:sp>
      <p:sp>
        <p:nvSpPr>
          <p:cNvPr id="544" name="Google Shape;544;p37"/>
          <p:cNvSpPr txBox="1">
            <a:spLocks noGrp="1"/>
          </p:cNvSpPr>
          <p:nvPr>
            <p:ph type="subTitle" idx="3"/>
          </p:nvPr>
        </p:nvSpPr>
        <p:spPr>
          <a:xfrm>
            <a:off x="8077200" y="2058680"/>
            <a:ext cx="3315874"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kern="1200" dirty="0"/>
              <a:t>Tests de performance</a:t>
            </a:r>
            <a:endParaRPr dirty="0"/>
          </a:p>
        </p:txBody>
      </p:sp>
      <p:sp>
        <p:nvSpPr>
          <p:cNvPr id="545" name="Google Shape;545;p37"/>
          <p:cNvSpPr txBox="1">
            <a:spLocks noGrp="1"/>
          </p:cNvSpPr>
          <p:nvPr>
            <p:ph type="body" idx="15"/>
          </p:nvPr>
        </p:nvSpPr>
        <p:spPr>
          <a:xfrm>
            <a:off x="846274" y="4983377"/>
            <a:ext cx="3018000" cy="834000"/>
          </a:xfrm>
          <a:prstGeom prst="rect">
            <a:avLst/>
          </a:prstGeom>
        </p:spPr>
        <p:txBody>
          <a:bodyPr spcFirstLastPara="1" wrap="square" lIns="121900" tIns="121900" rIns="121900" bIns="121900" anchor="t" anchorCtr="0">
            <a:noAutofit/>
          </a:bodyPr>
          <a:lstStyle/>
          <a:p>
            <a:pPr marL="0"/>
            <a:r>
              <a:rPr lang="en-US" sz="1400" kern="1200" dirty="0" err="1"/>
              <a:t>Analysent</a:t>
            </a:r>
            <a:r>
              <a:rPr lang="en-US" sz="1400" kern="1200" dirty="0"/>
              <a:t> le code pour </a:t>
            </a:r>
            <a:r>
              <a:rPr lang="en-US" sz="1400" kern="1200" dirty="0" err="1"/>
              <a:t>vérifier</a:t>
            </a:r>
            <a:r>
              <a:rPr lang="en-US" sz="1400" kern="1200" dirty="0"/>
              <a:t> </a:t>
            </a:r>
            <a:r>
              <a:rPr lang="en-US" sz="1400" kern="1200" dirty="0" err="1"/>
              <a:t>sa</a:t>
            </a:r>
            <a:r>
              <a:rPr lang="en-US" sz="1400" kern="1200" dirty="0"/>
              <a:t> </a:t>
            </a:r>
            <a:r>
              <a:rPr lang="en-US" sz="1400" kern="1200" dirty="0" err="1"/>
              <a:t>conformité</a:t>
            </a:r>
            <a:r>
              <a:rPr lang="en-US" sz="1400" kern="1200" dirty="0"/>
              <a:t> à des </a:t>
            </a:r>
            <a:r>
              <a:rPr lang="en-US" sz="1400" kern="1200" dirty="0" err="1"/>
              <a:t>critères</a:t>
            </a:r>
            <a:r>
              <a:rPr lang="en-US" sz="1400" kern="1200" dirty="0"/>
              <a:t> </a:t>
            </a:r>
            <a:r>
              <a:rPr lang="en-US" sz="1400" kern="1200" dirty="0" err="1"/>
              <a:t>prédéfinis</a:t>
            </a:r>
            <a:r>
              <a:rPr lang="en-US" sz="1400" kern="1200" dirty="0"/>
              <a:t>. </a:t>
            </a:r>
          </a:p>
        </p:txBody>
      </p:sp>
      <p:sp>
        <p:nvSpPr>
          <p:cNvPr id="546" name="Google Shape;546;p37"/>
          <p:cNvSpPr txBox="1">
            <a:spLocks noGrp="1"/>
          </p:cNvSpPr>
          <p:nvPr>
            <p:ph type="subTitle" idx="4"/>
          </p:nvPr>
        </p:nvSpPr>
        <p:spPr>
          <a:xfrm>
            <a:off x="4422091" y="2066650"/>
            <a:ext cx="3461884"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kern="1200" dirty="0"/>
              <a:t>Tests de bout </a:t>
            </a:r>
            <a:r>
              <a:rPr lang="en-US" sz="2000" kern="1200" dirty="0" err="1"/>
              <a:t>en</a:t>
            </a:r>
            <a:r>
              <a:rPr lang="en-US" sz="2000" kern="1200" dirty="0"/>
              <a:t> bout</a:t>
            </a:r>
            <a:endParaRPr dirty="0"/>
          </a:p>
        </p:txBody>
      </p:sp>
      <p:sp>
        <p:nvSpPr>
          <p:cNvPr id="547" name="Google Shape;547;p37"/>
          <p:cNvSpPr txBox="1">
            <a:spLocks noGrp="1"/>
          </p:cNvSpPr>
          <p:nvPr>
            <p:ph type="subTitle" idx="5"/>
          </p:nvPr>
        </p:nvSpPr>
        <p:spPr>
          <a:xfrm>
            <a:off x="4422091" y="446447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kern="1200" dirty="0"/>
              <a:t>Tests </a:t>
            </a:r>
            <a:r>
              <a:rPr lang="en-US" sz="2000" kern="1200" dirty="0" err="1"/>
              <a:t>unitaires</a:t>
            </a:r>
            <a:endParaRPr dirty="0"/>
          </a:p>
        </p:txBody>
      </p:sp>
      <p:sp>
        <p:nvSpPr>
          <p:cNvPr id="548" name="Google Shape;548;p37"/>
          <p:cNvSpPr txBox="1">
            <a:spLocks noGrp="1"/>
          </p:cNvSpPr>
          <p:nvPr>
            <p:ph type="subTitle" idx="6"/>
          </p:nvPr>
        </p:nvSpPr>
        <p:spPr>
          <a:xfrm>
            <a:off x="8077200" y="4445925"/>
            <a:ext cx="3315874"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000" kern="1200" dirty="0"/>
              <a:t>Tests de </a:t>
            </a:r>
            <a:r>
              <a:rPr lang="en-US" sz="2000" kern="1200" dirty="0" err="1"/>
              <a:t>composants</a:t>
            </a:r>
            <a:endParaRPr dirty="0"/>
          </a:p>
        </p:txBody>
      </p:sp>
      <p:sp>
        <p:nvSpPr>
          <p:cNvPr id="549" name="Google Shape;549;p37"/>
          <p:cNvSpPr txBox="1">
            <a:spLocks noGrp="1"/>
          </p:cNvSpPr>
          <p:nvPr>
            <p:ph type="body" idx="7"/>
          </p:nvPr>
        </p:nvSpPr>
        <p:spPr>
          <a:xfrm>
            <a:off x="4422090" y="2673550"/>
            <a:ext cx="3382460" cy="834000"/>
          </a:xfrm>
          <a:prstGeom prst="rect">
            <a:avLst/>
          </a:prstGeom>
          <a:noFill/>
          <a:ln>
            <a:noFill/>
          </a:ln>
        </p:spPr>
        <p:txBody>
          <a:bodyPr spcFirstLastPara="1" wrap="square" lIns="121900" tIns="121900" rIns="121900" bIns="121900" anchor="t" anchorCtr="0">
            <a:noAutofit/>
          </a:bodyPr>
          <a:lstStyle/>
          <a:p>
            <a:pPr marL="0"/>
            <a:r>
              <a:rPr lang="en-US" sz="1400" kern="1200" dirty="0" err="1"/>
              <a:t>Valident</a:t>
            </a:r>
            <a:r>
              <a:rPr lang="en-US" sz="1400" kern="1200" dirty="0"/>
              <a:t> le </a:t>
            </a:r>
            <a:r>
              <a:rPr lang="en-US" sz="1400" kern="1200" dirty="0" err="1"/>
              <a:t>parcours</a:t>
            </a:r>
            <a:r>
              <a:rPr lang="en-US" sz="1400" kern="1200" dirty="0"/>
              <a:t> </a:t>
            </a:r>
            <a:r>
              <a:rPr lang="en-US" sz="1400" kern="1200" dirty="0" err="1"/>
              <a:t>utilisateur</a:t>
            </a:r>
            <a:r>
              <a:rPr lang="en-US" sz="1400" kern="1200" dirty="0"/>
              <a:t> </a:t>
            </a:r>
            <a:r>
              <a:rPr lang="en-US" sz="1400" kern="1200" dirty="0" err="1"/>
              <a:t>complet</a:t>
            </a:r>
            <a:r>
              <a:rPr lang="en-US" sz="1400" kern="1200" dirty="0"/>
              <a:t>, </a:t>
            </a:r>
            <a:r>
              <a:rPr lang="en-US" sz="1400" kern="1200" dirty="0" err="1"/>
              <a:t>parfois</a:t>
            </a:r>
            <a:r>
              <a:rPr lang="en-US" sz="1400" kern="1200" dirty="0"/>
              <a:t> </a:t>
            </a:r>
            <a:r>
              <a:rPr lang="en-US" sz="1400" kern="1200" dirty="0" err="1"/>
              <a:t>utilisés</a:t>
            </a:r>
            <a:r>
              <a:rPr lang="en-US" sz="1400" kern="1200" dirty="0"/>
              <a:t> </a:t>
            </a:r>
            <a:r>
              <a:rPr lang="en-US" sz="1400" kern="1200" dirty="0" err="1"/>
              <a:t>comme</a:t>
            </a:r>
            <a:r>
              <a:rPr lang="en-US" sz="1400" kern="1200" dirty="0"/>
              <a:t> tests </a:t>
            </a:r>
            <a:r>
              <a:rPr lang="en-US" sz="1400" kern="1200" dirty="0" err="1"/>
              <a:t>d'acceptation</a:t>
            </a:r>
            <a:r>
              <a:rPr lang="en-US" sz="1400" kern="1200" dirty="0"/>
              <a:t>.</a:t>
            </a:r>
            <a:endParaRPr sz="1400" kern="1200" dirty="0"/>
          </a:p>
        </p:txBody>
      </p:sp>
      <p:sp>
        <p:nvSpPr>
          <p:cNvPr id="550" name="Google Shape;550;p37"/>
          <p:cNvSpPr txBox="1">
            <a:spLocks noGrp="1"/>
          </p:cNvSpPr>
          <p:nvPr>
            <p:ph type="body" idx="9"/>
          </p:nvPr>
        </p:nvSpPr>
        <p:spPr>
          <a:xfrm>
            <a:off x="4422092" y="4983377"/>
            <a:ext cx="3018000" cy="834000"/>
          </a:xfrm>
          <a:prstGeom prst="rect">
            <a:avLst/>
          </a:prstGeom>
        </p:spPr>
        <p:txBody>
          <a:bodyPr spcFirstLastPara="1" wrap="square" lIns="121900" tIns="121900" rIns="121900" bIns="121900" anchor="t" anchorCtr="0">
            <a:noAutofit/>
          </a:bodyPr>
          <a:lstStyle/>
          <a:p>
            <a:pPr marL="0"/>
            <a:r>
              <a:rPr lang="en-US" sz="1400" kern="1200" dirty="0" err="1"/>
              <a:t>Analysent</a:t>
            </a:r>
            <a:r>
              <a:rPr lang="en-US" sz="1400" kern="1200" dirty="0"/>
              <a:t> le code pour </a:t>
            </a:r>
            <a:r>
              <a:rPr lang="en-US" sz="1400" kern="1200" dirty="0" err="1"/>
              <a:t>vérifier</a:t>
            </a:r>
            <a:r>
              <a:rPr lang="en-US" sz="1400" kern="1200" dirty="0"/>
              <a:t> </a:t>
            </a:r>
            <a:r>
              <a:rPr lang="en-US" sz="1400" kern="1200" dirty="0" err="1"/>
              <a:t>sa</a:t>
            </a:r>
            <a:r>
              <a:rPr lang="en-US" sz="1400" kern="1200" dirty="0"/>
              <a:t> </a:t>
            </a:r>
            <a:r>
              <a:rPr lang="en-US" sz="1400" kern="1200" dirty="0" err="1"/>
              <a:t>conformité</a:t>
            </a:r>
            <a:r>
              <a:rPr lang="en-US" sz="1400" kern="1200" dirty="0"/>
              <a:t> à des </a:t>
            </a:r>
            <a:r>
              <a:rPr lang="en-US" sz="1400" kern="1200" dirty="0" err="1"/>
              <a:t>critères</a:t>
            </a:r>
            <a:r>
              <a:rPr lang="en-US" sz="1400" kern="1200" dirty="0"/>
              <a:t> </a:t>
            </a:r>
            <a:r>
              <a:rPr lang="en-US" sz="1400" kern="1200" dirty="0" err="1"/>
              <a:t>prédéfinis</a:t>
            </a:r>
            <a:r>
              <a:rPr lang="en-US" sz="1400" kern="1200" dirty="0"/>
              <a:t>. </a:t>
            </a:r>
          </a:p>
        </p:txBody>
      </p:sp>
      <p:sp>
        <p:nvSpPr>
          <p:cNvPr id="551" name="Google Shape;551;p37"/>
          <p:cNvSpPr txBox="1">
            <a:spLocks noGrp="1"/>
          </p:cNvSpPr>
          <p:nvPr>
            <p:ph type="body" idx="14"/>
          </p:nvPr>
        </p:nvSpPr>
        <p:spPr>
          <a:xfrm>
            <a:off x="8077199" y="2673550"/>
            <a:ext cx="3268527" cy="834000"/>
          </a:xfrm>
          <a:prstGeom prst="rect">
            <a:avLst/>
          </a:prstGeom>
          <a:noFill/>
          <a:ln>
            <a:noFill/>
          </a:ln>
        </p:spPr>
        <p:txBody>
          <a:bodyPr spcFirstLastPara="1" wrap="square" lIns="121900" tIns="121900" rIns="121900" bIns="121900" anchor="t" anchorCtr="0">
            <a:noAutofit/>
          </a:bodyPr>
          <a:lstStyle/>
          <a:p>
            <a:pPr marL="0"/>
            <a:r>
              <a:rPr lang="en-US" sz="1400" kern="1200" dirty="0" err="1"/>
              <a:t>Evaluent</a:t>
            </a:r>
            <a:r>
              <a:rPr lang="en-US" sz="1400" kern="1200" dirty="0"/>
              <a:t> des aspects techniques </a:t>
            </a:r>
            <a:r>
              <a:rPr lang="en-US" sz="1400" kern="1200" dirty="0" err="1"/>
              <a:t>comme</a:t>
            </a:r>
            <a:r>
              <a:rPr lang="en-US" sz="1400" kern="1200" dirty="0"/>
              <a:t> la </a:t>
            </a:r>
            <a:r>
              <a:rPr lang="en-US" sz="1400" kern="1200" dirty="0" err="1"/>
              <a:t>sécurité</a:t>
            </a:r>
            <a:r>
              <a:rPr lang="en-US" sz="1400" kern="1200" dirty="0"/>
              <a:t> et </a:t>
            </a:r>
            <a:r>
              <a:rPr lang="en-US" sz="1400" kern="1200" dirty="0" err="1"/>
              <a:t>l'accessibilité</a:t>
            </a:r>
            <a:r>
              <a:rPr lang="en-US" sz="1400" kern="1200" dirty="0"/>
              <a:t>, </a:t>
            </a:r>
            <a:r>
              <a:rPr lang="en-US" sz="1400" kern="1200" dirty="0" err="1"/>
              <a:t>en</a:t>
            </a:r>
            <a:r>
              <a:rPr lang="en-US" sz="1400" kern="1200" dirty="0"/>
              <a:t> conditions </a:t>
            </a:r>
            <a:r>
              <a:rPr lang="en-US" sz="1400" kern="1200" dirty="0" err="1"/>
              <a:t>réelles</a:t>
            </a:r>
            <a:r>
              <a:rPr lang="en-US" sz="1400" kern="1200" dirty="0"/>
              <a:t>.</a:t>
            </a:r>
            <a:endParaRPr sz="1400" kern="1200" dirty="0"/>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80;p33">
            <a:extLst>
              <a:ext uri="{FF2B5EF4-FFF2-40B4-BE49-F238E27FC236}">
                <a16:creationId xmlns:a16="http://schemas.microsoft.com/office/drawing/2014/main" id="{5029B177-FC32-DCDB-71F2-E57245EB4AD3}"/>
              </a:ext>
            </a:extLst>
          </p:cNvPr>
          <p:cNvSpPr/>
          <p:nvPr/>
        </p:nvSpPr>
        <p:spPr>
          <a:xfrm>
            <a:off x="2484479" y="1020679"/>
            <a:ext cx="7291533" cy="5622168"/>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 name="Google Shape;488;p33">
            <a:extLst>
              <a:ext uri="{FF2B5EF4-FFF2-40B4-BE49-F238E27FC236}">
                <a16:creationId xmlns:a16="http://schemas.microsoft.com/office/drawing/2014/main" id="{F7A85DAB-4617-724A-D3A6-A253B9437491}"/>
              </a:ext>
            </a:extLst>
          </p:cNvPr>
          <p:cNvGrpSpPr/>
          <p:nvPr/>
        </p:nvGrpSpPr>
        <p:grpSpPr>
          <a:xfrm>
            <a:off x="2697052" y="1156711"/>
            <a:ext cx="635280" cy="147600"/>
            <a:chOff x="2147366" y="4139382"/>
            <a:chExt cx="635280" cy="147600"/>
          </a:xfrm>
        </p:grpSpPr>
        <p:sp>
          <p:nvSpPr>
            <p:cNvPr id="11" name="Google Shape;489;p33">
              <a:extLst>
                <a:ext uri="{FF2B5EF4-FFF2-40B4-BE49-F238E27FC236}">
                  <a16:creationId xmlns:a16="http://schemas.microsoft.com/office/drawing/2014/main" id="{F411D6E5-1553-3AE8-38A6-03F032B3A4FB}"/>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490;p33">
              <a:extLst>
                <a:ext uri="{FF2B5EF4-FFF2-40B4-BE49-F238E27FC236}">
                  <a16:creationId xmlns:a16="http://schemas.microsoft.com/office/drawing/2014/main" id="{A1C16C6F-EFA8-B8BE-EC37-863EAA6B74FE}"/>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491;p33">
              <a:extLst>
                <a:ext uri="{FF2B5EF4-FFF2-40B4-BE49-F238E27FC236}">
                  <a16:creationId xmlns:a16="http://schemas.microsoft.com/office/drawing/2014/main" id="{19FCB98A-6478-C8CA-6F3F-5C73D5EBB44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E6FC56C8-7F65-C87F-8765-684CB62F98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21" b="99826" l="7422" r="92969">
                        <a14:foregroundMark x1="30339" y1="81771" x2="30339" y2="81771"/>
                        <a14:foregroundMark x1="30339" y1="81771" x2="69141" y2="84028"/>
                        <a14:foregroundMark x1="19401" y1="77257" x2="82161" y2="77431"/>
                        <a14:foregroundMark x1="84375" y1="86458" x2="89193" y2="96701"/>
                        <a14:foregroundMark x1="45964" y1="15972" x2="50521" y2="5729"/>
                        <a14:foregroundMark x1="50521" y1="5729" x2="56120" y2="17361"/>
                        <a14:foregroundMark x1="56120" y1="18403" x2="44141" y2="19097"/>
                        <a14:foregroundMark x1="48698" y1="15278" x2="51563" y2="9896"/>
                      </a14:backgroundRemoval>
                    </a14:imgEffect>
                  </a14:imgLayer>
                </a14:imgProps>
              </a:ext>
            </a:extLst>
          </a:blip>
          <a:stretch>
            <a:fillRect/>
          </a:stretch>
        </p:blipFill>
        <p:spPr>
          <a:xfrm>
            <a:off x="2518724" y="1123122"/>
            <a:ext cx="7223042" cy="5417282"/>
          </a:xfrm>
          <a:prstGeom prst="rect">
            <a:avLst/>
          </a:prstGeom>
          <a:noFill/>
        </p:spPr>
      </p:pic>
      <p:sp>
        <p:nvSpPr>
          <p:cNvPr id="8" name="Google Shape;424;p27">
            <a:extLst>
              <a:ext uri="{FF2B5EF4-FFF2-40B4-BE49-F238E27FC236}">
                <a16:creationId xmlns:a16="http://schemas.microsoft.com/office/drawing/2014/main" id="{584E2477-3ADF-11F7-E838-090F17E763E4}"/>
              </a:ext>
            </a:extLst>
          </p:cNvPr>
          <p:cNvSpPr txBox="1">
            <a:spLocks noGrp="1"/>
          </p:cNvSpPr>
          <p:nvPr>
            <p:ph type="title"/>
          </p:nvPr>
        </p:nvSpPr>
        <p:spPr>
          <a:xfrm>
            <a:off x="940459" y="368298"/>
            <a:ext cx="10311081"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fr-FR" sz="2400" dirty="0"/>
              <a:t>• Norme ISO-25010 : présente les différents types de tests standardisés.</a:t>
            </a:r>
            <a:endParaRPr sz="2400" dirty="0">
              <a:solidFill>
                <a:srgbClr val="B9D4B4"/>
              </a:solidFill>
            </a:endParaRPr>
          </a:p>
        </p:txBody>
      </p:sp>
    </p:spTree>
    <p:extLst>
      <p:ext uri="{BB962C8B-B14F-4D97-AF65-F5344CB8AC3E}">
        <p14:creationId xmlns:p14="http://schemas.microsoft.com/office/powerpoint/2010/main" val="142109921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787047" y="3103993"/>
            <a:ext cx="6869150" cy="191848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4800" dirty="0"/>
              <a:t>Méthodologie de tests, le </a:t>
            </a:r>
            <a:r>
              <a:rPr lang="fr-FR" sz="9000" dirty="0">
                <a:solidFill>
                  <a:srgbClr val="B9D4B4"/>
                </a:solidFill>
              </a:rPr>
              <a:t>comment</a:t>
            </a:r>
            <a:r>
              <a:rPr lang="fr-FR" sz="4800" dirty="0"/>
              <a:t> </a:t>
            </a:r>
            <a:endParaRPr sz="9000" dirty="0">
              <a:solidFill>
                <a:srgbClr val="B9D4B4"/>
              </a:solidFill>
            </a:endParaRPr>
          </a:p>
        </p:txBody>
      </p:sp>
      <p:sp>
        <p:nvSpPr>
          <p:cNvPr id="459" name="Google Shape;459;p31"/>
          <p:cNvSpPr/>
          <p:nvPr/>
        </p:nvSpPr>
        <p:spPr>
          <a:xfrm>
            <a:off x="1623209" y="2023001"/>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en-GB"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11308850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485900" y="3489511"/>
            <a:ext cx="8508596" cy="1449539"/>
          </a:xfrm>
          <a:prstGeom prst="rect">
            <a:avLst/>
          </a:prstGeom>
        </p:spPr>
        <p:txBody>
          <a:bodyPr spcFirstLastPara="1" wrap="square" lIns="121900" tIns="121900" rIns="121900" bIns="121900" anchor="t" anchorCtr="0">
            <a:noAutofit/>
          </a:bodyPr>
          <a:lstStyle/>
          <a:p>
            <a:r>
              <a:rPr lang="fr-FR" dirty="0"/>
              <a:t>La réalisation d’un test se décompose en trois phases bien distinctes, dites 3A, pour </a:t>
            </a:r>
            <a:r>
              <a:rPr lang="fr-FR" sz="2200" b="1" dirty="0">
                <a:solidFill>
                  <a:srgbClr val="B9D4B4"/>
                </a:solidFill>
              </a:rPr>
              <a:t>Arrange</a:t>
            </a:r>
            <a:r>
              <a:rPr lang="fr-FR" dirty="0"/>
              <a:t>, </a:t>
            </a:r>
            <a:r>
              <a:rPr lang="fr-FR" sz="2200" b="1" dirty="0" err="1">
                <a:solidFill>
                  <a:srgbClr val="B9D4B4"/>
                </a:solidFill>
              </a:rPr>
              <a:t>Act</a:t>
            </a:r>
            <a:r>
              <a:rPr lang="fr-FR" dirty="0"/>
              <a:t>, </a:t>
            </a:r>
            <a:r>
              <a:rPr lang="fr-FR" sz="2200" b="1" dirty="0" err="1">
                <a:solidFill>
                  <a:srgbClr val="B9D4B4"/>
                </a:solidFill>
              </a:rPr>
              <a:t>Assert</a:t>
            </a:r>
            <a:r>
              <a:rPr lang="fr-FR" dirty="0"/>
              <a:t>, et parfois une phase de “</a:t>
            </a:r>
            <a:r>
              <a:rPr lang="fr-FR" sz="2000" b="1" dirty="0" err="1">
                <a:solidFill>
                  <a:srgbClr val="B9D4B4"/>
                </a:solidFill>
              </a:rPr>
              <a:t>Teardown</a:t>
            </a:r>
            <a:r>
              <a:rPr lang="fr-FR" dirty="0"/>
              <a:t>” :</a:t>
            </a:r>
            <a:endParaRPr lang="en-US" dirty="0"/>
          </a:p>
        </p:txBody>
      </p:sp>
      <p:sp>
        <p:nvSpPr>
          <p:cNvPr id="2" name="Google Shape;424;p27">
            <a:extLst>
              <a:ext uri="{FF2B5EF4-FFF2-40B4-BE49-F238E27FC236}">
                <a16:creationId xmlns:a16="http://schemas.microsoft.com/office/drawing/2014/main" id="{289C3EE9-01CF-0084-FAB1-84B39B93D93C}"/>
              </a:ext>
            </a:extLst>
          </p:cNvPr>
          <p:cNvSpPr txBox="1">
            <a:spLocks/>
          </p:cNvSpPr>
          <p:nvPr/>
        </p:nvSpPr>
        <p:spPr>
          <a:xfrm>
            <a:off x="1128896" y="1494101"/>
            <a:ext cx="10110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sz="4500" dirty="0"/>
              <a:t>Méthodologie de tests, le </a:t>
            </a:r>
            <a:r>
              <a:rPr lang="fr-FR" sz="6500" dirty="0">
                <a:solidFill>
                  <a:srgbClr val="B9D4B4"/>
                </a:solidFill>
              </a:rPr>
              <a:t>comment</a:t>
            </a:r>
            <a:r>
              <a:rPr lang="fr-FR" sz="4500" dirty="0"/>
              <a:t> </a:t>
            </a:r>
            <a:endParaRPr lang="fr-FR" sz="4500" dirty="0">
              <a:solidFill>
                <a:srgbClr val="B9D4B4"/>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2" name="Google Shape;792;p40"/>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fr-FR" dirty="0"/>
              <a:t>Arrange</a:t>
            </a:r>
            <a:endParaRPr dirty="0"/>
          </a:p>
        </p:txBody>
      </p:sp>
      <p:sp>
        <p:nvSpPr>
          <p:cNvPr id="793" name="Google Shape;793;p40"/>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p>
            <a:pPr marL="0" indent="0">
              <a:lnSpc>
                <a:spcPct val="150000"/>
              </a:lnSpc>
              <a:buNone/>
            </a:pPr>
            <a:r>
              <a:rPr lang="fr-FR" dirty="0"/>
              <a:t>Exécute les actions du test. </a:t>
            </a:r>
          </a:p>
        </p:txBody>
      </p:sp>
      <p:sp>
        <p:nvSpPr>
          <p:cNvPr id="794" name="Google Shape;794;p40"/>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fr-FR" dirty="0" err="1"/>
              <a:t>Act</a:t>
            </a:r>
            <a:endParaRPr dirty="0"/>
          </a:p>
        </p:txBody>
      </p:sp>
      <p:sp>
        <p:nvSpPr>
          <p:cNvPr id="795" name="Google Shape;795;p40"/>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fr-FR" dirty="0" err="1"/>
              <a:t>Erifie</a:t>
            </a:r>
            <a:r>
              <a:rPr lang="fr-FR" dirty="0"/>
              <a:t> les assertions pour déterminer le résultat du test</a:t>
            </a:r>
            <a:endParaRPr dirty="0"/>
          </a:p>
        </p:txBody>
      </p:sp>
      <p:sp>
        <p:nvSpPr>
          <p:cNvPr id="796" name="Google Shape;796;p40"/>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fr-FR" dirty="0" err="1"/>
              <a:t>Assert</a:t>
            </a:r>
            <a:endParaRPr dirty="0"/>
          </a:p>
        </p:txBody>
      </p:sp>
      <p:sp>
        <p:nvSpPr>
          <p:cNvPr id="797" name="Google Shape;797;p40"/>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p>
            <a:pPr marL="127000" indent="0">
              <a:buNone/>
            </a:pPr>
            <a:r>
              <a:rPr lang="fr-FR" dirty="0"/>
              <a:t>Réinitialise les données et les paramètres après le test. </a:t>
            </a:r>
          </a:p>
        </p:txBody>
      </p:sp>
      <p:sp>
        <p:nvSpPr>
          <p:cNvPr id="798" name="Google Shape;798;p40"/>
          <p:cNvSpPr txBox="1">
            <a:spLocks noGrp="1"/>
          </p:cNvSpPr>
          <p:nvPr>
            <p:ph type="subTitle" idx="4"/>
          </p:nvPr>
        </p:nvSpPr>
        <p:spPr>
          <a:xfrm>
            <a:off x="7487518" y="2409575"/>
            <a:ext cx="1997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fr-FR" sz="1800" dirty="0" err="1"/>
              <a:t>Teardown</a:t>
            </a:r>
            <a:r>
              <a:rPr lang="fr-FR" sz="1800" dirty="0"/>
              <a:t> (facultatif)</a:t>
            </a:r>
            <a:endParaRPr sz="1800" dirty="0"/>
          </a:p>
        </p:txBody>
      </p:sp>
      <p:sp>
        <p:nvSpPr>
          <p:cNvPr id="799" name="Google Shape;799;p40"/>
          <p:cNvSpPr txBox="1">
            <a:spLocks noGrp="1"/>
          </p:cNvSpPr>
          <p:nvPr>
            <p:ph type="subTitle" idx="5"/>
          </p:nvPr>
        </p:nvSpPr>
        <p:spPr>
          <a:xfrm>
            <a:off x="9877869" y="2339788"/>
            <a:ext cx="1997700" cy="836825"/>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fr-FR" dirty="0"/>
              <a:t>Diagramme d'</a:t>
            </a:r>
            <a:r>
              <a:rPr lang="fr-FR" dirty="0" err="1"/>
              <a:t>étta</a:t>
            </a:r>
            <a:endParaRPr dirty="0"/>
          </a:p>
        </p:txBody>
      </p:sp>
      <p:sp>
        <p:nvSpPr>
          <p:cNvPr id="800" name="Google Shape;800;p40"/>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p>
            <a:pPr marL="0" indent="0">
              <a:lnSpc>
                <a:spcPct val="150000"/>
              </a:lnSpc>
              <a:buNone/>
            </a:pPr>
            <a:r>
              <a:rPr lang="fr-FR" dirty="0"/>
              <a:t>Prépare les conditions du test, comme le déploiement et la préparation de données. </a:t>
            </a:r>
          </a:p>
        </p:txBody>
      </p:sp>
      <p:sp>
        <p:nvSpPr>
          <p:cNvPr id="801" name="Google Shape;801;p40"/>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fr-FR" dirty="0"/>
              <a:t>Résume les transitions entre les étapes Arrange, </a:t>
            </a:r>
            <a:r>
              <a:rPr lang="fr-FR" dirty="0" err="1"/>
              <a:t>Act</a:t>
            </a:r>
            <a:r>
              <a:rPr lang="fr-FR" dirty="0"/>
              <a:t>, et </a:t>
            </a:r>
            <a:r>
              <a:rPr lang="fr-FR" dirty="0" err="1"/>
              <a:t>Assert</a:t>
            </a:r>
            <a:r>
              <a:rPr lang="fr-FR" dirty="0"/>
              <a:t>.</a:t>
            </a:r>
            <a:endParaRPr dirty="0"/>
          </a:p>
        </p:txBody>
      </p:sp>
      <p:sp>
        <p:nvSpPr>
          <p:cNvPr id="2" name="Google Shape;424;p27">
            <a:extLst>
              <a:ext uri="{FF2B5EF4-FFF2-40B4-BE49-F238E27FC236}">
                <a16:creationId xmlns:a16="http://schemas.microsoft.com/office/drawing/2014/main" id="{5A83F1FD-A6A1-F258-C96B-333B23BAADD7}"/>
              </a:ext>
            </a:extLst>
          </p:cNvPr>
          <p:cNvSpPr txBox="1">
            <a:spLocks/>
          </p:cNvSpPr>
          <p:nvPr/>
        </p:nvSpPr>
        <p:spPr>
          <a:xfrm>
            <a:off x="1927288" y="576862"/>
            <a:ext cx="10110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sz="3500" dirty="0"/>
              <a:t>Méthodologie de tests, le </a:t>
            </a:r>
            <a:r>
              <a:rPr lang="fr-FR" sz="4500" dirty="0">
                <a:solidFill>
                  <a:srgbClr val="B9D4B4"/>
                </a:solidFill>
              </a:rPr>
              <a:t>comment</a:t>
            </a:r>
            <a:r>
              <a:rPr lang="fr-FR" sz="3500" dirty="0"/>
              <a:t> </a:t>
            </a:r>
            <a:endParaRPr lang="fr-FR" sz="3500" dirty="0">
              <a:solidFill>
                <a:srgbClr val="B9D4B4"/>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9" name="Google Shape;499;p34"/>
          <p:cNvSpPr txBox="1">
            <a:spLocks noGrp="1"/>
          </p:cNvSpPr>
          <p:nvPr>
            <p:ph type="body" idx="4294967295"/>
          </p:nvPr>
        </p:nvSpPr>
        <p:spPr>
          <a:xfrm>
            <a:off x="6867834" y="2003850"/>
            <a:ext cx="4435461" cy="4075872"/>
          </a:xfrm>
          <a:prstGeom prst="rect">
            <a:avLst/>
          </a:prstGeom>
        </p:spPr>
        <p:txBody>
          <a:bodyPr spcFirstLastPara="1" wrap="square" lIns="121900" tIns="121900" rIns="121900" bIns="121900" anchor="t" anchorCtr="0">
            <a:noAutofit/>
          </a:bodyPr>
          <a:lstStyle/>
          <a:p>
            <a:r>
              <a:rPr lang="fr-FR" dirty="0"/>
              <a:t>Une fausse assertion rend généralement le test non passant. </a:t>
            </a:r>
          </a:p>
          <a:p>
            <a:pPr marL="114300" indent="0">
              <a:buNone/>
            </a:pPr>
            <a:endParaRPr lang="fr-FR" dirty="0"/>
          </a:p>
          <a:p>
            <a:r>
              <a:rPr lang="fr-FR" dirty="0"/>
              <a:t>Les soft assertions peuvent générer un avertissement sans bloquer le test.</a:t>
            </a:r>
          </a:p>
          <a:p>
            <a:pPr marL="114300" indent="0">
              <a:buNone/>
            </a:pPr>
            <a:endParaRPr lang="fr-FR" dirty="0"/>
          </a:p>
          <a:p>
            <a:r>
              <a:rPr lang="fr-FR" dirty="0"/>
              <a:t>Certains systèmes exécutent les boucles </a:t>
            </a:r>
            <a:r>
              <a:rPr lang="fr-FR" dirty="0" err="1"/>
              <a:t>act</a:t>
            </a:r>
            <a:r>
              <a:rPr lang="fr-FR" dirty="0"/>
              <a:t>/</a:t>
            </a:r>
            <a:r>
              <a:rPr lang="fr-FR" dirty="0" err="1"/>
              <a:t>assert</a:t>
            </a:r>
            <a:r>
              <a:rPr lang="fr-FR" dirty="0"/>
              <a:t> en parallèle pour réduire le temps total d'exécution.</a:t>
            </a:r>
            <a:endParaRPr lang="en-US" dirty="0"/>
          </a:p>
        </p:txBody>
      </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pic>
        <p:nvPicPr>
          <p:cNvPr id="6" name="Picture 5" descr="A diagram of a project&#10;&#10;Description automatically generated">
            <a:extLst>
              <a:ext uri="{FF2B5EF4-FFF2-40B4-BE49-F238E27FC236}">
                <a16:creationId xmlns:a16="http://schemas.microsoft.com/office/drawing/2014/main" id="{ABEB614B-1ED8-209A-7BFD-D90D6C0C0FF4}"/>
              </a:ext>
            </a:extLst>
          </p:cNvPr>
          <p:cNvPicPr>
            <a:picLocks noChangeAspect="1"/>
          </p:cNvPicPr>
          <p:nvPr/>
        </p:nvPicPr>
        <p:blipFill>
          <a:blip r:embed="rId3"/>
          <a:stretch>
            <a:fillRect/>
          </a:stretch>
        </p:blipFill>
        <p:spPr>
          <a:xfrm>
            <a:off x="641039" y="2231422"/>
            <a:ext cx="5902556" cy="3318823"/>
          </a:xfrm>
          <a:prstGeom prst="roundRect">
            <a:avLst>
              <a:gd name="adj" fmla="val 6897"/>
            </a:avLst>
          </a:prstGeom>
        </p:spPr>
      </p:pic>
      <p:sp>
        <p:nvSpPr>
          <p:cNvPr id="2" name="Rectangle: Rounded Corners 1">
            <a:extLst>
              <a:ext uri="{FF2B5EF4-FFF2-40B4-BE49-F238E27FC236}">
                <a16:creationId xmlns:a16="http://schemas.microsoft.com/office/drawing/2014/main" id="{CCB4FEBC-16F1-69C3-BCB5-39542B2AD77C}"/>
              </a:ext>
            </a:extLst>
          </p:cNvPr>
          <p:cNvSpPr/>
          <p:nvPr/>
        </p:nvSpPr>
        <p:spPr>
          <a:xfrm>
            <a:off x="731636" y="2314778"/>
            <a:ext cx="1605704" cy="43070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00" name="Google Shape;500;p34"/>
          <p:cNvGrpSpPr/>
          <p:nvPr/>
        </p:nvGrpSpPr>
        <p:grpSpPr>
          <a:xfrm>
            <a:off x="805436" y="2382528"/>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 name="Google Shape;424;p27">
            <a:extLst>
              <a:ext uri="{FF2B5EF4-FFF2-40B4-BE49-F238E27FC236}">
                <a16:creationId xmlns:a16="http://schemas.microsoft.com/office/drawing/2014/main" id="{73E3ED6B-3EF8-6809-2765-E2F47C015FF8}"/>
              </a:ext>
            </a:extLst>
          </p:cNvPr>
          <p:cNvSpPr txBox="1">
            <a:spLocks/>
          </p:cNvSpPr>
          <p:nvPr/>
        </p:nvSpPr>
        <p:spPr>
          <a:xfrm>
            <a:off x="973977" y="521064"/>
            <a:ext cx="101103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fr-FR" sz="3500" dirty="0"/>
              <a:t>Méthodologie de tests, le </a:t>
            </a:r>
            <a:r>
              <a:rPr lang="fr-FR" sz="4500" dirty="0">
                <a:solidFill>
                  <a:srgbClr val="B9D4B4"/>
                </a:solidFill>
              </a:rPr>
              <a:t>comment</a:t>
            </a:r>
            <a:r>
              <a:rPr lang="fr-FR" sz="3500" dirty="0"/>
              <a:t> </a:t>
            </a:r>
            <a:endParaRPr lang="fr-FR" sz="3500" dirty="0">
              <a:solidFill>
                <a:srgbClr val="B9D4B4"/>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461505" y="2989882"/>
            <a:ext cx="7640998"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000" kern="1200" cap="all" baseline="0" dirty="0">
                <a:latin typeface="+mj-lt"/>
                <a:ea typeface="+mj-ea"/>
                <a:cs typeface="+mj-cs"/>
              </a:rPr>
              <a:t>Les Tests de</a:t>
            </a:r>
            <a:r>
              <a:rPr lang="en-US" sz="6000" kern="1200" cap="all" baseline="0" dirty="0">
                <a:latin typeface="+mj-lt"/>
                <a:ea typeface="+mj-ea"/>
                <a:cs typeface="+mj-cs"/>
              </a:rPr>
              <a:t> </a:t>
            </a:r>
            <a:r>
              <a:rPr lang="en-US" sz="7000" kern="1200" cap="all" baseline="0" dirty="0">
                <a:solidFill>
                  <a:srgbClr val="EB8FD8"/>
                </a:solidFill>
                <a:latin typeface="+mj-lt"/>
                <a:ea typeface="+mj-ea"/>
                <a:cs typeface="+mj-cs"/>
              </a:rPr>
              <a:t>Notre </a:t>
            </a:r>
            <a:r>
              <a:rPr lang="en-US" sz="7000" kern="1200" cap="all" baseline="0" dirty="0" err="1">
                <a:solidFill>
                  <a:srgbClr val="EB8FD8"/>
                </a:solidFill>
                <a:latin typeface="+mj-lt"/>
                <a:ea typeface="+mj-ea"/>
                <a:cs typeface="+mj-cs"/>
              </a:rPr>
              <a:t>Projet</a:t>
            </a:r>
            <a:r>
              <a:rPr lang="en-US" sz="7000" kern="1200" cap="all" baseline="0" dirty="0">
                <a:solidFill>
                  <a:srgbClr val="EB8FD8"/>
                </a:solidFill>
                <a:latin typeface="+mj-lt"/>
                <a:ea typeface="+mj-ea"/>
                <a:cs typeface="+mj-cs"/>
              </a:rPr>
              <a:t> </a:t>
            </a:r>
            <a:endParaRPr lang="en-US" sz="7000" dirty="0">
              <a:solidFill>
                <a:srgbClr val="EB8FD8"/>
              </a:solidFill>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en-GB" b="1" dirty="0">
                <a:solidFill>
                  <a:schemeClr val="accent1"/>
                </a:solidFill>
                <a:latin typeface="Roboto Mono"/>
              </a:rPr>
              <a:t>5</a:t>
            </a:r>
            <a:endParaRPr b="1" i="0" dirty="0">
              <a:ln>
                <a:noFill/>
              </a:ln>
              <a:solidFill>
                <a:schemeClr val="accent1"/>
              </a:solidFill>
              <a:latin typeface="Roboto Mono"/>
            </a:endParaRPr>
          </a:p>
        </p:txBody>
      </p:sp>
    </p:spTree>
    <p:extLst>
      <p:ext uri="{BB962C8B-B14F-4D97-AF65-F5344CB8AC3E}">
        <p14:creationId xmlns:p14="http://schemas.microsoft.com/office/powerpoint/2010/main" val="424542268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34" name="Google Shape;834;p41"/>
          <p:cNvSpPr txBox="1">
            <a:spLocks noGrp="1"/>
          </p:cNvSpPr>
          <p:nvPr>
            <p:ph type="title"/>
          </p:nvPr>
        </p:nvSpPr>
        <p:spPr>
          <a:xfrm>
            <a:off x="1115903" y="1176637"/>
            <a:ext cx="5219475" cy="1416006"/>
          </a:xfrm>
          <a:prstGeom prst="rect">
            <a:avLst/>
          </a:prstGeom>
        </p:spPr>
        <p:txBody>
          <a:bodyPr spcFirstLastPara="1" wrap="square" lIns="121900" tIns="121900" rIns="121900" bIns="121900" anchor="t" anchorCtr="0">
            <a:noAutofit/>
          </a:bodyPr>
          <a:lstStyle/>
          <a:p>
            <a:pPr>
              <a:spcAft>
                <a:spcPts val="600"/>
              </a:spcAft>
            </a:pPr>
            <a:r>
              <a:rPr lang="en-US" b="1" kern="1200" dirty="0" err="1">
                <a:latin typeface="+mn-lt"/>
                <a:ea typeface="+mn-ea"/>
                <a:cs typeface="+mn-cs"/>
              </a:rPr>
              <a:t>C'est</a:t>
            </a:r>
            <a:r>
              <a:rPr lang="en-US" b="1" kern="1200" dirty="0">
                <a:latin typeface="+mn-lt"/>
                <a:ea typeface="+mn-ea"/>
                <a:cs typeface="+mn-cs"/>
              </a:rPr>
              <a:t> un test </a:t>
            </a:r>
            <a:r>
              <a:rPr lang="en-US" b="1" kern="1200" dirty="0" err="1">
                <a:latin typeface="+mn-lt"/>
                <a:ea typeface="+mn-ea"/>
                <a:cs typeface="+mn-cs"/>
              </a:rPr>
              <a:t>d’</a:t>
            </a:r>
            <a:r>
              <a:rPr lang="en-US" sz="5500" kern="1200" dirty="0" err="1">
                <a:solidFill>
                  <a:srgbClr val="BA94E9"/>
                </a:solidFill>
                <a:latin typeface="+mn-lt"/>
                <a:ea typeface="+mn-ea"/>
                <a:cs typeface="+mn-cs"/>
              </a:rPr>
              <a:t>I</a:t>
            </a:r>
            <a:r>
              <a:rPr lang="en-US" sz="5500" b="1" kern="1200" dirty="0" err="1">
                <a:solidFill>
                  <a:srgbClr val="BA94E9"/>
                </a:solidFill>
                <a:latin typeface="+mn-lt"/>
                <a:ea typeface="+mn-ea"/>
                <a:cs typeface="+mn-cs"/>
              </a:rPr>
              <a:t>ntégration</a:t>
            </a:r>
            <a:r>
              <a:rPr lang="en-US" b="1" kern="1200" dirty="0">
                <a:latin typeface="+mn-lt"/>
                <a:ea typeface="+mn-ea"/>
                <a:cs typeface="+mn-cs"/>
              </a:rPr>
              <a:t>. </a:t>
            </a:r>
          </a:p>
        </p:txBody>
      </p:sp>
      <p:sp>
        <p:nvSpPr>
          <p:cNvPr id="835" name="Google Shape;835;p41"/>
          <p:cNvSpPr txBox="1">
            <a:spLocks noGrp="1"/>
          </p:cNvSpPr>
          <p:nvPr>
            <p:ph type="body" idx="1"/>
          </p:nvPr>
        </p:nvSpPr>
        <p:spPr>
          <a:xfrm>
            <a:off x="883010" y="2562858"/>
            <a:ext cx="5581500" cy="1702500"/>
          </a:xfrm>
          <a:prstGeom prst="rect">
            <a:avLst/>
          </a:prstGeom>
        </p:spPr>
        <p:txBody>
          <a:bodyPr spcFirstLastPara="1" wrap="square" lIns="121900" tIns="121900" rIns="121900" bIns="121900" anchor="t" anchorCtr="0">
            <a:noAutofit/>
          </a:bodyPr>
          <a:lstStyle/>
          <a:p>
            <a:pPr marL="114300" indent="0">
              <a:lnSpc>
                <a:spcPct val="140000"/>
              </a:lnSpc>
              <a:spcAft>
                <a:spcPts val="600"/>
              </a:spcAft>
              <a:buNone/>
            </a:pPr>
            <a:r>
              <a:rPr lang="en-US" sz="1600" dirty="0"/>
              <a:t>Nous </a:t>
            </a:r>
            <a:r>
              <a:rPr lang="en-US" sz="1600" dirty="0" err="1"/>
              <a:t>utilisons</a:t>
            </a:r>
            <a:r>
              <a:rPr lang="en-US" sz="1600" dirty="0"/>
              <a:t> Postman </a:t>
            </a:r>
            <a:r>
              <a:rPr lang="en-US" sz="1600" dirty="0" err="1"/>
              <a:t>comme</a:t>
            </a:r>
            <a:r>
              <a:rPr lang="en-US" sz="1600" dirty="0"/>
              <a:t> </a:t>
            </a:r>
            <a:r>
              <a:rPr lang="en-US" sz="1600" dirty="0" err="1"/>
              <a:t>outil</a:t>
            </a:r>
            <a:r>
              <a:rPr lang="en-US" sz="1600" dirty="0"/>
              <a:t> de </a:t>
            </a:r>
            <a:r>
              <a:rPr lang="en-US" sz="1600" dirty="0" err="1"/>
              <a:t>test.Postman</a:t>
            </a:r>
            <a:r>
              <a:rPr lang="en-US" sz="1600" dirty="0"/>
              <a:t> </a:t>
            </a:r>
            <a:r>
              <a:rPr lang="en-US" sz="1600" dirty="0" err="1"/>
              <a:t>est</a:t>
            </a:r>
            <a:r>
              <a:rPr lang="en-US" sz="1600" dirty="0"/>
              <a:t> </a:t>
            </a:r>
            <a:r>
              <a:rPr lang="en-US" sz="1600" dirty="0" err="1"/>
              <a:t>une</a:t>
            </a:r>
            <a:r>
              <a:rPr lang="en-US" sz="1600" dirty="0"/>
              <a:t> </a:t>
            </a:r>
            <a:r>
              <a:rPr lang="en-US" sz="1600" dirty="0" err="1"/>
              <a:t>plateforme</a:t>
            </a:r>
            <a:r>
              <a:rPr lang="en-US" sz="1600" dirty="0"/>
              <a:t> </a:t>
            </a:r>
            <a:r>
              <a:rPr lang="en-US" sz="1600" dirty="0" err="1"/>
              <a:t>permettant</a:t>
            </a:r>
            <a:r>
              <a:rPr lang="en-US" sz="1600" dirty="0"/>
              <a:t> de tester et de </a:t>
            </a:r>
            <a:r>
              <a:rPr lang="en-US" sz="1600" dirty="0" err="1"/>
              <a:t>développer</a:t>
            </a:r>
            <a:r>
              <a:rPr lang="en-US" sz="1600" dirty="0"/>
              <a:t> des </a:t>
            </a:r>
            <a:r>
              <a:rPr lang="en-US" sz="1600" dirty="0" err="1"/>
              <a:t>API.Postman</a:t>
            </a:r>
            <a:r>
              <a:rPr lang="en-US" sz="1600" dirty="0"/>
              <a:t> </a:t>
            </a:r>
            <a:r>
              <a:rPr lang="en-US" sz="1600" dirty="0" err="1"/>
              <a:t>est</a:t>
            </a:r>
            <a:r>
              <a:rPr lang="en-US" sz="1600" dirty="0"/>
              <a:t> </a:t>
            </a:r>
            <a:r>
              <a:rPr lang="en-US" sz="1600" dirty="0" err="1"/>
              <a:t>principalement</a:t>
            </a:r>
            <a:r>
              <a:rPr lang="en-US" sz="1600" dirty="0"/>
              <a:t> </a:t>
            </a:r>
            <a:r>
              <a:rPr lang="en-US" sz="1600" dirty="0" err="1"/>
              <a:t>utilisé</a:t>
            </a:r>
            <a:r>
              <a:rPr lang="en-US" sz="1600" dirty="0"/>
              <a:t> pour </a:t>
            </a:r>
            <a:r>
              <a:rPr lang="en-US" sz="1600" dirty="0" err="1"/>
              <a:t>effectuer</a:t>
            </a:r>
            <a:r>
              <a:rPr lang="en-US" sz="1600" dirty="0"/>
              <a:t> des tests </a:t>
            </a:r>
            <a:r>
              <a:rPr lang="en-US" sz="1600" dirty="0" err="1"/>
              <a:t>d'intégration</a:t>
            </a:r>
            <a:r>
              <a:rPr lang="en-US" sz="1600" dirty="0"/>
              <a:t>. </a:t>
            </a:r>
            <a:r>
              <a:rPr lang="en-US" sz="1600" dirty="0" err="1"/>
              <a:t>wkml</a:t>
            </a:r>
            <a:r>
              <a:rPr lang="en-US" sz="1600" dirty="0"/>
              <a:t> hot </a:t>
            </a:r>
            <a:r>
              <a:rPr lang="en-US" sz="1600" dirty="0" err="1"/>
              <a:t>taswiret</a:t>
            </a:r>
            <a:r>
              <a:rPr lang="en-US" sz="1600" dirty="0"/>
              <a:t> l postman.</a:t>
            </a:r>
          </a:p>
        </p:txBody>
      </p:sp>
      <p:pic>
        <p:nvPicPr>
          <p:cNvPr id="3" name="Graphic 2" descr="Laptop with solid fill">
            <a:extLst>
              <a:ext uri="{FF2B5EF4-FFF2-40B4-BE49-F238E27FC236}">
                <a16:creationId xmlns:a16="http://schemas.microsoft.com/office/drawing/2014/main" id="{7B36B178-5A04-41AB-FD63-0785585D7C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06236" y="364582"/>
            <a:ext cx="6128835" cy="6128835"/>
          </a:xfrm>
          <a:prstGeom prst="rect">
            <a:avLst/>
          </a:prstGeom>
        </p:spPr>
      </p:pic>
      <p:sp>
        <p:nvSpPr>
          <p:cNvPr id="4" name="Rectangle 3">
            <a:extLst>
              <a:ext uri="{FF2B5EF4-FFF2-40B4-BE49-F238E27FC236}">
                <a16:creationId xmlns:a16="http://schemas.microsoft.com/office/drawing/2014/main" id="{0B81131A-E220-1766-DD7C-582D6BB07019}"/>
              </a:ext>
            </a:extLst>
          </p:cNvPr>
          <p:cNvSpPr/>
          <p:nvPr/>
        </p:nvSpPr>
        <p:spPr>
          <a:xfrm>
            <a:off x="6990945" y="2016868"/>
            <a:ext cx="3573293" cy="2172511"/>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3" name="Graphic 2" descr="Laptop with solid fill">
            <a:extLst>
              <a:ext uri="{FF2B5EF4-FFF2-40B4-BE49-F238E27FC236}">
                <a16:creationId xmlns:a16="http://schemas.microsoft.com/office/drawing/2014/main" id="{7B36B178-5A04-41AB-FD63-0785585D7C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1833" y="-6116922"/>
            <a:ext cx="21355666" cy="21355666"/>
          </a:xfrm>
          <a:prstGeom prst="rect">
            <a:avLst/>
          </a:prstGeom>
        </p:spPr>
      </p:pic>
      <p:sp>
        <p:nvSpPr>
          <p:cNvPr id="4" name="Rectangle 3">
            <a:extLst>
              <a:ext uri="{FF2B5EF4-FFF2-40B4-BE49-F238E27FC236}">
                <a16:creationId xmlns:a16="http://schemas.microsoft.com/office/drawing/2014/main" id="{0B81131A-E220-1766-DD7C-582D6BB07019}"/>
              </a:ext>
            </a:extLst>
          </p:cNvPr>
          <p:cNvSpPr/>
          <p:nvPr/>
        </p:nvSpPr>
        <p:spPr>
          <a:xfrm>
            <a:off x="0" y="0"/>
            <a:ext cx="12192000" cy="6858000"/>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344745724"/>
      </p:ext>
    </p:extLst>
  </p:cSld>
  <p:clrMapOvr>
    <a:masterClrMapping/>
  </p:clrMapOvr>
  <mc:AlternateContent xmlns:mc="http://schemas.openxmlformats.org/markup-compatibility/2006" xmlns:p159="http://schemas.microsoft.com/office/powerpoint/2015/09/main">
    <mc:Choice Requires="p159">
      <p:transition spd="slow" advClick="0" advTm="0">
        <p159:morph option="byChar"/>
      </p:transition>
    </mc:Choice>
    <mc:Fallback xmlns="">
      <p:transition spd="slow"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4" name="Rectangle 3">
            <a:extLst>
              <a:ext uri="{FF2B5EF4-FFF2-40B4-BE49-F238E27FC236}">
                <a16:creationId xmlns:a16="http://schemas.microsoft.com/office/drawing/2014/main" id="{0B81131A-E220-1766-DD7C-582D6BB07019}"/>
              </a:ext>
            </a:extLst>
          </p:cNvPr>
          <p:cNvSpPr/>
          <p:nvPr/>
        </p:nvSpPr>
        <p:spPr>
          <a:xfrm>
            <a:off x="0" y="0"/>
            <a:ext cx="12192000" cy="6858000"/>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 name="Picture 1">
            <a:extLst>
              <a:ext uri="{FF2B5EF4-FFF2-40B4-BE49-F238E27FC236}">
                <a16:creationId xmlns:a16="http://schemas.microsoft.com/office/drawing/2014/main" id="{64B7C0F4-D32E-9A99-FD05-B1AF2E10E5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414" y="0"/>
            <a:ext cx="11351172" cy="6858000"/>
          </a:xfrm>
          <a:prstGeom prst="rect">
            <a:avLst/>
          </a:prstGeom>
        </p:spPr>
      </p:pic>
    </p:spTree>
    <p:extLst>
      <p:ext uri="{BB962C8B-B14F-4D97-AF65-F5344CB8AC3E}">
        <p14:creationId xmlns:p14="http://schemas.microsoft.com/office/powerpoint/2010/main" val="381543936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395" name="Google Shape;395;p24"/>
          <p:cNvSpPr txBox="1">
            <a:spLocks noGrp="1"/>
          </p:cNvSpPr>
          <p:nvPr>
            <p:ph type="body" idx="1"/>
          </p:nvPr>
        </p:nvSpPr>
        <p:spPr>
          <a:xfrm>
            <a:off x="575950" y="2437574"/>
            <a:ext cx="3097281"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gsw-FR" dirty="0"/>
              <a:t>Qu’est</a:t>
            </a:r>
            <a:r>
              <a:rPr lang="en-US" dirty="0"/>
              <a:t> </a:t>
            </a:r>
            <a:r>
              <a:rPr lang="en-US" dirty="0" err="1"/>
              <a:t>ce</a:t>
            </a:r>
            <a:r>
              <a:rPr lang="en-US" dirty="0"/>
              <a:t> </a:t>
            </a:r>
            <a:r>
              <a:rPr lang="en-US" dirty="0" err="1"/>
              <a:t>qu’un</a:t>
            </a:r>
            <a:r>
              <a:rPr lang="en-US" dirty="0"/>
              <a:t> </a:t>
            </a:r>
            <a:r>
              <a:rPr lang="en-US" dirty="0">
                <a:solidFill>
                  <a:srgbClr val="EB8FD8"/>
                </a:solidFill>
              </a:rPr>
              <a:t>Test?</a:t>
            </a: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t>Pourquoi</a:t>
            </a:r>
            <a:r>
              <a:rPr lang="en-US" dirty="0"/>
              <a:t> les Tests </a:t>
            </a:r>
            <a:r>
              <a:rPr lang="en-US" dirty="0" err="1">
                <a:solidFill>
                  <a:srgbClr val="B9D4B4"/>
                </a:solidFill>
              </a:rPr>
              <a:t>logiciels</a:t>
            </a:r>
            <a:r>
              <a:rPr lang="en-US" dirty="0"/>
              <a:t>? </a:t>
            </a: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fr-FR" dirty="0"/>
              <a:t>Méthodologie de Tests, le </a:t>
            </a:r>
            <a:r>
              <a:rPr lang="fr-FR" dirty="0">
                <a:solidFill>
                  <a:srgbClr val="EB8FD8"/>
                </a:solidFill>
              </a:rPr>
              <a:t>comment. </a:t>
            </a: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fr-FR" dirty="0">
                <a:solidFill>
                  <a:schemeClr val="tx1"/>
                </a:solidFill>
              </a:rPr>
              <a:t>Les Tests de </a:t>
            </a:r>
            <a:r>
              <a:rPr lang="fr-FR" dirty="0">
                <a:solidFill>
                  <a:srgbClr val="B9D4B4"/>
                </a:solidFill>
              </a:rPr>
              <a:t>Notre Projet.</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fr-FR" dirty="0"/>
              <a:t>Les différents </a:t>
            </a:r>
            <a:r>
              <a:rPr lang="fr-FR" dirty="0">
                <a:solidFill>
                  <a:srgbClr val="EB8FD8"/>
                </a:solidFill>
              </a:rPr>
              <a:t>types</a:t>
            </a:r>
            <a:r>
              <a:rPr lang="fr-FR" dirty="0"/>
              <a:t> de Tests.</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Conclusion.</a:t>
            </a:r>
            <a:endParaRPr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4" name="Rectangle 3">
            <a:extLst>
              <a:ext uri="{FF2B5EF4-FFF2-40B4-BE49-F238E27FC236}">
                <a16:creationId xmlns:a16="http://schemas.microsoft.com/office/drawing/2014/main" id="{0B81131A-E220-1766-DD7C-582D6BB07019}"/>
              </a:ext>
            </a:extLst>
          </p:cNvPr>
          <p:cNvSpPr/>
          <p:nvPr/>
        </p:nvSpPr>
        <p:spPr>
          <a:xfrm>
            <a:off x="0" y="0"/>
            <a:ext cx="12192000" cy="6858000"/>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 name="Picture 2">
            <a:extLst>
              <a:ext uri="{FF2B5EF4-FFF2-40B4-BE49-F238E27FC236}">
                <a16:creationId xmlns:a16="http://schemas.microsoft.com/office/drawing/2014/main" id="{02643C7B-C4A4-A1B1-1900-C36FA9AB67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414" y="0"/>
            <a:ext cx="11351172" cy="6858000"/>
          </a:xfrm>
          <a:prstGeom prst="rect">
            <a:avLst/>
          </a:prstGeom>
        </p:spPr>
      </p:pic>
    </p:spTree>
    <p:extLst>
      <p:ext uri="{BB962C8B-B14F-4D97-AF65-F5344CB8AC3E}">
        <p14:creationId xmlns:p14="http://schemas.microsoft.com/office/powerpoint/2010/main" val="314693474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4" name="Rectangle 3">
            <a:extLst>
              <a:ext uri="{FF2B5EF4-FFF2-40B4-BE49-F238E27FC236}">
                <a16:creationId xmlns:a16="http://schemas.microsoft.com/office/drawing/2014/main" id="{0B81131A-E220-1766-DD7C-582D6BB07019}"/>
              </a:ext>
            </a:extLst>
          </p:cNvPr>
          <p:cNvSpPr/>
          <p:nvPr/>
        </p:nvSpPr>
        <p:spPr>
          <a:xfrm>
            <a:off x="0" y="0"/>
            <a:ext cx="12192000" cy="6858000"/>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5" name="Picture 4">
            <a:extLst>
              <a:ext uri="{FF2B5EF4-FFF2-40B4-BE49-F238E27FC236}">
                <a16:creationId xmlns:a16="http://schemas.microsoft.com/office/drawing/2014/main" id="{B90E6EC4-60D4-0B1C-F364-F3DFC52978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414" y="0"/>
            <a:ext cx="11351172" cy="6858000"/>
          </a:xfrm>
          <a:prstGeom prst="rect">
            <a:avLst/>
          </a:prstGeom>
        </p:spPr>
      </p:pic>
    </p:spTree>
    <p:extLst>
      <p:ext uri="{BB962C8B-B14F-4D97-AF65-F5344CB8AC3E}">
        <p14:creationId xmlns:p14="http://schemas.microsoft.com/office/powerpoint/2010/main" val="288434961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4" name="Rectangle 3">
            <a:extLst>
              <a:ext uri="{FF2B5EF4-FFF2-40B4-BE49-F238E27FC236}">
                <a16:creationId xmlns:a16="http://schemas.microsoft.com/office/drawing/2014/main" id="{0B81131A-E220-1766-DD7C-582D6BB07019}"/>
              </a:ext>
            </a:extLst>
          </p:cNvPr>
          <p:cNvSpPr/>
          <p:nvPr/>
        </p:nvSpPr>
        <p:spPr>
          <a:xfrm>
            <a:off x="0" y="0"/>
            <a:ext cx="12192000" cy="6858000"/>
          </a:xfrm>
          <a:prstGeom prst="rect">
            <a:avLst/>
          </a:prstGeom>
          <a:solidFill>
            <a:srgbClr val="0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Picture 5">
            <a:extLst>
              <a:ext uri="{FF2B5EF4-FFF2-40B4-BE49-F238E27FC236}">
                <a16:creationId xmlns:a16="http://schemas.microsoft.com/office/drawing/2014/main" id="{344DE70D-B7DD-0BA5-71A4-A0DA4039EB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130" y="0"/>
            <a:ext cx="11415739" cy="7132320"/>
          </a:xfrm>
          <a:prstGeom prst="rect">
            <a:avLst/>
          </a:prstGeom>
        </p:spPr>
      </p:pic>
    </p:spTree>
    <p:extLst>
      <p:ext uri="{BB962C8B-B14F-4D97-AF65-F5344CB8AC3E}">
        <p14:creationId xmlns:p14="http://schemas.microsoft.com/office/powerpoint/2010/main" val="22516441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10721" y="166082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600" dirty="0"/>
              <a:t>Conclusion</a:t>
            </a:r>
            <a:endParaRPr sz="6600" dirty="0"/>
          </a:p>
        </p:txBody>
      </p:sp>
      <p:sp>
        <p:nvSpPr>
          <p:cNvPr id="869" name="Google Shape;869;p44"/>
          <p:cNvSpPr txBox="1">
            <a:spLocks noGrp="1"/>
          </p:cNvSpPr>
          <p:nvPr>
            <p:ph type="body" idx="1"/>
          </p:nvPr>
        </p:nvSpPr>
        <p:spPr>
          <a:xfrm>
            <a:off x="1110721" y="2492940"/>
            <a:ext cx="8608200" cy="2513561"/>
          </a:xfrm>
          <a:prstGeom prst="rect">
            <a:avLst/>
          </a:prstGeom>
        </p:spPr>
        <p:txBody>
          <a:bodyPr spcFirstLastPara="1" wrap="square" lIns="121900" tIns="121900" rIns="121900" bIns="121900" anchor="t" anchorCtr="0">
            <a:noAutofit/>
          </a:bodyPr>
          <a:lstStyle/>
          <a:p>
            <a:pPr lvl="0"/>
            <a:r>
              <a:rPr lang="fr-FR" sz="1400" dirty="0"/>
              <a:t>Le test logiciel est un élément crucial du développement produit, présent à chaque phase du processus, de la conception à la réception. </a:t>
            </a:r>
          </a:p>
          <a:p>
            <a:pPr lvl="0"/>
            <a:endParaRPr lang="en-US" sz="1400" dirty="0"/>
          </a:p>
          <a:p>
            <a:pPr lvl="0"/>
            <a:r>
              <a:rPr lang="fr-FR" sz="1400" dirty="0"/>
              <a:t>Il suit une méthodologie précise de questionnement et de construction, permettant d'adapter le logiciel aux besoins évolutifs du client. </a:t>
            </a:r>
          </a:p>
          <a:p>
            <a:pPr lvl="0"/>
            <a:endParaRPr lang="fr-FR" sz="1400" dirty="0"/>
          </a:p>
          <a:p>
            <a:r>
              <a:rPr lang="fr-FR" sz="1400" dirty="0"/>
              <a:t>Les spécialistes du test, les testeurs, diffusent cette méthodologie dans les équipes pour aider à développer des logiciels de meilleure qualité et à satisfaire les clients.</a:t>
            </a:r>
            <a:endParaRPr lang="en-US" sz="1400" dirty="0"/>
          </a:p>
          <a:p>
            <a:pPr lvl="0"/>
            <a:endParaRPr lang="en-US" sz="14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pic>
        <p:nvPicPr>
          <p:cNvPr id="3074" name="Picture 2" descr="valider">
            <a:extLst>
              <a:ext uri="{FF2B5EF4-FFF2-40B4-BE49-F238E27FC236}">
                <a16:creationId xmlns:a16="http://schemas.microsoft.com/office/drawing/2014/main" id="{DE805F7B-6E39-0C32-C285-012D864DD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06" r="40638"/>
          <a:stretch/>
        </p:blipFill>
        <p:spPr bwMode="auto">
          <a:xfrm>
            <a:off x="7095948" y="2314117"/>
            <a:ext cx="3915763" cy="2610261"/>
          </a:xfrm>
          <a:prstGeom prst="roundRect">
            <a:avLst>
              <a:gd name="adj" fmla="val 6227"/>
            </a:avLst>
          </a:prstGeom>
          <a:noFill/>
          <a:extLst>
            <a:ext uri="{909E8E84-426E-40DD-AFC4-6F175D3DCCD1}">
              <a14:hiddenFill xmlns:a14="http://schemas.microsoft.com/office/drawing/2010/main">
                <a:solidFill>
                  <a:srgbClr val="FFFFFF"/>
                </a:solidFill>
              </a14:hiddenFill>
            </a:ext>
          </a:extLst>
        </p:spPr>
      </p:pic>
      <p:sp>
        <p:nvSpPr>
          <p:cNvPr id="853" name="Google Shape;853;p43"/>
          <p:cNvSpPr txBox="1">
            <a:spLocks noGrp="1"/>
          </p:cNvSpPr>
          <p:nvPr>
            <p:ph type="title"/>
          </p:nvPr>
        </p:nvSpPr>
        <p:spPr>
          <a:xfrm>
            <a:off x="1258094" y="2019228"/>
            <a:ext cx="5873400" cy="2667072"/>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sz="9000" dirty="0">
                <a:solidFill>
                  <a:srgbClr val="B9D4B4"/>
                </a:solidFill>
              </a:rPr>
              <a:t>Merci </a:t>
            </a:r>
            <a:r>
              <a:rPr lang="en" sz="6000" dirty="0">
                <a:solidFill>
                  <a:schemeClr val="tx1"/>
                </a:solidFill>
              </a:rPr>
              <a:t>pour</a:t>
            </a:r>
            <a:r>
              <a:rPr lang="en" sz="9000" dirty="0">
                <a:solidFill>
                  <a:srgbClr val="B9D4B4"/>
                </a:solidFill>
              </a:rPr>
              <a:t> </a:t>
            </a:r>
            <a:r>
              <a:rPr lang="en" sz="6000" dirty="0">
                <a:solidFill>
                  <a:schemeClr val="tx1"/>
                </a:solidFill>
              </a:rPr>
              <a:t>votre attention </a:t>
            </a:r>
            <a:r>
              <a:rPr lang="en" sz="9000" dirty="0">
                <a:solidFill>
                  <a:srgbClr val="B9D4B4"/>
                </a:solidFill>
              </a:rPr>
              <a:t>!</a:t>
            </a:r>
            <a:endParaRPr sz="9000" dirty="0">
              <a:solidFill>
                <a:srgbClr val="B9D4B4"/>
              </a:solidFill>
            </a:endParaRPr>
          </a:p>
        </p:txBody>
      </p:sp>
      <p:grpSp>
        <p:nvGrpSpPr>
          <p:cNvPr id="4" name="Google Shape;870;p44">
            <a:extLst>
              <a:ext uri="{FF2B5EF4-FFF2-40B4-BE49-F238E27FC236}">
                <a16:creationId xmlns:a16="http://schemas.microsoft.com/office/drawing/2014/main" id="{0780556E-0759-BD1D-B5C0-AF6A87497976}"/>
              </a:ext>
            </a:extLst>
          </p:cNvPr>
          <p:cNvGrpSpPr/>
          <p:nvPr/>
        </p:nvGrpSpPr>
        <p:grpSpPr>
          <a:xfrm>
            <a:off x="7227734" y="2363937"/>
            <a:ext cx="635280" cy="147600"/>
            <a:chOff x="2147366" y="4139382"/>
            <a:chExt cx="635280" cy="147600"/>
          </a:xfrm>
        </p:grpSpPr>
        <p:sp>
          <p:nvSpPr>
            <p:cNvPr id="5" name="Google Shape;871;p44">
              <a:extLst>
                <a:ext uri="{FF2B5EF4-FFF2-40B4-BE49-F238E27FC236}">
                  <a16:creationId xmlns:a16="http://schemas.microsoft.com/office/drawing/2014/main" id="{59A7881F-A416-A85F-0C1E-5DBA98B8C490}"/>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 name="Google Shape;872;p44">
              <a:extLst>
                <a:ext uri="{FF2B5EF4-FFF2-40B4-BE49-F238E27FC236}">
                  <a16:creationId xmlns:a16="http://schemas.microsoft.com/office/drawing/2014/main" id="{9E20C6B1-8548-8DC4-5A7A-2CAAFF5E54AD}"/>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 name="Google Shape;873;p44">
              <a:extLst>
                <a:ext uri="{FF2B5EF4-FFF2-40B4-BE49-F238E27FC236}">
                  <a16:creationId xmlns:a16="http://schemas.microsoft.com/office/drawing/2014/main" id="{7E267EC2-1F2F-8D67-C836-8E41A787BF3F}"/>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62425" y="1372068"/>
            <a:ext cx="5322600" cy="105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rPr>
              <a:t>Introduction</a:t>
            </a:r>
            <a:endParaRPr dirty="0"/>
          </a:p>
        </p:txBody>
      </p:sp>
      <p:sp>
        <p:nvSpPr>
          <p:cNvPr id="387" name="Google Shape;387;p23"/>
          <p:cNvSpPr txBox="1">
            <a:spLocks noGrp="1"/>
          </p:cNvSpPr>
          <p:nvPr>
            <p:ph type="body" idx="1"/>
          </p:nvPr>
        </p:nvSpPr>
        <p:spPr>
          <a:xfrm>
            <a:off x="1462425" y="2642346"/>
            <a:ext cx="5322600" cy="25377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fr-FR" dirty="0"/>
              <a:t>Les logiciels imprègnent notre quotidien, et les tests garantissent leur fiabilité. Cette présentation explorera leur rôle vital dans un monde numérique en constante évolution.</a:t>
            </a:r>
            <a:endParaRPr lang="en-GB" dirty="0"/>
          </a:p>
        </p:txBody>
      </p:sp>
      <p:pic>
        <p:nvPicPr>
          <p:cNvPr id="1028" name="Picture 4" descr="software testing">
            <a:extLst>
              <a:ext uri="{FF2B5EF4-FFF2-40B4-BE49-F238E27FC236}">
                <a16:creationId xmlns:a16="http://schemas.microsoft.com/office/drawing/2014/main" id="{32D5331E-D2F5-A278-44F8-8A33B7EB5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148" y="2642346"/>
            <a:ext cx="3804146" cy="21425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3177951"/>
            <a:ext cx="702155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800" dirty="0" err="1"/>
              <a:t>Qu’est-ce</a:t>
            </a:r>
            <a:r>
              <a:rPr lang="en-US" sz="5800" dirty="0"/>
              <a:t> </a:t>
            </a:r>
            <a:r>
              <a:rPr lang="en-US" sz="5800" dirty="0" err="1"/>
              <a:t>qu’un</a:t>
            </a:r>
            <a:r>
              <a:rPr lang="en-US" sz="5800" dirty="0"/>
              <a:t> </a:t>
            </a:r>
            <a:r>
              <a:rPr lang="en-US" sz="5800" dirty="0">
                <a:solidFill>
                  <a:srgbClr val="EB8FD8"/>
                </a:solidFill>
              </a:rPr>
              <a:t>Test ?</a:t>
            </a: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dirty="0"/>
              <a:t>Qu’est-ce</a:t>
            </a:r>
            <a:r>
              <a:rPr lang="en-US" dirty="0"/>
              <a:t> </a:t>
            </a:r>
            <a:r>
              <a:rPr lang="en-US" dirty="0" err="1"/>
              <a:t>qu’un</a:t>
            </a:r>
            <a:r>
              <a:rPr lang="en-US" dirty="0"/>
              <a:t> </a:t>
            </a:r>
            <a:r>
              <a:rPr lang="en-US" sz="5000" dirty="0">
                <a:solidFill>
                  <a:srgbClr val="BA94E9"/>
                </a:solidFill>
              </a:rPr>
              <a:t>Test ?</a:t>
            </a:r>
          </a:p>
        </p:txBody>
      </p:sp>
      <p:sp>
        <p:nvSpPr>
          <p:cNvPr id="441" name="Google Shape;441;p29"/>
          <p:cNvSpPr txBox="1">
            <a:spLocks noGrp="1"/>
          </p:cNvSpPr>
          <p:nvPr>
            <p:ph type="subTitle" idx="1"/>
          </p:nvPr>
        </p:nvSpPr>
        <p:spPr>
          <a:xfrm>
            <a:off x="916381" y="9603806"/>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&lt;p&gt; </a:t>
            </a:r>
            <a:r>
              <a:rPr lang="en" dirty="0"/>
              <a:t>Pandas </a:t>
            </a:r>
            <a:r>
              <a:rPr lang="en" dirty="0">
                <a:solidFill>
                  <a:schemeClr val="accent3"/>
                </a:solidFill>
              </a:rPr>
              <a:t>don’t hibernate</a:t>
            </a:r>
            <a:r>
              <a:rPr lang="en" dirty="0"/>
              <a:t>. </a:t>
            </a:r>
            <a:r>
              <a:rPr lang="en" dirty="0">
                <a:solidFill>
                  <a:schemeClr val="accent3"/>
                </a:solidFill>
              </a:rPr>
              <a:t>&lt;/p&gt;</a:t>
            </a:r>
            <a:endParaRPr dirty="0"/>
          </a:p>
        </p:txBody>
      </p:sp>
      <p:sp>
        <p:nvSpPr>
          <p:cNvPr id="442" name="Google Shape;442;p29"/>
          <p:cNvSpPr txBox="1">
            <a:spLocks noGrp="1"/>
          </p:cNvSpPr>
          <p:nvPr>
            <p:ph type="body" idx="5"/>
          </p:nvPr>
        </p:nvSpPr>
        <p:spPr>
          <a:xfrm>
            <a:off x="916373" y="11330415"/>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It is estimated that more than 50 million kangaroos live there. They are Australia’s national symbol and appear on postage stamps, coins, and airplanes.</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443" name="Google Shape;443;p29"/>
          <p:cNvSpPr txBox="1">
            <a:spLocks noGrp="1"/>
          </p:cNvSpPr>
          <p:nvPr>
            <p:ph type="subTitle" idx="2"/>
          </p:nvPr>
        </p:nvSpPr>
        <p:spPr>
          <a:xfrm>
            <a:off x="916381" y="10903897"/>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2"/>
                </a:solidFill>
              </a:rPr>
              <a:t>&lt;p&gt; </a:t>
            </a:r>
            <a:r>
              <a:rPr lang="en" dirty="0"/>
              <a:t>There are </a:t>
            </a:r>
            <a:r>
              <a:rPr lang="en" dirty="0">
                <a:solidFill>
                  <a:schemeClr val="accent2"/>
                </a:solidFill>
              </a:rPr>
              <a:t>more kangaroos than humans</a:t>
            </a:r>
            <a:r>
              <a:rPr lang="en" dirty="0"/>
              <a:t> in Australia. </a:t>
            </a:r>
            <a:r>
              <a:rPr lang="en" dirty="0">
                <a:solidFill>
                  <a:schemeClr val="accent2"/>
                </a:solidFill>
              </a:rPr>
              <a:t>&lt;/p&gt;</a:t>
            </a:r>
            <a:endParaRPr dirty="0">
              <a:solidFill>
                <a:schemeClr val="accent2"/>
              </a:solidFill>
            </a:endParaRPr>
          </a:p>
        </p:txBody>
      </p:sp>
      <p:sp>
        <p:nvSpPr>
          <p:cNvPr id="444" name="Google Shape;444;p29"/>
          <p:cNvSpPr txBox="1">
            <a:spLocks noGrp="1"/>
          </p:cNvSpPr>
          <p:nvPr>
            <p:ph type="body" idx="6"/>
          </p:nvPr>
        </p:nvSpPr>
        <p:spPr>
          <a:xfrm>
            <a:off x="916373" y="12617275"/>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marL="0" lvl="0" indent="0" algn="l" rtl="0">
              <a:spcBef>
                <a:spcPts val="2100"/>
              </a:spcBef>
              <a:spcAft>
                <a:spcPts val="2100"/>
              </a:spcAft>
              <a:buNone/>
            </a:pPr>
            <a:endParaRPr/>
          </a:p>
        </p:txBody>
      </p:sp>
      <p:sp>
        <p:nvSpPr>
          <p:cNvPr id="445" name="Google Shape;445;p29"/>
          <p:cNvSpPr txBox="1">
            <a:spLocks noGrp="1"/>
          </p:cNvSpPr>
          <p:nvPr>
            <p:ph type="subTitle" idx="3"/>
          </p:nvPr>
        </p:nvSpPr>
        <p:spPr>
          <a:xfrm>
            <a:off x="916381" y="12203987"/>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Koalas are</a:t>
            </a:r>
            <a:r>
              <a:rPr lang="en"/>
              <a:t> even more </a:t>
            </a:r>
            <a:r>
              <a:rPr lang="en">
                <a:solidFill>
                  <a:schemeClr val="accent1"/>
                </a:solidFill>
              </a:rPr>
              <a:t>lazy</a:t>
            </a:r>
            <a:r>
              <a:rPr lang="en"/>
              <a:t> than cats. </a:t>
            </a:r>
            <a:r>
              <a:rPr lang="en">
                <a:solidFill>
                  <a:schemeClr val="accent1"/>
                </a:solidFill>
              </a:rPr>
              <a:t>&lt;/p&gt;</a:t>
            </a:r>
            <a:endParaRPr/>
          </a:p>
        </p:txBody>
      </p:sp>
      <p:sp>
        <p:nvSpPr>
          <p:cNvPr id="446" name="Google Shape;446;p29"/>
          <p:cNvSpPr txBox="1">
            <a:spLocks noGrp="1"/>
          </p:cNvSpPr>
          <p:nvPr>
            <p:ph type="body" idx="4"/>
          </p:nvPr>
        </p:nvSpPr>
        <p:spPr>
          <a:xfrm>
            <a:off x="1159663" y="2201196"/>
            <a:ext cx="4502313" cy="2066802"/>
          </a:xfrm>
          <a:prstGeom prst="rect">
            <a:avLst/>
          </a:prstGeom>
        </p:spPr>
        <p:txBody>
          <a:bodyPr spcFirstLastPara="1" wrap="square" lIns="121900" tIns="121900" rIns="121900" bIns="121900" anchor="t" anchorCtr="0">
            <a:noAutofit/>
          </a:bodyPr>
          <a:lstStyle/>
          <a:p>
            <a:pPr marL="285750" indent="-285750">
              <a:spcAft>
                <a:spcPts val="2100"/>
              </a:spcAft>
            </a:pPr>
            <a:r>
              <a:rPr lang="fr-FR" b="1" dirty="0">
                <a:solidFill>
                  <a:srgbClr val="EB8FD8"/>
                </a:solidFill>
              </a:rPr>
              <a:t>Tests logiciels </a:t>
            </a:r>
            <a:r>
              <a:rPr lang="fr-FR" dirty="0"/>
              <a:t>: procédures structurées pour évaluer la qualité d'un système.</a:t>
            </a:r>
          </a:p>
          <a:p>
            <a:pPr marL="285750" indent="-285750">
              <a:spcAft>
                <a:spcPts val="2100"/>
              </a:spcAft>
            </a:pPr>
            <a:r>
              <a:rPr lang="fr-FR" dirty="0"/>
              <a:t>Guidés par une stratégie définie dans un plan de tests. </a:t>
            </a:r>
          </a:p>
          <a:p>
            <a:pPr marL="0" indent="0">
              <a:spcAft>
                <a:spcPts val="2100"/>
              </a:spcAft>
              <a:buNone/>
            </a:pPr>
            <a:endParaRPr lang="fr-FR" dirty="0"/>
          </a:p>
        </p:txBody>
      </p:sp>
      <p:sp>
        <p:nvSpPr>
          <p:cNvPr id="7" name="Google Shape;446;p29">
            <a:extLst>
              <a:ext uri="{FF2B5EF4-FFF2-40B4-BE49-F238E27FC236}">
                <a16:creationId xmlns:a16="http://schemas.microsoft.com/office/drawing/2014/main" id="{1225DCC7-CD45-2A63-339C-345800C03E28}"/>
              </a:ext>
            </a:extLst>
          </p:cNvPr>
          <p:cNvSpPr txBox="1">
            <a:spLocks/>
          </p:cNvSpPr>
          <p:nvPr/>
        </p:nvSpPr>
        <p:spPr>
          <a:xfrm>
            <a:off x="6203577" y="3036719"/>
            <a:ext cx="5311302" cy="29955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15000"/>
              </a:lnSpc>
              <a:spcBef>
                <a:spcPts val="2100"/>
              </a:spcBef>
              <a:spcAft>
                <a:spcPts val="210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285750" indent="-285750">
              <a:spcAft>
                <a:spcPts val="2100"/>
              </a:spcAft>
            </a:pPr>
            <a:r>
              <a:rPr lang="fr-FR" b="1" dirty="0">
                <a:solidFill>
                  <a:srgbClr val="EB8FD8"/>
                </a:solidFill>
              </a:rPr>
              <a:t>Certification ISTQB </a:t>
            </a:r>
            <a:r>
              <a:rPr lang="fr-FR" dirty="0"/>
              <a:t>: normalisation et professionnalisation du processus. </a:t>
            </a:r>
          </a:p>
          <a:p>
            <a:pPr marL="285750" indent="-285750">
              <a:spcAft>
                <a:spcPts val="2100"/>
              </a:spcAft>
            </a:pPr>
            <a:r>
              <a:rPr lang="fr-FR" b="1" dirty="0">
                <a:solidFill>
                  <a:srgbClr val="EB8FD8"/>
                </a:solidFill>
              </a:rPr>
              <a:t>Objectifs</a:t>
            </a:r>
            <a:r>
              <a:rPr lang="fr-FR" dirty="0"/>
              <a:t> : vérifier le bon fonctionnement, détecter les problèmes et éviter les régressions.</a:t>
            </a:r>
          </a:p>
          <a:p>
            <a:pPr marL="285750" indent="-285750">
              <a:spcAft>
                <a:spcPts val="2100"/>
              </a:spcAft>
            </a:pPr>
            <a:r>
              <a:rPr lang="fr-FR" dirty="0"/>
              <a:t>Maintient ou amélioration de la qualité du système.</a:t>
            </a:r>
          </a:p>
        </p:txBody>
      </p:sp>
      <p:pic>
        <p:nvPicPr>
          <p:cNvPr id="8" name="Picture 7" descr="A white background with text and icons&#10;&#10;Description automatically generated">
            <a:extLst>
              <a:ext uri="{FF2B5EF4-FFF2-40B4-BE49-F238E27FC236}">
                <a16:creationId xmlns:a16="http://schemas.microsoft.com/office/drawing/2014/main" id="{C9ED4E4F-FE46-9117-E811-D21B298A1893}"/>
              </a:ext>
            </a:extLst>
          </p:cNvPr>
          <p:cNvPicPr>
            <a:picLocks noChangeAspect="1"/>
          </p:cNvPicPr>
          <p:nvPr/>
        </p:nvPicPr>
        <p:blipFill rotWithShape="1">
          <a:blip r:embed="rId3"/>
          <a:srcRect l="5213" t="20329" r="5826" b="-217"/>
          <a:stretch/>
        </p:blipFill>
        <p:spPr>
          <a:xfrm>
            <a:off x="1877759" y="4155043"/>
            <a:ext cx="3344339" cy="2252481"/>
          </a:xfrm>
          <a:prstGeom prst="roundRect">
            <a:avLst>
              <a:gd name="adj" fmla="val 6419"/>
            </a:avLst>
          </a:prstGeom>
          <a:noFill/>
        </p:spPr>
      </p:pic>
      <p:grpSp>
        <p:nvGrpSpPr>
          <p:cNvPr id="13" name="Google Shape;484;p33">
            <a:extLst>
              <a:ext uri="{FF2B5EF4-FFF2-40B4-BE49-F238E27FC236}">
                <a16:creationId xmlns:a16="http://schemas.microsoft.com/office/drawing/2014/main" id="{E226E8D1-B142-50FD-E2ED-3C5E8474CA25}"/>
              </a:ext>
            </a:extLst>
          </p:cNvPr>
          <p:cNvGrpSpPr/>
          <p:nvPr/>
        </p:nvGrpSpPr>
        <p:grpSpPr>
          <a:xfrm>
            <a:off x="2007651" y="4267998"/>
            <a:ext cx="635280" cy="147600"/>
            <a:chOff x="2147366" y="4139382"/>
            <a:chExt cx="635280" cy="147600"/>
          </a:xfrm>
        </p:grpSpPr>
        <p:sp>
          <p:nvSpPr>
            <p:cNvPr id="14" name="Google Shape;485;p33">
              <a:extLst>
                <a:ext uri="{FF2B5EF4-FFF2-40B4-BE49-F238E27FC236}">
                  <a16:creationId xmlns:a16="http://schemas.microsoft.com/office/drawing/2014/main" id="{508E0C47-4C4C-EAAA-D901-B5F59A660DE3}"/>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486;p33">
              <a:extLst>
                <a:ext uri="{FF2B5EF4-FFF2-40B4-BE49-F238E27FC236}">
                  <a16:creationId xmlns:a16="http://schemas.microsoft.com/office/drawing/2014/main" id="{F8350CA4-F59A-1509-793C-8B9BCFD5E47E}"/>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6" name="Google Shape;487;p33">
              <a:extLst>
                <a:ext uri="{FF2B5EF4-FFF2-40B4-BE49-F238E27FC236}">
                  <a16:creationId xmlns:a16="http://schemas.microsoft.com/office/drawing/2014/main" id="{8AB63687-4C59-FE5D-7B74-524FC8DF3CD1}"/>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787047" y="3103993"/>
            <a:ext cx="6869150" cy="191848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5800" dirty="0"/>
              <a:t>Pourquoi les tests </a:t>
            </a:r>
            <a:r>
              <a:rPr lang="fr-FR" sz="9000" dirty="0">
                <a:solidFill>
                  <a:srgbClr val="B9D4B4"/>
                </a:solidFill>
              </a:rPr>
              <a:t>logiciels ? </a:t>
            </a:r>
            <a:endParaRPr sz="9000" dirty="0">
              <a:solidFill>
                <a:srgbClr val="B9D4B4"/>
              </a:solidFill>
            </a:endParaRPr>
          </a:p>
        </p:txBody>
      </p:sp>
      <p:sp>
        <p:nvSpPr>
          <p:cNvPr id="459" name="Google Shape;459;p31"/>
          <p:cNvSpPr/>
          <p:nvPr/>
        </p:nvSpPr>
        <p:spPr>
          <a:xfrm>
            <a:off x="1623209" y="2023001"/>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02</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499853" y="1258540"/>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2" name="Google Shape;482;p33"/>
          <p:cNvSpPr txBox="1">
            <a:spLocks noGrp="1"/>
          </p:cNvSpPr>
          <p:nvPr>
            <p:ph type="body" idx="4294967295"/>
          </p:nvPr>
        </p:nvSpPr>
        <p:spPr>
          <a:xfrm>
            <a:off x="851373" y="1567763"/>
            <a:ext cx="5819288" cy="4293997"/>
          </a:xfrm>
          <a:prstGeom prst="rect">
            <a:avLst/>
          </a:prstGeom>
        </p:spPr>
        <p:txBody>
          <a:bodyPr spcFirstLastPara="1" wrap="square" lIns="121900" tIns="121900" rIns="121900" bIns="121900" anchor="ctr" anchorCtr="0">
            <a:noAutofit/>
          </a:bodyPr>
          <a:lstStyle/>
          <a:p>
            <a:pPr>
              <a:buClr>
                <a:srgbClr val="B9D4B4"/>
              </a:buClr>
            </a:pPr>
            <a:r>
              <a:rPr lang="fr-FR" sz="1600" b="1" dirty="0">
                <a:solidFill>
                  <a:srgbClr val="B9D4B4"/>
                </a:solidFill>
              </a:rPr>
              <a:t>Tests logiciels</a:t>
            </a:r>
            <a:r>
              <a:rPr lang="fr-FR" sz="1600" dirty="0"/>
              <a:t>: ajout de valeur et maintien de la qualité dans le développement.</a:t>
            </a:r>
          </a:p>
          <a:p>
            <a:pPr marL="114300" indent="0">
              <a:buClr>
                <a:srgbClr val="B9D4B4"/>
              </a:buClr>
              <a:buNone/>
            </a:pPr>
            <a:endParaRPr lang="fr-FR" sz="1600" dirty="0"/>
          </a:p>
          <a:p>
            <a:pPr>
              <a:buClr>
                <a:srgbClr val="B9D4B4"/>
              </a:buClr>
            </a:pPr>
            <a:r>
              <a:rPr lang="fr-FR" sz="1600" dirty="0"/>
              <a:t>Le logiciel, complexe, traduit des comportements, règles et intentions en code exécutable. </a:t>
            </a:r>
          </a:p>
          <a:p>
            <a:pPr marL="114300" indent="0">
              <a:buClr>
                <a:srgbClr val="B9D4B4"/>
              </a:buClr>
              <a:buNone/>
            </a:pPr>
            <a:endParaRPr lang="fr-FR" sz="1600" dirty="0"/>
          </a:p>
          <a:p>
            <a:pPr>
              <a:buClr>
                <a:srgbClr val="B9D4B4"/>
              </a:buClr>
            </a:pPr>
            <a:r>
              <a:rPr lang="fr-FR" sz="1600" dirty="0"/>
              <a:t>Processus créatif d'écriture de logiciel: efficacité, ressources, maintenabilité. </a:t>
            </a:r>
          </a:p>
          <a:p>
            <a:pPr marL="114300" indent="0">
              <a:buClr>
                <a:srgbClr val="B9D4B4"/>
              </a:buClr>
              <a:buNone/>
            </a:pPr>
            <a:endParaRPr lang="fr-FR" sz="1600" dirty="0"/>
          </a:p>
          <a:p>
            <a:pPr>
              <a:buClr>
                <a:srgbClr val="B9D4B4"/>
              </a:buClr>
            </a:pPr>
            <a:r>
              <a:rPr lang="fr-FR" sz="1600" dirty="0"/>
              <a:t>L'automatisation des tests accélère les livraisons et améliore la qualité.</a:t>
            </a:r>
            <a:endParaRPr lang="en-US" sz="1600" dirty="0"/>
          </a:p>
        </p:txBody>
      </p:sp>
      <p:grpSp>
        <p:nvGrpSpPr>
          <p:cNvPr id="488" name="Google Shape;488;p33"/>
          <p:cNvGrpSpPr/>
          <p:nvPr/>
        </p:nvGrpSpPr>
        <p:grpSpPr>
          <a:xfrm>
            <a:off x="653099" y="1368649"/>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24;p27">
            <a:extLst>
              <a:ext uri="{FF2B5EF4-FFF2-40B4-BE49-F238E27FC236}">
                <a16:creationId xmlns:a16="http://schemas.microsoft.com/office/drawing/2014/main" id="{7396F843-8E24-9643-AF32-4B30F24BDD94}"/>
              </a:ext>
            </a:extLst>
          </p:cNvPr>
          <p:cNvSpPr txBox="1">
            <a:spLocks noGrp="1"/>
          </p:cNvSpPr>
          <p:nvPr>
            <p:ph type="title"/>
          </p:nvPr>
        </p:nvSpPr>
        <p:spPr>
          <a:xfrm>
            <a:off x="1268526" y="103866"/>
            <a:ext cx="9932439" cy="76470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dirty="0"/>
              <a:t>Pourquoi les Tests </a:t>
            </a:r>
            <a:r>
              <a:rPr lang="fr-FR" sz="4500" dirty="0">
                <a:solidFill>
                  <a:srgbClr val="B9D4B4"/>
                </a:solidFill>
              </a:rPr>
              <a:t>logiciels ? </a:t>
            </a:r>
            <a:endParaRPr sz="4500" dirty="0">
              <a:solidFill>
                <a:srgbClr val="B9D4B4"/>
              </a:solidFill>
            </a:endParaRPr>
          </a:p>
        </p:txBody>
      </p:sp>
      <p:pic>
        <p:nvPicPr>
          <p:cNvPr id="5" name="Picture 4" descr="A diagram of a test&#10;&#10;Description automatically generated with medium confidence">
            <a:extLst>
              <a:ext uri="{FF2B5EF4-FFF2-40B4-BE49-F238E27FC236}">
                <a16:creationId xmlns:a16="http://schemas.microsoft.com/office/drawing/2014/main" id="{A2703098-3E19-CD7D-F2FB-73E4EF218CEF}"/>
              </a:ext>
            </a:extLst>
          </p:cNvPr>
          <p:cNvPicPr>
            <a:picLocks noChangeAspect="1"/>
          </p:cNvPicPr>
          <p:nvPr/>
        </p:nvPicPr>
        <p:blipFill>
          <a:blip r:embed="rId3"/>
          <a:stretch>
            <a:fillRect/>
          </a:stretch>
        </p:blipFill>
        <p:spPr>
          <a:xfrm>
            <a:off x="6812467" y="2297799"/>
            <a:ext cx="5040161" cy="2833926"/>
          </a:xfrm>
          <a:prstGeom prst="roundRect">
            <a:avLst>
              <a:gd name="adj" fmla="val 7414"/>
            </a:avLst>
          </a:prstGeom>
        </p:spPr>
      </p:pic>
      <p:sp>
        <p:nvSpPr>
          <p:cNvPr id="7" name="Rectangle: Rounded Corners 6">
            <a:extLst>
              <a:ext uri="{FF2B5EF4-FFF2-40B4-BE49-F238E27FC236}">
                <a16:creationId xmlns:a16="http://schemas.microsoft.com/office/drawing/2014/main" id="{87779FB0-E508-2A45-2BE8-845516B37843}"/>
              </a:ext>
            </a:extLst>
          </p:cNvPr>
          <p:cNvSpPr/>
          <p:nvPr/>
        </p:nvSpPr>
        <p:spPr>
          <a:xfrm>
            <a:off x="6889577" y="2407341"/>
            <a:ext cx="1277472" cy="36979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4" name="Google Shape;484;p33"/>
          <p:cNvGrpSpPr/>
          <p:nvPr/>
        </p:nvGrpSpPr>
        <p:grpSpPr>
          <a:xfrm>
            <a:off x="7016681" y="2444638"/>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499853" y="1258540"/>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 name="Picture 3" descr="A diagram of a pyramid&#10;&#10;Description automatically generated">
            <a:extLst>
              <a:ext uri="{FF2B5EF4-FFF2-40B4-BE49-F238E27FC236}">
                <a16:creationId xmlns:a16="http://schemas.microsoft.com/office/drawing/2014/main" id="{77C97B23-C68C-31E3-2812-4F2B58494A95}"/>
              </a:ext>
            </a:extLst>
          </p:cNvPr>
          <p:cNvPicPr>
            <a:picLocks noChangeAspect="1"/>
          </p:cNvPicPr>
          <p:nvPr/>
        </p:nvPicPr>
        <p:blipFill>
          <a:blip r:embed="rId3"/>
          <a:stretch>
            <a:fillRect/>
          </a:stretch>
        </p:blipFill>
        <p:spPr>
          <a:xfrm>
            <a:off x="6871446" y="2090624"/>
            <a:ext cx="3852583" cy="3800328"/>
          </a:xfrm>
          <a:prstGeom prst="roundRect">
            <a:avLst>
              <a:gd name="adj" fmla="val 6760"/>
            </a:avLst>
          </a:prstGeom>
        </p:spPr>
      </p:pic>
      <p:sp>
        <p:nvSpPr>
          <p:cNvPr id="482" name="Google Shape;482;p33"/>
          <p:cNvSpPr txBox="1">
            <a:spLocks noGrp="1"/>
          </p:cNvSpPr>
          <p:nvPr>
            <p:ph type="body" idx="4294967295"/>
          </p:nvPr>
        </p:nvSpPr>
        <p:spPr>
          <a:xfrm>
            <a:off x="800699" y="1516249"/>
            <a:ext cx="5819288" cy="4655951"/>
          </a:xfrm>
          <a:prstGeom prst="rect">
            <a:avLst/>
          </a:prstGeom>
        </p:spPr>
        <p:txBody>
          <a:bodyPr spcFirstLastPara="1" wrap="square" lIns="121900" tIns="121900" rIns="121900" bIns="121900" anchor="t" anchorCtr="0">
            <a:noAutofit/>
          </a:bodyPr>
          <a:lstStyle/>
          <a:p>
            <a:r>
              <a:rPr lang="fr-FR" sz="1600" b="1" dirty="0">
                <a:solidFill>
                  <a:srgbClr val="B9D4B4"/>
                </a:solidFill>
              </a:rPr>
              <a:t>Tests logiciels: </a:t>
            </a:r>
            <a:r>
              <a:rPr lang="fr-FR" sz="1600" dirty="0"/>
              <a:t>traduisent les intentions du client de manière claire et directe. </a:t>
            </a:r>
          </a:p>
          <a:p>
            <a:pPr marL="114300" indent="0">
              <a:buNone/>
            </a:pPr>
            <a:endParaRPr lang="fr-FR" sz="1600" b="1" dirty="0">
              <a:solidFill>
                <a:srgbClr val="B9D4B4"/>
              </a:solidFill>
            </a:endParaRPr>
          </a:p>
          <a:p>
            <a:r>
              <a:rPr lang="fr-FR" sz="1600" b="1" dirty="0">
                <a:solidFill>
                  <a:srgbClr val="B9D4B4"/>
                </a:solidFill>
              </a:rPr>
              <a:t>Tests d'acceptation: </a:t>
            </a:r>
            <a:r>
              <a:rPr lang="fr-FR" sz="1600" dirty="0"/>
              <a:t>vérifient l'implémentation réussie des valeurs demandées par le client. </a:t>
            </a:r>
          </a:p>
          <a:p>
            <a:pPr marL="114300" indent="0">
              <a:buNone/>
            </a:pPr>
            <a:endParaRPr lang="fr-FR" sz="1600" dirty="0"/>
          </a:p>
          <a:p>
            <a:r>
              <a:rPr lang="fr-FR" sz="1600" b="1" dirty="0">
                <a:solidFill>
                  <a:srgbClr val="B9D4B4"/>
                </a:solidFill>
              </a:rPr>
              <a:t>Tests de régression: </a:t>
            </a:r>
            <a:r>
              <a:rPr lang="fr-FR" sz="1600" dirty="0"/>
              <a:t>assurent la préservation des caractéristiques de qualité du logiciel dans le temps. </a:t>
            </a:r>
          </a:p>
          <a:p>
            <a:pPr marL="114300" indent="0">
              <a:buFont typeface="Roboto Mono"/>
              <a:buNone/>
            </a:pPr>
            <a:endParaRPr lang="fr-FR" sz="1600" dirty="0"/>
          </a:p>
          <a:p>
            <a:r>
              <a:rPr lang="fr-FR" sz="1600" dirty="0"/>
              <a:t>Les tests facilitent la transition de la valeur attendue sur le marché et garantissent sa pérennité malgré les changements.</a:t>
            </a:r>
            <a:endParaRPr lang="en-US" sz="1600" dirty="0"/>
          </a:p>
          <a:p>
            <a:endParaRPr lang="fr-FR" sz="1600" dirty="0"/>
          </a:p>
        </p:txBody>
      </p:sp>
      <p:grpSp>
        <p:nvGrpSpPr>
          <p:cNvPr id="488" name="Google Shape;488;p33"/>
          <p:cNvGrpSpPr/>
          <p:nvPr/>
        </p:nvGrpSpPr>
        <p:grpSpPr>
          <a:xfrm>
            <a:off x="653099" y="1368649"/>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24;p27">
            <a:extLst>
              <a:ext uri="{FF2B5EF4-FFF2-40B4-BE49-F238E27FC236}">
                <a16:creationId xmlns:a16="http://schemas.microsoft.com/office/drawing/2014/main" id="{7396F843-8E24-9643-AF32-4B30F24BDD94}"/>
              </a:ext>
            </a:extLst>
          </p:cNvPr>
          <p:cNvSpPr txBox="1">
            <a:spLocks noGrp="1"/>
          </p:cNvSpPr>
          <p:nvPr>
            <p:ph type="title"/>
          </p:nvPr>
        </p:nvSpPr>
        <p:spPr>
          <a:xfrm>
            <a:off x="1268526" y="103866"/>
            <a:ext cx="9932439" cy="76470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3500" dirty="0"/>
              <a:t>Pourquoi les Tests </a:t>
            </a:r>
            <a:r>
              <a:rPr lang="fr-FR" sz="4500" dirty="0">
                <a:solidFill>
                  <a:srgbClr val="B9D4B4"/>
                </a:solidFill>
              </a:rPr>
              <a:t>logiciels ? </a:t>
            </a:r>
            <a:endParaRPr sz="4500" dirty="0">
              <a:solidFill>
                <a:srgbClr val="B9D4B4"/>
              </a:solidFill>
            </a:endParaRPr>
          </a:p>
        </p:txBody>
      </p:sp>
      <p:sp>
        <p:nvSpPr>
          <p:cNvPr id="7" name="Rectangle: Rounded Corners 6">
            <a:extLst>
              <a:ext uri="{FF2B5EF4-FFF2-40B4-BE49-F238E27FC236}">
                <a16:creationId xmlns:a16="http://schemas.microsoft.com/office/drawing/2014/main" id="{87779FB0-E508-2A45-2BE8-845516B37843}"/>
              </a:ext>
            </a:extLst>
          </p:cNvPr>
          <p:cNvSpPr/>
          <p:nvPr/>
        </p:nvSpPr>
        <p:spPr>
          <a:xfrm>
            <a:off x="7000414" y="2175843"/>
            <a:ext cx="1605704" cy="430700"/>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4" name="Google Shape;484;p33"/>
          <p:cNvGrpSpPr/>
          <p:nvPr/>
        </p:nvGrpSpPr>
        <p:grpSpPr>
          <a:xfrm>
            <a:off x="7136873" y="2288985"/>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extLst>
      <p:ext uri="{BB962C8B-B14F-4D97-AF65-F5344CB8AC3E}">
        <p14:creationId xmlns:p14="http://schemas.microsoft.com/office/powerpoint/2010/main" val="78256935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3177951"/>
            <a:ext cx="702155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fr-FR" sz="6000" dirty="0"/>
              <a:t>Les Différents </a:t>
            </a:r>
            <a:r>
              <a:rPr lang="fr-FR" sz="9000" dirty="0">
                <a:solidFill>
                  <a:srgbClr val="EB8FD8"/>
                </a:solidFill>
              </a:rPr>
              <a:t>Types</a:t>
            </a:r>
            <a:r>
              <a:rPr lang="fr-FR" sz="6000" dirty="0"/>
              <a:t> de Tests </a:t>
            </a:r>
            <a:endParaRPr lang="en-US" sz="5800" dirty="0">
              <a:solidFill>
                <a:srgbClr val="EB8FD8"/>
              </a:solidFill>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en-GB" b="1" i="0" dirty="0">
                <a:ln>
                  <a:noFill/>
                </a:ln>
                <a:solidFill>
                  <a:schemeClr val="accent1"/>
                </a:solidFill>
                <a:latin typeface="Roboto Mono"/>
              </a:rPr>
              <a:t>3</a:t>
            </a:r>
            <a:endParaRPr b="1" i="0" dirty="0">
              <a:ln>
                <a:noFill/>
              </a:ln>
              <a:solidFill>
                <a:schemeClr val="accent1"/>
              </a:solidFill>
              <a:latin typeface="Roboto Mono"/>
            </a:endParaRPr>
          </a:p>
        </p:txBody>
      </p:sp>
    </p:spTree>
    <p:extLst>
      <p:ext uri="{BB962C8B-B14F-4D97-AF65-F5344CB8AC3E}">
        <p14:creationId xmlns:p14="http://schemas.microsoft.com/office/powerpoint/2010/main" val="4292428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794</Words>
  <Application>Microsoft Office PowerPoint</Application>
  <PresentationFormat>Widescreen</PresentationFormat>
  <Paragraphs>98</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Arial</vt:lpstr>
      <vt:lpstr>Abril Fatface</vt:lpstr>
      <vt:lpstr>Roboto</vt:lpstr>
      <vt:lpstr>Roboto Mono</vt:lpstr>
      <vt:lpstr>Aldrich</vt:lpstr>
      <vt:lpstr>SlidesMania</vt:lpstr>
      <vt:lpstr>PREPA DU PREPA</vt:lpstr>
      <vt:lpstr>06</vt:lpstr>
      <vt:lpstr>Introduction</vt:lpstr>
      <vt:lpstr>Qu’est-ce qu’un Test ?</vt:lpstr>
      <vt:lpstr>Qu’est-ce qu’un Test ?</vt:lpstr>
      <vt:lpstr>Pourquoi les tests logiciels ? </vt:lpstr>
      <vt:lpstr>Pourquoi les Tests logiciels ? </vt:lpstr>
      <vt:lpstr>Pourquoi les Tests logiciels ? </vt:lpstr>
      <vt:lpstr>Les Différents Types de Tests </vt:lpstr>
      <vt:lpstr>Les Différents Types de Tests </vt:lpstr>
      <vt:lpstr>• Norme ISO-25010 : présente les différents types de tests standardisés.</vt:lpstr>
      <vt:lpstr>Méthodologie de tests, le comment </vt:lpstr>
      <vt:lpstr>PowerPoint Presentation</vt:lpstr>
      <vt:lpstr>PowerPoint Presentation</vt:lpstr>
      <vt:lpstr>PowerPoint Presentation</vt:lpstr>
      <vt:lpstr>Les Tests de Notre Projet </vt:lpstr>
      <vt:lpstr>C'est un test d’Intégration. </vt:lpstr>
      <vt:lpstr>PowerPoint Presentation</vt:lpstr>
      <vt:lpstr>PowerPoint Presentation</vt:lpstr>
      <vt:lpstr>PowerPoint Presentation</vt:lpstr>
      <vt:lpstr>PowerPoint Presentation</vt:lpstr>
      <vt:lpstr>PowerPoint Presentation</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dc:creator>KAYTO _01</dc:creator>
  <cp:lastModifiedBy>KAYTO _01</cp:lastModifiedBy>
  <cp:revision>7</cp:revision>
  <dcterms:modified xsi:type="dcterms:W3CDTF">2024-05-13T22:38:37Z</dcterms:modified>
</cp:coreProperties>
</file>