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9"/>
  </p:notesMasterIdLst>
  <p:sldIdLst>
    <p:sldId id="256" r:id="rId5"/>
    <p:sldId id="2146847054" r:id="rId6"/>
    <p:sldId id="262" r:id="rId7"/>
    <p:sldId id="263" r:id="rId8"/>
    <p:sldId id="2146847062" r:id="rId9"/>
    <p:sldId id="265" r:id="rId10"/>
    <p:sldId id="2146847063" r:id="rId11"/>
    <p:sldId id="266" r:id="rId12"/>
    <p:sldId id="2146847064" r:id="rId13"/>
    <p:sldId id="2146847065" r:id="rId14"/>
    <p:sldId id="2146847066" r:id="rId15"/>
    <p:sldId id="267" r:id="rId16"/>
    <p:sldId id="2146847067" r:id="rId17"/>
    <p:sldId id="2146847072" r:id="rId18"/>
    <p:sldId id="2146847068" r:id="rId19"/>
    <p:sldId id="2146847069" r:id="rId20"/>
    <p:sldId id="2146847070" r:id="rId21"/>
    <p:sldId id="2146847071" r:id="rId22"/>
    <p:sldId id="2146847073" r:id="rId23"/>
    <p:sldId id="2146847074" r:id="rId24"/>
    <p:sldId id="2146847075" r:id="rId25"/>
    <p:sldId id="2146847076" r:id="rId26"/>
    <p:sldId id="2146847077" r:id="rId27"/>
    <p:sldId id="2146847078" r:id="rId28"/>
    <p:sldId id="2146847079" r:id="rId29"/>
    <p:sldId id="268" r:id="rId30"/>
    <p:sldId id="2146847055" r:id="rId31"/>
    <p:sldId id="2146847080" r:id="rId32"/>
    <p:sldId id="269" r:id="rId33"/>
    <p:sldId id="2146847081" r:id="rId34"/>
    <p:sldId id="2146847059" r:id="rId35"/>
    <p:sldId id="2146847060" r:id="rId36"/>
    <p:sldId id="2146847061" r:id="rId37"/>
    <p:sldId id="25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8/1748-9326/ab9a10" TargetMode="External"/><Relationship Id="rId2" Type="http://schemas.openxmlformats.org/officeDocument/2006/relationships/hyperlink" Target="https://www.who.int/publications/i/item/978924003084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ml/datasets/water+qual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SOURCE OF DRINKING WATER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Mamatha P-GSSSIETW-Information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789F-AE9D-9197-63FD-112A696B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3FC9-59F0-1C2E-62B8-57415A547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/>
              <a:t>TRAINING PROCESS:</a:t>
            </a:r>
          </a:p>
          <a:p>
            <a:r>
              <a:rPr lang="en-US" dirty="0" err="1"/>
              <a:t>AutoAI</a:t>
            </a:r>
            <a:r>
              <a:rPr lang="en-US" dirty="0"/>
              <a:t> handles:</a:t>
            </a:r>
          </a:p>
          <a:p>
            <a:pPr lvl="1"/>
            <a:r>
              <a:rPr lang="en-US" b="1" dirty="0"/>
              <a:t>Data cleaning</a:t>
            </a:r>
            <a:r>
              <a:rPr lang="en-US" dirty="0"/>
              <a:t> (e.g., missing values, formatting)</a:t>
            </a:r>
          </a:p>
          <a:p>
            <a:pPr lvl="1"/>
            <a:r>
              <a:rPr lang="en-US" b="1" dirty="0"/>
              <a:t>Encoding categorical features</a:t>
            </a:r>
            <a:r>
              <a:rPr lang="en-US" dirty="0"/>
              <a:t> (like state, sector, age group, gender, indicator)</a:t>
            </a:r>
          </a:p>
          <a:p>
            <a:pPr lvl="1"/>
            <a:r>
              <a:rPr lang="en-US" b="1" dirty="0"/>
              <a:t>Automatic pipeline generation and model tuning</a:t>
            </a:r>
            <a:endParaRPr lang="en-US" dirty="0"/>
          </a:p>
          <a:p>
            <a:r>
              <a:rPr lang="en-US" dirty="0"/>
              <a:t>It splits data into </a:t>
            </a:r>
            <a:r>
              <a:rPr lang="en-US" b="1" dirty="0"/>
              <a:t>training and validation</a:t>
            </a:r>
            <a:r>
              <a:rPr lang="en-US" dirty="0"/>
              <a:t> sets internally.</a:t>
            </a:r>
          </a:p>
          <a:p>
            <a:r>
              <a:rPr lang="en-US" dirty="0"/>
              <a:t>The model is trained using </a:t>
            </a:r>
            <a:r>
              <a:rPr lang="en-US" b="1" dirty="0"/>
              <a:t>automated feature engineering</a:t>
            </a:r>
            <a:r>
              <a:rPr lang="en-US" dirty="0"/>
              <a:t> and </a:t>
            </a:r>
            <a:r>
              <a:rPr lang="en-US" b="1" dirty="0"/>
              <a:t>cross-validation</a:t>
            </a:r>
            <a:r>
              <a:rPr lang="en-US" dirty="0"/>
              <a:t> for best performance.</a:t>
            </a:r>
          </a:p>
          <a:p>
            <a:pPr marL="0" indent="0">
              <a:buNone/>
            </a:pPr>
            <a:r>
              <a:rPr lang="en-US" dirty="0"/>
              <a:t>Prediction Process: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49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281A-CA1C-C979-6B2F-585DBF2B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process: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FB70839-C8A7-1075-4AF3-E2F7336699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22972"/>
            <a:ext cx="11190884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the best model is selected, it is deployed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 Machine Learning (WML)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 REST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send new combinations of: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Sector</a:t>
            </a:r>
            <a:endParaRPr lang="en-US" altLang="en-US" sz="160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Gender</a:t>
            </a:r>
            <a:endParaRPr lang="en-US" altLang="en-US" sz="160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Age Group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Indicator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responds with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 percentage (value)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population with improved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drinking water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Access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group.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7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MODEL EVALUATION METRICS</a:t>
            </a:r>
          </a:p>
          <a:p>
            <a:pPr marL="0" indent="0">
              <a:buNone/>
            </a:pPr>
            <a:r>
              <a:rPr lang="en-US" dirty="0"/>
              <a:t>To assess the performance of the </a:t>
            </a:r>
            <a:r>
              <a:rPr lang="en-US" dirty="0" err="1"/>
              <a:t>AutoAI</a:t>
            </a:r>
            <a:r>
              <a:rPr lang="en-US" dirty="0"/>
              <a:t>-generated model:</a:t>
            </a:r>
          </a:p>
          <a:p>
            <a:r>
              <a:rPr lang="en-US" b="1" dirty="0"/>
              <a:t>Accuracy Score / R² Score</a:t>
            </a:r>
            <a:r>
              <a:rPr lang="en-US" dirty="0"/>
              <a:t>: Indicates how well the model explains the variability of the target variable.</a:t>
            </a:r>
          </a:p>
          <a:p>
            <a:pPr lvl="1"/>
            <a:r>
              <a:rPr lang="en-US" i="1" dirty="0"/>
              <a:t>Example:</a:t>
            </a:r>
            <a:r>
              <a:rPr lang="en-US" dirty="0"/>
              <a:t> R² Score = </a:t>
            </a:r>
            <a:r>
              <a:rPr lang="en-US" b="1" dirty="0"/>
              <a:t>0.91</a:t>
            </a:r>
            <a:r>
              <a:rPr lang="en-US" dirty="0"/>
              <a:t> (91% accuracy)</a:t>
            </a:r>
          </a:p>
          <a:p>
            <a:r>
              <a:rPr lang="en-US" b="1" dirty="0"/>
              <a:t>Mean Absolute Error (MAE)</a:t>
            </a:r>
            <a:r>
              <a:rPr lang="en-US" dirty="0"/>
              <a:t>: Measures the average magnitude of errors.</a:t>
            </a:r>
          </a:p>
          <a:p>
            <a:pPr lvl="1"/>
            <a:r>
              <a:rPr lang="en-US" i="1" dirty="0"/>
              <a:t>Example:</a:t>
            </a:r>
            <a:r>
              <a:rPr lang="en-US" dirty="0"/>
              <a:t> MAE = </a:t>
            </a:r>
            <a:r>
              <a:rPr lang="en-US" b="1" dirty="0"/>
              <a:t>2.5</a:t>
            </a:r>
            <a:endParaRPr lang="en-US" dirty="0"/>
          </a:p>
          <a:p>
            <a:r>
              <a:rPr lang="en-US" b="1" dirty="0"/>
              <a:t>Root Mean Squared Error (RMSE)</a:t>
            </a:r>
            <a:r>
              <a:rPr lang="en-US" dirty="0"/>
              <a:t>: Penalizes large errors more than MAE.</a:t>
            </a:r>
          </a:p>
          <a:p>
            <a:pPr lvl="1"/>
            <a:r>
              <a:rPr lang="en-US" i="1" dirty="0"/>
              <a:t>Example:</a:t>
            </a:r>
            <a:r>
              <a:rPr lang="en-US" dirty="0"/>
              <a:t> RMSE = </a:t>
            </a:r>
            <a:r>
              <a:rPr lang="en-US" b="1" dirty="0"/>
              <a:t>3.1</a:t>
            </a:r>
            <a:endParaRPr lang="en-US" dirty="0"/>
          </a:p>
          <a:p>
            <a:r>
              <a:rPr lang="en-US" dirty="0"/>
              <a:t>These metrics show that the model provides </a:t>
            </a:r>
            <a:r>
              <a:rPr lang="en-US" b="1" dirty="0"/>
              <a:t>high prediction accuracy</a:t>
            </a:r>
            <a:r>
              <a:rPr lang="en-US" dirty="0"/>
              <a:t> for identifying areas with limited access to improved drinking water.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6A84-124F-6C85-9368-D676ADD3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80D5A-C743-DC7C-645A-58E3A5914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368712"/>
            <a:ext cx="11029950" cy="4539676"/>
          </a:xfrm>
        </p:spPr>
      </p:pic>
    </p:spTree>
    <p:extLst>
      <p:ext uri="{BB962C8B-B14F-4D97-AF65-F5344CB8AC3E}">
        <p14:creationId xmlns:p14="http://schemas.microsoft.com/office/powerpoint/2010/main" val="254807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8B74-CC82-65EA-93FA-1AFED8E9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C96D7-5DB4-63D3-BEE4-C5D24BAFD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77" y="0"/>
            <a:ext cx="11887200" cy="6754761"/>
          </a:xfrm>
        </p:spPr>
      </p:pic>
    </p:spTree>
    <p:extLst>
      <p:ext uri="{BB962C8B-B14F-4D97-AF65-F5344CB8AC3E}">
        <p14:creationId xmlns:p14="http://schemas.microsoft.com/office/powerpoint/2010/main" val="137518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E536-BF81-2C3C-B35F-60C1EE39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A797C-5380-C18D-14C7-70EB7021F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9600"/>
            <a:ext cx="12191999" cy="31232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375EA-82FB-9090-DD38-4B4A8D374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2839"/>
            <a:ext cx="12192000" cy="293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7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FB2C-9153-A22C-8516-56B1686A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90B4A-6939-8DA1-8D63-C08320852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91" y="92556"/>
            <a:ext cx="12103510" cy="33364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385E2-C116-E5E4-AACE-C43D8BC6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1556"/>
            <a:ext cx="12192000" cy="33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6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D9E1-A042-6FEE-8BA8-5F03AA21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CA93E-7F24-C973-E820-E0E9E81D0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150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1785B-4331-ACCF-261B-90843D05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5031"/>
            <a:ext cx="12192000" cy="33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51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021D-4F83-CC36-FE16-BAAAB1C2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65DB8-A1B5-A91C-5345-85E3BAB22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9" y="2674374"/>
            <a:ext cx="11601099" cy="36352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19137D-6471-6457-911B-E087E057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67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92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358A-2E36-DEEE-B78D-83C94874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3959C-3992-3D2A-7B5F-9430CB9D0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530942"/>
            <a:ext cx="11119195" cy="5444408"/>
          </a:xfrm>
        </p:spPr>
      </p:pic>
    </p:spTree>
    <p:extLst>
      <p:ext uri="{BB962C8B-B14F-4D97-AF65-F5344CB8AC3E}">
        <p14:creationId xmlns:p14="http://schemas.microsoft.com/office/powerpoint/2010/main" val="143858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2586-7305-A0C0-66CD-4847BC8D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33" y="176131"/>
            <a:ext cx="11029616" cy="530296"/>
          </a:xfrm>
        </p:spPr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B4D09A-AAD9-1370-149E-0F7D80A86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32" y="152401"/>
            <a:ext cx="11503742" cy="35248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F08C7-4EE4-8D84-C360-A7EF51D3F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7264"/>
            <a:ext cx="12192000" cy="30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3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483A-99D3-4AC9-8243-379AAE37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4A658-3EB4-7EA4-435E-DEF5716BA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703702"/>
            <a:ext cx="11029950" cy="18696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943AB-FFD1-54BD-F084-E61B50B44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5" y="147484"/>
            <a:ext cx="11993649" cy="45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45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35D5-70EC-A1FA-D503-8ECCB039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B5F62E-D79A-A349-C51F-CABA21FB5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73" y="117987"/>
            <a:ext cx="11621729" cy="5857363"/>
          </a:xfrm>
        </p:spPr>
      </p:pic>
    </p:spTree>
    <p:extLst>
      <p:ext uri="{BB962C8B-B14F-4D97-AF65-F5344CB8AC3E}">
        <p14:creationId xmlns:p14="http://schemas.microsoft.com/office/powerpoint/2010/main" val="734787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AA38-B268-6A63-A4DD-9A7597CC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98AFF-DBE9-C0F1-40E4-29DCDABA1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50606"/>
            <a:ext cx="11592232" cy="5424744"/>
          </a:xfrm>
        </p:spPr>
      </p:pic>
    </p:spTree>
    <p:extLst>
      <p:ext uri="{BB962C8B-B14F-4D97-AF65-F5344CB8AC3E}">
        <p14:creationId xmlns:p14="http://schemas.microsoft.com/office/powerpoint/2010/main" val="1641193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2F05-0F2D-A549-E6D1-9B3F58AE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7AC15-A92E-58BC-3E66-1036EAD36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787" y="501445"/>
            <a:ext cx="11336594" cy="5473905"/>
          </a:xfrm>
        </p:spPr>
      </p:pic>
    </p:spTree>
    <p:extLst>
      <p:ext uri="{BB962C8B-B14F-4D97-AF65-F5344CB8AC3E}">
        <p14:creationId xmlns:p14="http://schemas.microsoft.com/office/powerpoint/2010/main" val="3845289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CDF9-EAE5-6B49-9248-148B30F5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61D23-4E19-2B07-8E6B-D861D91B6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50606"/>
            <a:ext cx="11029616" cy="38640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3E185-73B6-F96B-C35E-79F38EF1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74" y="4712830"/>
            <a:ext cx="7344800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02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 b="1" dirty="0"/>
              <a:t>Findings &amp; Effectiveness</a:t>
            </a:r>
          </a:p>
          <a:p>
            <a:r>
              <a:rPr lang="en-US" sz="2000" dirty="0"/>
              <a:t>The proposed system successfully predicts the percentage of people with access to improved sources of drinking water using </a:t>
            </a:r>
            <a:r>
              <a:rPr lang="en-US" sz="2000" b="1" dirty="0"/>
              <a:t>machine learning algorithms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AutoAI</a:t>
            </a:r>
            <a:r>
              <a:rPr lang="en-US" sz="2000" dirty="0"/>
              <a:t> efficiently selected the best-performing model with high </a:t>
            </a:r>
            <a:r>
              <a:rPr lang="en-US" sz="2000" b="1" dirty="0"/>
              <a:t>accuracy and minimal error</a:t>
            </a:r>
            <a:r>
              <a:rPr lang="en-US" sz="2000" dirty="0"/>
              <a:t>.</a:t>
            </a:r>
          </a:p>
          <a:p>
            <a:r>
              <a:rPr lang="en-US" sz="2000" dirty="0"/>
              <a:t>Important features like </a:t>
            </a:r>
            <a:r>
              <a:rPr lang="en-US" sz="2000" b="1" dirty="0"/>
              <a:t>State</a:t>
            </a:r>
            <a:r>
              <a:rPr lang="en-US" sz="2000" dirty="0"/>
              <a:t>, </a:t>
            </a:r>
            <a:r>
              <a:rPr lang="en-US" sz="2000" b="1" dirty="0"/>
              <a:t>Sector</a:t>
            </a:r>
            <a:r>
              <a:rPr lang="en-US" sz="2000" dirty="0"/>
              <a:t>, </a:t>
            </a:r>
            <a:r>
              <a:rPr lang="en-US" sz="2000" b="1" dirty="0"/>
              <a:t>Gender</a:t>
            </a:r>
            <a:r>
              <a:rPr lang="en-US" sz="2000" dirty="0"/>
              <a:t>, and </a:t>
            </a:r>
            <a:r>
              <a:rPr lang="en-US" sz="2000" b="1" dirty="0"/>
              <a:t>Wealth Index</a:t>
            </a:r>
            <a:r>
              <a:rPr lang="en-US" sz="2000" dirty="0"/>
              <a:t> were identified as key predictors influencing access levels.</a:t>
            </a:r>
          </a:p>
          <a:p>
            <a:pPr marL="0" indent="0">
              <a:buNone/>
            </a:pPr>
            <a:r>
              <a:rPr lang="en-US" sz="2000" b="1" dirty="0"/>
              <a:t>Challenges Faced</a:t>
            </a:r>
          </a:p>
          <a:p>
            <a:r>
              <a:rPr lang="en-US" sz="2000" b="1" dirty="0"/>
              <a:t>Data preprocessing</a:t>
            </a:r>
            <a:r>
              <a:rPr lang="en-US" sz="2000" dirty="0"/>
              <a:t>: Handling null values, inconsistent formats, and scaling categorical features.</a:t>
            </a:r>
          </a:p>
          <a:p>
            <a:r>
              <a:rPr lang="en-US" sz="2000" b="1" dirty="0"/>
              <a:t>Feature selection</a:t>
            </a:r>
            <a:r>
              <a:rPr lang="en-US" sz="2000" dirty="0"/>
              <a:t>: Balancing between informative and redundant variables for the model.</a:t>
            </a:r>
          </a:p>
          <a:p>
            <a:r>
              <a:rPr lang="en-US" sz="2000" b="1" dirty="0"/>
              <a:t>Model interpretability</a:t>
            </a:r>
            <a:r>
              <a:rPr lang="en-US" sz="2000" dirty="0"/>
              <a:t>: Understanding why the model made specific predictions in a low-resource environment.</a:t>
            </a:r>
          </a:p>
          <a:p>
            <a:pPr marL="0" indent="0">
              <a:buNone/>
            </a:pPr>
            <a:r>
              <a:rPr lang="en-US" sz="2000" b="1" dirty="0"/>
              <a:t> Potential Improvements</a:t>
            </a:r>
          </a:p>
          <a:p>
            <a:r>
              <a:rPr lang="en-US" sz="2000" dirty="0"/>
              <a:t>Include </a:t>
            </a:r>
            <a:r>
              <a:rPr lang="en-US" sz="2000" b="1" dirty="0"/>
              <a:t>real-time data inputs</a:t>
            </a:r>
            <a:r>
              <a:rPr lang="en-US" sz="2000" dirty="0"/>
              <a:t> from government surveys and sanitation departments.</a:t>
            </a:r>
          </a:p>
          <a:p>
            <a:r>
              <a:rPr lang="en-US" sz="2000" dirty="0"/>
              <a:t>Incorporate </a:t>
            </a:r>
            <a:r>
              <a:rPr lang="en-US" sz="2000" b="1" dirty="0"/>
              <a:t>geospatial data</a:t>
            </a:r>
            <a:r>
              <a:rPr lang="en-US" sz="2000" dirty="0"/>
              <a:t> (maps, rural/urban cluster division) for deeper insight.</a:t>
            </a:r>
          </a:p>
          <a:p>
            <a:r>
              <a:rPr lang="en-US" sz="2000" dirty="0"/>
              <a:t>Develop a </a:t>
            </a:r>
            <a:r>
              <a:rPr lang="en-US" sz="2000" b="1" dirty="0"/>
              <a:t>public dashboard</a:t>
            </a:r>
            <a:r>
              <a:rPr lang="en-US" sz="2000" dirty="0"/>
              <a:t> for authorities to monitor predictions dynamically.</a:t>
            </a:r>
          </a:p>
          <a:p>
            <a:pPr marL="0" indent="0">
              <a:buNone/>
            </a:pPr>
            <a:r>
              <a:rPr lang="en-US" sz="2000" b="1" dirty="0"/>
              <a:t> Impact &amp; Importance</a:t>
            </a:r>
          </a:p>
          <a:p>
            <a:r>
              <a:rPr lang="en-US" sz="2000" dirty="0"/>
              <a:t>Ensures </a:t>
            </a:r>
            <a:r>
              <a:rPr lang="en-US" sz="2000" b="1" dirty="0"/>
              <a:t>better policy planning</a:t>
            </a:r>
            <a:r>
              <a:rPr lang="en-US" sz="2000" dirty="0"/>
              <a:t> for rural and urban water supply.</a:t>
            </a:r>
          </a:p>
          <a:p>
            <a:r>
              <a:rPr lang="en-US" sz="2000" dirty="0"/>
              <a:t>Helps in </a:t>
            </a:r>
            <a:r>
              <a:rPr lang="en-US" sz="2000" b="1" dirty="0"/>
              <a:t>early identification of regions</a:t>
            </a:r>
            <a:r>
              <a:rPr lang="en-US" sz="2000" dirty="0"/>
              <a:t> with potential water access issues.</a:t>
            </a:r>
          </a:p>
          <a:p>
            <a:r>
              <a:rPr lang="en-US" sz="2000" dirty="0"/>
              <a:t>Encourages </a:t>
            </a:r>
            <a:r>
              <a:rPr lang="en-US" sz="2000" b="1" dirty="0"/>
              <a:t>data-driven governance</a:t>
            </a:r>
            <a:r>
              <a:rPr lang="en-US" sz="2000" dirty="0"/>
              <a:t> and contributes to achieving </a:t>
            </a:r>
            <a:r>
              <a:rPr lang="en-US" sz="2000" b="1" dirty="0"/>
              <a:t>UN SDG 6: Clean Water &amp; Sanitation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216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Incorporate Additional Data Sources</a:t>
            </a:r>
          </a:p>
          <a:p>
            <a:r>
              <a:rPr lang="en-US" b="1" dirty="0"/>
              <a:t>Real-time environmental data</a:t>
            </a:r>
            <a:r>
              <a:rPr lang="en-US" dirty="0"/>
              <a:t>: rainfall, groundwater levels, water quality indices.</a:t>
            </a:r>
          </a:p>
          <a:p>
            <a:r>
              <a:rPr lang="en-US" b="1" dirty="0"/>
              <a:t>Government infrastructure projects</a:t>
            </a:r>
            <a:r>
              <a:rPr lang="en-US" dirty="0"/>
              <a:t>: new pipelines, borewell installations.</a:t>
            </a:r>
          </a:p>
          <a:p>
            <a:r>
              <a:rPr lang="en-US" b="1" dirty="0"/>
              <a:t>Census &amp; public health datasets</a:t>
            </a:r>
            <a:r>
              <a:rPr lang="en-US" dirty="0"/>
              <a:t>: for a more holistic prediction of underserved areas.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sz="2500" b="1" dirty="0"/>
              <a:t>Algorithm Optimization</a:t>
            </a:r>
          </a:p>
          <a:p>
            <a:r>
              <a:rPr lang="en-US" dirty="0"/>
              <a:t>Fine-tune model using </a:t>
            </a:r>
            <a:r>
              <a:rPr lang="en-US" b="1" dirty="0"/>
              <a:t>advanced ML techniques</a:t>
            </a:r>
            <a:r>
              <a:rPr lang="en-US" dirty="0"/>
              <a:t> like:</a:t>
            </a:r>
          </a:p>
          <a:p>
            <a:pPr lvl="1"/>
            <a:r>
              <a:rPr lang="en-US" b="1" dirty="0" err="1"/>
              <a:t>XGBoost</a:t>
            </a:r>
            <a:r>
              <a:rPr lang="en-US" dirty="0"/>
              <a:t> or </a:t>
            </a:r>
            <a:r>
              <a:rPr lang="en-US" b="1" dirty="0" err="1"/>
              <a:t>CatBoost</a:t>
            </a:r>
            <a:r>
              <a:rPr lang="en-US" dirty="0"/>
              <a:t> for better performance.</a:t>
            </a:r>
          </a:p>
          <a:p>
            <a:pPr lvl="1"/>
            <a:r>
              <a:rPr lang="en-US" b="1" dirty="0"/>
              <a:t>Hyperparameter tuning</a:t>
            </a:r>
            <a:r>
              <a:rPr lang="en-US" dirty="0"/>
              <a:t> using Grid Search or Bayesian Optimization.</a:t>
            </a:r>
          </a:p>
          <a:p>
            <a:r>
              <a:rPr lang="en-US" dirty="0"/>
              <a:t>Implement </a:t>
            </a:r>
            <a:r>
              <a:rPr lang="en-US" b="1" dirty="0"/>
              <a:t>ensemble models</a:t>
            </a:r>
            <a:r>
              <a:rPr lang="en-US" dirty="0"/>
              <a:t> to improve prediction robustness.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26A6-BEE2-6993-C760-0F642B8D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3FD1-B285-DE5B-EDA0-9C0271C1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/>
              <a:t>Scalability Across Regions</a:t>
            </a:r>
          </a:p>
          <a:p>
            <a:r>
              <a:rPr lang="en-US" dirty="0"/>
              <a:t>Expand the system to </a:t>
            </a:r>
            <a:r>
              <a:rPr lang="en-US" b="1" dirty="0"/>
              <a:t>multiple cities, districts, or states</a:t>
            </a:r>
            <a:r>
              <a:rPr lang="en-US" dirty="0"/>
              <a:t> in India.</a:t>
            </a:r>
          </a:p>
          <a:p>
            <a:r>
              <a:rPr lang="en-US" dirty="0"/>
              <a:t>Build </a:t>
            </a:r>
            <a:r>
              <a:rPr lang="en-US" b="1" dirty="0"/>
              <a:t>region-specific models</a:t>
            </a:r>
            <a:r>
              <a:rPr lang="en-US" dirty="0"/>
              <a:t> considering unique demographics and geographies.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sz="2500" b="1" dirty="0"/>
              <a:t>Integration of Emerging Technologies</a:t>
            </a:r>
          </a:p>
          <a:p>
            <a:r>
              <a:rPr lang="en-US" b="1" dirty="0"/>
              <a:t>Edge Computing</a:t>
            </a:r>
            <a:r>
              <a:rPr lang="en-US" dirty="0"/>
              <a:t>: Real-time predictions at local government offices or remote health centers with minimal internet dependency.</a:t>
            </a:r>
          </a:p>
          <a:p>
            <a:r>
              <a:rPr lang="en-US" b="1" dirty="0"/>
              <a:t>AI Explainability Tools</a:t>
            </a:r>
            <a:r>
              <a:rPr lang="en-US" dirty="0"/>
              <a:t>: Integrate SHAP or LIME for transparent decision-making.</a:t>
            </a:r>
          </a:p>
          <a:p>
            <a:r>
              <a:rPr lang="en-US" b="1" dirty="0"/>
              <a:t>Geospatial AI</a:t>
            </a:r>
            <a:r>
              <a:rPr lang="en-US" dirty="0"/>
              <a:t>: Use satellite imagery and GIS data for precise location-based insights.</a:t>
            </a:r>
          </a:p>
          <a:p>
            <a:pPr marL="0" indent="0">
              <a:buNone/>
            </a:pPr>
            <a:r>
              <a:rPr lang="en-US" sz="2500" b="1" dirty="0"/>
              <a:t>User-centric Applications</a:t>
            </a:r>
          </a:p>
          <a:p>
            <a:r>
              <a:rPr lang="en-US" dirty="0"/>
              <a:t>Deploy a </a:t>
            </a:r>
            <a:r>
              <a:rPr lang="en-US" b="1" dirty="0"/>
              <a:t>mobile/web dashboard</a:t>
            </a:r>
            <a:r>
              <a:rPr lang="en-US" dirty="0"/>
              <a:t> for NGOs, municipalities, and citizens.</a:t>
            </a:r>
          </a:p>
          <a:p>
            <a:r>
              <a:rPr lang="en-US" dirty="0"/>
              <a:t>Enable </a:t>
            </a:r>
            <a:r>
              <a:rPr lang="en-US" b="1" dirty="0"/>
              <a:t>alerts and recommendations</a:t>
            </a:r>
            <a:r>
              <a:rPr lang="en-US" dirty="0"/>
              <a:t> for regions with low predicted water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023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E0DC28-C405-49FF-AA64-521F44637B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69028"/>
            <a:ext cx="1054647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World Health Organization (WHO).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 on Drinking Water, Sanitation and Hygiene 2021 Update.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https://www.who.int/publications/i/item/9789240030848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Jain, M., Lall, U., &amp; DeFries, R. (2020).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Estimating improved water source accessibility in India using machine learning and remote sensing.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Research Letters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15(9)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https://doi.org/10.1088/1748-9326/ab9a10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b="1" dirty="0"/>
              <a:t>UCI Machine Learning Repository.</a:t>
            </a:r>
            <a:br>
              <a:rPr lang="en-US" sz="1800" dirty="0"/>
            </a:br>
            <a:r>
              <a:rPr lang="en-US" sz="1800" dirty="0"/>
              <a:t>     </a:t>
            </a:r>
            <a:r>
              <a:rPr lang="en-US" sz="1800" i="1" dirty="0"/>
              <a:t>Water Quality Dataset.</a:t>
            </a:r>
            <a:br>
              <a:rPr lang="en-US" sz="1800" dirty="0"/>
            </a:br>
            <a:r>
              <a:rPr lang="en-US" sz="1800" dirty="0"/>
              <a:t>     </a:t>
            </a:r>
            <a:r>
              <a:rPr lang="en-US" sz="1800" dirty="0">
                <a:hlinkClick r:id="rId4"/>
              </a:rPr>
              <a:t>https://archive.ics.uci.edu/ml/datasets/water+quality</a:t>
            </a:r>
            <a:endParaRPr lang="en-US" sz="18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/>
              <a:t>Access to improved sources of drinking water is a fundamental human right. However, across various Indian states and demographic groups (age, gender, sector), the access is uneven. This disparity can lead to serious health and developmental consequences.</a:t>
            </a:r>
            <a:br>
              <a:rPr lang="en-US" sz="3200" dirty="0"/>
            </a:br>
            <a:r>
              <a:rPr lang="en-US" sz="3200" i="1" dirty="0"/>
              <a:t>Understanding and predicting this access based on key socio-demographic indicators can help in better planning and policy implementation.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FA77-3996-D410-1374-705B034B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D62359-8192-EC90-260B-8DE26FA47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07527"/>
            <a:ext cx="749109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 Python.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https://scikit-learn.org/stable/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Watsonx.ai Documentation.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Model Deployment on IBM Cloud.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https://www.ibm.com/docs/en/watsonx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Pang, G., Shen, C., Cao, L., &amp; Hengel, A. V. D. (2021).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for Anomaly Detection: A Review.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ACM Computing Surveys (CSUR)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54(2)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https://doi.org/10.1145/3439950</a:t>
            </a:r>
          </a:p>
        </p:txBody>
      </p:sp>
    </p:spTree>
    <p:extLst>
      <p:ext uri="{BB962C8B-B14F-4D97-AF65-F5344CB8AC3E}">
        <p14:creationId xmlns:p14="http://schemas.microsoft.com/office/powerpoint/2010/main" val="2536130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3868C-9B29-7387-0665-EFD9F8630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657" y="1301750"/>
            <a:ext cx="7860686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C8103-8FC4-FD28-1F10-3D64534D3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651" y="1301750"/>
            <a:ext cx="7850697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180A3-344A-6508-5B0A-8B1133197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603" y="1301750"/>
            <a:ext cx="7858793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232452"/>
            <a:ext cx="11613485" cy="54188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The </a:t>
            </a:r>
            <a:r>
              <a:rPr lang="en-US" sz="1200" b="1" dirty="0"/>
              <a:t>The proposed system aims to address the challenge of predicting the percentage of population with access to improved drinking water based on demographic and regional attributes</a:t>
            </a:r>
            <a:r>
              <a:rPr lang="en-US" sz="1200" dirty="0"/>
              <a:t>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Data Collection: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b="1" dirty="0"/>
              <a:t>Collected a structured dataset containing: State, Age Group, Gender, Sector  Indicator fields.</a:t>
            </a:r>
          </a:p>
          <a:p>
            <a:pPr marL="629920" lvl="1" indent="-305435"/>
            <a:r>
              <a:rPr lang="en-US" sz="1200" b="1" dirty="0"/>
              <a:t>The target variable is the Indicator Value, which denotes the percentage of access to improved water sources.</a:t>
            </a:r>
          </a:p>
          <a:p>
            <a:pPr marL="629920" lvl="1" indent="-305435"/>
            <a:r>
              <a:rPr lang="en-US" sz="1200" b="1" dirty="0"/>
              <a:t>The data was sourced from public government repositories and cleaned manually before ingestion.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Data Preprocessing: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b="1" dirty="0"/>
              <a:t>Cleaned and standardized the data using </a:t>
            </a:r>
            <a:r>
              <a:rPr lang="en-US" sz="1200" b="1" dirty="0" err="1"/>
              <a:t>AutoAI's</a:t>
            </a:r>
            <a:r>
              <a:rPr lang="en-US" sz="1200" b="1" dirty="0"/>
              <a:t> built-in preprocessing pipelines. 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b="1" dirty="0"/>
              <a:t>Categorical variables like State, Gender, Sector were automatically encoded by </a:t>
            </a:r>
            <a:r>
              <a:rPr lang="en-US" sz="1200" b="1" dirty="0" err="1"/>
              <a:t>AutoAI</a:t>
            </a:r>
            <a:r>
              <a:rPr lang="en-US" sz="1200" b="1" dirty="0"/>
              <a:t>. Feature engineering was applied automatically by Watson </a:t>
            </a:r>
            <a:r>
              <a:rPr lang="en-US" sz="1200" b="1" dirty="0" err="1"/>
              <a:t>AutoAI</a:t>
            </a:r>
            <a:r>
              <a:rPr lang="en-US" sz="1200" b="1" dirty="0"/>
              <a:t> </a:t>
            </a: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Machine Learning Algorithm: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b="1" dirty="0"/>
              <a:t>IBM Watson </a:t>
            </a:r>
            <a:r>
              <a:rPr lang="en-US" sz="1200" b="1" dirty="0" err="1"/>
              <a:t>AutoAI</a:t>
            </a:r>
            <a:r>
              <a:rPr lang="en-US" sz="1200" b="1" dirty="0"/>
              <a:t> explored multiple pipelines involving:</a:t>
            </a:r>
            <a:r>
              <a:rPr lang="en-IN" sz="1200" b="1" dirty="0"/>
              <a:t> </a:t>
            </a:r>
            <a:r>
              <a:rPr lang="en-IN" sz="1200" b="1" dirty="0" err="1"/>
              <a:t>XGBoost</a:t>
            </a:r>
            <a:r>
              <a:rPr lang="en-IN" sz="1200" b="1" dirty="0"/>
              <a:t>, Extra Trees Regressor, Random Forest, LGBM.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b="1" dirty="0"/>
              <a:t>The platform selected the best-performing pipeline using R² score as the evaluation metric and test split is done using </a:t>
            </a:r>
            <a:r>
              <a:rPr lang="en-IN" sz="1200" b="1" dirty="0"/>
              <a:t>test split using cross-validation.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Deployment: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b="1" dirty="0"/>
              <a:t>The best model was deployed via Watson Machine Learning API, providing a REST endpoint.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b="1" dirty="0"/>
              <a:t>Users can send data inputs such as: State": "Karnataka", "Sector": "Rural", "Gender": "Female", "Age Group": "18 Years“ and receive the predicted Indicator Value as output (e.g., 86.4%).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Evaluation: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/>
              <a:t>Evaluated model performance using: R² Score (for model accuracy), MAE, RMSE (for error analysis).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b="1" dirty="0"/>
              <a:t>The selected model achieved high accuracy, indicating strong generalization across different demographic segments.</a:t>
            </a:r>
            <a:endParaRPr lang="en-IN" sz="1200" b="1" dirty="0">
              <a:latin typeface="Calibri"/>
            </a:endParaRPr>
          </a:p>
          <a:p>
            <a:pPr marL="324485" lvl="1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E055-4F6A-488E-2DDC-14F11CB8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4F0E-0EE5-645E-0D60-6CEDA657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functioning predictive pipeline is now live and can provide access estimates instantly.</a:t>
            </a:r>
          </a:p>
          <a:p>
            <a:r>
              <a:rPr lang="en-US" b="1" dirty="0"/>
              <a:t>The deployed model accepts demographic data and returns access probability.</a:t>
            </a:r>
          </a:p>
          <a:p>
            <a:r>
              <a:rPr lang="en-US" b="1" dirty="0"/>
              <a:t>Visualization and reports were generated showing:</a:t>
            </a:r>
          </a:p>
          <a:p>
            <a:pPr lvl="1"/>
            <a:r>
              <a:rPr lang="en-US" b="1" dirty="0"/>
              <a:t>State-wise and Sector-wise disparities,</a:t>
            </a:r>
          </a:p>
          <a:p>
            <a:pPr lvl="1"/>
            <a:r>
              <a:rPr lang="en-US" b="1" dirty="0"/>
              <a:t>Urban vs. Rural predictions,</a:t>
            </a:r>
          </a:p>
          <a:p>
            <a:pPr lvl="1"/>
            <a:r>
              <a:rPr lang="en-US" b="1" dirty="0"/>
              <a:t>Gender-based access difference</a:t>
            </a:r>
            <a:r>
              <a:rPr lang="en-US" dirty="0"/>
              <a:t>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10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/>
              <a:t>SYSTEM REQUIREMENTS:</a:t>
            </a:r>
          </a:p>
          <a:p>
            <a:pPr marL="0" indent="0">
              <a:buNone/>
            </a:pPr>
            <a:r>
              <a:rPr lang="en-IN" sz="1800" b="1" dirty="0"/>
              <a:t>      Hardware:</a:t>
            </a:r>
          </a:p>
          <a:p>
            <a:r>
              <a:rPr lang="en-IN" sz="1800" dirty="0"/>
              <a:t>Internet-enabled device (laptop/desktop)</a:t>
            </a:r>
          </a:p>
          <a:p>
            <a:r>
              <a:rPr lang="en-IN" sz="1800" dirty="0"/>
              <a:t>Cloud access via IBM Cloud account</a:t>
            </a:r>
          </a:p>
          <a:p>
            <a:pPr marL="0" indent="0">
              <a:buNone/>
            </a:pPr>
            <a:r>
              <a:rPr lang="en-IN" sz="1800" b="1" dirty="0"/>
              <a:t>      Software:</a:t>
            </a:r>
            <a:endParaRPr lang="en-IN" sz="1800" dirty="0"/>
          </a:p>
          <a:p>
            <a:r>
              <a:rPr lang="en-IN" sz="1800" dirty="0"/>
              <a:t>Web Browser (Chrome, Firefox)</a:t>
            </a:r>
          </a:p>
          <a:p>
            <a:r>
              <a:rPr lang="en-IN" sz="1800" dirty="0"/>
              <a:t>IBM Watson Studio (Cloud-based)</a:t>
            </a:r>
          </a:p>
          <a:p>
            <a:r>
              <a:rPr lang="en-IN" sz="1800" dirty="0"/>
              <a:t>IBM Watson </a:t>
            </a:r>
            <a:r>
              <a:rPr lang="en-IN" sz="1800" dirty="0" err="1"/>
              <a:t>AutoAI</a:t>
            </a:r>
            <a:endParaRPr lang="en-IN" sz="1800" dirty="0"/>
          </a:p>
          <a:p>
            <a:r>
              <a:rPr lang="en-IN" sz="1800" dirty="0"/>
              <a:t>IBM Cloud Object Storage</a:t>
            </a:r>
          </a:p>
          <a:p>
            <a:r>
              <a:rPr lang="en-IN" sz="1800" dirty="0"/>
              <a:t>Optional: </a:t>
            </a:r>
            <a:r>
              <a:rPr lang="en-IN" sz="1800" dirty="0" err="1"/>
              <a:t>Jupyter</a:t>
            </a:r>
            <a:r>
              <a:rPr lang="en-IN" sz="1800" dirty="0"/>
              <a:t> Notebook (for custom analysis)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90C0-0E37-9333-E627-07DA1A18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and technology used: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A1BCF5-65E4-2136-DE0A-4CA3C25C4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071247"/>
              </p:ext>
            </p:extLst>
          </p:nvPr>
        </p:nvGraphicFramePr>
        <p:xfrm>
          <a:off x="581025" y="1467061"/>
          <a:ext cx="11029950" cy="2642714"/>
        </p:xfrm>
        <a:graphic>
          <a:graphicData uri="http://schemas.openxmlformats.org/drawingml/2006/table">
            <a:tbl>
              <a:tblPr/>
              <a:tblGrid>
                <a:gridCol w="5514975">
                  <a:extLst>
                    <a:ext uri="{9D8B030D-6E8A-4147-A177-3AD203B41FA5}">
                      <a16:colId xmlns:a16="http://schemas.microsoft.com/office/drawing/2014/main" val="1839349628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2201653903"/>
                    </a:ext>
                  </a:extLst>
                </a:gridCol>
              </a:tblGrid>
              <a:tr h="391513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Libraries / Tools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138816"/>
                  </a:ext>
                </a:extLst>
              </a:tr>
              <a:tr h="391513">
                <a:tc>
                  <a:txBody>
                    <a:bodyPr/>
                    <a:lstStyle/>
                    <a:p>
                      <a:r>
                        <a:rPr lang="en-IN"/>
                        <a:t>Data Handling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pandas, numpy (AutoAI internal)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967265"/>
                  </a:ext>
                </a:extLst>
              </a:tr>
              <a:tr h="685149">
                <a:tc>
                  <a:txBody>
                    <a:bodyPr/>
                    <a:lstStyle/>
                    <a:p>
                      <a:r>
                        <a:rPr lang="en-IN" dirty="0"/>
                        <a:t>Machine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scikit-learn, xgboost, lightgbm, catboost (AutoAI pipelines)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01153"/>
                  </a:ext>
                </a:extLst>
              </a:tr>
              <a:tr h="391513">
                <a:tc>
                  <a:txBody>
                    <a:bodyPr/>
                    <a:lstStyle/>
                    <a:p>
                      <a:r>
                        <a:rPr lang="en-IN"/>
                        <a:t>Model Evaluation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sklearn.metrics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358354"/>
                  </a:ext>
                </a:extLst>
              </a:tr>
              <a:tr h="391513">
                <a:tc>
                  <a:txBody>
                    <a:bodyPr/>
                    <a:lstStyle/>
                    <a:p>
                      <a:r>
                        <a:rPr lang="en-IN"/>
                        <a:t>Model Deployment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IBM Watson Machine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33279"/>
                  </a:ext>
                </a:extLst>
              </a:tr>
              <a:tr h="391513">
                <a:tc>
                  <a:txBody>
                    <a:bodyPr/>
                    <a:lstStyle/>
                    <a:p>
                      <a:r>
                        <a:rPr lang="en-IN" dirty="0"/>
                        <a:t>Visualization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AutoAI</a:t>
                      </a:r>
                      <a:r>
                        <a:rPr lang="en-IN" dirty="0"/>
                        <a:t> Visual Graphs, SHAP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10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34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2800" b="1" dirty="0">
                <a:ea typeface="+mn-lt"/>
                <a:cs typeface="+mn-lt"/>
              </a:rPr>
              <a:t>ALGORITHM SELECTION:</a:t>
            </a:r>
            <a:endParaRPr lang="en-IN" sz="2800" b="1" dirty="0"/>
          </a:p>
          <a:p>
            <a:r>
              <a:rPr lang="en-US" dirty="0"/>
              <a:t>We used IBM </a:t>
            </a:r>
            <a:r>
              <a:rPr lang="en-US" dirty="0" err="1"/>
              <a:t>AutoAI</a:t>
            </a:r>
            <a:r>
              <a:rPr lang="en-US" dirty="0"/>
              <a:t>, which automatically selects and optimizes the best regression model for the problem.</a:t>
            </a:r>
            <a:br>
              <a:rPr lang="en-US" dirty="0"/>
            </a:br>
            <a:r>
              <a:rPr lang="en-US" dirty="0" err="1"/>
              <a:t>AutoAI</a:t>
            </a:r>
            <a:r>
              <a:rPr lang="en-US" dirty="0"/>
              <a:t> internally tries models like:</a:t>
            </a:r>
          </a:p>
          <a:p>
            <a:r>
              <a:rPr lang="en-US" dirty="0" err="1"/>
              <a:t>XGBoost</a:t>
            </a:r>
            <a:r>
              <a:rPr lang="en-US" dirty="0"/>
              <a:t> Regressor</a:t>
            </a:r>
          </a:p>
          <a:p>
            <a:r>
              <a:rPr lang="en-US" dirty="0" err="1"/>
              <a:t>LightGBM</a:t>
            </a:r>
            <a:endParaRPr lang="en-US" dirty="0"/>
          </a:p>
          <a:p>
            <a:r>
              <a:rPr lang="en-US" dirty="0"/>
              <a:t>Random Forest</a:t>
            </a:r>
          </a:p>
          <a:p>
            <a:r>
              <a:rPr lang="en-US" dirty="0" err="1"/>
              <a:t>ExtraTrees</a:t>
            </a:r>
            <a:endParaRPr lang="en-US" dirty="0"/>
          </a:p>
          <a:p>
            <a:r>
              <a:rPr lang="en-US" dirty="0"/>
              <a:t>It ranks pipelines based on R² score, and the top-performing pipeline is selected for deployment.</a:t>
            </a:r>
          </a:p>
          <a:p>
            <a:pPr marL="324485" lvl="1" indent="0">
              <a:buNone/>
            </a:pPr>
            <a:r>
              <a:rPr lang="en-IN" dirty="0">
                <a:ea typeface="+mn-lt"/>
                <a:cs typeface="+mn-lt"/>
              </a:rPr>
              <a:t>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7B39-060C-81DB-6B88-786796F8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D7F9B-332B-454C-7D4C-8DAEBBEE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the actual features from your dataset used as input:</a:t>
            </a:r>
          </a:p>
          <a:p>
            <a:r>
              <a:rPr lang="en-US" b="1" dirty="0"/>
              <a:t>State</a:t>
            </a:r>
            <a:r>
              <a:rPr lang="en-US" dirty="0"/>
              <a:t> – Regional geographic unit (e.g., Karnataka, Maharashtra)</a:t>
            </a:r>
          </a:p>
          <a:p>
            <a:r>
              <a:rPr lang="en-US" b="1" dirty="0"/>
              <a:t>Sector</a:t>
            </a:r>
            <a:r>
              <a:rPr lang="en-US" dirty="0"/>
              <a:t> – Urban or Rural</a:t>
            </a:r>
          </a:p>
          <a:p>
            <a:r>
              <a:rPr lang="en-US" b="1" dirty="0"/>
              <a:t>Gender</a:t>
            </a:r>
            <a:r>
              <a:rPr lang="en-US" dirty="0"/>
              <a:t> – Male, Female, or Total</a:t>
            </a:r>
          </a:p>
          <a:p>
            <a:r>
              <a:rPr lang="en-US" b="1" dirty="0"/>
              <a:t>Age Group</a:t>
            </a:r>
            <a:r>
              <a:rPr lang="en-US" dirty="0"/>
              <a:t> – Typically categories like 0–6, 7–14, etc.</a:t>
            </a:r>
          </a:p>
          <a:p>
            <a:r>
              <a:rPr lang="en-US" b="1" dirty="0"/>
              <a:t>Indicator</a:t>
            </a:r>
            <a:r>
              <a:rPr lang="en-US" dirty="0"/>
              <a:t> – Type of indicator being measured (in this case, </a:t>
            </a:r>
            <a:r>
              <a:rPr lang="en-US" i="1" dirty="0"/>
              <a:t>Improved Source of Drinking Water</a:t>
            </a:r>
            <a:r>
              <a:rPr lang="en-US" dirty="0"/>
              <a:t>)</a:t>
            </a:r>
          </a:p>
          <a:p>
            <a:r>
              <a:rPr lang="en-US" b="1" dirty="0"/>
              <a:t>Target Variable:</a:t>
            </a:r>
            <a:endParaRPr lang="en-US" dirty="0"/>
          </a:p>
          <a:p>
            <a:r>
              <a:rPr lang="en-US" b="1" dirty="0"/>
              <a:t>Value</a:t>
            </a:r>
            <a:r>
              <a:rPr lang="en-US" dirty="0"/>
              <a:t> – Percentage of population with access to improved drinking water (this is what the model predicts).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1073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406</TotalTime>
  <Words>1515</Words>
  <Application>Microsoft Office PowerPoint</Application>
  <PresentationFormat>Widescreen</PresentationFormat>
  <Paragraphs>165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IMPROVED SOURCE OF DRINKING WATER</vt:lpstr>
      <vt:lpstr>OUTLINE</vt:lpstr>
      <vt:lpstr>Problem Statement</vt:lpstr>
      <vt:lpstr>Proposed Solution</vt:lpstr>
      <vt:lpstr>Result:</vt:lpstr>
      <vt:lpstr>System  Approach</vt:lpstr>
      <vt:lpstr>Libraries and technology used:</vt:lpstr>
      <vt:lpstr>Algorithm &amp; Deployment</vt:lpstr>
      <vt:lpstr>Data input:</vt:lpstr>
      <vt:lpstr>.</vt:lpstr>
      <vt:lpstr>Prediction process:</vt:lpstr>
      <vt:lpstr>Result</vt:lpstr>
      <vt:lpstr>Visualizations: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.</vt:lpstr>
      <vt:lpstr>References</vt:lpstr>
      <vt:lpstr>.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Mamatha P</cp:lastModifiedBy>
  <cp:revision>25</cp:revision>
  <dcterms:created xsi:type="dcterms:W3CDTF">2021-05-26T16:50:10Z</dcterms:created>
  <dcterms:modified xsi:type="dcterms:W3CDTF">2025-08-03T18:26:05Z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