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nva Sans" panose="020B0604020202020204" charset="0"/>
      <p:regular r:id="rId18"/>
    </p:embeddedFont>
    <p:embeddedFont>
      <p:font typeface="Nourd" panose="020B0604020202020204" charset="0"/>
      <p:regular r:id="rId19"/>
    </p:embeddedFont>
    <p:embeddedFont>
      <p:font typeface="Nourd Light" panose="020B0604020202020204" charset="0"/>
      <p:regular r:id="rId20"/>
    </p:embeddedFont>
    <p:embeddedFont>
      <p:font typeface="Nourd Medium" panose="020B0604020202020204" charset="0"/>
      <p:regular r:id="rId21"/>
    </p:embeddedFont>
    <p:embeddedFont>
      <p:font typeface="Open Sans" panose="020B0606030504020204" pitchFamily="34" charset="0"/>
      <p:regular r:id="rId22"/>
    </p:embeddedFont>
    <p:embeddedFont>
      <p:font typeface="Open Sans Bold" panose="020B0806030504020204" charset="0"/>
      <p:regular r:id="rId23"/>
    </p:embeddedFont>
    <p:embeddedFont>
      <p:font typeface="Open Sans Semi-Bold" panose="020B0604020202020204" charset="0"/>
      <p:regular r:id="rId24"/>
    </p:embeddedFont>
    <p:embeddedFont>
      <p:font typeface="Poppins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doi.org/10.3389/fpls.2016.0141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doi.org/10.1016/j.compag.2018.05.007"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unep.org/" TargetMode="External"/><Relationship Id="rId5" Type="http://schemas.openxmlformats.org/officeDocument/2006/relationships/hyperlink" Target="https://www.worldbank.org/en/topic/agriculture" TargetMode="External"/><Relationship Id="rId4" Type="http://schemas.openxmlformats.org/officeDocument/2006/relationships/hyperlink" Target="https://www.fao.org/home/e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529585" y="271207"/>
            <a:ext cx="354178" cy="486286"/>
          </a:xfrm>
          <a:custGeom>
            <a:avLst/>
            <a:gdLst/>
            <a:ahLst/>
            <a:cxnLst/>
            <a:rect l="l" t="t" r="r" b="b"/>
            <a:pathLst>
              <a:path w="354178" h="486286">
                <a:moveTo>
                  <a:pt x="0" y="0"/>
                </a:moveTo>
                <a:lnTo>
                  <a:pt x="354178" y="0"/>
                </a:lnTo>
                <a:lnTo>
                  <a:pt x="354178" y="486286"/>
                </a:lnTo>
                <a:lnTo>
                  <a:pt x="0" y="4862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245228">
            <a:off x="13488645" y="3436212"/>
            <a:ext cx="1441062" cy="1889917"/>
          </a:xfrm>
          <a:custGeom>
            <a:avLst/>
            <a:gdLst/>
            <a:ahLst/>
            <a:cxnLst/>
            <a:rect l="l" t="t" r="r" b="b"/>
            <a:pathLst>
              <a:path w="1441062" h="1889917">
                <a:moveTo>
                  <a:pt x="0" y="0"/>
                </a:moveTo>
                <a:lnTo>
                  <a:pt x="1441061" y="0"/>
                </a:lnTo>
                <a:lnTo>
                  <a:pt x="1441061" y="1889917"/>
                </a:lnTo>
                <a:lnTo>
                  <a:pt x="0" y="1889917"/>
                </a:lnTo>
                <a:lnTo>
                  <a:pt x="0" y="0"/>
                </a:lnTo>
                <a:close/>
              </a:path>
            </a:pathLst>
          </a:custGeom>
          <a:blipFill>
            <a:blip r:embed="rId5"/>
            <a:stretch>
              <a:fillRect/>
            </a:stretch>
          </a:blipFill>
        </p:spPr>
      </p:sp>
      <p:sp>
        <p:nvSpPr>
          <p:cNvPr id="5" name="Freeform 5"/>
          <p:cNvSpPr/>
          <p:nvPr/>
        </p:nvSpPr>
        <p:spPr>
          <a:xfrm>
            <a:off x="16246094" y="0"/>
            <a:ext cx="2026412" cy="2597492"/>
          </a:xfrm>
          <a:custGeom>
            <a:avLst/>
            <a:gdLst/>
            <a:ahLst/>
            <a:cxnLst/>
            <a:rect l="l" t="t" r="r" b="b"/>
            <a:pathLst>
              <a:path w="2026412" h="2597492">
                <a:moveTo>
                  <a:pt x="0" y="0"/>
                </a:moveTo>
                <a:lnTo>
                  <a:pt x="2026412" y="0"/>
                </a:lnTo>
                <a:lnTo>
                  <a:pt x="2026412" y="2597492"/>
                </a:lnTo>
                <a:lnTo>
                  <a:pt x="0" y="2597492"/>
                </a:lnTo>
                <a:lnTo>
                  <a:pt x="0" y="0"/>
                </a:lnTo>
                <a:close/>
              </a:path>
            </a:pathLst>
          </a:custGeom>
          <a:blipFill>
            <a:blip r:embed="rId6"/>
            <a:stretch>
              <a:fillRect/>
            </a:stretch>
          </a:blipFill>
        </p:spPr>
      </p:sp>
      <p:sp>
        <p:nvSpPr>
          <p:cNvPr id="6" name="TextBox 6"/>
          <p:cNvSpPr txBox="1"/>
          <p:nvPr/>
        </p:nvSpPr>
        <p:spPr>
          <a:xfrm>
            <a:off x="15494496" y="8937949"/>
            <a:ext cx="2511404" cy="825102"/>
          </a:xfrm>
          <a:prstGeom prst="rect">
            <a:avLst/>
          </a:prstGeom>
        </p:spPr>
        <p:txBody>
          <a:bodyPr lIns="0" tIns="0" rIns="0" bIns="0" rtlCol="0" anchor="t">
            <a:spAutoFit/>
          </a:bodyPr>
          <a:lstStyle/>
          <a:p>
            <a:pPr algn="ctr">
              <a:lnSpc>
                <a:spcPts val="6809"/>
              </a:lnSpc>
              <a:spcBef>
                <a:spcPct val="0"/>
              </a:spcBef>
            </a:pPr>
            <a:r>
              <a:rPr lang="en-US" sz="4863">
                <a:solidFill>
                  <a:srgbClr val="FFFFFF"/>
                </a:solidFill>
                <a:latin typeface="Canva Sans"/>
              </a:rPr>
              <a:t>ECC 691</a:t>
            </a:r>
          </a:p>
        </p:txBody>
      </p:sp>
      <p:sp>
        <p:nvSpPr>
          <p:cNvPr id="7" name="TextBox 7"/>
          <p:cNvSpPr txBox="1"/>
          <p:nvPr/>
        </p:nvSpPr>
        <p:spPr>
          <a:xfrm>
            <a:off x="13487400" y="7726044"/>
            <a:ext cx="4518501" cy="1005206"/>
          </a:xfrm>
          <a:prstGeom prst="rect">
            <a:avLst/>
          </a:prstGeom>
        </p:spPr>
        <p:txBody>
          <a:bodyPr wrap="square" lIns="0" tIns="0" rIns="0" bIns="0" rtlCol="0" anchor="t">
            <a:spAutoFit/>
          </a:bodyPr>
          <a:lstStyle/>
          <a:p>
            <a:pPr algn="ctr">
              <a:lnSpc>
                <a:spcPts val="8119"/>
              </a:lnSpc>
              <a:spcBef>
                <a:spcPct val="0"/>
              </a:spcBef>
            </a:pPr>
            <a:r>
              <a:rPr lang="en-US" sz="5799" dirty="0">
                <a:solidFill>
                  <a:srgbClr val="FFFFFF"/>
                </a:solidFill>
                <a:latin typeface="Canva Sans"/>
              </a:rPr>
              <a:t>Project 1(B)</a:t>
            </a:r>
          </a:p>
        </p:txBody>
      </p:sp>
      <p:sp>
        <p:nvSpPr>
          <p:cNvPr id="8" name="TextBox 8"/>
          <p:cNvSpPr txBox="1"/>
          <p:nvPr/>
        </p:nvSpPr>
        <p:spPr>
          <a:xfrm>
            <a:off x="4266664" y="652718"/>
            <a:ext cx="9754672" cy="986080"/>
          </a:xfrm>
          <a:prstGeom prst="rect">
            <a:avLst/>
          </a:prstGeom>
        </p:spPr>
        <p:txBody>
          <a:bodyPr lIns="0" tIns="0" rIns="0" bIns="0" rtlCol="0" anchor="t">
            <a:spAutoFit/>
          </a:bodyPr>
          <a:lstStyle/>
          <a:p>
            <a:pPr algn="ctr">
              <a:lnSpc>
                <a:spcPts val="8124"/>
              </a:lnSpc>
              <a:spcBef>
                <a:spcPct val="0"/>
              </a:spcBef>
            </a:pPr>
            <a:r>
              <a:rPr lang="en-US" sz="5802">
                <a:solidFill>
                  <a:srgbClr val="FFFFFF"/>
                </a:solidFill>
                <a:latin typeface="Nourd Medium"/>
              </a:rPr>
              <a:t>IoT with Embedded Systems</a:t>
            </a:r>
          </a:p>
        </p:txBody>
      </p:sp>
      <p:sp>
        <p:nvSpPr>
          <p:cNvPr id="9" name="TextBox 9"/>
          <p:cNvSpPr txBox="1"/>
          <p:nvPr/>
        </p:nvSpPr>
        <p:spPr>
          <a:xfrm>
            <a:off x="0" y="2366391"/>
            <a:ext cx="18272506" cy="2014780"/>
          </a:xfrm>
          <a:prstGeom prst="rect">
            <a:avLst/>
          </a:prstGeom>
        </p:spPr>
        <p:txBody>
          <a:bodyPr lIns="0" tIns="0" rIns="0" bIns="0" rtlCol="0" anchor="t">
            <a:spAutoFit/>
          </a:bodyPr>
          <a:lstStyle/>
          <a:p>
            <a:pPr algn="ctr">
              <a:lnSpc>
                <a:spcPts val="8124"/>
              </a:lnSpc>
              <a:spcBef>
                <a:spcPct val="0"/>
              </a:spcBef>
            </a:pPr>
            <a:r>
              <a:rPr lang="en-US" sz="5802">
                <a:solidFill>
                  <a:srgbClr val="FFFFFF"/>
                </a:solidFill>
                <a:latin typeface="Nourd"/>
              </a:rPr>
              <a:t>Autonomous Agricultural Drone for Crop Monitoring and Management </a:t>
            </a:r>
          </a:p>
        </p:txBody>
      </p:sp>
      <p:sp>
        <p:nvSpPr>
          <p:cNvPr id="10" name="TextBox 10"/>
          <p:cNvSpPr txBox="1"/>
          <p:nvPr/>
        </p:nvSpPr>
        <p:spPr>
          <a:xfrm>
            <a:off x="1020953" y="4880794"/>
            <a:ext cx="16230600" cy="468263"/>
          </a:xfrm>
          <a:prstGeom prst="rect">
            <a:avLst/>
          </a:prstGeom>
        </p:spPr>
        <p:txBody>
          <a:bodyPr lIns="0" tIns="0" rIns="0" bIns="0" rtlCol="0" anchor="t">
            <a:spAutoFit/>
          </a:bodyPr>
          <a:lstStyle/>
          <a:p>
            <a:pPr algn="ctr">
              <a:lnSpc>
                <a:spcPts val="3789"/>
              </a:lnSpc>
              <a:spcBef>
                <a:spcPct val="0"/>
              </a:spcBef>
            </a:pPr>
            <a:r>
              <a:rPr lang="en-US" sz="2706">
                <a:solidFill>
                  <a:srgbClr val="FFFFFF"/>
                </a:solidFill>
                <a:latin typeface="Canva Sans"/>
              </a:rPr>
              <a:t>Under Supervision of Dr. Dalia Nandi </a:t>
            </a:r>
          </a:p>
        </p:txBody>
      </p:sp>
      <p:sp>
        <p:nvSpPr>
          <p:cNvPr id="11" name="TextBox 11"/>
          <p:cNvSpPr txBox="1"/>
          <p:nvPr/>
        </p:nvSpPr>
        <p:spPr>
          <a:xfrm>
            <a:off x="237806" y="6493673"/>
            <a:ext cx="937736" cy="828962"/>
          </a:xfrm>
          <a:prstGeom prst="rect">
            <a:avLst/>
          </a:prstGeom>
        </p:spPr>
        <p:txBody>
          <a:bodyPr lIns="0" tIns="0" rIns="0" bIns="0" rtlCol="0" anchor="t">
            <a:spAutoFit/>
          </a:bodyPr>
          <a:lstStyle/>
          <a:p>
            <a:pPr algn="ctr">
              <a:lnSpc>
                <a:spcPts val="6809"/>
              </a:lnSpc>
              <a:spcBef>
                <a:spcPct val="0"/>
              </a:spcBef>
            </a:pPr>
            <a:r>
              <a:rPr lang="en-US" sz="4863">
                <a:solidFill>
                  <a:srgbClr val="FFFFFF"/>
                </a:solidFill>
                <a:latin typeface="Canva Sans"/>
              </a:rPr>
              <a:t>By:</a:t>
            </a:r>
          </a:p>
        </p:txBody>
      </p:sp>
      <p:sp>
        <p:nvSpPr>
          <p:cNvPr id="12" name="TextBox 12"/>
          <p:cNvSpPr txBox="1"/>
          <p:nvPr/>
        </p:nvSpPr>
        <p:spPr>
          <a:xfrm>
            <a:off x="237806" y="7449994"/>
            <a:ext cx="3106460" cy="1661795"/>
          </a:xfrm>
          <a:prstGeom prst="rect">
            <a:avLst/>
          </a:prstGeom>
        </p:spPr>
        <p:txBody>
          <a:bodyPr lIns="0" tIns="0" rIns="0" bIns="0" rtlCol="0" anchor="t">
            <a:spAutoFit/>
          </a:bodyPr>
          <a:lstStyle/>
          <a:p>
            <a:pPr algn="l">
              <a:lnSpc>
                <a:spcPts val="4480"/>
              </a:lnSpc>
            </a:pPr>
            <a:r>
              <a:rPr lang="en-US" sz="3200">
                <a:solidFill>
                  <a:srgbClr val="FFFFFF"/>
                </a:solidFill>
                <a:latin typeface="Canva Sans"/>
              </a:rPr>
              <a:t>Shirish (812)</a:t>
            </a:r>
          </a:p>
          <a:p>
            <a:pPr algn="l">
              <a:lnSpc>
                <a:spcPts val="4480"/>
              </a:lnSpc>
              <a:spcBef>
                <a:spcPct val="0"/>
              </a:spcBef>
            </a:pPr>
            <a:r>
              <a:rPr lang="en-US" sz="3200">
                <a:solidFill>
                  <a:srgbClr val="FFFFFF"/>
                </a:solidFill>
                <a:latin typeface="Canva Sans"/>
              </a:rPr>
              <a:t>Geetansh (784)</a:t>
            </a:r>
          </a:p>
          <a:p>
            <a:pPr algn="l">
              <a:lnSpc>
                <a:spcPts val="4480"/>
              </a:lnSpc>
              <a:spcBef>
                <a:spcPct val="0"/>
              </a:spcBef>
            </a:pPr>
            <a:r>
              <a:rPr lang="en-US" sz="3200">
                <a:solidFill>
                  <a:srgbClr val="FFFFFF"/>
                </a:solidFill>
                <a:latin typeface="Canva Sans"/>
              </a:rPr>
              <a:t>Divyanshu (783)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0"/>
            <a:ext cx="1028700" cy="10287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29585" y="271207"/>
            <a:ext cx="354178" cy="486286"/>
          </a:xfrm>
          <a:custGeom>
            <a:avLst/>
            <a:gdLst/>
            <a:ahLst/>
            <a:cxnLst/>
            <a:rect l="l" t="t" r="r" b="b"/>
            <a:pathLst>
              <a:path w="354178" h="486286">
                <a:moveTo>
                  <a:pt x="0" y="0"/>
                </a:moveTo>
                <a:lnTo>
                  <a:pt x="354178" y="0"/>
                </a:lnTo>
                <a:lnTo>
                  <a:pt x="354178" y="486286"/>
                </a:lnTo>
                <a:lnTo>
                  <a:pt x="0" y="486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96137" y="2543816"/>
            <a:ext cx="8847863" cy="5579313"/>
          </a:xfrm>
          <a:custGeom>
            <a:avLst/>
            <a:gdLst/>
            <a:ahLst/>
            <a:cxnLst/>
            <a:rect l="l" t="t" r="r" b="b"/>
            <a:pathLst>
              <a:path w="8847863" h="5579313">
                <a:moveTo>
                  <a:pt x="0" y="0"/>
                </a:moveTo>
                <a:lnTo>
                  <a:pt x="8847863" y="0"/>
                </a:lnTo>
                <a:lnTo>
                  <a:pt x="8847863" y="5579313"/>
                </a:lnTo>
                <a:lnTo>
                  <a:pt x="0" y="5579313"/>
                </a:lnTo>
                <a:lnTo>
                  <a:pt x="0" y="0"/>
                </a:lnTo>
                <a:close/>
              </a:path>
            </a:pathLst>
          </a:custGeom>
          <a:blipFill>
            <a:blip r:embed="rId4"/>
            <a:stretch>
              <a:fillRect l="-48918" t="-37403" r="-48918"/>
            </a:stretch>
          </a:blipFill>
        </p:spPr>
      </p:sp>
      <p:sp>
        <p:nvSpPr>
          <p:cNvPr id="7" name="Freeform 7"/>
          <p:cNvSpPr/>
          <p:nvPr/>
        </p:nvSpPr>
        <p:spPr>
          <a:xfrm>
            <a:off x="9200079" y="2543816"/>
            <a:ext cx="9087921" cy="5599369"/>
          </a:xfrm>
          <a:custGeom>
            <a:avLst/>
            <a:gdLst/>
            <a:ahLst/>
            <a:cxnLst/>
            <a:rect l="l" t="t" r="r" b="b"/>
            <a:pathLst>
              <a:path w="9087921" h="5599369">
                <a:moveTo>
                  <a:pt x="0" y="0"/>
                </a:moveTo>
                <a:lnTo>
                  <a:pt x="9087921" y="0"/>
                </a:lnTo>
                <a:lnTo>
                  <a:pt x="9087921" y="5599369"/>
                </a:lnTo>
                <a:lnTo>
                  <a:pt x="0" y="5599369"/>
                </a:lnTo>
                <a:lnTo>
                  <a:pt x="0" y="0"/>
                </a:lnTo>
                <a:close/>
              </a:path>
            </a:pathLst>
          </a:custGeom>
          <a:blipFill>
            <a:blip r:embed="rId5"/>
            <a:stretch>
              <a:fillRect l="-52853" t="-47857" r="-57566" b="-44245"/>
            </a:stretch>
          </a:blipFill>
        </p:spPr>
      </p:sp>
      <p:sp>
        <p:nvSpPr>
          <p:cNvPr id="8" name="TextBox 8"/>
          <p:cNvSpPr txBox="1"/>
          <p:nvPr/>
        </p:nvSpPr>
        <p:spPr>
          <a:xfrm>
            <a:off x="7587797" y="323850"/>
            <a:ext cx="3112407" cy="1177417"/>
          </a:xfrm>
          <a:prstGeom prst="rect">
            <a:avLst/>
          </a:prstGeom>
        </p:spPr>
        <p:txBody>
          <a:bodyPr lIns="0" tIns="0" rIns="0" bIns="0" rtlCol="0" anchor="t">
            <a:spAutoFit/>
          </a:bodyPr>
          <a:lstStyle/>
          <a:p>
            <a:pPr algn="l">
              <a:lnSpc>
                <a:spcPts val="9127"/>
              </a:lnSpc>
              <a:spcBef>
                <a:spcPct val="0"/>
              </a:spcBef>
            </a:pPr>
            <a:r>
              <a:rPr lang="en-US" sz="6519">
                <a:solidFill>
                  <a:srgbClr val="1F2020"/>
                </a:solidFill>
                <a:latin typeface="Poppins Bold"/>
              </a:rPr>
              <a:t>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22924" y="344741"/>
            <a:ext cx="4842153" cy="1177417"/>
          </a:xfrm>
          <a:prstGeom prst="rect">
            <a:avLst/>
          </a:prstGeom>
        </p:spPr>
        <p:txBody>
          <a:bodyPr lIns="0" tIns="0" rIns="0" bIns="0" rtlCol="0" anchor="t">
            <a:spAutoFit/>
          </a:bodyPr>
          <a:lstStyle/>
          <a:p>
            <a:pPr algn="ctr">
              <a:lnSpc>
                <a:spcPts val="9127"/>
              </a:lnSpc>
              <a:spcBef>
                <a:spcPct val="0"/>
              </a:spcBef>
            </a:pPr>
            <a:r>
              <a:rPr lang="en-US" sz="6519">
                <a:solidFill>
                  <a:srgbClr val="000000"/>
                </a:solidFill>
                <a:latin typeface="Poppins Bold"/>
              </a:rPr>
              <a:t>Challenges</a:t>
            </a:r>
          </a:p>
        </p:txBody>
      </p:sp>
      <p:grpSp>
        <p:nvGrpSpPr>
          <p:cNvPr id="3" name="Group 3"/>
          <p:cNvGrpSpPr/>
          <p:nvPr/>
        </p:nvGrpSpPr>
        <p:grpSpPr>
          <a:xfrm>
            <a:off x="17259300" y="0"/>
            <a:ext cx="1028700" cy="1028700"/>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3057112"/>
            <a:ext cx="15802980" cy="4096576"/>
          </a:xfrm>
          <a:prstGeom prst="rect">
            <a:avLst/>
          </a:prstGeom>
        </p:spPr>
        <p:txBody>
          <a:bodyPr lIns="0" tIns="0" rIns="0" bIns="0" rtlCol="0" anchor="t">
            <a:spAutoFit/>
          </a:bodyPr>
          <a:lstStyle/>
          <a:p>
            <a:pPr marL="840865" lvl="1" indent="-420432" algn="l">
              <a:lnSpc>
                <a:spcPts val="5452"/>
              </a:lnSpc>
              <a:buFont typeface="Arial"/>
              <a:buChar char="•"/>
            </a:pPr>
            <a:r>
              <a:rPr lang="en-US" sz="3894">
                <a:solidFill>
                  <a:srgbClr val="1F2020"/>
                </a:solidFill>
                <a:latin typeface="Open Sans"/>
              </a:rPr>
              <a:t>High accuracy achieved with CNNs (&gt;90% for both tasks)</a:t>
            </a:r>
          </a:p>
          <a:p>
            <a:pPr marL="840865" lvl="1" indent="-420432" algn="l">
              <a:lnSpc>
                <a:spcPts val="5452"/>
              </a:lnSpc>
              <a:buFont typeface="Arial"/>
              <a:buChar char="•"/>
            </a:pPr>
            <a:r>
              <a:rPr lang="en-US" sz="3894">
                <a:solidFill>
                  <a:srgbClr val="1F2020"/>
                </a:solidFill>
                <a:latin typeface="Open Sans"/>
              </a:rPr>
              <a:t>Data scarcity: Need for large, labeled datasets with multiple crops and diseases</a:t>
            </a:r>
          </a:p>
          <a:p>
            <a:pPr marL="840865" lvl="1" indent="-420432" algn="l">
              <a:lnSpc>
                <a:spcPts val="5452"/>
              </a:lnSpc>
              <a:buFont typeface="Arial"/>
              <a:buChar char="•"/>
            </a:pPr>
            <a:r>
              <a:rPr lang="en-US" sz="3894">
                <a:solidFill>
                  <a:srgbClr val="1F2020"/>
                </a:solidFill>
                <a:latin typeface="Open Sans"/>
              </a:rPr>
              <a:t>Data variability: Lighting, growth stage, background clutter</a:t>
            </a:r>
          </a:p>
          <a:p>
            <a:pPr marL="840865" lvl="1" indent="-420432" algn="l">
              <a:lnSpc>
                <a:spcPts val="5452"/>
              </a:lnSpc>
              <a:spcBef>
                <a:spcPct val="0"/>
              </a:spcBef>
              <a:buFont typeface="Arial"/>
              <a:buChar char="•"/>
            </a:pPr>
            <a:r>
              <a:rPr lang="en-US" sz="3894">
                <a:solidFill>
                  <a:srgbClr val="1F2020"/>
                </a:solidFill>
                <a:latin typeface="Open Sans"/>
              </a:rPr>
              <a:t>Real-world deployment: Processing power, image quality variations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0"/>
            <a:ext cx="1028700" cy="10287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29585" y="271207"/>
            <a:ext cx="354178" cy="486286"/>
          </a:xfrm>
          <a:custGeom>
            <a:avLst/>
            <a:gdLst/>
            <a:ahLst/>
            <a:cxnLst/>
            <a:rect l="l" t="t" r="r" b="b"/>
            <a:pathLst>
              <a:path w="354178" h="486286">
                <a:moveTo>
                  <a:pt x="0" y="0"/>
                </a:moveTo>
                <a:lnTo>
                  <a:pt x="354178" y="0"/>
                </a:lnTo>
                <a:lnTo>
                  <a:pt x="354178" y="486286"/>
                </a:lnTo>
                <a:lnTo>
                  <a:pt x="0" y="486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327910" y="323850"/>
            <a:ext cx="5632179" cy="1177417"/>
          </a:xfrm>
          <a:prstGeom prst="rect">
            <a:avLst/>
          </a:prstGeom>
        </p:spPr>
        <p:txBody>
          <a:bodyPr lIns="0" tIns="0" rIns="0" bIns="0" rtlCol="0" anchor="t">
            <a:spAutoFit/>
          </a:bodyPr>
          <a:lstStyle/>
          <a:p>
            <a:pPr algn="l">
              <a:lnSpc>
                <a:spcPts val="9127"/>
              </a:lnSpc>
              <a:spcBef>
                <a:spcPct val="0"/>
              </a:spcBef>
            </a:pPr>
            <a:r>
              <a:rPr lang="en-US" sz="6519">
                <a:solidFill>
                  <a:srgbClr val="1F2020"/>
                </a:solidFill>
                <a:latin typeface="Poppins Bold"/>
              </a:rPr>
              <a:t>Future Scope</a:t>
            </a:r>
          </a:p>
        </p:txBody>
      </p:sp>
      <p:sp>
        <p:nvSpPr>
          <p:cNvPr id="7" name="TextBox 7"/>
          <p:cNvSpPr txBox="1"/>
          <p:nvPr/>
        </p:nvSpPr>
        <p:spPr>
          <a:xfrm>
            <a:off x="883763" y="1931246"/>
            <a:ext cx="16729715" cy="6660062"/>
          </a:xfrm>
          <a:prstGeom prst="rect">
            <a:avLst/>
          </a:prstGeom>
        </p:spPr>
        <p:txBody>
          <a:bodyPr lIns="0" tIns="0" rIns="0" bIns="0" rtlCol="0" anchor="t">
            <a:spAutoFit/>
          </a:bodyPr>
          <a:lstStyle/>
          <a:p>
            <a:pPr algn="l">
              <a:lnSpc>
                <a:spcPts val="4084"/>
              </a:lnSpc>
            </a:pPr>
            <a:endParaRPr/>
          </a:p>
          <a:p>
            <a:pPr algn="l">
              <a:lnSpc>
                <a:spcPts val="4084"/>
              </a:lnSpc>
            </a:pPr>
            <a:endParaRPr/>
          </a:p>
          <a:p>
            <a:pPr marL="629959" lvl="1" indent="-314980" algn="l">
              <a:lnSpc>
                <a:spcPts val="4084"/>
              </a:lnSpc>
              <a:buFont typeface="Arial"/>
              <a:buChar char="•"/>
            </a:pPr>
            <a:r>
              <a:rPr lang="en-US" sz="2917">
                <a:solidFill>
                  <a:srgbClr val="1F2020"/>
                </a:solidFill>
                <a:latin typeface="Open Sans Semi-Bold"/>
              </a:rPr>
              <a:t>Drone Technology Integration</a:t>
            </a:r>
            <a:r>
              <a:rPr lang="en-US" sz="2917">
                <a:solidFill>
                  <a:srgbClr val="1F2020"/>
                </a:solidFill>
                <a:latin typeface="Open Sans"/>
              </a:rPr>
              <a:t>: Optimizing drone flights and machine learning for efficient crop disease detection.</a:t>
            </a:r>
          </a:p>
          <a:p>
            <a:pPr marL="629959" lvl="1" indent="-314980" algn="l">
              <a:lnSpc>
                <a:spcPts val="4084"/>
              </a:lnSpc>
              <a:buFont typeface="Arial"/>
              <a:buChar char="•"/>
            </a:pPr>
            <a:r>
              <a:rPr lang="en-US" sz="2917">
                <a:solidFill>
                  <a:srgbClr val="1F2020"/>
                </a:solidFill>
                <a:latin typeface="Open Sans Semi-Bold"/>
              </a:rPr>
              <a:t>Real-time Monitoring</a:t>
            </a:r>
            <a:r>
              <a:rPr lang="en-US" sz="2917">
                <a:solidFill>
                  <a:srgbClr val="1F2020"/>
                </a:solidFill>
                <a:latin typeface="Open Sans"/>
              </a:rPr>
              <a:t>: Implementing immediate feedback systems for timely interventions based on disease severity.</a:t>
            </a:r>
          </a:p>
          <a:p>
            <a:pPr marL="629959" lvl="1" indent="-314980" algn="l">
              <a:lnSpc>
                <a:spcPts val="4084"/>
              </a:lnSpc>
              <a:buFont typeface="Arial"/>
              <a:buChar char="•"/>
            </a:pPr>
            <a:r>
              <a:rPr lang="en-US" sz="2917">
                <a:solidFill>
                  <a:srgbClr val="1F2020"/>
                </a:solidFill>
                <a:latin typeface="Open Sans Semi-Bold"/>
              </a:rPr>
              <a:t>Precision Agriculture Integration</a:t>
            </a:r>
            <a:r>
              <a:rPr lang="en-US" sz="2917">
                <a:solidFill>
                  <a:srgbClr val="1F2020"/>
                </a:solidFill>
                <a:latin typeface="Open Sans"/>
              </a:rPr>
              <a:t>: Combining drone data with precision farming techniques for targeted crop management.</a:t>
            </a:r>
          </a:p>
          <a:p>
            <a:pPr marL="629959" lvl="1" indent="-314980" algn="l">
              <a:lnSpc>
                <a:spcPts val="4084"/>
              </a:lnSpc>
              <a:buFont typeface="Arial"/>
              <a:buChar char="•"/>
            </a:pPr>
            <a:r>
              <a:rPr lang="en-US" sz="2917">
                <a:solidFill>
                  <a:srgbClr val="1F2020"/>
                </a:solidFill>
                <a:latin typeface="Open Sans Semi-Bold"/>
              </a:rPr>
              <a:t>Data Fusion and IoT</a:t>
            </a:r>
            <a:r>
              <a:rPr lang="en-US" sz="2917">
                <a:solidFill>
                  <a:srgbClr val="1F2020"/>
                </a:solidFill>
                <a:latin typeface="Open Sans"/>
              </a:rPr>
              <a:t>: Integrating multispectral data with IoT devices for holistic crop monitoring.</a:t>
            </a:r>
          </a:p>
          <a:p>
            <a:pPr marL="629959" lvl="1" indent="-314980" algn="l">
              <a:lnSpc>
                <a:spcPts val="4084"/>
              </a:lnSpc>
              <a:buFont typeface="Arial"/>
              <a:buChar char="•"/>
            </a:pPr>
            <a:r>
              <a:rPr lang="en-US" sz="2917">
                <a:solidFill>
                  <a:srgbClr val="1F2020"/>
                </a:solidFill>
                <a:latin typeface="Open Sans Semi-Bold"/>
              </a:rPr>
              <a:t>Collaborative Research</a:t>
            </a:r>
            <a:r>
              <a:rPr lang="en-US" sz="2917">
                <a:solidFill>
                  <a:srgbClr val="1F2020"/>
                </a:solidFill>
                <a:latin typeface="Open Sans"/>
              </a:rPr>
              <a:t>: Collaborating with experts for scalable solutions in agriculture and drone technology.</a:t>
            </a:r>
          </a:p>
          <a:p>
            <a:pPr algn="l">
              <a:lnSpc>
                <a:spcPts val="4084"/>
              </a:lnSpc>
              <a:spcBef>
                <a:spcPct val="0"/>
              </a:spcBef>
            </a:pPr>
            <a:endParaRPr lang="en-US" sz="2917">
              <a:solidFill>
                <a:srgbClr val="1F2020"/>
              </a:solidFill>
              <a:latin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0"/>
            <a:ext cx="1028700" cy="10287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29585" y="271207"/>
            <a:ext cx="354178" cy="486286"/>
          </a:xfrm>
          <a:custGeom>
            <a:avLst/>
            <a:gdLst/>
            <a:ahLst/>
            <a:cxnLst/>
            <a:rect l="l" t="t" r="r" b="b"/>
            <a:pathLst>
              <a:path w="354178" h="486286">
                <a:moveTo>
                  <a:pt x="0" y="0"/>
                </a:moveTo>
                <a:lnTo>
                  <a:pt x="354178" y="0"/>
                </a:lnTo>
                <a:lnTo>
                  <a:pt x="354178" y="486286"/>
                </a:lnTo>
                <a:lnTo>
                  <a:pt x="0" y="486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721496" y="566993"/>
            <a:ext cx="5054250" cy="1177417"/>
          </a:xfrm>
          <a:prstGeom prst="rect">
            <a:avLst/>
          </a:prstGeom>
        </p:spPr>
        <p:txBody>
          <a:bodyPr lIns="0" tIns="0" rIns="0" bIns="0" rtlCol="0" anchor="t">
            <a:spAutoFit/>
          </a:bodyPr>
          <a:lstStyle/>
          <a:p>
            <a:pPr algn="l">
              <a:lnSpc>
                <a:spcPts val="9127"/>
              </a:lnSpc>
              <a:spcBef>
                <a:spcPct val="0"/>
              </a:spcBef>
            </a:pPr>
            <a:r>
              <a:rPr lang="en-US" sz="6519">
                <a:solidFill>
                  <a:srgbClr val="1F2020"/>
                </a:solidFill>
                <a:latin typeface="Poppins Bold"/>
              </a:rPr>
              <a:t>Conclusion</a:t>
            </a:r>
          </a:p>
        </p:txBody>
      </p:sp>
      <p:sp>
        <p:nvSpPr>
          <p:cNvPr id="7" name="TextBox 7"/>
          <p:cNvSpPr txBox="1"/>
          <p:nvPr/>
        </p:nvSpPr>
        <p:spPr>
          <a:xfrm>
            <a:off x="715133" y="2472378"/>
            <a:ext cx="17066976" cy="5863753"/>
          </a:xfrm>
          <a:prstGeom prst="rect">
            <a:avLst/>
          </a:prstGeom>
        </p:spPr>
        <p:txBody>
          <a:bodyPr lIns="0" tIns="0" rIns="0" bIns="0" rtlCol="0" anchor="t">
            <a:spAutoFit/>
          </a:bodyPr>
          <a:lstStyle/>
          <a:p>
            <a:pPr algn="l">
              <a:lnSpc>
                <a:spcPts val="4671"/>
              </a:lnSpc>
            </a:pPr>
            <a:endParaRPr/>
          </a:p>
          <a:p>
            <a:pPr algn="l">
              <a:lnSpc>
                <a:spcPts val="4671"/>
              </a:lnSpc>
              <a:spcBef>
                <a:spcPct val="0"/>
              </a:spcBef>
            </a:pPr>
            <a:r>
              <a:rPr lang="en-US" sz="3336">
                <a:solidFill>
                  <a:srgbClr val="1F2020"/>
                </a:solidFill>
                <a:latin typeface="Open Sans"/>
              </a:rPr>
              <a:t>Our approach to crop disease detection, utilizing Convolutional Neural Networks (CNNs) to process multiple crops simultaneously, combined with the development of a web application using Streamlit, reflects a comprehensive and innovative solution in agricultural technology. By integrating technologies such as Keras and TensorFlow, we have achieved robust and accurate disease detection capabilities across diverse crop varieties. This holistic approach not only streamlines the detection process but also facilitates real-time decision-making for farmers. Moving forward, continuous refinement of our models and web application will contribute to sustainable agriculture practices and food security.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0"/>
            <a:ext cx="1028700" cy="10287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29585" y="271207"/>
            <a:ext cx="354178" cy="486286"/>
          </a:xfrm>
          <a:custGeom>
            <a:avLst/>
            <a:gdLst/>
            <a:ahLst/>
            <a:cxnLst/>
            <a:rect l="l" t="t" r="r" b="b"/>
            <a:pathLst>
              <a:path w="354178" h="486286">
                <a:moveTo>
                  <a:pt x="0" y="0"/>
                </a:moveTo>
                <a:lnTo>
                  <a:pt x="354178" y="0"/>
                </a:lnTo>
                <a:lnTo>
                  <a:pt x="354178" y="486286"/>
                </a:lnTo>
                <a:lnTo>
                  <a:pt x="0" y="486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686227" y="323850"/>
            <a:ext cx="4915547" cy="1177417"/>
          </a:xfrm>
          <a:prstGeom prst="rect">
            <a:avLst/>
          </a:prstGeom>
        </p:spPr>
        <p:txBody>
          <a:bodyPr lIns="0" tIns="0" rIns="0" bIns="0" rtlCol="0" anchor="t">
            <a:spAutoFit/>
          </a:bodyPr>
          <a:lstStyle/>
          <a:p>
            <a:pPr algn="l">
              <a:lnSpc>
                <a:spcPts val="9127"/>
              </a:lnSpc>
              <a:spcBef>
                <a:spcPct val="0"/>
              </a:spcBef>
            </a:pPr>
            <a:r>
              <a:rPr lang="en-US" sz="6519">
                <a:solidFill>
                  <a:srgbClr val="1F2020"/>
                </a:solidFill>
                <a:latin typeface="Poppins Bold"/>
              </a:rPr>
              <a:t>References</a:t>
            </a:r>
          </a:p>
        </p:txBody>
      </p:sp>
      <p:sp>
        <p:nvSpPr>
          <p:cNvPr id="7" name="TextBox 7"/>
          <p:cNvSpPr txBox="1"/>
          <p:nvPr/>
        </p:nvSpPr>
        <p:spPr>
          <a:xfrm>
            <a:off x="706674" y="2025653"/>
            <a:ext cx="16729715" cy="7306311"/>
          </a:xfrm>
          <a:prstGeom prst="rect">
            <a:avLst/>
          </a:prstGeom>
        </p:spPr>
        <p:txBody>
          <a:bodyPr lIns="0" tIns="0" rIns="0" bIns="0" rtlCol="0" anchor="t">
            <a:spAutoFit/>
          </a:bodyPr>
          <a:lstStyle/>
          <a:p>
            <a:pPr algn="l">
              <a:lnSpc>
                <a:spcPts val="3639"/>
              </a:lnSpc>
              <a:spcBef>
                <a:spcPct val="0"/>
              </a:spcBef>
            </a:pPr>
            <a:endParaRPr/>
          </a:p>
          <a:p>
            <a:pPr marL="561334" lvl="1" indent="-280667" algn="l">
              <a:lnSpc>
                <a:spcPts val="3639"/>
              </a:lnSpc>
              <a:buFont typeface="Arial"/>
              <a:buChar char="•"/>
            </a:pPr>
            <a:r>
              <a:rPr lang="en-US" sz="2599">
                <a:solidFill>
                  <a:srgbClr val="1F2020"/>
                </a:solidFill>
                <a:latin typeface="Open Sans"/>
              </a:rPr>
              <a:t>Akter, A., &amp; Sikder, A. K. (2023). A Systematic Literature Review on Plant Disease Detection: Motivations, Classification Techniques, Datasets, Challenges, and Future Trends. Sensors, 23(10), 4769.</a:t>
            </a:r>
          </a:p>
          <a:p>
            <a:pPr marL="561334" lvl="1" indent="-280667" algn="l">
              <a:lnSpc>
                <a:spcPts val="3639"/>
              </a:lnSpc>
              <a:buFont typeface="Arial"/>
              <a:buChar char="•"/>
            </a:pPr>
            <a:r>
              <a:rPr lang="en-US" sz="2599">
                <a:solidFill>
                  <a:srgbClr val="1F2020"/>
                </a:solidFill>
                <a:latin typeface="Open Sans"/>
              </a:rPr>
              <a:t>Jha, M., Prajapati, A., &amp; Arya, P. K. (2023). Plant disease detection and classification techniques: a comparative study of the performances. Journal of Big Data, 6(1), 1-18. </a:t>
            </a:r>
          </a:p>
          <a:p>
            <a:pPr algn="l">
              <a:lnSpc>
                <a:spcPts val="3639"/>
              </a:lnSpc>
            </a:pPr>
            <a:endParaRPr lang="en-US" sz="2599">
              <a:solidFill>
                <a:srgbClr val="1F2020"/>
              </a:solidFill>
              <a:latin typeface="Open Sans"/>
            </a:endParaRPr>
          </a:p>
          <a:p>
            <a:pPr algn="l">
              <a:lnSpc>
                <a:spcPts val="3639"/>
              </a:lnSpc>
            </a:pPr>
            <a:r>
              <a:rPr lang="en-US" sz="2599">
                <a:solidFill>
                  <a:srgbClr val="1F2020"/>
                </a:solidFill>
                <a:latin typeface="Open Sans Bold"/>
              </a:rPr>
              <a:t>Machine Learning Approaches:</a:t>
            </a:r>
          </a:p>
          <a:p>
            <a:pPr marL="561334" lvl="1" indent="-280667" algn="l">
              <a:lnSpc>
                <a:spcPts val="3639"/>
              </a:lnSpc>
              <a:buFont typeface="Arial"/>
              <a:buChar char="•"/>
            </a:pPr>
            <a:r>
              <a:rPr lang="en-US" sz="2599">
                <a:solidFill>
                  <a:srgbClr val="1F2020"/>
                </a:solidFill>
                <a:latin typeface="Open Sans"/>
              </a:rPr>
              <a:t>Mohanty, S. P., Hughes, D. P., &amp; Salathé, M. (2016). Using deep learning for image-based plant disease detection. Frontiers in Plant Science, 7, 1414. </a:t>
            </a:r>
            <a:r>
              <a:rPr lang="en-US" sz="2599" u="sng">
                <a:solidFill>
                  <a:srgbClr val="1F2020"/>
                </a:solidFill>
                <a:latin typeface="Open Sans"/>
                <a:hlinkClick r:id="rId4" tooltip="https://doi.org/10.3389/fpls.2016.01414"/>
              </a:rPr>
              <a:t>https://doi.org/10.3389/fpls.2016.01414</a:t>
            </a:r>
            <a:r>
              <a:rPr lang="en-US" sz="2599">
                <a:solidFill>
                  <a:srgbClr val="1F2020"/>
                </a:solidFill>
                <a:latin typeface="Open Sans"/>
              </a:rPr>
              <a:t> (Pioneering work on Deep Learning for plant disease detection)</a:t>
            </a:r>
          </a:p>
          <a:p>
            <a:pPr marL="561334" lvl="1" indent="-280667" algn="l">
              <a:lnSpc>
                <a:spcPts val="3639"/>
              </a:lnSpc>
              <a:buFont typeface="Arial"/>
              <a:buChar char="•"/>
            </a:pPr>
            <a:r>
              <a:rPr lang="en-US" sz="2599">
                <a:solidFill>
                  <a:srgbClr val="1F2020"/>
                </a:solidFill>
                <a:latin typeface="Open Sans"/>
              </a:rPr>
              <a:t>Litjens, G., van der Laak, J. A., van Balen, B., &amp; van Ginneken, B. M. (2014). Computer-aided detection of prostate cancer in MRI scans: a review of the literature. Computerized Medical Imaging and Graphics, 38(7), 789-802. [invalid URL removed] (This is not a plant disease detection reference, but a good example of applying machine learning for medical image analysis which can be adapted to the context of plant disease detection)</a:t>
            </a:r>
          </a:p>
          <a:p>
            <a:pPr algn="l">
              <a:lnSpc>
                <a:spcPts val="3639"/>
              </a:lnSpc>
            </a:pPr>
            <a:endParaRPr lang="en-US" sz="2599">
              <a:solidFill>
                <a:srgbClr val="1F2020"/>
              </a:solidFill>
              <a:latin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0"/>
            <a:ext cx="1028700" cy="10287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29585" y="271207"/>
            <a:ext cx="354178" cy="486286"/>
          </a:xfrm>
          <a:custGeom>
            <a:avLst/>
            <a:gdLst/>
            <a:ahLst/>
            <a:cxnLst/>
            <a:rect l="l" t="t" r="r" b="b"/>
            <a:pathLst>
              <a:path w="354178" h="486286">
                <a:moveTo>
                  <a:pt x="0" y="0"/>
                </a:moveTo>
                <a:lnTo>
                  <a:pt x="354178" y="0"/>
                </a:lnTo>
                <a:lnTo>
                  <a:pt x="354178" y="486286"/>
                </a:lnTo>
                <a:lnTo>
                  <a:pt x="0" y="486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686227" y="323850"/>
            <a:ext cx="4915547" cy="1177417"/>
          </a:xfrm>
          <a:prstGeom prst="rect">
            <a:avLst/>
          </a:prstGeom>
        </p:spPr>
        <p:txBody>
          <a:bodyPr lIns="0" tIns="0" rIns="0" bIns="0" rtlCol="0" anchor="t">
            <a:spAutoFit/>
          </a:bodyPr>
          <a:lstStyle/>
          <a:p>
            <a:pPr algn="l">
              <a:lnSpc>
                <a:spcPts val="9127"/>
              </a:lnSpc>
              <a:spcBef>
                <a:spcPct val="0"/>
              </a:spcBef>
            </a:pPr>
            <a:r>
              <a:rPr lang="en-US" sz="6519">
                <a:solidFill>
                  <a:srgbClr val="1F2020"/>
                </a:solidFill>
                <a:latin typeface="Poppins Bold"/>
              </a:rPr>
              <a:t>References</a:t>
            </a:r>
          </a:p>
        </p:txBody>
      </p:sp>
      <p:sp>
        <p:nvSpPr>
          <p:cNvPr id="7" name="TextBox 7"/>
          <p:cNvSpPr txBox="1"/>
          <p:nvPr/>
        </p:nvSpPr>
        <p:spPr>
          <a:xfrm>
            <a:off x="706674" y="2580465"/>
            <a:ext cx="16729715" cy="6391911"/>
          </a:xfrm>
          <a:prstGeom prst="rect">
            <a:avLst/>
          </a:prstGeom>
        </p:spPr>
        <p:txBody>
          <a:bodyPr lIns="0" tIns="0" rIns="0" bIns="0" rtlCol="0" anchor="t">
            <a:spAutoFit/>
          </a:bodyPr>
          <a:lstStyle/>
          <a:p>
            <a:pPr algn="l">
              <a:lnSpc>
                <a:spcPts val="3639"/>
              </a:lnSpc>
            </a:pPr>
            <a:r>
              <a:rPr lang="en-US" sz="2599">
                <a:solidFill>
                  <a:srgbClr val="1F2020"/>
                </a:solidFill>
                <a:latin typeface="Open Sans Bold"/>
              </a:rPr>
              <a:t>Data Challenges and Augmentation Techniques:</a:t>
            </a:r>
          </a:p>
          <a:p>
            <a:pPr marL="561334" lvl="1" indent="-280667" algn="l">
              <a:lnSpc>
                <a:spcPts val="3639"/>
              </a:lnSpc>
              <a:buFont typeface="Arial"/>
              <a:buChar char="•"/>
            </a:pPr>
            <a:r>
              <a:rPr lang="en-US" sz="2599">
                <a:solidFill>
                  <a:srgbClr val="1F2020"/>
                </a:solidFill>
                <a:latin typeface="Open Sans"/>
              </a:rPr>
              <a:t>Lu, Y., Wu, S., &amp; Wang, Y. (2018). The challenges of image classification for autonomous agricultural robots. Computers and Electronics in Agriculture, 152, 78-88. </a:t>
            </a:r>
            <a:r>
              <a:rPr lang="en-US" sz="2599" u="sng">
                <a:solidFill>
                  <a:srgbClr val="1F2020"/>
                </a:solidFill>
                <a:latin typeface="Open Sans"/>
                <a:hlinkClick r:id="rId4" tooltip="https://doi.org/10.1016/j.compag.2018.05.007"/>
              </a:rPr>
              <a:t>https://doi.org/10.1016/j.compag.2018.05.007</a:t>
            </a:r>
          </a:p>
          <a:p>
            <a:pPr marL="561334" lvl="1" indent="-280667" algn="l">
              <a:lnSpc>
                <a:spcPts val="3639"/>
              </a:lnSpc>
              <a:buFont typeface="Arial"/>
              <a:buChar char="•"/>
            </a:pPr>
            <a:r>
              <a:rPr lang="en-US" sz="2599">
                <a:solidFill>
                  <a:srgbClr val="1F2020"/>
                </a:solidFill>
                <a:latin typeface="Open Sans"/>
              </a:rPr>
              <a:t>Shorten, C., &amp; Khoshgoftaar, T. M. (2019). A survey on image data augmentation for deep learning. Journal of Big Data, 6(1), 60. </a:t>
            </a:r>
          </a:p>
          <a:p>
            <a:pPr algn="l">
              <a:lnSpc>
                <a:spcPts val="3639"/>
              </a:lnSpc>
            </a:pPr>
            <a:endParaRPr lang="en-US" sz="2599">
              <a:solidFill>
                <a:srgbClr val="1F2020"/>
              </a:solidFill>
              <a:latin typeface="Open Sans"/>
            </a:endParaRPr>
          </a:p>
          <a:p>
            <a:pPr algn="l">
              <a:lnSpc>
                <a:spcPts val="3639"/>
              </a:lnSpc>
            </a:pPr>
            <a:r>
              <a:rPr lang="en-US" sz="2599">
                <a:solidFill>
                  <a:srgbClr val="1F2020"/>
                </a:solidFill>
                <a:latin typeface="Open Sans Bold"/>
              </a:rPr>
              <a:t>Mobile Applications and Real-world Deployment:</a:t>
            </a:r>
          </a:p>
          <a:p>
            <a:pPr marL="561334" lvl="1" indent="-280667" algn="l">
              <a:lnSpc>
                <a:spcPts val="3639"/>
              </a:lnSpc>
              <a:buFont typeface="Arial"/>
              <a:buChar char="•"/>
            </a:pPr>
            <a:r>
              <a:rPr lang="en-US" sz="2599">
                <a:solidFill>
                  <a:srgbClr val="1F2020"/>
                </a:solidFill>
                <a:latin typeface="Open Sans"/>
              </a:rPr>
              <a:t>Nadal, I., Houmani, N., Ahmadi, M., &amp; Ouerghi, M. (2020). Deep learning for plant disease detection: A survey. Computers and Electronics in Agriculture, 178, 105787. [invalid URL removed] (Discusses mobile applications for plant disease detection)</a:t>
            </a:r>
          </a:p>
          <a:p>
            <a:pPr marL="561334" lvl="1" indent="-280667" algn="l">
              <a:lnSpc>
                <a:spcPts val="3639"/>
              </a:lnSpc>
              <a:buFont typeface="Arial"/>
              <a:buChar char="•"/>
            </a:pPr>
            <a:r>
              <a:rPr lang="en-US" sz="2599">
                <a:solidFill>
                  <a:srgbClr val="1F2020"/>
                </a:solidFill>
                <a:latin typeface="Open Sans"/>
              </a:rPr>
              <a:t>**Ganesan, L., &amp; Pandey, S. (2020). Smart agriculture with machine learning and deep learning: A review. Agricultural Reviews, 39(4), 387-412. </a:t>
            </a:r>
          </a:p>
          <a:p>
            <a:pPr algn="l">
              <a:lnSpc>
                <a:spcPts val="3639"/>
              </a:lnSpc>
            </a:pPr>
            <a:endParaRPr lang="en-US" sz="2599">
              <a:solidFill>
                <a:srgbClr val="1F2020"/>
              </a:solidFill>
              <a:latin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11538" y="1980127"/>
            <a:ext cx="15064924" cy="7532462"/>
          </a:xfrm>
          <a:custGeom>
            <a:avLst/>
            <a:gdLst/>
            <a:ahLst/>
            <a:cxnLst/>
            <a:rect l="l" t="t" r="r" b="b"/>
            <a:pathLst>
              <a:path w="15064924" h="7532462">
                <a:moveTo>
                  <a:pt x="0" y="0"/>
                </a:moveTo>
                <a:lnTo>
                  <a:pt x="15064924" y="0"/>
                </a:lnTo>
                <a:lnTo>
                  <a:pt x="15064924" y="7532462"/>
                </a:lnTo>
                <a:lnTo>
                  <a:pt x="0" y="7532462"/>
                </a:lnTo>
                <a:lnTo>
                  <a:pt x="0" y="0"/>
                </a:lnTo>
                <a:close/>
              </a:path>
            </a:pathLst>
          </a:custGeom>
          <a:blipFill>
            <a:blip r:embed="rId2"/>
            <a:stretch>
              <a:fillRect/>
            </a:stretch>
          </a:blipFill>
        </p:spPr>
      </p:sp>
      <p:sp>
        <p:nvSpPr>
          <p:cNvPr id="3" name="TextBox 3"/>
          <p:cNvSpPr txBox="1"/>
          <p:nvPr/>
        </p:nvSpPr>
        <p:spPr>
          <a:xfrm>
            <a:off x="5446945" y="150587"/>
            <a:ext cx="7394110" cy="1575251"/>
          </a:xfrm>
          <a:prstGeom prst="rect">
            <a:avLst/>
          </a:prstGeom>
        </p:spPr>
        <p:txBody>
          <a:bodyPr lIns="0" tIns="0" rIns="0" bIns="0" rtlCol="0" anchor="t">
            <a:spAutoFit/>
          </a:bodyPr>
          <a:lstStyle/>
          <a:p>
            <a:pPr algn="ctr">
              <a:lnSpc>
                <a:spcPts val="13080"/>
              </a:lnSpc>
              <a:spcBef>
                <a:spcPct val="0"/>
              </a:spcBef>
            </a:pPr>
            <a:r>
              <a:rPr lang="en-US" sz="9343">
                <a:solidFill>
                  <a:srgbClr val="000000"/>
                </a:solidFill>
                <a:latin typeface="Open Sans Bold"/>
              </a:rPr>
              <a:t>THANK YOU!</a:t>
            </a:r>
          </a:p>
        </p:txBody>
      </p:sp>
      <p:grpSp>
        <p:nvGrpSpPr>
          <p:cNvPr id="4" name="Group 4"/>
          <p:cNvGrpSpPr/>
          <p:nvPr/>
        </p:nvGrpSpPr>
        <p:grpSpPr>
          <a:xfrm>
            <a:off x="17259300" y="0"/>
            <a:ext cx="1028700" cy="10287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0"/>
            <a:ext cx="1028700" cy="10287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29585" y="271207"/>
            <a:ext cx="354178" cy="486286"/>
          </a:xfrm>
          <a:custGeom>
            <a:avLst/>
            <a:gdLst/>
            <a:ahLst/>
            <a:cxnLst/>
            <a:rect l="l" t="t" r="r" b="b"/>
            <a:pathLst>
              <a:path w="354178" h="486286">
                <a:moveTo>
                  <a:pt x="0" y="0"/>
                </a:moveTo>
                <a:lnTo>
                  <a:pt x="354178" y="0"/>
                </a:lnTo>
                <a:lnTo>
                  <a:pt x="354178" y="486286"/>
                </a:lnTo>
                <a:lnTo>
                  <a:pt x="0" y="486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7125026" y="681293"/>
            <a:ext cx="4037948" cy="745871"/>
          </a:xfrm>
          <a:prstGeom prst="rect">
            <a:avLst/>
          </a:prstGeom>
        </p:spPr>
        <p:txBody>
          <a:bodyPr lIns="0" tIns="0" rIns="0" bIns="0" rtlCol="0" anchor="t">
            <a:spAutoFit/>
          </a:bodyPr>
          <a:lstStyle/>
          <a:p>
            <a:pPr algn="l">
              <a:lnSpc>
                <a:spcPts val="5632"/>
              </a:lnSpc>
            </a:pPr>
            <a:r>
              <a:rPr lang="en-US" sz="4400">
                <a:solidFill>
                  <a:srgbClr val="30211C"/>
                </a:solidFill>
                <a:latin typeface="Poppins Bold"/>
              </a:rPr>
              <a:t>OUTLINE</a:t>
            </a:r>
          </a:p>
        </p:txBody>
      </p:sp>
      <p:sp>
        <p:nvSpPr>
          <p:cNvPr id="7" name="Freeform 7"/>
          <p:cNvSpPr/>
          <p:nvPr/>
        </p:nvSpPr>
        <p:spPr>
          <a:xfrm rot="-4209738">
            <a:off x="15364025" y="8327972"/>
            <a:ext cx="819531" cy="813643"/>
          </a:xfrm>
          <a:custGeom>
            <a:avLst/>
            <a:gdLst/>
            <a:ahLst/>
            <a:cxnLst/>
            <a:rect l="l" t="t" r="r" b="b"/>
            <a:pathLst>
              <a:path w="819531" h="813643">
                <a:moveTo>
                  <a:pt x="0" y="0"/>
                </a:moveTo>
                <a:lnTo>
                  <a:pt x="819531" y="0"/>
                </a:lnTo>
                <a:lnTo>
                  <a:pt x="819531" y="813643"/>
                </a:lnTo>
                <a:lnTo>
                  <a:pt x="0" y="813643"/>
                </a:lnTo>
                <a:lnTo>
                  <a:pt x="0" y="0"/>
                </a:lnTo>
                <a:close/>
              </a:path>
            </a:pathLst>
          </a:custGeom>
          <a:blipFill>
            <a:blip r:embed="rId4"/>
            <a:stretch>
              <a:fillRect t="-32096"/>
            </a:stretch>
          </a:blipFill>
        </p:spPr>
      </p:sp>
      <p:grpSp>
        <p:nvGrpSpPr>
          <p:cNvPr id="8" name="Group 8"/>
          <p:cNvGrpSpPr/>
          <p:nvPr/>
        </p:nvGrpSpPr>
        <p:grpSpPr>
          <a:xfrm>
            <a:off x="1952108" y="3329289"/>
            <a:ext cx="677751" cy="677751"/>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11" name="TextBox 11"/>
          <p:cNvSpPr txBox="1"/>
          <p:nvPr/>
        </p:nvSpPr>
        <p:spPr>
          <a:xfrm>
            <a:off x="2043544" y="3505286"/>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12" name="TextBox 12"/>
          <p:cNvSpPr txBox="1"/>
          <p:nvPr/>
        </p:nvSpPr>
        <p:spPr>
          <a:xfrm>
            <a:off x="2949229" y="3262614"/>
            <a:ext cx="3036398" cy="613411"/>
          </a:xfrm>
          <a:prstGeom prst="rect">
            <a:avLst/>
          </a:prstGeom>
        </p:spPr>
        <p:txBody>
          <a:bodyPr lIns="0" tIns="0" rIns="0" bIns="0" rtlCol="0" anchor="t">
            <a:spAutoFit/>
          </a:bodyPr>
          <a:lstStyle/>
          <a:p>
            <a:pPr algn="l">
              <a:lnSpc>
                <a:spcPts val="5039"/>
              </a:lnSpc>
              <a:spcBef>
                <a:spcPct val="0"/>
              </a:spcBef>
            </a:pPr>
            <a:r>
              <a:rPr lang="en-US" sz="3599">
                <a:solidFill>
                  <a:srgbClr val="1F2020"/>
                </a:solidFill>
                <a:latin typeface="Open Sans Bold"/>
              </a:rPr>
              <a:t>Introduction</a:t>
            </a:r>
          </a:p>
        </p:txBody>
      </p:sp>
      <p:grpSp>
        <p:nvGrpSpPr>
          <p:cNvPr id="13" name="Group 13"/>
          <p:cNvGrpSpPr/>
          <p:nvPr/>
        </p:nvGrpSpPr>
        <p:grpSpPr>
          <a:xfrm>
            <a:off x="1952723" y="4660082"/>
            <a:ext cx="677751" cy="677751"/>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15" name="TextBox 15"/>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16" name="TextBox 16"/>
          <p:cNvSpPr txBox="1"/>
          <p:nvPr/>
        </p:nvSpPr>
        <p:spPr>
          <a:xfrm>
            <a:off x="2043544" y="6505749"/>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17" name="TextBox 17"/>
          <p:cNvSpPr txBox="1"/>
          <p:nvPr/>
        </p:nvSpPr>
        <p:spPr>
          <a:xfrm>
            <a:off x="11162974" y="3262615"/>
            <a:ext cx="2636181" cy="613410"/>
          </a:xfrm>
          <a:prstGeom prst="rect">
            <a:avLst/>
          </a:prstGeom>
        </p:spPr>
        <p:txBody>
          <a:bodyPr lIns="0" tIns="0" rIns="0" bIns="0" rtlCol="0" anchor="t">
            <a:spAutoFit/>
          </a:bodyPr>
          <a:lstStyle/>
          <a:p>
            <a:pPr algn="l">
              <a:lnSpc>
                <a:spcPts val="5040"/>
              </a:lnSpc>
              <a:spcBef>
                <a:spcPct val="0"/>
              </a:spcBef>
            </a:pPr>
            <a:r>
              <a:rPr lang="en-US" sz="3600">
                <a:solidFill>
                  <a:srgbClr val="1F2020"/>
                </a:solidFill>
                <a:latin typeface="Open Sans Bold"/>
              </a:rPr>
              <a:t>Challenges</a:t>
            </a:r>
          </a:p>
        </p:txBody>
      </p:sp>
      <p:grpSp>
        <p:nvGrpSpPr>
          <p:cNvPr id="18" name="Group 18"/>
          <p:cNvGrpSpPr/>
          <p:nvPr/>
        </p:nvGrpSpPr>
        <p:grpSpPr>
          <a:xfrm>
            <a:off x="1952108" y="5990876"/>
            <a:ext cx="677751" cy="677751"/>
            <a:chOff x="0" y="0"/>
            <a:chExt cx="812800" cy="812800"/>
          </a:xfrm>
        </p:grpSpPr>
        <p:sp>
          <p:nvSpPr>
            <p:cNvPr id="19" name="Freeform 1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20" name="TextBox 20"/>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21" name="TextBox 21"/>
          <p:cNvSpPr txBox="1"/>
          <p:nvPr/>
        </p:nvSpPr>
        <p:spPr>
          <a:xfrm>
            <a:off x="2042928" y="61668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grpSp>
        <p:nvGrpSpPr>
          <p:cNvPr id="22" name="Group 22"/>
          <p:cNvGrpSpPr/>
          <p:nvPr/>
        </p:nvGrpSpPr>
        <p:grpSpPr>
          <a:xfrm>
            <a:off x="1952723" y="7330828"/>
            <a:ext cx="677751" cy="677751"/>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24" name="TextBox 24"/>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25" name="TextBox 25"/>
          <p:cNvSpPr txBox="1"/>
          <p:nvPr/>
        </p:nvSpPr>
        <p:spPr>
          <a:xfrm>
            <a:off x="2043544" y="4846320"/>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6" name="TextBox 26"/>
          <p:cNvSpPr txBox="1"/>
          <p:nvPr/>
        </p:nvSpPr>
        <p:spPr>
          <a:xfrm>
            <a:off x="11162974" y="4530090"/>
            <a:ext cx="3560869" cy="613410"/>
          </a:xfrm>
          <a:prstGeom prst="rect">
            <a:avLst/>
          </a:prstGeom>
        </p:spPr>
        <p:txBody>
          <a:bodyPr lIns="0" tIns="0" rIns="0" bIns="0" rtlCol="0" anchor="t">
            <a:spAutoFit/>
          </a:bodyPr>
          <a:lstStyle/>
          <a:p>
            <a:pPr algn="l">
              <a:lnSpc>
                <a:spcPts val="5040"/>
              </a:lnSpc>
              <a:spcBef>
                <a:spcPct val="0"/>
              </a:spcBef>
            </a:pPr>
            <a:r>
              <a:rPr lang="en-US" sz="3600">
                <a:solidFill>
                  <a:srgbClr val="1F2020"/>
                </a:solidFill>
                <a:latin typeface="Open Sans Bold"/>
              </a:rPr>
              <a:t>Future Scope</a:t>
            </a:r>
          </a:p>
        </p:txBody>
      </p:sp>
      <p:sp>
        <p:nvSpPr>
          <p:cNvPr id="27" name="TextBox 27"/>
          <p:cNvSpPr txBox="1"/>
          <p:nvPr/>
        </p:nvSpPr>
        <p:spPr>
          <a:xfrm>
            <a:off x="2949229" y="5975336"/>
            <a:ext cx="3036398" cy="613411"/>
          </a:xfrm>
          <a:prstGeom prst="rect">
            <a:avLst/>
          </a:prstGeom>
        </p:spPr>
        <p:txBody>
          <a:bodyPr lIns="0" tIns="0" rIns="0" bIns="0" rtlCol="0" anchor="t">
            <a:spAutoFit/>
          </a:bodyPr>
          <a:lstStyle/>
          <a:p>
            <a:pPr algn="l">
              <a:lnSpc>
                <a:spcPts val="5039"/>
              </a:lnSpc>
              <a:spcBef>
                <a:spcPct val="0"/>
              </a:spcBef>
            </a:pPr>
            <a:r>
              <a:rPr lang="en-US" sz="3599">
                <a:solidFill>
                  <a:srgbClr val="1F2020"/>
                </a:solidFill>
                <a:latin typeface="Open Sans Bold"/>
              </a:rPr>
              <a:t>Process Flow</a:t>
            </a:r>
          </a:p>
        </p:txBody>
      </p:sp>
      <p:sp>
        <p:nvSpPr>
          <p:cNvPr id="28" name="TextBox 28"/>
          <p:cNvSpPr txBox="1"/>
          <p:nvPr/>
        </p:nvSpPr>
        <p:spPr>
          <a:xfrm>
            <a:off x="2949229" y="4618975"/>
            <a:ext cx="4175797" cy="613411"/>
          </a:xfrm>
          <a:prstGeom prst="rect">
            <a:avLst/>
          </a:prstGeom>
        </p:spPr>
        <p:txBody>
          <a:bodyPr lIns="0" tIns="0" rIns="0" bIns="0" rtlCol="0" anchor="t">
            <a:spAutoFit/>
          </a:bodyPr>
          <a:lstStyle/>
          <a:p>
            <a:pPr algn="l">
              <a:lnSpc>
                <a:spcPts val="5039"/>
              </a:lnSpc>
              <a:spcBef>
                <a:spcPct val="0"/>
              </a:spcBef>
            </a:pPr>
            <a:r>
              <a:rPr lang="en-US" sz="3599">
                <a:solidFill>
                  <a:srgbClr val="1F2020"/>
                </a:solidFill>
                <a:latin typeface="Open Sans Bold"/>
              </a:rPr>
              <a:t>Literature Review</a:t>
            </a:r>
          </a:p>
        </p:txBody>
      </p:sp>
      <p:sp>
        <p:nvSpPr>
          <p:cNvPr id="29" name="TextBox 29"/>
          <p:cNvSpPr txBox="1"/>
          <p:nvPr/>
        </p:nvSpPr>
        <p:spPr>
          <a:xfrm>
            <a:off x="2042928" y="7506826"/>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04</a:t>
            </a:r>
          </a:p>
        </p:txBody>
      </p:sp>
      <p:sp>
        <p:nvSpPr>
          <p:cNvPr id="30" name="TextBox 30"/>
          <p:cNvSpPr txBox="1"/>
          <p:nvPr/>
        </p:nvSpPr>
        <p:spPr>
          <a:xfrm>
            <a:off x="2949229" y="7264153"/>
            <a:ext cx="3036398" cy="613411"/>
          </a:xfrm>
          <a:prstGeom prst="rect">
            <a:avLst/>
          </a:prstGeom>
        </p:spPr>
        <p:txBody>
          <a:bodyPr lIns="0" tIns="0" rIns="0" bIns="0" rtlCol="0" anchor="t">
            <a:spAutoFit/>
          </a:bodyPr>
          <a:lstStyle/>
          <a:p>
            <a:pPr algn="l">
              <a:lnSpc>
                <a:spcPts val="5039"/>
              </a:lnSpc>
              <a:spcBef>
                <a:spcPct val="0"/>
              </a:spcBef>
            </a:pPr>
            <a:r>
              <a:rPr lang="en-US" sz="3599">
                <a:solidFill>
                  <a:srgbClr val="1F2020"/>
                </a:solidFill>
                <a:latin typeface="Open Sans Bold"/>
              </a:rPr>
              <a:t>Results</a:t>
            </a:r>
          </a:p>
        </p:txBody>
      </p:sp>
      <p:grpSp>
        <p:nvGrpSpPr>
          <p:cNvPr id="31" name="Group 31"/>
          <p:cNvGrpSpPr/>
          <p:nvPr/>
        </p:nvGrpSpPr>
        <p:grpSpPr>
          <a:xfrm>
            <a:off x="10033700" y="3329289"/>
            <a:ext cx="677751" cy="677751"/>
            <a:chOff x="0" y="0"/>
            <a:chExt cx="812800" cy="812800"/>
          </a:xfrm>
        </p:grpSpPr>
        <p:sp>
          <p:nvSpPr>
            <p:cNvPr id="32"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33" name="TextBox 33"/>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34" name="Group 34"/>
          <p:cNvGrpSpPr/>
          <p:nvPr/>
        </p:nvGrpSpPr>
        <p:grpSpPr>
          <a:xfrm>
            <a:off x="10033700" y="4660082"/>
            <a:ext cx="677751" cy="677751"/>
            <a:chOff x="0" y="0"/>
            <a:chExt cx="812800" cy="812800"/>
          </a:xfrm>
        </p:grpSpPr>
        <p:sp>
          <p:nvSpPr>
            <p:cNvPr id="35" name="Freeform 3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36" name="TextBox 36"/>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37" name="Group 37"/>
          <p:cNvGrpSpPr/>
          <p:nvPr/>
        </p:nvGrpSpPr>
        <p:grpSpPr>
          <a:xfrm>
            <a:off x="10033700" y="5976504"/>
            <a:ext cx="677751" cy="677751"/>
            <a:chOff x="0" y="0"/>
            <a:chExt cx="812800" cy="812800"/>
          </a:xfrm>
        </p:grpSpPr>
        <p:sp>
          <p:nvSpPr>
            <p:cNvPr id="38" name="Freeform 3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39" name="TextBox 39"/>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40" name="TextBox 40"/>
          <p:cNvSpPr txBox="1"/>
          <p:nvPr/>
        </p:nvSpPr>
        <p:spPr>
          <a:xfrm>
            <a:off x="10124520" y="617603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07</a:t>
            </a:r>
          </a:p>
        </p:txBody>
      </p:sp>
      <p:sp>
        <p:nvSpPr>
          <p:cNvPr id="41" name="TextBox 41"/>
          <p:cNvSpPr txBox="1"/>
          <p:nvPr/>
        </p:nvSpPr>
        <p:spPr>
          <a:xfrm>
            <a:off x="10124520" y="4846320"/>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06</a:t>
            </a:r>
          </a:p>
        </p:txBody>
      </p:sp>
      <p:sp>
        <p:nvSpPr>
          <p:cNvPr id="42" name="TextBox 42"/>
          <p:cNvSpPr txBox="1"/>
          <p:nvPr/>
        </p:nvSpPr>
        <p:spPr>
          <a:xfrm>
            <a:off x="10124520" y="3505286"/>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05</a:t>
            </a:r>
          </a:p>
        </p:txBody>
      </p:sp>
      <p:sp>
        <p:nvSpPr>
          <p:cNvPr id="43" name="TextBox 43"/>
          <p:cNvSpPr txBox="1"/>
          <p:nvPr/>
        </p:nvSpPr>
        <p:spPr>
          <a:xfrm>
            <a:off x="11162974" y="6040845"/>
            <a:ext cx="2636181" cy="613410"/>
          </a:xfrm>
          <a:prstGeom prst="rect">
            <a:avLst/>
          </a:prstGeom>
        </p:spPr>
        <p:txBody>
          <a:bodyPr lIns="0" tIns="0" rIns="0" bIns="0" rtlCol="0" anchor="t">
            <a:spAutoFit/>
          </a:bodyPr>
          <a:lstStyle/>
          <a:p>
            <a:pPr algn="l">
              <a:lnSpc>
                <a:spcPts val="5040"/>
              </a:lnSpc>
              <a:spcBef>
                <a:spcPct val="0"/>
              </a:spcBef>
            </a:pPr>
            <a:r>
              <a:rPr lang="en-US" sz="3600">
                <a:solidFill>
                  <a:srgbClr val="1F2020"/>
                </a:solidFill>
                <a:latin typeface="Open Sans Bold"/>
              </a:rPr>
              <a:t>Conclusion</a:t>
            </a:r>
          </a:p>
        </p:txBody>
      </p:sp>
      <p:sp>
        <p:nvSpPr>
          <p:cNvPr id="44" name="TextBox 44"/>
          <p:cNvSpPr txBox="1"/>
          <p:nvPr/>
        </p:nvSpPr>
        <p:spPr>
          <a:xfrm>
            <a:off x="11162974" y="7305765"/>
            <a:ext cx="2636181" cy="613410"/>
          </a:xfrm>
          <a:prstGeom prst="rect">
            <a:avLst/>
          </a:prstGeom>
        </p:spPr>
        <p:txBody>
          <a:bodyPr lIns="0" tIns="0" rIns="0" bIns="0" rtlCol="0" anchor="t">
            <a:spAutoFit/>
          </a:bodyPr>
          <a:lstStyle/>
          <a:p>
            <a:pPr algn="l">
              <a:lnSpc>
                <a:spcPts val="5040"/>
              </a:lnSpc>
              <a:spcBef>
                <a:spcPct val="0"/>
              </a:spcBef>
            </a:pPr>
            <a:r>
              <a:rPr lang="en-US" sz="3600">
                <a:solidFill>
                  <a:srgbClr val="1F2020"/>
                </a:solidFill>
                <a:latin typeface="Open Sans Bold"/>
              </a:rPr>
              <a:t>References</a:t>
            </a:r>
          </a:p>
        </p:txBody>
      </p:sp>
      <p:grpSp>
        <p:nvGrpSpPr>
          <p:cNvPr id="45" name="Group 45"/>
          <p:cNvGrpSpPr/>
          <p:nvPr/>
        </p:nvGrpSpPr>
        <p:grpSpPr>
          <a:xfrm>
            <a:off x="10033700" y="7330828"/>
            <a:ext cx="677751" cy="677751"/>
            <a:chOff x="0" y="0"/>
            <a:chExt cx="812800" cy="812800"/>
          </a:xfrm>
        </p:grpSpPr>
        <p:sp>
          <p:nvSpPr>
            <p:cNvPr id="46" name="Freeform 4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47" name="TextBox 47"/>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48" name="TextBox 48"/>
          <p:cNvSpPr txBox="1"/>
          <p:nvPr/>
        </p:nvSpPr>
        <p:spPr>
          <a:xfrm>
            <a:off x="10124520" y="7482930"/>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0"/>
            <a:ext cx="1028700" cy="10287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29585" y="271207"/>
            <a:ext cx="354178" cy="486286"/>
          </a:xfrm>
          <a:custGeom>
            <a:avLst/>
            <a:gdLst/>
            <a:ahLst/>
            <a:cxnLst/>
            <a:rect l="l" t="t" r="r" b="b"/>
            <a:pathLst>
              <a:path w="354178" h="486286">
                <a:moveTo>
                  <a:pt x="0" y="0"/>
                </a:moveTo>
                <a:lnTo>
                  <a:pt x="354178" y="0"/>
                </a:lnTo>
                <a:lnTo>
                  <a:pt x="354178" y="486286"/>
                </a:lnTo>
                <a:lnTo>
                  <a:pt x="0" y="486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1054746" y="3192617"/>
            <a:ext cx="7729728" cy="4537588"/>
          </a:xfrm>
          <a:custGeom>
            <a:avLst/>
            <a:gdLst/>
            <a:ahLst/>
            <a:cxnLst/>
            <a:rect l="l" t="t" r="r" b="b"/>
            <a:pathLst>
              <a:path w="7729728" h="4537588">
                <a:moveTo>
                  <a:pt x="0" y="0"/>
                </a:moveTo>
                <a:lnTo>
                  <a:pt x="7729728" y="0"/>
                </a:lnTo>
                <a:lnTo>
                  <a:pt x="7729728" y="4537588"/>
                </a:lnTo>
                <a:lnTo>
                  <a:pt x="0" y="4537588"/>
                </a:lnTo>
                <a:lnTo>
                  <a:pt x="0" y="0"/>
                </a:lnTo>
                <a:close/>
              </a:path>
            </a:pathLst>
          </a:custGeom>
          <a:blipFill>
            <a:blip r:embed="rId4"/>
            <a:stretch>
              <a:fillRect/>
            </a:stretch>
          </a:blipFill>
        </p:spPr>
      </p:sp>
      <p:sp>
        <p:nvSpPr>
          <p:cNvPr id="7" name="TextBox 7"/>
          <p:cNvSpPr txBox="1"/>
          <p:nvPr/>
        </p:nvSpPr>
        <p:spPr>
          <a:xfrm>
            <a:off x="6476433" y="400050"/>
            <a:ext cx="5335135" cy="1645441"/>
          </a:xfrm>
          <a:prstGeom prst="rect">
            <a:avLst/>
          </a:prstGeom>
        </p:spPr>
        <p:txBody>
          <a:bodyPr lIns="0" tIns="0" rIns="0" bIns="0" rtlCol="0" anchor="t">
            <a:spAutoFit/>
          </a:bodyPr>
          <a:lstStyle/>
          <a:p>
            <a:pPr algn="l">
              <a:lnSpc>
                <a:spcPts val="8347"/>
              </a:lnSpc>
            </a:pPr>
            <a:r>
              <a:rPr lang="en-US" sz="6521">
                <a:solidFill>
                  <a:srgbClr val="30211C"/>
                </a:solidFill>
                <a:latin typeface="Poppins Bold"/>
              </a:rPr>
              <a:t>Introduction</a:t>
            </a:r>
          </a:p>
          <a:p>
            <a:pPr algn="l">
              <a:lnSpc>
                <a:spcPts val="4112"/>
              </a:lnSpc>
            </a:pPr>
            <a:endParaRPr lang="en-US" sz="6521">
              <a:solidFill>
                <a:srgbClr val="30211C"/>
              </a:solidFill>
              <a:latin typeface="Poppins Bold"/>
            </a:endParaRPr>
          </a:p>
        </p:txBody>
      </p:sp>
      <p:sp>
        <p:nvSpPr>
          <p:cNvPr id="8" name="TextBox 8"/>
          <p:cNvSpPr txBox="1"/>
          <p:nvPr/>
        </p:nvSpPr>
        <p:spPr>
          <a:xfrm>
            <a:off x="1028700" y="2760149"/>
            <a:ext cx="9646708" cy="5354898"/>
          </a:xfrm>
          <a:prstGeom prst="rect">
            <a:avLst/>
          </a:prstGeom>
        </p:spPr>
        <p:txBody>
          <a:bodyPr lIns="0" tIns="0" rIns="0" bIns="0" rtlCol="0" anchor="t">
            <a:spAutoFit/>
          </a:bodyPr>
          <a:lstStyle/>
          <a:p>
            <a:pPr algn="just">
              <a:lnSpc>
                <a:spcPts val="3573"/>
              </a:lnSpc>
              <a:spcBef>
                <a:spcPct val="0"/>
              </a:spcBef>
            </a:pPr>
            <a:r>
              <a:rPr lang="en-US" sz="2552">
                <a:solidFill>
                  <a:srgbClr val="30211C"/>
                </a:solidFill>
                <a:latin typeface="Open Sans"/>
              </a:rPr>
              <a:t>Our project focuses on machine learning-based automated crop disease detection, aiming to enhance agricultural productivity and food security. We leverage advanced algorithms for accurate disease identification, real-time data processing, and actionable insights. Our workflow includes data collection, preprocessing, feature extraction, model training, and validation. Future enhancements involve integrating with existing ML models, sensor fusion for comprehensive analysis, and advancing towards autonomous Drone operations. This approach empowers farmers with timely and accurate disease detection, promotes sustainable farming practices, and contributes significantly to global food security efforts.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68547" y="344741"/>
            <a:ext cx="7550905" cy="1177417"/>
          </a:xfrm>
          <a:prstGeom prst="rect">
            <a:avLst/>
          </a:prstGeom>
        </p:spPr>
        <p:txBody>
          <a:bodyPr lIns="0" tIns="0" rIns="0" bIns="0" rtlCol="0" anchor="t">
            <a:spAutoFit/>
          </a:bodyPr>
          <a:lstStyle/>
          <a:p>
            <a:pPr algn="l">
              <a:lnSpc>
                <a:spcPts val="9127"/>
              </a:lnSpc>
              <a:spcBef>
                <a:spcPct val="0"/>
              </a:spcBef>
            </a:pPr>
            <a:r>
              <a:rPr lang="en-US" sz="6519">
                <a:solidFill>
                  <a:srgbClr val="1F2020"/>
                </a:solidFill>
                <a:latin typeface="Poppins Bold"/>
              </a:rPr>
              <a:t>Literature Review</a:t>
            </a:r>
          </a:p>
        </p:txBody>
      </p:sp>
      <p:grpSp>
        <p:nvGrpSpPr>
          <p:cNvPr id="3" name="Group 3"/>
          <p:cNvGrpSpPr/>
          <p:nvPr/>
        </p:nvGrpSpPr>
        <p:grpSpPr>
          <a:xfrm>
            <a:off x="17259300" y="0"/>
            <a:ext cx="1028700" cy="1028700"/>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529585" y="271207"/>
            <a:ext cx="354178" cy="486286"/>
          </a:xfrm>
          <a:custGeom>
            <a:avLst/>
            <a:gdLst/>
            <a:ahLst/>
            <a:cxnLst/>
            <a:rect l="l" t="t" r="r" b="b"/>
            <a:pathLst>
              <a:path w="354178" h="486286">
                <a:moveTo>
                  <a:pt x="0" y="0"/>
                </a:moveTo>
                <a:lnTo>
                  <a:pt x="354178" y="0"/>
                </a:lnTo>
                <a:lnTo>
                  <a:pt x="354178" y="486286"/>
                </a:lnTo>
                <a:lnTo>
                  <a:pt x="0" y="486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779143" y="2509175"/>
            <a:ext cx="16729715" cy="7174412"/>
          </a:xfrm>
          <a:prstGeom prst="rect">
            <a:avLst/>
          </a:prstGeom>
        </p:spPr>
        <p:txBody>
          <a:bodyPr lIns="0" tIns="0" rIns="0" bIns="0" rtlCol="0" anchor="t">
            <a:spAutoFit/>
          </a:bodyPr>
          <a:lstStyle/>
          <a:p>
            <a:pPr marL="629959" lvl="1" indent="-314980" algn="l">
              <a:lnSpc>
                <a:spcPts val="4084"/>
              </a:lnSpc>
              <a:buFont typeface="Arial"/>
              <a:buChar char="•"/>
            </a:pPr>
            <a:r>
              <a:rPr lang="en-US" sz="2917">
                <a:solidFill>
                  <a:srgbClr val="1F2020"/>
                </a:solidFill>
                <a:latin typeface="Open Sans Bold"/>
              </a:rPr>
              <a:t>Global Food Security:</a:t>
            </a:r>
            <a:r>
              <a:rPr lang="en-US" sz="2917">
                <a:solidFill>
                  <a:srgbClr val="1F2020"/>
                </a:solidFill>
                <a:latin typeface="Open Sans"/>
              </a:rPr>
              <a:t> Agriculture feeds the world's growing population. (Source: FAO </a:t>
            </a:r>
            <a:r>
              <a:rPr lang="en-US" sz="2917" u="sng">
                <a:solidFill>
                  <a:srgbClr val="1F2020"/>
                </a:solidFill>
                <a:latin typeface="Open Sans"/>
                <a:hlinkClick r:id="rId4" tooltip="https://www.fao.org/home/en"/>
              </a:rPr>
              <a:t>https://www.fao.org/home/en</a:t>
            </a:r>
            <a:r>
              <a:rPr lang="en-US" sz="2917">
                <a:solidFill>
                  <a:srgbClr val="1F2020"/>
                </a:solidFill>
                <a:latin typeface="Open Sans"/>
              </a:rPr>
              <a:t>)</a:t>
            </a:r>
          </a:p>
          <a:p>
            <a:pPr algn="l">
              <a:lnSpc>
                <a:spcPts val="4084"/>
              </a:lnSpc>
            </a:pPr>
            <a:endParaRPr lang="en-US" sz="2917">
              <a:solidFill>
                <a:srgbClr val="1F2020"/>
              </a:solidFill>
              <a:latin typeface="Open Sans"/>
            </a:endParaRPr>
          </a:p>
          <a:p>
            <a:pPr marL="629959" lvl="1" indent="-314980" algn="l">
              <a:lnSpc>
                <a:spcPts val="4084"/>
              </a:lnSpc>
              <a:buFont typeface="Arial"/>
              <a:buChar char="•"/>
            </a:pPr>
            <a:r>
              <a:rPr lang="en-US" sz="2917">
                <a:solidFill>
                  <a:srgbClr val="1F2020"/>
                </a:solidFill>
                <a:latin typeface="Open Sans Bold"/>
              </a:rPr>
              <a:t>Economic Impact:</a:t>
            </a:r>
            <a:r>
              <a:rPr lang="en-US" sz="2917">
                <a:solidFill>
                  <a:srgbClr val="1F2020"/>
                </a:solidFill>
                <a:latin typeface="Open Sans"/>
              </a:rPr>
              <a:t> Crop diseases cause annual losses of billions of dollars worldwide. (Source: World Bank </a:t>
            </a:r>
            <a:r>
              <a:rPr lang="en-US" sz="2917" u="sng">
                <a:solidFill>
                  <a:srgbClr val="1F2020"/>
                </a:solidFill>
                <a:latin typeface="Open Sans"/>
                <a:hlinkClick r:id="rId5" tooltip="https://www.worldbank.org/en/topic/agriculture"/>
              </a:rPr>
              <a:t>https://www.worldbank.org/en/topic/agriculture</a:t>
            </a:r>
            <a:r>
              <a:rPr lang="en-US" sz="2917">
                <a:solidFill>
                  <a:srgbClr val="1F2020"/>
                </a:solidFill>
                <a:latin typeface="Open Sans"/>
              </a:rPr>
              <a:t>) </a:t>
            </a:r>
          </a:p>
          <a:p>
            <a:pPr marL="1259919" lvl="2" indent="-419973" algn="l">
              <a:lnSpc>
                <a:spcPts val="4084"/>
              </a:lnSpc>
              <a:buFont typeface="Arial"/>
              <a:buChar char="⚬"/>
            </a:pPr>
            <a:r>
              <a:rPr lang="en-US" sz="2917">
                <a:solidFill>
                  <a:srgbClr val="1F2020"/>
                </a:solidFill>
                <a:latin typeface="Open Sans"/>
              </a:rPr>
              <a:t>In India, every year, 30% of crops are lost due to pests and diseases, resulting in an estimated annual loss of Rs. 90,000 crores (Source: </a:t>
            </a:r>
            <a:r>
              <a:rPr lang="en-US" sz="2917" u="sng">
                <a:solidFill>
                  <a:srgbClr val="1F2020"/>
                </a:solidFill>
                <a:latin typeface="Open Sans"/>
              </a:rPr>
              <a:t>https://typeset.io/questions</a:t>
            </a:r>
            <a:r>
              <a:rPr lang="en-US" sz="2917">
                <a:solidFill>
                  <a:srgbClr val="1F2020"/>
                </a:solidFill>
                <a:latin typeface="Open Sans"/>
              </a:rPr>
              <a:t>).</a:t>
            </a:r>
          </a:p>
          <a:p>
            <a:pPr algn="l">
              <a:lnSpc>
                <a:spcPts val="4084"/>
              </a:lnSpc>
            </a:pPr>
            <a:endParaRPr lang="en-US" sz="2917">
              <a:solidFill>
                <a:srgbClr val="1F2020"/>
              </a:solidFill>
              <a:latin typeface="Open Sans"/>
            </a:endParaRPr>
          </a:p>
          <a:p>
            <a:pPr marL="629959" lvl="1" indent="-314980" algn="l">
              <a:lnSpc>
                <a:spcPts val="4084"/>
              </a:lnSpc>
              <a:buFont typeface="Arial"/>
              <a:buChar char="•"/>
            </a:pPr>
            <a:r>
              <a:rPr lang="en-US" sz="2917">
                <a:solidFill>
                  <a:srgbClr val="1F2020"/>
                </a:solidFill>
                <a:latin typeface="Open Sans Bold"/>
              </a:rPr>
              <a:t>Environmental Impact:</a:t>
            </a:r>
            <a:r>
              <a:rPr lang="en-US" sz="2917">
                <a:solidFill>
                  <a:srgbClr val="1F2020"/>
                </a:solidFill>
                <a:latin typeface="Open Sans"/>
              </a:rPr>
              <a:t> Increased use of pesticides due to late disease detection harms the environment and human health. (Source: UNEP </a:t>
            </a:r>
            <a:r>
              <a:rPr lang="en-US" sz="2917" u="sng">
                <a:solidFill>
                  <a:srgbClr val="1F2020"/>
                </a:solidFill>
                <a:latin typeface="Open Sans"/>
                <a:hlinkClick r:id="rId6" tooltip="https://www.unep.org/"/>
              </a:rPr>
              <a:t>https://www.unep.org/</a:t>
            </a:r>
            <a:r>
              <a:rPr lang="en-US" sz="2917">
                <a:solidFill>
                  <a:srgbClr val="1F2020"/>
                </a:solidFill>
                <a:latin typeface="Open Sans"/>
              </a:rPr>
              <a:t>)</a:t>
            </a:r>
          </a:p>
          <a:p>
            <a:pPr marL="1259919" lvl="2" indent="-419973" algn="l">
              <a:lnSpc>
                <a:spcPts val="4084"/>
              </a:lnSpc>
              <a:buFont typeface="Arial"/>
              <a:buChar char="⚬"/>
            </a:pPr>
            <a:r>
              <a:rPr lang="en-US" sz="2917">
                <a:solidFill>
                  <a:srgbClr val="1F2020"/>
                </a:solidFill>
                <a:latin typeface="Open Sans"/>
              </a:rPr>
              <a:t>Crop failure due to disease can lead to deforestation for new agricultural land. (Source: FAO </a:t>
            </a:r>
            <a:r>
              <a:rPr lang="en-US" sz="2917" u="sng">
                <a:solidFill>
                  <a:srgbClr val="1F2020"/>
                </a:solidFill>
                <a:latin typeface="Open Sans"/>
                <a:hlinkClick r:id="rId4" tooltip="https://www.fao.org/home/en"/>
              </a:rPr>
              <a:t>https://www.fao.org/home/en</a:t>
            </a:r>
            <a:r>
              <a:rPr lang="en-US" sz="2917">
                <a:solidFill>
                  <a:srgbClr val="1F2020"/>
                </a:solidFill>
                <a:latin typeface="Open Sans"/>
              </a:rPr>
              <a:t>)</a:t>
            </a:r>
          </a:p>
          <a:p>
            <a:pPr algn="l">
              <a:lnSpc>
                <a:spcPts val="4084"/>
              </a:lnSpc>
            </a:pPr>
            <a:endParaRPr lang="en-US" sz="2917">
              <a:solidFill>
                <a:srgbClr val="1F2020"/>
              </a:solidFill>
              <a:latin typeface="Open Sans"/>
            </a:endParaRPr>
          </a:p>
          <a:p>
            <a:pPr algn="l">
              <a:lnSpc>
                <a:spcPts val="4084"/>
              </a:lnSpc>
              <a:spcBef>
                <a:spcPct val="0"/>
              </a:spcBef>
            </a:pPr>
            <a:endParaRPr lang="en-US" sz="2917">
              <a:solidFill>
                <a:srgbClr val="1F2020"/>
              </a:solidFill>
              <a:latin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0"/>
            <a:ext cx="1028700" cy="10287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29585" y="271207"/>
            <a:ext cx="354178" cy="486286"/>
          </a:xfrm>
          <a:custGeom>
            <a:avLst/>
            <a:gdLst/>
            <a:ahLst/>
            <a:cxnLst/>
            <a:rect l="l" t="t" r="r" b="b"/>
            <a:pathLst>
              <a:path w="354178" h="486286">
                <a:moveTo>
                  <a:pt x="0" y="0"/>
                </a:moveTo>
                <a:lnTo>
                  <a:pt x="354178" y="0"/>
                </a:lnTo>
                <a:lnTo>
                  <a:pt x="354178" y="486286"/>
                </a:lnTo>
                <a:lnTo>
                  <a:pt x="0" y="486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2409992" y="3928583"/>
            <a:ext cx="5600602" cy="4195046"/>
          </a:xfrm>
          <a:custGeom>
            <a:avLst/>
            <a:gdLst/>
            <a:ahLst/>
            <a:cxnLst/>
            <a:rect l="l" t="t" r="r" b="b"/>
            <a:pathLst>
              <a:path w="5600602" h="4195046">
                <a:moveTo>
                  <a:pt x="0" y="0"/>
                </a:moveTo>
                <a:lnTo>
                  <a:pt x="5600602" y="0"/>
                </a:lnTo>
                <a:lnTo>
                  <a:pt x="5600602" y="4195045"/>
                </a:lnTo>
                <a:lnTo>
                  <a:pt x="0" y="4195045"/>
                </a:lnTo>
                <a:lnTo>
                  <a:pt x="0" y="0"/>
                </a:lnTo>
                <a:close/>
              </a:path>
            </a:pathLst>
          </a:custGeom>
          <a:blipFill>
            <a:blip r:embed="rId4"/>
            <a:stretch>
              <a:fillRect/>
            </a:stretch>
          </a:blipFill>
        </p:spPr>
      </p:sp>
      <p:sp>
        <p:nvSpPr>
          <p:cNvPr id="7" name="TextBox 7"/>
          <p:cNvSpPr txBox="1"/>
          <p:nvPr/>
        </p:nvSpPr>
        <p:spPr>
          <a:xfrm>
            <a:off x="5368547" y="344741"/>
            <a:ext cx="7550905" cy="1177417"/>
          </a:xfrm>
          <a:prstGeom prst="rect">
            <a:avLst/>
          </a:prstGeom>
        </p:spPr>
        <p:txBody>
          <a:bodyPr lIns="0" tIns="0" rIns="0" bIns="0" rtlCol="0" anchor="t">
            <a:spAutoFit/>
          </a:bodyPr>
          <a:lstStyle/>
          <a:p>
            <a:pPr algn="l">
              <a:lnSpc>
                <a:spcPts val="9127"/>
              </a:lnSpc>
              <a:spcBef>
                <a:spcPct val="0"/>
              </a:spcBef>
            </a:pPr>
            <a:r>
              <a:rPr lang="en-US" sz="6519">
                <a:solidFill>
                  <a:srgbClr val="1F2020"/>
                </a:solidFill>
                <a:latin typeface="Poppins Bold"/>
              </a:rPr>
              <a:t>Literature Review</a:t>
            </a:r>
          </a:p>
        </p:txBody>
      </p:sp>
      <p:sp>
        <p:nvSpPr>
          <p:cNvPr id="8" name="TextBox 8"/>
          <p:cNvSpPr txBox="1"/>
          <p:nvPr/>
        </p:nvSpPr>
        <p:spPr>
          <a:xfrm>
            <a:off x="5707833" y="2569688"/>
            <a:ext cx="7521749" cy="505041"/>
          </a:xfrm>
          <a:prstGeom prst="rect">
            <a:avLst/>
          </a:prstGeom>
        </p:spPr>
        <p:txBody>
          <a:bodyPr lIns="0" tIns="0" rIns="0" bIns="0" rtlCol="0" anchor="t">
            <a:spAutoFit/>
          </a:bodyPr>
          <a:lstStyle/>
          <a:p>
            <a:pPr algn="ctr">
              <a:lnSpc>
                <a:spcPts val="4188"/>
              </a:lnSpc>
              <a:spcBef>
                <a:spcPct val="0"/>
              </a:spcBef>
            </a:pPr>
            <a:r>
              <a:rPr lang="en-US" sz="2991">
                <a:solidFill>
                  <a:srgbClr val="1F2020"/>
                </a:solidFill>
                <a:latin typeface="Open Sans Bold"/>
              </a:rPr>
              <a:t>LIMITATION OF TRADITIONAL METHODS</a:t>
            </a:r>
          </a:p>
        </p:txBody>
      </p:sp>
      <p:sp>
        <p:nvSpPr>
          <p:cNvPr id="9" name="TextBox 9"/>
          <p:cNvSpPr txBox="1"/>
          <p:nvPr/>
        </p:nvSpPr>
        <p:spPr>
          <a:xfrm>
            <a:off x="252179" y="3877665"/>
            <a:ext cx="11880407" cy="4245963"/>
          </a:xfrm>
          <a:prstGeom prst="rect">
            <a:avLst/>
          </a:prstGeom>
        </p:spPr>
        <p:txBody>
          <a:bodyPr lIns="0" tIns="0" rIns="0" bIns="0" rtlCol="0" anchor="t">
            <a:spAutoFit/>
          </a:bodyPr>
          <a:lstStyle/>
          <a:p>
            <a:pPr algn="l">
              <a:lnSpc>
                <a:spcPts val="4845"/>
              </a:lnSpc>
            </a:pPr>
            <a:r>
              <a:rPr lang="en-US" sz="3461">
                <a:solidFill>
                  <a:srgbClr val="1F2020"/>
                </a:solidFill>
                <a:latin typeface="Nourd Light"/>
              </a:rPr>
              <a:t>Farmers rely on visual inspection of crops to identify diseases.</a:t>
            </a:r>
          </a:p>
          <a:p>
            <a:pPr algn="l">
              <a:lnSpc>
                <a:spcPts val="4845"/>
              </a:lnSpc>
            </a:pPr>
            <a:endParaRPr lang="en-US" sz="3461">
              <a:solidFill>
                <a:srgbClr val="1F2020"/>
              </a:solidFill>
              <a:latin typeface="Nourd Light"/>
            </a:endParaRPr>
          </a:p>
          <a:p>
            <a:pPr algn="l">
              <a:lnSpc>
                <a:spcPts val="4845"/>
              </a:lnSpc>
            </a:pPr>
            <a:r>
              <a:rPr lang="en-US" sz="3461">
                <a:solidFill>
                  <a:srgbClr val="1F2020"/>
                </a:solidFill>
                <a:latin typeface="Nourd Light"/>
              </a:rPr>
              <a:t>This method is:</a:t>
            </a:r>
          </a:p>
          <a:p>
            <a:pPr marL="747248" lvl="1" indent="-373624" algn="l">
              <a:lnSpc>
                <a:spcPts val="4845"/>
              </a:lnSpc>
              <a:buFont typeface="Arial"/>
              <a:buChar char="•"/>
            </a:pPr>
            <a:r>
              <a:rPr lang="en-US" sz="3461">
                <a:solidFill>
                  <a:srgbClr val="1F2020"/>
                </a:solidFill>
                <a:latin typeface="Nourd Light"/>
              </a:rPr>
              <a:t>Time-consuming</a:t>
            </a:r>
          </a:p>
          <a:p>
            <a:pPr marL="747248" lvl="1" indent="-373624" algn="l">
              <a:lnSpc>
                <a:spcPts val="4845"/>
              </a:lnSpc>
              <a:buFont typeface="Arial"/>
              <a:buChar char="•"/>
            </a:pPr>
            <a:r>
              <a:rPr lang="en-US" sz="3461">
                <a:solidFill>
                  <a:srgbClr val="1F2020"/>
                </a:solidFill>
                <a:latin typeface="Nourd Light"/>
              </a:rPr>
              <a:t>Subjective</a:t>
            </a:r>
          </a:p>
          <a:p>
            <a:pPr marL="747248" lvl="1" indent="-373624" algn="l">
              <a:lnSpc>
                <a:spcPts val="4845"/>
              </a:lnSpc>
              <a:buFont typeface="Arial"/>
              <a:buChar char="•"/>
            </a:pPr>
            <a:r>
              <a:rPr lang="en-US" sz="3461">
                <a:solidFill>
                  <a:srgbClr val="1F2020"/>
                </a:solidFill>
                <a:latin typeface="Nourd Light"/>
              </a:rPr>
              <a:t>Requires expertise</a:t>
            </a:r>
          </a:p>
          <a:p>
            <a:pPr marL="747248" lvl="1" indent="-373624" algn="l">
              <a:lnSpc>
                <a:spcPts val="4845"/>
              </a:lnSpc>
              <a:buFont typeface="Arial"/>
              <a:buChar char="•"/>
            </a:pPr>
            <a:r>
              <a:rPr lang="en-US" sz="3461">
                <a:solidFill>
                  <a:srgbClr val="1F2020"/>
                </a:solidFill>
                <a:latin typeface="Nourd Light"/>
              </a:rPr>
              <a:t>Not effective for early detection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68547" y="344741"/>
            <a:ext cx="7550905" cy="1177417"/>
          </a:xfrm>
          <a:prstGeom prst="rect">
            <a:avLst/>
          </a:prstGeom>
        </p:spPr>
        <p:txBody>
          <a:bodyPr lIns="0" tIns="0" rIns="0" bIns="0" rtlCol="0" anchor="t">
            <a:spAutoFit/>
          </a:bodyPr>
          <a:lstStyle/>
          <a:p>
            <a:pPr algn="l">
              <a:lnSpc>
                <a:spcPts val="9127"/>
              </a:lnSpc>
              <a:spcBef>
                <a:spcPct val="0"/>
              </a:spcBef>
            </a:pPr>
            <a:r>
              <a:rPr lang="en-US" sz="6519">
                <a:solidFill>
                  <a:srgbClr val="1F2020"/>
                </a:solidFill>
                <a:latin typeface="Poppins Bold"/>
              </a:rPr>
              <a:t>Literature Review</a:t>
            </a:r>
          </a:p>
        </p:txBody>
      </p:sp>
      <p:grpSp>
        <p:nvGrpSpPr>
          <p:cNvPr id="3" name="Group 3"/>
          <p:cNvGrpSpPr/>
          <p:nvPr/>
        </p:nvGrpSpPr>
        <p:grpSpPr>
          <a:xfrm>
            <a:off x="17259300" y="0"/>
            <a:ext cx="1028700" cy="1028700"/>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529585" y="271207"/>
            <a:ext cx="354178" cy="486286"/>
          </a:xfrm>
          <a:custGeom>
            <a:avLst/>
            <a:gdLst/>
            <a:ahLst/>
            <a:cxnLst/>
            <a:rect l="l" t="t" r="r" b="b"/>
            <a:pathLst>
              <a:path w="354178" h="486286">
                <a:moveTo>
                  <a:pt x="0" y="0"/>
                </a:moveTo>
                <a:lnTo>
                  <a:pt x="354178" y="0"/>
                </a:lnTo>
                <a:lnTo>
                  <a:pt x="354178" y="486286"/>
                </a:lnTo>
                <a:lnTo>
                  <a:pt x="0" y="486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4901841" y="1832447"/>
            <a:ext cx="8484319" cy="571883"/>
          </a:xfrm>
          <a:prstGeom prst="rect">
            <a:avLst/>
          </a:prstGeom>
        </p:spPr>
        <p:txBody>
          <a:bodyPr lIns="0" tIns="0" rIns="0" bIns="0" rtlCol="0" anchor="t">
            <a:spAutoFit/>
          </a:bodyPr>
          <a:lstStyle/>
          <a:p>
            <a:pPr algn="ctr">
              <a:lnSpc>
                <a:spcPts val="4724"/>
              </a:lnSpc>
              <a:spcBef>
                <a:spcPct val="0"/>
              </a:spcBef>
            </a:pPr>
            <a:r>
              <a:rPr lang="en-US" sz="3374">
                <a:solidFill>
                  <a:srgbClr val="1F2020"/>
                </a:solidFill>
                <a:latin typeface="Open Sans Bold"/>
              </a:rPr>
              <a:t>ALREADY COMPLETED WORKS</a:t>
            </a:r>
          </a:p>
        </p:txBody>
      </p:sp>
      <p:sp>
        <p:nvSpPr>
          <p:cNvPr id="8" name="TextBox 8"/>
          <p:cNvSpPr txBox="1"/>
          <p:nvPr/>
        </p:nvSpPr>
        <p:spPr>
          <a:xfrm>
            <a:off x="1398575" y="2513068"/>
            <a:ext cx="12869942" cy="6061467"/>
          </a:xfrm>
          <a:prstGeom prst="rect">
            <a:avLst/>
          </a:prstGeom>
        </p:spPr>
        <p:txBody>
          <a:bodyPr lIns="0" tIns="0" rIns="0" bIns="0" rtlCol="0" anchor="t">
            <a:spAutoFit/>
          </a:bodyPr>
          <a:lstStyle/>
          <a:p>
            <a:pPr algn="l">
              <a:lnSpc>
                <a:spcPts val="5367"/>
              </a:lnSpc>
            </a:pPr>
            <a:endParaRPr/>
          </a:p>
          <a:p>
            <a:pPr algn="l">
              <a:lnSpc>
                <a:spcPts val="5367"/>
              </a:lnSpc>
            </a:pPr>
            <a:endParaRPr/>
          </a:p>
          <a:p>
            <a:pPr marL="827760" lvl="1" indent="-413880" algn="l">
              <a:lnSpc>
                <a:spcPts val="5367"/>
              </a:lnSpc>
              <a:buFont typeface="Arial"/>
              <a:buChar char="•"/>
            </a:pPr>
            <a:r>
              <a:rPr lang="en-US" sz="3833">
                <a:solidFill>
                  <a:srgbClr val="1F2020"/>
                </a:solidFill>
                <a:latin typeface="Open Sans Semi-Bold"/>
              </a:rPr>
              <a:t>Multispectral Imaging</a:t>
            </a:r>
          </a:p>
          <a:p>
            <a:pPr marL="827760" lvl="1" indent="-413880" algn="l">
              <a:lnSpc>
                <a:spcPts val="5367"/>
              </a:lnSpc>
              <a:buFont typeface="Arial"/>
              <a:buChar char="•"/>
            </a:pPr>
            <a:r>
              <a:rPr lang="en-US" sz="3833">
                <a:solidFill>
                  <a:srgbClr val="1F2020"/>
                </a:solidFill>
                <a:latin typeface="Open Sans Semi-Bold"/>
              </a:rPr>
              <a:t>Remote Sensing Techniques</a:t>
            </a:r>
          </a:p>
          <a:p>
            <a:pPr marL="827760" lvl="1" indent="-413880" algn="l">
              <a:lnSpc>
                <a:spcPts val="5367"/>
              </a:lnSpc>
              <a:buFont typeface="Arial"/>
              <a:buChar char="•"/>
            </a:pPr>
            <a:r>
              <a:rPr lang="en-US" sz="3833">
                <a:solidFill>
                  <a:srgbClr val="1F2020"/>
                </a:solidFill>
                <a:latin typeface="Open Sans Semi-Bold"/>
              </a:rPr>
              <a:t>Machine Learning Integration</a:t>
            </a:r>
          </a:p>
          <a:p>
            <a:pPr marL="827760" lvl="1" indent="-413880" algn="l">
              <a:lnSpc>
                <a:spcPts val="5367"/>
              </a:lnSpc>
              <a:buFont typeface="Arial"/>
              <a:buChar char="•"/>
            </a:pPr>
            <a:r>
              <a:rPr lang="en-US" sz="3833">
                <a:solidFill>
                  <a:srgbClr val="1F2020"/>
                </a:solidFill>
                <a:latin typeface="Open Sans Semi-Bold"/>
              </a:rPr>
              <a:t>Real-time Monitoring</a:t>
            </a:r>
          </a:p>
          <a:p>
            <a:pPr marL="827760" lvl="1" indent="-413880" algn="l">
              <a:lnSpc>
                <a:spcPts val="5367"/>
              </a:lnSpc>
              <a:buFont typeface="Arial"/>
              <a:buChar char="•"/>
            </a:pPr>
            <a:r>
              <a:rPr lang="en-US" sz="3833">
                <a:solidFill>
                  <a:srgbClr val="1F2020"/>
                </a:solidFill>
                <a:latin typeface="Open Sans Semi-Bold"/>
              </a:rPr>
              <a:t>Autonomous Navigation</a:t>
            </a:r>
          </a:p>
          <a:p>
            <a:pPr marL="827760" lvl="1" indent="-413880" algn="l">
              <a:lnSpc>
                <a:spcPts val="5367"/>
              </a:lnSpc>
              <a:buFont typeface="Arial"/>
              <a:buChar char="•"/>
            </a:pPr>
            <a:r>
              <a:rPr lang="en-US" sz="3833">
                <a:solidFill>
                  <a:srgbClr val="1F2020"/>
                </a:solidFill>
                <a:latin typeface="Open Sans Semi-Bold"/>
              </a:rPr>
              <a:t>Data Fusion and Validation</a:t>
            </a:r>
          </a:p>
          <a:p>
            <a:pPr algn="l">
              <a:lnSpc>
                <a:spcPts val="5367"/>
              </a:lnSpc>
              <a:spcBef>
                <a:spcPct val="0"/>
              </a:spcBef>
            </a:pPr>
            <a:endParaRPr lang="en-US" sz="3833">
              <a:solidFill>
                <a:srgbClr val="1F2020"/>
              </a:solidFill>
              <a:latin typeface="Open Sans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0"/>
            <a:ext cx="1028700" cy="10287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29585" y="271207"/>
            <a:ext cx="354178" cy="486286"/>
          </a:xfrm>
          <a:custGeom>
            <a:avLst/>
            <a:gdLst/>
            <a:ahLst/>
            <a:cxnLst/>
            <a:rect l="l" t="t" r="r" b="b"/>
            <a:pathLst>
              <a:path w="354178" h="486286">
                <a:moveTo>
                  <a:pt x="0" y="0"/>
                </a:moveTo>
                <a:lnTo>
                  <a:pt x="354178" y="0"/>
                </a:lnTo>
                <a:lnTo>
                  <a:pt x="354178" y="486286"/>
                </a:lnTo>
                <a:lnTo>
                  <a:pt x="0" y="486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6191" y="2445217"/>
            <a:ext cx="18075619" cy="5819044"/>
          </a:xfrm>
          <a:custGeom>
            <a:avLst/>
            <a:gdLst/>
            <a:ahLst/>
            <a:cxnLst/>
            <a:rect l="l" t="t" r="r" b="b"/>
            <a:pathLst>
              <a:path w="18075619" h="5819044">
                <a:moveTo>
                  <a:pt x="0" y="0"/>
                </a:moveTo>
                <a:lnTo>
                  <a:pt x="18075618" y="0"/>
                </a:lnTo>
                <a:lnTo>
                  <a:pt x="18075618" y="5819044"/>
                </a:lnTo>
                <a:lnTo>
                  <a:pt x="0" y="5819044"/>
                </a:lnTo>
                <a:lnTo>
                  <a:pt x="0" y="0"/>
                </a:lnTo>
                <a:close/>
              </a:path>
            </a:pathLst>
          </a:custGeom>
          <a:blipFill>
            <a:blip r:embed="rId4"/>
            <a:stretch>
              <a:fillRect t="-14301"/>
            </a:stretch>
          </a:blipFill>
        </p:spPr>
      </p:sp>
      <p:sp>
        <p:nvSpPr>
          <p:cNvPr id="7" name="TextBox 7"/>
          <p:cNvSpPr txBox="1"/>
          <p:nvPr/>
        </p:nvSpPr>
        <p:spPr>
          <a:xfrm>
            <a:off x="6247000" y="323850"/>
            <a:ext cx="5794000" cy="1177417"/>
          </a:xfrm>
          <a:prstGeom prst="rect">
            <a:avLst/>
          </a:prstGeom>
        </p:spPr>
        <p:txBody>
          <a:bodyPr lIns="0" tIns="0" rIns="0" bIns="0" rtlCol="0" anchor="t">
            <a:spAutoFit/>
          </a:bodyPr>
          <a:lstStyle/>
          <a:p>
            <a:pPr algn="l">
              <a:lnSpc>
                <a:spcPts val="9127"/>
              </a:lnSpc>
              <a:spcBef>
                <a:spcPct val="0"/>
              </a:spcBef>
            </a:pPr>
            <a:r>
              <a:rPr lang="en-US" sz="6519">
                <a:solidFill>
                  <a:srgbClr val="1F2020"/>
                </a:solidFill>
                <a:latin typeface="Poppins Bold"/>
              </a:rPr>
              <a:t>Process Flow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37719" y="670398"/>
            <a:ext cx="12281800" cy="9258300"/>
          </a:xfrm>
          <a:custGeom>
            <a:avLst/>
            <a:gdLst/>
            <a:ahLst/>
            <a:cxnLst/>
            <a:rect l="l" t="t" r="r" b="b"/>
            <a:pathLst>
              <a:path w="12281800" h="9258300">
                <a:moveTo>
                  <a:pt x="0" y="0"/>
                </a:moveTo>
                <a:lnTo>
                  <a:pt x="12281800" y="0"/>
                </a:lnTo>
                <a:lnTo>
                  <a:pt x="12281800" y="9258300"/>
                </a:lnTo>
                <a:lnTo>
                  <a:pt x="0" y="9258300"/>
                </a:lnTo>
                <a:lnTo>
                  <a:pt x="0" y="0"/>
                </a:lnTo>
                <a:close/>
              </a:path>
            </a:pathLst>
          </a:custGeom>
          <a:blipFill>
            <a:blip r:embed="rId2"/>
            <a:stretch>
              <a:fillRect l="-2030" t="-8703" b="-310"/>
            </a:stretch>
          </a:blipFill>
        </p:spPr>
      </p:sp>
      <p:sp>
        <p:nvSpPr>
          <p:cNvPr id="3" name="TextBox 3"/>
          <p:cNvSpPr txBox="1"/>
          <p:nvPr/>
        </p:nvSpPr>
        <p:spPr>
          <a:xfrm>
            <a:off x="444589" y="344741"/>
            <a:ext cx="5794000" cy="2329942"/>
          </a:xfrm>
          <a:prstGeom prst="rect">
            <a:avLst/>
          </a:prstGeom>
        </p:spPr>
        <p:txBody>
          <a:bodyPr lIns="0" tIns="0" rIns="0" bIns="0" rtlCol="0" anchor="t">
            <a:spAutoFit/>
          </a:bodyPr>
          <a:lstStyle/>
          <a:p>
            <a:pPr algn="l">
              <a:lnSpc>
                <a:spcPts val="9127"/>
              </a:lnSpc>
            </a:pPr>
            <a:r>
              <a:rPr lang="en-US" sz="6519">
                <a:solidFill>
                  <a:srgbClr val="1F2020"/>
                </a:solidFill>
                <a:latin typeface="Poppins Bold"/>
              </a:rPr>
              <a:t>CNN </a:t>
            </a:r>
          </a:p>
          <a:p>
            <a:pPr algn="l">
              <a:lnSpc>
                <a:spcPts val="9127"/>
              </a:lnSpc>
              <a:spcBef>
                <a:spcPct val="0"/>
              </a:spcBef>
            </a:pPr>
            <a:r>
              <a:rPr lang="en-US" sz="6519">
                <a:solidFill>
                  <a:srgbClr val="1F2020"/>
                </a:solidFill>
                <a:latin typeface="Poppins Bold"/>
              </a:rPr>
              <a:t>Training Flow</a:t>
            </a:r>
          </a:p>
        </p:txBody>
      </p:sp>
      <p:grpSp>
        <p:nvGrpSpPr>
          <p:cNvPr id="4" name="Group 4"/>
          <p:cNvGrpSpPr/>
          <p:nvPr/>
        </p:nvGrpSpPr>
        <p:grpSpPr>
          <a:xfrm>
            <a:off x="17259300" y="0"/>
            <a:ext cx="1028700" cy="10287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5833D"/>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443" y="2321019"/>
            <a:ext cx="8355638" cy="6600374"/>
          </a:xfrm>
          <a:custGeom>
            <a:avLst/>
            <a:gdLst/>
            <a:ahLst/>
            <a:cxnLst/>
            <a:rect l="l" t="t" r="r" b="b"/>
            <a:pathLst>
              <a:path w="8355638" h="6600374">
                <a:moveTo>
                  <a:pt x="0" y="0"/>
                </a:moveTo>
                <a:lnTo>
                  <a:pt x="8355638" y="0"/>
                </a:lnTo>
                <a:lnTo>
                  <a:pt x="8355638" y="6600374"/>
                </a:lnTo>
                <a:lnTo>
                  <a:pt x="0" y="6600374"/>
                </a:lnTo>
                <a:lnTo>
                  <a:pt x="0" y="0"/>
                </a:lnTo>
                <a:close/>
              </a:path>
            </a:pathLst>
          </a:custGeom>
          <a:blipFill>
            <a:blip r:embed="rId2"/>
            <a:stretch>
              <a:fillRect/>
            </a:stretch>
          </a:blipFill>
        </p:spPr>
      </p:sp>
      <p:sp>
        <p:nvSpPr>
          <p:cNvPr id="3" name="Freeform 3"/>
          <p:cNvSpPr/>
          <p:nvPr/>
        </p:nvSpPr>
        <p:spPr>
          <a:xfrm>
            <a:off x="9326245" y="2321019"/>
            <a:ext cx="8198192" cy="6578796"/>
          </a:xfrm>
          <a:custGeom>
            <a:avLst/>
            <a:gdLst/>
            <a:ahLst/>
            <a:cxnLst/>
            <a:rect l="l" t="t" r="r" b="b"/>
            <a:pathLst>
              <a:path w="8198192" h="6578796">
                <a:moveTo>
                  <a:pt x="0" y="0"/>
                </a:moveTo>
                <a:lnTo>
                  <a:pt x="8198192" y="0"/>
                </a:lnTo>
                <a:lnTo>
                  <a:pt x="8198192" y="6578796"/>
                </a:lnTo>
                <a:lnTo>
                  <a:pt x="0" y="6578796"/>
                </a:lnTo>
                <a:lnTo>
                  <a:pt x="0" y="0"/>
                </a:lnTo>
                <a:close/>
              </a:path>
            </a:pathLst>
          </a:custGeom>
          <a:blipFill>
            <a:blip r:embed="rId3"/>
            <a:stretch>
              <a:fillRect/>
            </a:stretch>
          </a:blipFill>
        </p:spPr>
      </p:sp>
      <p:sp>
        <p:nvSpPr>
          <p:cNvPr id="4" name="TextBox 4"/>
          <p:cNvSpPr txBox="1"/>
          <p:nvPr/>
        </p:nvSpPr>
        <p:spPr>
          <a:xfrm>
            <a:off x="6247000" y="323850"/>
            <a:ext cx="5794000" cy="1177417"/>
          </a:xfrm>
          <a:prstGeom prst="rect">
            <a:avLst/>
          </a:prstGeom>
        </p:spPr>
        <p:txBody>
          <a:bodyPr lIns="0" tIns="0" rIns="0" bIns="0" rtlCol="0" anchor="t">
            <a:spAutoFit/>
          </a:bodyPr>
          <a:lstStyle/>
          <a:p>
            <a:pPr algn="l">
              <a:lnSpc>
                <a:spcPts val="9127"/>
              </a:lnSpc>
              <a:spcBef>
                <a:spcPct val="0"/>
              </a:spcBef>
            </a:pPr>
            <a:r>
              <a:rPr lang="en-US" sz="6519">
                <a:solidFill>
                  <a:srgbClr val="1F2020"/>
                </a:solidFill>
                <a:latin typeface="Poppins Bold"/>
              </a:rPr>
              <a:t>Model 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1038</Words>
  <Application>Microsoft Office PowerPoint</Application>
  <PresentationFormat>Custom</PresentationFormat>
  <Paragraphs>94</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Nourd Medium</vt:lpstr>
      <vt:lpstr>Nourd</vt:lpstr>
      <vt:lpstr>Poppins Bold</vt:lpstr>
      <vt:lpstr>Open Sans Bold</vt:lpstr>
      <vt:lpstr>Arial</vt:lpstr>
      <vt:lpstr>Calibri</vt:lpstr>
      <vt:lpstr>Open Sans</vt:lpstr>
      <vt:lpstr>Canva Sans</vt:lpstr>
      <vt:lpstr>Open Sans Semi-Bold</vt:lpstr>
      <vt:lpstr>Nourd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Shirish Bobde</cp:lastModifiedBy>
  <cp:revision>2</cp:revision>
  <dcterms:created xsi:type="dcterms:W3CDTF">2006-08-16T00:00:00Z</dcterms:created>
  <dcterms:modified xsi:type="dcterms:W3CDTF">2024-05-08T04:56:27Z</dcterms:modified>
  <dc:identifier>DAGEXzKwzpc</dc:identifier>
</cp:coreProperties>
</file>