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852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44030-176C-45D9-B538-CE5EBC0B1912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E8181-D499-4F8F-BEE2-E27AE5E1E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该层主要涉及了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的部署模式，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支持多种部署模式：本地、集群（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Standalone/YARN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）、云（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GCE/EC2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Runtime: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层提供了支持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计算的全部核心实现，比如：支持分布式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JobGraph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ExecutionGraph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的映射、调度等等，为上层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层提供基础服务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层主要实现了面向无界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的流处理和面向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的批处理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，其中面向流处理对应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DataStream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，面向批处理对应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Libraries: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该层也可以称为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应用框架层，根据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层的划分，在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层之上构建的满足特定应用的实现计算框架，也分别对应于面向流处理和面向批处理两类。面向流处理支持：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（复杂事件处理）、基于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SQL-like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的操作（基于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的关系操作）；面向批处理支持：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（机器学习库）、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（图处理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8181-D499-4F8F-BEE2-E27AE5E1E2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0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、运行时层以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JobGraph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形式接收程序。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JobGraph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即为一个一般化的并行数据流图（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flow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），它拥有任意数量的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来接收和产生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DataStream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都会使用单独编译的处理方式生成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JobGraph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来决定针对程序的优化方法，而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DataStream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builder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来完成该任务。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、在执行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JobGraph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提供了多种候选部署方案（如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附随了一些产生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DataStream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程序的的类库和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：处理逻辑表查询的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，机器学习的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，图像处理的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，复杂事件处理的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8181-D499-4F8F-BEE2-E27AE5E1E2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5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8181-D499-4F8F-BEE2-E27AE5E1E2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8181-D499-4F8F-BEE2-E27AE5E1E2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4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8181-D499-4F8F-BEE2-E27AE5E1E2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92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8181-D499-4F8F-BEE2-E27AE5E1E2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2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1.JobManagers </a:t>
            </a:r>
            <a:r>
              <a:rPr lang="zh-CN" altLang="en-US" dirty="0" smtClean="0"/>
              <a:t>（也称为 </a:t>
            </a:r>
            <a:r>
              <a:rPr lang="en-US" altLang="zh-CN" dirty="0" smtClean="0"/>
              <a:t>masters</a:t>
            </a:r>
            <a:r>
              <a:rPr lang="zh-CN" altLang="en-US" dirty="0" smtClean="0"/>
              <a:t>）用来协调分布式计算。负责进行任务调度，协调</a:t>
            </a:r>
            <a:r>
              <a:rPr lang="en-US" altLang="zh-CN" dirty="0" smtClean="0"/>
              <a:t>checkpoints</a:t>
            </a:r>
            <a:r>
              <a:rPr lang="zh-CN" altLang="en-US" dirty="0" smtClean="0"/>
              <a:t>，协调错误恢复等等。至少需要一个</a:t>
            </a:r>
            <a:r>
              <a:rPr lang="en-US" altLang="zh-CN" dirty="0" smtClean="0"/>
              <a:t>JobManager</a:t>
            </a:r>
            <a:r>
              <a:rPr lang="zh-CN" altLang="en-US" dirty="0" smtClean="0"/>
              <a:t>。高可用部署下会有多个</a:t>
            </a:r>
            <a:r>
              <a:rPr lang="en-US" altLang="zh-CN" dirty="0" err="1" smtClean="0"/>
              <a:t>JobManagers</a:t>
            </a:r>
            <a:r>
              <a:rPr lang="zh-CN" altLang="en-US" dirty="0" smtClean="0"/>
              <a:t>，其中一个作为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，其余处于</a:t>
            </a:r>
            <a:r>
              <a:rPr lang="en-US" altLang="zh-CN" dirty="0" smtClean="0"/>
              <a:t>standby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r>
              <a:rPr lang="en-US" altLang="zh-CN" dirty="0" smtClean="0"/>
              <a:t>2.TaskManagers</a:t>
            </a:r>
            <a:r>
              <a:rPr lang="zh-CN" altLang="en-US" dirty="0" smtClean="0"/>
              <a:t>（也称为 </a:t>
            </a:r>
            <a:r>
              <a:rPr lang="en-US" altLang="zh-CN" dirty="0" smtClean="0"/>
              <a:t>workers</a:t>
            </a:r>
            <a:r>
              <a:rPr lang="zh-CN" altLang="en-US" dirty="0" smtClean="0"/>
              <a:t>）真正执行</a:t>
            </a:r>
            <a:r>
              <a:rPr lang="en-US" altLang="zh-CN" dirty="0" smtClean="0"/>
              <a:t>dataflow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（更准确的描述是，</a:t>
            </a:r>
            <a:r>
              <a:rPr lang="en-US" altLang="zh-CN" dirty="0" smtClean="0"/>
              <a:t>subtasks</a:t>
            </a:r>
            <a:r>
              <a:rPr lang="zh-CN" altLang="en-US" dirty="0" smtClean="0"/>
              <a:t>），并且对 </a:t>
            </a:r>
            <a:r>
              <a:rPr lang="en-US" altLang="zh-CN" dirty="0" smtClean="0"/>
              <a:t>streams</a:t>
            </a:r>
            <a:r>
              <a:rPr lang="zh-CN" altLang="en-US" dirty="0" smtClean="0"/>
              <a:t>进行缓存和交换。至少需要一个</a:t>
            </a:r>
            <a:r>
              <a:rPr lang="en-US" altLang="zh-CN" dirty="0" smtClean="0"/>
              <a:t>TaskManager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3.Client </a:t>
            </a:r>
            <a:r>
              <a:rPr lang="zh-CN" altLang="en-US" dirty="0" smtClean="0"/>
              <a:t>不作为程序执行的一部分，只是用于准备和发送作业给</a:t>
            </a:r>
            <a:r>
              <a:rPr lang="en-US" altLang="zh-CN" dirty="0" smtClean="0"/>
              <a:t>JobManager</a:t>
            </a:r>
            <a:r>
              <a:rPr lang="zh-CN" altLang="en-US" dirty="0" smtClean="0"/>
              <a:t>。 客户端可以断开连接，或者保持连接以接收进度报告。客户端可以作为触发执行的</a:t>
            </a:r>
            <a:r>
              <a:rPr lang="en-US" altLang="zh-CN" dirty="0" smtClean="0"/>
              <a:t>Java/Scala </a:t>
            </a:r>
            <a:r>
              <a:rPr lang="zh-CN" altLang="en-US" dirty="0" smtClean="0"/>
              <a:t>程序的一部分也可以运行在命令行进程中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 run 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E8181-D499-4F8F-BEE2-E27AE5E1E2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4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Flink</a:t>
            </a:r>
            <a:r>
              <a:rPr lang="zh-CN" altLang="en-US" dirty="0" smtClean="0"/>
              <a:t>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信加科技大讲堂</a:t>
            </a:r>
            <a:endParaRPr lang="en-US" altLang="zh-CN" b="1" dirty="0" smtClean="0"/>
          </a:p>
          <a:p>
            <a:r>
              <a:rPr lang="en-US" altLang="zh-CN" b="1" dirty="0" smtClean="0"/>
              <a:t>          </a:t>
            </a:r>
            <a:r>
              <a:rPr lang="en-US" altLang="zh-CN" sz="1800" b="1" dirty="0" smtClean="0"/>
              <a:t> —</a:t>
            </a:r>
            <a:r>
              <a:rPr lang="zh-CN" altLang="en-US" sz="1800" b="1" dirty="0" smtClean="0"/>
              <a:t>李聪明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        </a:t>
            </a:r>
            <a:endParaRPr lang="zh-CN" altLang="en-US" sz="1800" b="1" dirty="0">
              <a:latin typeface="Franklin Gothic Book" panose="020B05030201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80" y="1586740"/>
            <a:ext cx="19050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Flink</a:t>
            </a:r>
            <a:r>
              <a:rPr lang="zh-CN" altLang="en-US" b="1" dirty="0"/>
              <a:t>基本</a:t>
            </a:r>
            <a:r>
              <a:rPr lang="zh-CN" altLang="en-US" b="1" dirty="0" smtClean="0"/>
              <a:t>组件</a:t>
            </a:r>
            <a:endParaRPr lang="zh-CN" altLang="en-US" dirty="0"/>
          </a:p>
        </p:txBody>
      </p:sp>
      <p:pic>
        <p:nvPicPr>
          <p:cNvPr id="9218" name="Picture 2" descr="在这里插入图片描述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47" y="1881316"/>
            <a:ext cx="79724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Flink</a:t>
            </a:r>
            <a:r>
              <a:rPr lang="zh-CN" altLang="en-US" b="1" dirty="0" smtClean="0"/>
              <a:t>运行架构</a:t>
            </a:r>
            <a:endParaRPr lang="zh-CN" altLang="en-US" dirty="0"/>
          </a:p>
        </p:txBody>
      </p:sp>
      <p:pic>
        <p:nvPicPr>
          <p:cNvPr id="11266" name="Picture 2" descr="在这里插入图片描述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72" y="1505726"/>
            <a:ext cx="6320275" cy="49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Transfer in </a:t>
            </a:r>
            <a:r>
              <a:rPr lang="en-US" altLang="zh-CN" b="1" dirty="0" smtClean="0"/>
              <a:t>Flink</a:t>
            </a:r>
            <a:endParaRPr lang="zh-CN" altLang="en-US" dirty="0"/>
          </a:p>
        </p:txBody>
      </p:sp>
      <p:pic>
        <p:nvPicPr>
          <p:cNvPr id="12292" name="Picture 4" descr="https://img2018.cnblogs.com/blog/1523511/201812/1523511-20181215133055604-205931096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468" y="3844635"/>
            <a:ext cx="4557743" cy="237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img2018.cnblogs.com/blog/1523511/201902/1523511-20190223233247133-3768165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90" y="1965960"/>
            <a:ext cx="5484119" cy="246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8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b="1" dirty="0"/>
              <a:t>Flink </a:t>
            </a:r>
            <a:r>
              <a:rPr lang="zh-CN" altLang="nl-NL" b="1" dirty="0"/>
              <a:t>基本</a:t>
            </a:r>
            <a:r>
              <a:rPr lang="zh-CN" altLang="nl-NL" b="1" dirty="0" smtClean="0"/>
              <a:t>工作</a:t>
            </a:r>
            <a:r>
              <a:rPr lang="zh-CN" altLang="en-US" b="1" dirty="0" smtClean="0"/>
              <a:t>流程回顾</a:t>
            </a:r>
            <a:endParaRPr lang="zh-CN" altLang="en-US" dirty="0"/>
          </a:p>
        </p:txBody>
      </p:sp>
      <p:pic>
        <p:nvPicPr>
          <p:cNvPr id="13314" name="Picture 2" descr="在这里插入图片描述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39" y="1828817"/>
            <a:ext cx="8585641" cy="379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55716" y="5768725"/>
            <a:ext cx="1065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用户首先提交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程序到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JobClient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，经过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JobClient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的处理、解析、优化提交到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JobManager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，最后由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TaskManager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8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Flink</a:t>
            </a:r>
            <a:endParaRPr lang="zh-CN" altLang="en-US" dirty="0"/>
          </a:p>
        </p:txBody>
      </p:sp>
      <p:pic>
        <p:nvPicPr>
          <p:cNvPr id="14338" name="Picture 2" descr="https://img-blog.csdn.net/20180630164535524?watermark/2/text/aHR0cHM6Ly9ibG9nLmNzZG4ubmV0L3N4aWFvYmVp/font/5a6L5L2T/fontsize/400/fill/I0JBQkFCMA==/dissolve/7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21" y="1965960"/>
            <a:ext cx="9030164" cy="350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0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609600"/>
            <a:ext cx="9875520" cy="1356360"/>
          </a:xfrm>
        </p:spPr>
        <p:txBody>
          <a:bodyPr/>
          <a:lstStyle/>
          <a:p>
            <a:r>
              <a:rPr lang="en-US" altLang="zh-CN" b="1" dirty="0" smtClean="0"/>
              <a:t>Flink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349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JobClient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程序和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JobManager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交互的桥梁，主要负责接收程序、解析程序的执行计划、优化程序的执行计划，然后提交执行计划到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JobManager</a:t>
            </a:r>
            <a:r>
              <a:rPr lang="zh-CN" altLang="en-US" sz="12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JobManager</a:t>
            </a:r>
            <a:r>
              <a:rPr lang="zh-CN" altLang="en-US" sz="18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一个进程，主要负责申请资源，协调以及控制整个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job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的执行过程，具体包括，调度任务、处理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checkpoint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、容错等等，在接收到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JobClient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提交的执行计划之后，针对收到的执行计划，继续解析，因为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JobClient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只是形成一个</a:t>
            </a:r>
            <a:r>
              <a:rPr lang="en-US" altLang="zh-CN" sz="1200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operaor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层面的执行计划，所以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JobManager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继续解析执行计划（根据算子的并发度，划分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），形成一个可以被实际调度的由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组成的拓扑图，如上图被解析之后形成下图的执行计划，最后向集群申请资源，一旦资源就绪，就调度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TaskManager</a:t>
            </a:r>
            <a:r>
              <a:rPr lang="zh-CN" altLang="en-US" sz="12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TaskManager</a:t>
            </a:r>
            <a:r>
              <a:rPr lang="zh-CN" altLang="en-US" sz="12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：是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一个进程，及一个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JVM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实现）。主要作用是接收并执行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JobManager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发送的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，并且与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JobManager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通信，反馈任务状态信息，比如任务分执行中，执行完等状态，前面提到的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checkpoint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的部分信息也是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TaskManager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反馈给</a:t>
            </a:r>
            <a:r>
              <a:rPr lang="en-US" altLang="zh-CN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JobManager</a:t>
            </a:r>
            <a:r>
              <a:rPr lang="zh-CN" altLang="en-US" sz="1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12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12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6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Flink</a:t>
            </a:r>
            <a:r>
              <a:rPr lang="zh-CN" altLang="en-US" b="1" dirty="0"/>
              <a:t>代码示例：</a:t>
            </a:r>
            <a:r>
              <a:rPr lang="zh-CN" altLang="en-US" sz="3200" b="1" dirty="0"/>
              <a:t>流、转换、输出</a:t>
            </a:r>
          </a:p>
        </p:txBody>
      </p:sp>
      <p:pic>
        <p:nvPicPr>
          <p:cNvPr id="15362" name="Picture 2" descr="https://images2015.cnblogs.com/blog/405877/201701/405877-20170118180750171-1799082426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7880" y="1664119"/>
            <a:ext cx="6757084" cy="47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1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3487" y="687787"/>
            <a:ext cx="9875520" cy="1356360"/>
          </a:xfrm>
        </p:spPr>
        <p:txBody>
          <a:bodyPr/>
          <a:lstStyle/>
          <a:p>
            <a:r>
              <a:rPr lang="en-US" altLang="zh-CN" b="1" dirty="0" smtClean="0"/>
              <a:t>Flink</a:t>
            </a:r>
            <a:r>
              <a:rPr lang="zh-CN" altLang="en-US" b="1" dirty="0" smtClean="0"/>
              <a:t>是什么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29" y="227067"/>
            <a:ext cx="1905000" cy="981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34605" y="1884783"/>
            <a:ext cx="996083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Flink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是一个框架和分布式处理引擎，用于在</a:t>
            </a:r>
            <a:r>
              <a:rPr lang="zh-CN" altLang="en-US" sz="2000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无边界</a:t>
            </a:r>
            <a:r>
              <a:rPr lang="zh-CN" altLang="en-US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有边界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数据流上进行有状态的计算。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能在所有常见集群环境中运行，并能以内存速度和任意规模进行计算。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flink.apache.org/img/flink-home-gra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246" y="3045349"/>
            <a:ext cx="9022001" cy="28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Flink</a:t>
            </a:r>
            <a:r>
              <a:rPr lang="zh-CN" altLang="en-US" dirty="0" smtClean="0"/>
              <a:t>的诞生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20578" y="3868425"/>
            <a:ext cx="981721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Flink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诞生与欧洲的一个大数据研究项目，原名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StratoSphere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。该项目是柏林工业大学的一个研究性项目，早期专注于批计算。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StratoSphere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项止中的核心成员孵化出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，并在同年降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Apacha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顺利成为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Apacha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的顶级大数据项目。同时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计算的主流方向被定位为流计算，即用流式计算来做所有大数据的计算工作，这就是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技术诞生的背景。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18" y="2079659"/>
            <a:ext cx="5736701" cy="1470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29" y="227067"/>
            <a:ext cx="19050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Flink</a:t>
            </a:r>
            <a:r>
              <a:rPr lang="zh-CN" altLang="en-US" b="1" dirty="0"/>
              <a:t>核心组件栈</a:t>
            </a:r>
            <a:endParaRPr lang="zh-CN" altLang="en-US" dirty="0"/>
          </a:p>
        </p:txBody>
      </p:sp>
      <p:pic>
        <p:nvPicPr>
          <p:cNvPr id="3074" name="Picture 2" descr="https://images2015.cnblogs.com/blog/405877/201701/405877-20170118180702640-26798126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59" y="1779104"/>
            <a:ext cx="6810188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29" y="227067"/>
            <a:ext cx="19050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Flink</a:t>
            </a:r>
            <a:r>
              <a:rPr lang="zh-CN" altLang="en-US" b="1" dirty="0"/>
              <a:t>核心组件栈</a:t>
            </a:r>
            <a:endParaRPr lang="zh-CN" altLang="en-US" dirty="0"/>
          </a:p>
        </p:txBody>
      </p:sp>
      <p:pic>
        <p:nvPicPr>
          <p:cNvPr id="5122" name="Picture 2" descr="https://images2015.cnblogs.com/blog/405877/201701/405877-20170118180723906-1687630824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62" y="2057400"/>
            <a:ext cx="8188939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29" y="227067"/>
            <a:ext cx="19050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Flink</a:t>
            </a:r>
            <a:r>
              <a:rPr lang="zh-CN" altLang="en-US" b="1" dirty="0"/>
              <a:t>应用</a:t>
            </a:r>
            <a:r>
              <a:rPr lang="zh-CN" altLang="en-US" b="1" dirty="0" smtClean="0"/>
              <a:t>场景流式处理</a:t>
            </a:r>
            <a:endParaRPr lang="zh-CN" altLang="en-US" b="1" dirty="0"/>
          </a:p>
        </p:txBody>
      </p:sp>
      <p:pic>
        <p:nvPicPr>
          <p:cNvPr id="6148" name="Picture 4" descr="https://flink.apache.org/img/usecases-eventdrivenapp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41" y="1965960"/>
            <a:ext cx="9217244" cy="271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3"/>
          <p:cNvSpPr txBox="1">
            <a:spLocks/>
          </p:cNvSpPr>
          <p:nvPr/>
        </p:nvSpPr>
        <p:spPr>
          <a:xfrm>
            <a:off x="7832125" y="4743161"/>
            <a:ext cx="2967680" cy="15696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典型的事件驱动类应用：</a:t>
            </a:r>
            <a:endParaRPr lang="en-US" altLang="zh-CN" sz="1600" dirty="0" smtClean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欺诈检没影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异常检测</a:t>
            </a:r>
            <a:endParaRPr lang="en-US" altLang="zh-CN" sz="1600" dirty="0" smtClean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基于规则的告警</a:t>
            </a:r>
            <a:endParaRPr lang="en-US" altLang="zh-CN" sz="1600" dirty="0" smtClean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业务流程监控</a:t>
            </a:r>
            <a:endParaRPr lang="en-US" altLang="zh-CN" sz="1600" dirty="0" smtClean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应用程序</a:t>
            </a:r>
            <a:endParaRPr lang="zh-CN" altLang="en-US" sz="16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3694773" y="5358714"/>
            <a:ext cx="2967680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CEP</a:t>
            </a: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：复杂事件处理</a:t>
            </a:r>
            <a:endParaRPr lang="zh-CN" altLang="en-US" sz="16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29" y="227067"/>
            <a:ext cx="19050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Flink</a:t>
            </a:r>
            <a:r>
              <a:rPr lang="zh-CN" altLang="en-US" b="1" dirty="0"/>
              <a:t>应用</a:t>
            </a:r>
            <a:r>
              <a:rPr lang="zh-CN" altLang="en-US" b="1" dirty="0" smtClean="0"/>
              <a:t>场景批式处理</a:t>
            </a:r>
            <a:endParaRPr lang="zh-CN" altLang="en-US" b="1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2508524" y="4969299"/>
            <a:ext cx="2967680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周期性查询</a:t>
            </a:r>
            <a:endParaRPr lang="zh-CN" altLang="en-US" sz="16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170" name="Picture 2" descr="https://flink.apache.org/img/usecases-analytic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37491"/>
            <a:ext cx="9872663" cy="254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3"/>
          <p:cNvSpPr txBox="1">
            <a:spLocks/>
          </p:cNvSpPr>
          <p:nvPr/>
        </p:nvSpPr>
        <p:spPr>
          <a:xfrm>
            <a:off x="7331778" y="4969299"/>
            <a:ext cx="2967680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连续性查询</a:t>
            </a:r>
            <a:endParaRPr lang="zh-CN" altLang="en-US" sz="16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29" y="227067"/>
            <a:ext cx="19050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Flink</a:t>
            </a:r>
            <a:r>
              <a:rPr lang="zh-CN" altLang="en-US" b="1" dirty="0" smtClean="0"/>
              <a:t>分层架构</a:t>
            </a:r>
            <a:endParaRPr lang="zh-CN" altLang="en-US" b="1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3801864" y="5160104"/>
            <a:ext cx="4007605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越底层</a:t>
            </a:r>
            <a:r>
              <a:rPr lang="en-US" altLang="zh-CN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越灵活，越上层的</a:t>
            </a:r>
            <a:r>
              <a:rPr lang="en-US" altLang="zh-CN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越轻便</a:t>
            </a:r>
            <a:endParaRPr lang="zh-CN" altLang="en-US" sz="16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194" name="Picture 2" descr="在这里插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12" y="1965960"/>
            <a:ext cx="6419385" cy="27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29" y="227067"/>
            <a:ext cx="19050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Flink DataFlow</a:t>
            </a:r>
            <a:r>
              <a:rPr lang="zh-CN" altLang="en-US" b="1" dirty="0"/>
              <a:t>基本套路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65" y="1965960"/>
            <a:ext cx="8388179" cy="1830781"/>
          </a:xfrm>
          <a:prstGeom prst="rect">
            <a:avLst/>
          </a:prstGeom>
        </p:spPr>
      </p:pic>
      <p:sp>
        <p:nvSpPr>
          <p:cNvPr id="5" name="内容占位符 3"/>
          <p:cNvSpPr txBox="1">
            <a:spLocks/>
          </p:cNvSpPr>
          <p:nvPr/>
        </p:nvSpPr>
        <p:spPr>
          <a:xfrm>
            <a:off x="2047205" y="3973855"/>
            <a:ext cx="5597509" cy="206210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构建计算环境（决定采用哪种计算执行方式）</a:t>
            </a:r>
            <a:endParaRPr lang="en-US" altLang="zh-CN" sz="1600" dirty="0" smtClean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source</a:t>
            </a: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（可多个数据源）</a:t>
            </a:r>
            <a:endParaRPr lang="en-US" altLang="zh-CN" sz="1600" dirty="0" smtClean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对数据进行</a:t>
            </a: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不同方式</a:t>
            </a: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的转换</a:t>
            </a:r>
            <a:r>
              <a:rPr lang="en-US" altLang="zh-CN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提供了丰富的算子</a:t>
            </a:r>
            <a:r>
              <a:rPr lang="en-US" altLang="zh-CN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对结果的数据进行</a:t>
            </a:r>
            <a:r>
              <a:rPr lang="en-US" altLang="zh-CN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Sink(</a:t>
            </a:r>
            <a:r>
              <a:rPr lang="zh-CN" altLang="en-US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可以输出到多个地方</a:t>
            </a:r>
            <a:r>
              <a:rPr lang="en-US" altLang="zh-CN" sz="16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16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29" y="227067"/>
            <a:ext cx="19050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础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asis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Basis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1019</Words>
  <Application>Microsoft Office PowerPoint</Application>
  <PresentationFormat>宽屏</PresentationFormat>
  <Paragraphs>57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Microsoft YaHei</vt:lpstr>
      <vt:lpstr>Microsoft YaHei</vt:lpstr>
      <vt:lpstr>Calibri</vt:lpstr>
      <vt:lpstr>Corbel</vt:lpstr>
      <vt:lpstr>Franklin Gothic Book</vt:lpstr>
      <vt:lpstr>Wingdings</vt:lpstr>
      <vt:lpstr>基础</vt:lpstr>
      <vt:lpstr>Flink实战</vt:lpstr>
      <vt:lpstr>Flink是什么</vt:lpstr>
      <vt:lpstr>Flink的诞生</vt:lpstr>
      <vt:lpstr>Flink核心组件栈</vt:lpstr>
      <vt:lpstr>Flink核心组件栈</vt:lpstr>
      <vt:lpstr>Flink应用场景流式处理</vt:lpstr>
      <vt:lpstr>Flink应用场景批式处理</vt:lpstr>
      <vt:lpstr>Flink分层架构</vt:lpstr>
      <vt:lpstr>Flink DataFlow基本套路</vt:lpstr>
      <vt:lpstr>Flink基本组件</vt:lpstr>
      <vt:lpstr>Flink运行架构</vt:lpstr>
      <vt:lpstr>Data Transfer in Flink</vt:lpstr>
      <vt:lpstr>Flink 基本工作流程回顾</vt:lpstr>
      <vt:lpstr>Flink</vt:lpstr>
      <vt:lpstr>Flink</vt:lpstr>
      <vt:lpstr>Flink代码示例：流、转换、输出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Flink实站</dc:title>
  <dc:creator>Think</dc:creator>
  <cp:lastModifiedBy>Think</cp:lastModifiedBy>
  <cp:revision>38</cp:revision>
  <dcterms:created xsi:type="dcterms:W3CDTF">2020-06-03T03:00:39Z</dcterms:created>
  <dcterms:modified xsi:type="dcterms:W3CDTF">2020-06-03T11:47:59Z</dcterms:modified>
</cp:coreProperties>
</file>