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Lst>
  <p:sldIdLst>
    <p:sldId id="256" r:id="rId2"/>
    <p:sldId id="257" r:id="rId3"/>
    <p:sldId id="260" r:id="rId4"/>
    <p:sldId id="258" r:id="rId5"/>
    <p:sldId id="259"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22304E0-6FD8-483D-BB9D-1E4918904800}" type="datetimeFigureOut">
              <a:rPr lang="en-IN" smtClean="0"/>
              <a:t>27-04-2024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A2685C8-7469-4AC5-A1D8-B8B85027811E}"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47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304E0-6FD8-483D-BB9D-1E4918904800}"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685C8-7469-4AC5-A1D8-B8B85027811E}" type="slidenum">
              <a:rPr lang="en-IN" smtClean="0"/>
              <a:t>‹#›</a:t>
            </a:fld>
            <a:endParaRPr lang="en-IN"/>
          </a:p>
        </p:txBody>
      </p:sp>
    </p:spTree>
    <p:extLst>
      <p:ext uri="{BB962C8B-B14F-4D97-AF65-F5344CB8AC3E}">
        <p14:creationId xmlns:p14="http://schemas.microsoft.com/office/powerpoint/2010/main" val="2348058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304E0-6FD8-483D-BB9D-1E4918904800}"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685C8-7469-4AC5-A1D8-B8B85027811E}" type="slidenum">
              <a:rPr lang="en-IN" smtClean="0"/>
              <a:t>‹#›</a:t>
            </a:fld>
            <a:endParaRPr lang="en-IN"/>
          </a:p>
        </p:txBody>
      </p:sp>
    </p:spTree>
    <p:extLst>
      <p:ext uri="{BB962C8B-B14F-4D97-AF65-F5344CB8AC3E}">
        <p14:creationId xmlns:p14="http://schemas.microsoft.com/office/powerpoint/2010/main" val="184307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304E0-6FD8-483D-BB9D-1E4918904800}"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685C8-7469-4AC5-A1D8-B8B85027811E}" type="slidenum">
              <a:rPr lang="en-IN" smtClean="0"/>
              <a:t>‹#›</a:t>
            </a:fld>
            <a:endParaRPr lang="en-IN"/>
          </a:p>
        </p:txBody>
      </p:sp>
    </p:spTree>
    <p:extLst>
      <p:ext uri="{BB962C8B-B14F-4D97-AF65-F5344CB8AC3E}">
        <p14:creationId xmlns:p14="http://schemas.microsoft.com/office/powerpoint/2010/main" val="185772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304E0-6FD8-483D-BB9D-1E4918904800}"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685C8-7469-4AC5-A1D8-B8B85027811E}"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122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2304E0-6FD8-483D-BB9D-1E4918904800}"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685C8-7469-4AC5-A1D8-B8B85027811E}" type="slidenum">
              <a:rPr lang="en-IN" smtClean="0"/>
              <a:t>‹#›</a:t>
            </a:fld>
            <a:endParaRPr lang="en-IN"/>
          </a:p>
        </p:txBody>
      </p:sp>
    </p:spTree>
    <p:extLst>
      <p:ext uri="{BB962C8B-B14F-4D97-AF65-F5344CB8AC3E}">
        <p14:creationId xmlns:p14="http://schemas.microsoft.com/office/powerpoint/2010/main" val="335522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2304E0-6FD8-483D-BB9D-1E4918904800}" type="datetimeFigureOut">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2685C8-7469-4AC5-A1D8-B8B85027811E}" type="slidenum">
              <a:rPr lang="en-IN" smtClean="0"/>
              <a:t>‹#›</a:t>
            </a:fld>
            <a:endParaRPr lang="en-IN"/>
          </a:p>
        </p:txBody>
      </p:sp>
    </p:spTree>
    <p:extLst>
      <p:ext uri="{BB962C8B-B14F-4D97-AF65-F5344CB8AC3E}">
        <p14:creationId xmlns:p14="http://schemas.microsoft.com/office/powerpoint/2010/main" val="344940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2304E0-6FD8-483D-BB9D-1E4918904800}"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2685C8-7469-4AC5-A1D8-B8B85027811E}" type="slidenum">
              <a:rPr lang="en-IN" smtClean="0"/>
              <a:t>‹#›</a:t>
            </a:fld>
            <a:endParaRPr lang="en-IN"/>
          </a:p>
        </p:txBody>
      </p:sp>
    </p:spTree>
    <p:extLst>
      <p:ext uri="{BB962C8B-B14F-4D97-AF65-F5344CB8AC3E}">
        <p14:creationId xmlns:p14="http://schemas.microsoft.com/office/powerpoint/2010/main" val="189860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304E0-6FD8-483D-BB9D-1E4918904800}" type="datetimeFigureOut">
              <a:rPr lang="en-IN" smtClean="0"/>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2685C8-7469-4AC5-A1D8-B8B85027811E}" type="slidenum">
              <a:rPr lang="en-IN" smtClean="0"/>
              <a:t>‹#›</a:t>
            </a:fld>
            <a:endParaRPr lang="en-IN"/>
          </a:p>
        </p:txBody>
      </p:sp>
    </p:spTree>
    <p:extLst>
      <p:ext uri="{BB962C8B-B14F-4D97-AF65-F5344CB8AC3E}">
        <p14:creationId xmlns:p14="http://schemas.microsoft.com/office/powerpoint/2010/main" val="358552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304E0-6FD8-483D-BB9D-1E4918904800}"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685C8-7469-4AC5-A1D8-B8B85027811E}" type="slidenum">
              <a:rPr lang="en-IN" smtClean="0"/>
              <a:t>‹#›</a:t>
            </a:fld>
            <a:endParaRPr lang="en-IN"/>
          </a:p>
        </p:txBody>
      </p:sp>
    </p:spTree>
    <p:extLst>
      <p:ext uri="{BB962C8B-B14F-4D97-AF65-F5344CB8AC3E}">
        <p14:creationId xmlns:p14="http://schemas.microsoft.com/office/powerpoint/2010/main" val="26702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304E0-6FD8-483D-BB9D-1E4918904800}"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685C8-7469-4AC5-A1D8-B8B85027811E}" type="slidenum">
              <a:rPr lang="en-IN" smtClean="0"/>
              <a:t>‹#›</a:t>
            </a:fld>
            <a:endParaRPr lang="en-IN"/>
          </a:p>
        </p:txBody>
      </p:sp>
    </p:spTree>
    <p:extLst>
      <p:ext uri="{BB962C8B-B14F-4D97-AF65-F5344CB8AC3E}">
        <p14:creationId xmlns:p14="http://schemas.microsoft.com/office/powerpoint/2010/main" val="185770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22304E0-6FD8-483D-BB9D-1E4918904800}" type="datetimeFigureOut">
              <a:rPr lang="en-IN" smtClean="0"/>
              <a:t>27-04-2024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A2685C8-7469-4AC5-A1D8-B8B85027811E}" type="slidenum">
              <a:rPr lang="en-IN" smtClean="0"/>
              <a:t>‹#›</a:t>
            </a:fld>
            <a:endParaRPr lang="en-IN"/>
          </a:p>
        </p:txBody>
      </p:sp>
    </p:spTree>
    <p:extLst>
      <p:ext uri="{BB962C8B-B14F-4D97-AF65-F5344CB8AC3E}">
        <p14:creationId xmlns:p14="http://schemas.microsoft.com/office/powerpoint/2010/main" val="1314911744"/>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75238697_An_Analysis_of_Time_Series_Analysis_and_Forecasting_Techniques" TargetMode="External"/><Relationship Id="rId2" Type="http://schemas.openxmlformats.org/officeDocument/2006/relationships/hyperlink" Target="https://www.irjmets.com/uploadedfiles/paper/issue_3_march_2023/34569/final/fin_irjmets1679321607.pdf"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56824621_Comparative_Analysis_of_Supervised_Machine_Learning_Techniques_for_Sales_Forecasting" TargetMode="External"/><Relationship Id="rId5" Type="http://schemas.openxmlformats.org/officeDocument/2006/relationships/hyperlink" Target="https://www.researchgate.net/publication/372335607_Forecasting_of_a_Fashion_Retailer's_Sales_using_Machine_Learning_through_COVID-19" TargetMode="External"/><Relationship Id="rId4" Type="http://schemas.openxmlformats.org/officeDocument/2006/relationships/hyperlink" Target="https://www.researchgate.net/profile/Chandra_Saxena2/publication/342626031_Souvenir_Volume-9_Issue-8_June_2020pdf/data/5efdb799299bf18816fa59d6/Souvenir-Volume-9-Issue-8-June-2020.pdf?origin=publication_lis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5D408-6DD3-63E1-B377-37E13D72C74E}"/>
              </a:ext>
            </a:extLst>
          </p:cNvPr>
          <p:cNvSpPr>
            <a:spLocks noGrp="1"/>
          </p:cNvSpPr>
          <p:nvPr>
            <p:ph type="ctrTitle"/>
          </p:nvPr>
        </p:nvSpPr>
        <p:spPr/>
        <p:txBody>
          <a:bodyPr/>
          <a:lstStyle/>
          <a:p>
            <a:r>
              <a:rPr lang="en-US" dirty="0"/>
              <a:t>Sales Prediction</a:t>
            </a:r>
            <a:endParaRPr lang="en-IN" dirty="0"/>
          </a:p>
        </p:txBody>
      </p:sp>
      <p:sp>
        <p:nvSpPr>
          <p:cNvPr id="3" name="Subtitle 2">
            <a:extLst>
              <a:ext uri="{FF2B5EF4-FFF2-40B4-BE49-F238E27FC236}">
                <a16:creationId xmlns:a16="http://schemas.microsoft.com/office/drawing/2014/main" id="{8D6EA29A-A880-55EF-D5BB-81E7F5A99F42}"/>
              </a:ext>
            </a:extLst>
          </p:cNvPr>
          <p:cNvSpPr>
            <a:spLocks noGrp="1"/>
          </p:cNvSpPr>
          <p:nvPr>
            <p:ph type="subTitle" idx="1"/>
          </p:nvPr>
        </p:nvSpPr>
        <p:spPr/>
        <p:txBody>
          <a:bodyPr/>
          <a:lstStyle/>
          <a:p>
            <a:r>
              <a:rPr lang="en-US" dirty="0"/>
              <a:t>21BCE5909 –DEV BHASIN</a:t>
            </a:r>
          </a:p>
          <a:p>
            <a:r>
              <a:rPr lang="en-US" dirty="0"/>
              <a:t>21BCE5937-ARIN YADAV</a:t>
            </a:r>
          </a:p>
          <a:p>
            <a:r>
              <a:rPr lang="en-US" dirty="0"/>
              <a:t>21BCE6022-SHREYASH VERMA</a:t>
            </a:r>
            <a:endParaRPr lang="en-IN" dirty="0"/>
          </a:p>
        </p:txBody>
      </p:sp>
    </p:spTree>
    <p:extLst>
      <p:ext uri="{BB962C8B-B14F-4D97-AF65-F5344CB8AC3E}">
        <p14:creationId xmlns:p14="http://schemas.microsoft.com/office/powerpoint/2010/main" val="24138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DCDD-87D4-2FFF-9602-F1C3482B7216}"/>
              </a:ext>
            </a:extLst>
          </p:cNvPr>
          <p:cNvSpPr>
            <a:spLocks noGrp="1"/>
          </p:cNvSpPr>
          <p:nvPr>
            <p:ph type="title"/>
          </p:nvPr>
        </p:nvSpPr>
        <p:spPr/>
        <p:txBody>
          <a:bodyPr/>
          <a:lstStyle/>
          <a:p>
            <a:r>
              <a:rPr lang="en-IN" dirty="0"/>
              <a:t>MACHINE LEARNING ALGORITHM</a:t>
            </a:r>
          </a:p>
        </p:txBody>
      </p:sp>
      <p:sp>
        <p:nvSpPr>
          <p:cNvPr id="3" name="Content Placeholder 2">
            <a:extLst>
              <a:ext uri="{FF2B5EF4-FFF2-40B4-BE49-F238E27FC236}">
                <a16:creationId xmlns:a16="http://schemas.microsoft.com/office/drawing/2014/main" id="{72A3546B-C4A8-9635-3186-3890426CEAEA}"/>
              </a:ext>
            </a:extLst>
          </p:cNvPr>
          <p:cNvSpPr>
            <a:spLocks noGrp="1"/>
          </p:cNvSpPr>
          <p:nvPr>
            <p:ph idx="1"/>
          </p:nvPr>
        </p:nvSpPr>
        <p:spPr/>
        <p:txBody>
          <a:bodyPr/>
          <a:lstStyle/>
          <a:p>
            <a:r>
              <a:rPr lang="en-US" dirty="0"/>
              <a:t>In this study, we implemented three machine learning algorithms on the training dataset and the models are tested for the performance. Based on the performance accuracy the best algorithm is chosen for the prediction.</a:t>
            </a:r>
          </a:p>
          <a:p>
            <a:r>
              <a:rPr lang="en-IN" dirty="0"/>
              <a:t>.Generalized Linear Model :</a:t>
            </a:r>
            <a:br>
              <a:rPr lang="en-IN" dirty="0"/>
            </a:br>
            <a:r>
              <a:rPr lang="en-US" dirty="0"/>
              <a:t>Generalized linear model (GLM) refers to a large class of conventional linear regression model  . The focus is for a continuous response where the variable gives continuous categorical predictors . One of the major components in a generalized linear model is a random component which is the probability distribution of the response variable (Yi); A linear predictor is another important component.</a:t>
            </a:r>
            <a:br>
              <a:rPr lang="en-IN" dirty="0"/>
            </a:br>
            <a:endParaRPr lang="en-IN" dirty="0"/>
          </a:p>
        </p:txBody>
      </p:sp>
    </p:spTree>
    <p:extLst>
      <p:ext uri="{BB962C8B-B14F-4D97-AF65-F5344CB8AC3E}">
        <p14:creationId xmlns:p14="http://schemas.microsoft.com/office/powerpoint/2010/main" val="321173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DD463-4346-0DA5-E694-AFF2B9BD048A}"/>
              </a:ext>
            </a:extLst>
          </p:cNvPr>
          <p:cNvSpPr>
            <a:spLocks noGrp="1"/>
          </p:cNvSpPr>
          <p:nvPr>
            <p:ph idx="1"/>
          </p:nvPr>
        </p:nvSpPr>
        <p:spPr>
          <a:xfrm>
            <a:off x="1143000" y="640080"/>
            <a:ext cx="9872871" cy="5455920"/>
          </a:xfrm>
        </p:spPr>
        <p:txBody>
          <a:bodyPr/>
          <a:lstStyle/>
          <a:p>
            <a:r>
              <a:rPr lang="en-IN" dirty="0"/>
              <a:t>Decision Tree :</a:t>
            </a:r>
            <a:br>
              <a:rPr lang="en-IN" dirty="0"/>
            </a:br>
            <a:r>
              <a:rPr lang="en-US" dirty="0"/>
              <a:t>Decision tree is a classifier referred as recursive partition of the instant space. It is a powerful form of multiple variable analyses and is a strong data mining tool. Its applications are found in various domains and this approach represents factors involved in achieving a predetermined goal and the corresponding factors to achieve the goal and the ways and means of implementation.  Let the objective can be denoted as (O) and (Ci) is the ways to follow and let (</a:t>
            </a:r>
            <a:r>
              <a:rPr lang="en-US" dirty="0" err="1"/>
              <a:t>Mij</a:t>
            </a:r>
            <a:r>
              <a:rPr lang="en-US" dirty="0"/>
              <a:t>) the means of action corresponding to these ways</a:t>
            </a:r>
            <a:r>
              <a:rPr lang="en-IN" dirty="0"/>
              <a:t>.</a:t>
            </a:r>
          </a:p>
          <a:p>
            <a:r>
              <a:rPr lang="en-IN" dirty="0"/>
              <a:t>Gradient Boosted Trees:</a:t>
            </a:r>
            <a:br>
              <a:rPr lang="en-IN" dirty="0"/>
            </a:br>
            <a:r>
              <a:rPr lang="en-US" dirty="0"/>
              <a:t>Gradient boosting is a machine learning technique for regression and classification problem. This approach could ensemble learning method that combines large number of decision trees to produce final prediction model [10]. This model is built on a principle that a collection of weak learners combined together can produce a strong learner by using boosting process. GBT approach has a strong additive training model, required for adding a new weak learner into the model, the weak learner is the decision tree</a:t>
            </a:r>
            <a:r>
              <a:rPr lang="en-IN" dirty="0"/>
              <a:t>.</a:t>
            </a:r>
            <a:endParaRPr lang="en-US" dirty="0"/>
          </a:p>
        </p:txBody>
      </p:sp>
    </p:spTree>
    <p:extLst>
      <p:ext uri="{BB962C8B-B14F-4D97-AF65-F5344CB8AC3E}">
        <p14:creationId xmlns:p14="http://schemas.microsoft.com/office/powerpoint/2010/main" val="418854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4EF9-9864-338B-52BF-582D165C93F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8044937-30B4-7F60-4179-10BF91BF1950}"/>
              </a:ext>
            </a:extLst>
          </p:cNvPr>
          <p:cNvSpPr>
            <a:spLocks noGrp="1"/>
          </p:cNvSpPr>
          <p:nvPr>
            <p:ph idx="1"/>
          </p:nvPr>
        </p:nvSpPr>
        <p:spPr/>
        <p:txBody>
          <a:bodyPr/>
          <a:lstStyle/>
          <a:p>
            <a:r>
              <a:rPr lang="en-US" dirty="0"/>
              <a:t>An intelligent sales prediction system is required for business organizations to handle enormous volume of data. Business decisions are based on speed and accuracy of data processing techniques. Machine learning approaches highlighted in this research paper will be able to provide an effective mechanism in data tuning and decision making. In order to be competent in business, organizations are required to equip with modern approaches to accommodate different types of customer behavior by forecasting attractive sales turn over. In our studies, we used almost 85,000 records for the comparison of algorithms. Since the time of execution was huge and to manage such a large set of records are complex, some of the records were discarded, during the analysis phase. At the same time, fields and attributes, used in this analysis were insufficient for the further analysis. It was the major challenge we faced during the research.</a:t>
            </a:r>
            <a:endParaRPr lang="en-IN" dirty="0"/>
          </a:p>
        </p:txBody>
      </p:sp>
    </p:spTree>
    <p:extLst>
      <p:ext uri="{BB962C8B-B14F-4D97-AF65-F5344CB8AC3E}">
        <p14:creationId xmlns:p14="http://schemas.microsoft.com/office/powerpoint/2010/main" val="3633785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6688-604E-A664-7B84-4192CB2DCBD4}"/>
              </a:ext>
            </a:extLst>
          </p:cNvPr>
          <p:cNvSpPr>
            <a:spLocks noGrp="1"/>
          </p:cNvSpPr>
          <p:nvPr>
            <p:ph type="title"/>
          </p:nvPr>
        </p:nvSpPr>
        <p:spPr>
          <a:xfrm>
            <a:off x="320040" y="362712"/>
            <a:ext cx="9875520" cy="798576"/>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AC23637-772F-CEE6-B709-BCE23A9215D1}"/>
              </a:ext>
            </a:extLst>
          </p:cNvPr>
          <p:cNvSpPr>
            <a:spLocks noGrp="1"/>
          </p:cNvSpPr>
          <p:nvPr>
            <p:ph idx="1"/>
          </p:nvPr>
        </p:nvSpPr>
        <p:spPr>
          <a:xfrm>
            <a:off x="320040" y="1051560"/>
            <a:ext cx="11466576" cy="5166360"/>
          </a:xfrm>
        </p:spPr>
        <p:txBody>
          <a:bodyPr>
            <a:normAutofit/>
          </a:bodyPr>
          <a:lstStyle/>
          <a:p>
            <a:r>
              <a:rPr lang="en-IN" dirty="0">
                <a:hlinkClick r:id="rId2"/>
              </a:rPr>
              <a:t>https://www.irjmets.com/uploadedfiles/paper/issue_3_march_2023/34569/final/fin_irjmets1679321607.pdf</a:t>
            </a:r>
            <a:endParaRPr lang="en-IN" dirty="0"/>
          </a:p>
          <a:p>
            <a:r>
              <a:rPr lang="en-IN" dirty="0">
                <a:hlinkClick r:id="rId3"/>
              </a:rPr>
              <a:t>https://www.researchgate.net/publication/375238697_An_Analysis_of_Time_Series_Analysis_and_Forecasting_Techniques</a:t>
            </a:r>
            <a:endParaRPr lang="en-IN" dirty="0"/>
          </a:p>
          <a:p>
            <a:r>
              <a:rPr lang="en-IN" dirty="0">
                <a:hlinkClick r:id="rId4"/>
              </a:rPr>
              <a:t>https://www.researchgate.net/profile/Chandra_Saxena2/publication/342626031_Souvenir_Volume-9_Issue-8_June_2020pdf/data/5efdb799299bf18816fa59d6/Souvenir-Volume-9-Issue-8-June-2020.pdf?origin=publication_list</a:t>
            </a:r>
            <a:endParaRPr lang="en-IN" dirty="0"/>
          </a:p>
          <a:p>
            <a:r>
              <a:rPr lang="en-IN" dirty="0">
                <a:hlinkClick r:id="rId5"/>
              </a:rPr>
              <a:t>https://www.researchgate.net/publication/372335607_Forecasting_of_a_Fashion_Retailer's_Sales_using_Machine_Learning_through_COVID-19</a:t>
            </a:r>
            <a:endParaRPr lang="en-IN" dirty="0"/>
          </a:p>
          <a:p>
            <a:r>
              <a:rPr lang="en-IN" dirty="0">
                <a:hlinkClick r:id="rId6"/>
              </a:rPr>
              <a:t>https://www.researchgate.net/publication/356824621_Comparative_Analysis_of_Supervised_Machine_Learning_Techniques_for_Sales_Forecasting</a:t>
            </a:r>
            <a:endParaRPr lang="en-IN" dirty="0"/>
          </a:p>
          <a:p>
            <a:r>
              <a:rPr lang="en-US" dirty="0">
                <a:hlinkClick r:id="rId6"/>
              </a:rPr>
              <a:t>https://www.researchgate.net/publication/356824621_Comparative_Analysis_of_Supervised_Machine_Learning_Techniques_for_Sales_Forecasting</a:t>
            </a:r>
            <a:endParaRPr lang="en-US" dirty="0"/>
          </a:p>
          <a:p>
            <a:endParaRPr lang="en-IN" dirty="0"/>
          </a:p>
          <a:p>
            <a:endParaRPr lang="en-IN" dirty="0"/>
          </a:p>
          <a:p>
            <a:endParaRPr lang="en-IN" dirty="0"/>
          </a:p>
        </p:txBody>
      </p:sp>
    </p:spTree>
    <p:extLst>
      <p:ext uri="{BB962C8B-B14F-4D97-AF65-F5344CB8AC3E}">
        <p14:creationId xmlns:p14="http://schemas.microsoft.com/office/powerpoint/2010/main" val="736550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48E70F-0DFF-A785-EAE7-CBB1E8237D10}"/>
              </a:ext>
            </a:extLst>
          </p:cNvPr>
          <p:cNvPicPr>
            <a:picLocks noChangeAspect="1"/>
          </p:cNvPicPr>
          <p:nvPr/>
        </p:nvPicPr>
        <p:blipFill>
          <a:blip r:embed="rId2"/>
          <a:stretch>
            <a:fillRect/>
          </a:stretch>
        </p:blipFill>
        <p:spPr>
          <a:xfrm>
            <a:off x="926915" y="1201782"/>
            <a:ext cx="3553321" cy="3905795"/>
          </a:xfrm>
          <a:prstGeom prst="rect">
            <a:avLst/>
          </a:prstGeom>
        </p:spPr>
      </p:pic>
      <p:pic>
        <p:nvPicPr>
          <p:cNvPr id="7" name="Picture 6">
            <a:extLst>
              <a:ext uri="{FF2B5EF4-FFF2-40B4-BE49-F238E27FC236}">
                <a16:creationId xmlns:a16="http://schemas.microsoft.com/office/drawing/2014/main" id="{139819E8-5600-6C09-3FFE-22214BEC21A2}"/>
              </a:ext>
            </a:extLst>
          </p:cNvPr>
          <p:cNvPicPr>
            <a:picLocks noChangeAspect="1"/>
          </p:cNvPicPr>
          <p:nvPr/>
        </p:nvPicPr>
        <p:blipFill>
          <a:blip r:embed="rId3"/>
          <a:stretch>
            <a:fillRect/>
          </a:stretch>
        </p:blipFill>
        <p:spPr>
          <a:xfrm>
            <a:off x="5065318" y="1468933"/>
            <a:ext cx="6011114" cy="2896004"/>
          </a:xfrm>
          <a:prstGeom prst="rect">
            <a:avLst/>
          </a:prstGeom>
        </p:spPr>
      </p:pic>
    </p:spTree>
    <p:extLst>
      <p:ext uri="{BB962C8B-B14F-4D97-AF65-F5344CB8AC3E}">
        <p14:creationId xmlns:p14="http://schemas.microsoft.com/office/powerpoint/2010/main" val="46100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4241-25B9-C3A8-41F0-F3FAEF54B32D}"/>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0176333E-8136-5D4A-0F88-BE5F703FB941}"/>
              </a:ext>
            </a:extLst>
          </p:cNvPr>
          <p:cNvSpPr>
            <a:spLocks noGrp="1"/>
          </p:cNvSpPr>
          <p:nvPr>
            <p:ph idx="1"/>
          </p:nvPr>
        </p:nvSpPr>
        <p:spPr>
          <a:xfrm>
            <a:off x="1143000" y="1609344"/>
            <a:ext cx="9872871" cy="4791456"/>
          </a:xfrm>
        </p:spPr>
        <p:txBody>
          <a:bodyPr>
            <a:normAutofit fontScale="92500"/>
          </a:bodyPr>
          <a:lstStyle/>
          <a:p>
            <a:r>
              <a:rPr lang="en-US" dirty="0"/>
              <a:t>In the era of the internet, the amount of theoretical data being produced is so great that a single person cannot possibly process it all. There are numerous machine learning available as a result. By experimenting with different machine learning techniques, our goal is to anticipate the sales of various stores. methods and choose the best algorithm for our particular issue statement. We are Using both conventional regression approaches and boosting techniques, we try to determine whether the boosting algorithms outperform the conventional regression algorithms</a:t>
            </a:r>
          </a:p>
          <a:p>
            <a:r>
              <a:rPr lang="en-US" dirty="0"/>
              <a:t>It is essential to use intelligent data mining approaches that make use of exact prediction models and yield extremely trustworthy outcomes in order to do efficient sales prediction analysis. In this process, the knowledge and proficiency of numerous market segments are crucial. The projection of demand for business-to-business sales data analysis Big data and the precision of sales forecasting are tough for traditional forecasting systems to handle. In this topic, we'll analyze the predictability of sales using machine learning techniques. The results of this research should produce accurate, precise, and useful forecasting data, a useful source for making predictions about future sales. </a:t>
            </a:r>
          </a:p>
          <a:p>
            <a:endParaRPr lang="en-IN" dirty="0"/>
          </a:p>
        </p:txBody>
      </p:sp>
    </p:spTree>
    <p:extLst>
      <p:ext uri="{BB962C8B-B14F-4D97-AF65-F5344CB8AC3E}">
        <p14:creationId xmlns:p14="http://schemas.microsoft.com/office/powerpoint/2010/main" val="225120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D841-4DB8-7B07-5D66-8E8F70673D9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45233E9-C2B5-0CFA-553C-9E47037A4D95}"/>
              </a:ext>
            </a:extLst>
          </p:cNvPr>
          <p:cNvSpPr>
            <a:spLocks noGrp="1"/>
          </p:cNvSpPr>
          <p:nvPr>
            <p:ph idx="1"/>
          </p:nvPr>
        </p:nvSpPr>
        <p:spPr/>
        <p:txBody>
          <a:bodyPr/>
          <a:lstStyle/>
          <a:p>
            <a:r>
              <a:rPr lang="en-US" dirty="0"/>
              <a:t>To create a reliable prediction model that can project future sales for a certain time period utilizing past sales data and other pertinent information, while accounting for numerous factors that can Seasonality, marketing initiatives, the state of the economy, and rival actions all have an impact on sales. The model should offer useful insights and be assessed using the right measures</a:t>
            </a:r>
            <a:endParaRPr lang="en-IN" dirty="0"/>
          </a:p>
        </p:txBody>
      </p:sp>
    </p:spTree>
    <p:extLst>
      <p:ext uri="{BB962C8B-B14F-4D97-AF65-F5344CB8AC3E}">
        <p14:creationId xmlns:p14="http://schemas.microsoft.com/office/powerpoint/2010/main" val="53785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D210-C941-7A4E-BFD0-E15294D1FEE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45AF324-2B0A-0C89-CB46-523E26DFB139}"/>
              </a:ext>
            </a:extLst>
          </p:cNvPr>
          <p:cNvSpPr>
            <a:spLocks noGrp="1"/>
          </p:cNvSpPr>
          <p:nvPr>
            <p:ph idx="1"/>
          </p:nvPr>
        </p:nvSpPr>
        <p:spPr>
          <a:xfrm>
            <a:off x="1143000" y="1655064"/>
            <a:ext cx="9872871" cy="4864608"/>
          </a:xfrm>
        </p:spPr>
        <p:txBody>
          <a:bodyPr>
            <a:normAutofit/>
          </a:bodyPr>
          <a:lstStyle/>
          <a:p>
            <a:r>
              <a:rPr lang="en-US" dirty="0"/>
              <a:t>One of the major objectives of this research work is to find out the reliable sales trend prediction mechanism. Today’s business handles huge repository of data. The volume of data is expected to grow further in an exponential manner. The measures are mandatory in order to accommodate process speed of transaction and to enhance the expected growth in data volume and customer behavior</a:t>
            </a:r>
          </a:p>
          <a:p>
            <a:r>
              <a:rPr lang="en-US" dirty="0"/>
              <a:t>Accurate predictions allow the organization to improve market growth with higher level of revenue generation. At the organizational level, forecasts of sales are essential inputs to many decision making activities in various functional areas such as operations, marketing, sales, production and finance. In order to serve an organization’s internal resources effectively, predictive sales data is important for businesses when looking for acquiring investment capital. The studies proceed with a new perspective that focuses on how to choose an appropriate approach to forecast sales with high degree of precision. </a:t>
            </a:r>
            <a:endParaRPr lang="en-IN" dirty="0"/>
          </a:p>
        </p:txBody>
      </p:sp>
    </p:spTree>
    <p:extLst>
      <p:ext uri="{BB962C8B-B14F-4D97-AF65-F5344CB8AC3E}">
        <p14:creationId xmlns:p14="http://schemas.microsoft.com/office/powerpoint/2010/main" val="168739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FCFE-B4F0-EF89-FDA9-D9AFF2361C2E}"/>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DD98B510-F156-8F63-7180-74EAABAF6D58}"/>
              </a:ext>
            </a:extLst>
          </p:cNvPr>
          <p:cNvSpPr>
            <a:spLocks noGrp="1"/>
          </p:cNvSpPr>
          <p:nvPr>
            <p:ph idx="1"/>
          </p:nvPr>
        </p:nvSpPr>
        <p:spPr/>
        <p:txBody>
          <a:bodyPr/>
          <a:lstStyle/>
          <a:p>
            <a:r>
              <a:rPr lang="en-US" dirty="0"/>
              <a:t>"Sales Forecasting with Machine Learning Techniques: A Review" by </a:t>
            </a:r>
            <a:r>
              <a:rPr lang="en-US" dirty="0" err="1"/>
              <a:t>Khashei</a:t>
            </a:r>
            <a:r>
              <a:rPr lang="en-US" dirty="0"/>
              <a:t>, M., &amp; </a:t>
            </a:r>
            <a:r>
              <a:rPr lang="en-US" dirty="0" err="1"/>
              <a:t>Bijari</a:t>
            </a:r>
            <a:r>
              <a:rPr lang="en-US" dirty="0"/>
              <a:t>, M. (2011): </a:t>
            </a:r>
            <a:br>
              <a:rPr lang="en-US" dirty="0"/>
            </a:br>
            <a:r>
              <a:rPr lang="en-US" dirty="0"/>
              <a:t>In this paper, we briefly analyzed the concept of sales data and sales forecast. The various techniques and measures for sales predictions are described in the later part of the research work. On the basis of a performance evaluation, a best suited predictive model is suggested for the sales trend forecast. The results are summarized in terms of reliability and accuracy of efficient techniques taken for prediction and forecasting. The studies found that the best fit model is Gradient Boost Algorithm, which shows maximum accuracy in forecasting and future sales prediction.</a:t>
            </a:r>
            <a:endParaRPr lang="en-IN" dirty="0"/>
          </a:p>
        </p:txBody>
      </p:sp>
    </p:spTree>
    <p:extLst>
      <p:ext uri="{BB962C8B-B14F-4D97-AF65-F5344CB8AC3E}">
        <p14:creationId xmlns:p14="http://schemas.microsoft.com/office/powerpoint/2010/main" val="116909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6E6B2-987B-616E-40F5-C96F1A93F554}"/>
              </a:ext>
            </a:extLst>
          </p:cNvPr>
          <p:cNvSpPr>
            <a:spLocks noGrp="1"/>
          </p:cNvSpPr>
          <p:nvPr>
            <p:ph idx="1"/>
          </p:nvPr>
        </p:nvSpPr>
        <p:spPr>
          <a:xfrm>
            <a:off x="1143000" y="832104"/>
            <a:ext cx="9872871" cy="5669280"/>
          </a:xfrm>
        </p:spPr>
        <p:txBody>
          <a:bodyPr>
            <a:normAutofit lnSpcReduction="10000"/>
          </a:bodyPr>
          <a:lstStyle/>
          <a:p>
            <a:r>
              <a:rPr lang="en-US" dirty="0"/>
              <a:t>"Sales Prediction Using Time Series Analysis" by Hyndman, R. J., &amp; </a:t>
            </a:r>
            <a:r>
              <a:rPr lang="en-US" dirty="0" err="1"/>
              <a:t>Athanasopoulos</a:t>
            </a:r>
            <a:r>
              <a:rPr lang="en-US" dirty="0"/>
              <a:t>, G. (2018):</a:t>
            </a:r>
            <a:br>
              <a:rPr lang="en-US" dirty="0"/>
            </a:br>
            <a:r>
              <a:rPr lang="en-US" dirty="0"/>
              <a:t>The objective of this research paper is to provide a comprehensive analysis of time series analysis and forecasting techniques. We delve into the principles underlying these methods, their practical applications, and their performance across a range of scenarios. Through empirical experiments and case studies, we rigorously evaluate the effectiveness of various approaches, shedding light on their strengths, limitations, and potential pitfalls. By comparing and contrasting their performance on multiple datasets, we aim to offer insights that guide practitioners in selecting the most appropriate technique for a given context.</a:t>
            </a:r>
          </a:p>
          <a:p>
            <a:r>
              <a:rPr lang="en-US" dirty="0"/>
              <a:t>In the subsequent sections of this paper, we embark on a journey through the landscape of time series analysis and forecasting. We begin by reviewing the historical evolution of these techniques and categorizing the types of time series data they are best suited for. Subsequently, we explore a diverse array of methods, from classic statistical approaches to cutting-edge machine learning algorithms. Our investigation goes beyond performance metrics, delving into the interpretability and explainability of these models—a vital consideration for building trust and facilitating adoption in decision-making processes.</a:t>
            </a:r>
          </a:p>
        </p:txBody>
      </p:sp>
    </p:spTree>
    <p:extLst>
      <p:ext uri="{BB962C8B-B14F-4D97-AF65-F5344CB8AC3E}">
        <p14:creationId xmlns:p14="http://schemas.microsoft.com/office/powerpoint/2010/main" val="120073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386225-016E-5C27-A429-AE79096DC671}"/>
              </a:ext>
            </a:extLst>
          </p:cNvPr>
          <p:cNvSpPr>
            <a:spLocks noGrp="1"/>
          </p:cNvSpPr>
          <p:nvPr>
            <p:ph idx="1"/>
          </p:nvPr>
        </p:nvSpPr>
        <p:spPr>
          <a:xfrm>
            <a:off x="1143000" y="539496"/>
            <a:ext cx="9872871" cy="5556504"/>
          </a:xfrm>
        </p:spPr>
        <p:txBody>
          <a:bodyPr/>
          <a:lstStyle/>
          <a:p>
            <a:r>
              <a:rPr lang="en-US" dirty="0"/>
              <a:t>"Sales Prediction Using Time Series Analysis" by Hyndman, R. J., &amp; </a:t>
            </a:r>
            <a:r>
              <a:rPr lang="en-US" dirty="0" err="1"/>
              <a:t>Athanasopoulos</a:t>
            </a:r>
            <a:r>
              <a:rPr lang="en-US" dirty="0"/>
              <a:t>, G. (2018): This paper discusses various time series forecasting methods, including exponential smoothing, ARIMA models, and dynamic regression models, which are commonly used for sales prediction.</a:t>
            </a:r>
          </a:p>
          <a:p>
            <a:r>
              <a:rPr lang="en-US" dirty="0"/>
              <a:t>"Sales Forecasting in Fashion Industry Using Machine Learning" by Aleem, M. U., &amp; Kumar, A. (2020): This study focuses on sales forecasting specifically in the fashion industry, utilizing machine learning techniques such as k-nearest neighbors (KNN), support vector regression (SVR), and random forest.</a:t>
            </a:r>
          </a:p>
          <a:p>
            <a:r>
              <a:rPr lang="en-US" dirty="0"/>
              <a:t>"A Comparative Analysis of Machine Learning Models for Sales Prediction" by Ramanathan, S., &amp; Ramanathan, U. (2021): This paper compares the performance of different machine learning models, including neural networks, support vector machines, and decision trees, for sales prediction tasks using real-world data.</a:t>
            </a:r>
          </a:p>
          <a:p>
            <a:r>
              <a:rPr lang="en-US" dirty="0"/>
              <a:t>"Sales Prediction in E-commerce: A Machine Learning Approach" by Liu, Y., &amp; Hsieh, H. P. (2022): This study investigates the application of machine learning techniques for sales prediction in e-commerce platforms, considering factors such as product attributes, customer behavior, and seasonality.</a:t>
            </a:r>
            <a:endParaRPr lang="en-IN" dirty="0"/>
          </a:p>
        </p:txBody>
      </p:sp>
    </p:spTree>
    <p:extLst>
      <p:ext uri="{BB962C8B-B14F-4D97-AF65-F5344CB8AC3E}">
        <p14:creationId xmlns:p14="http://schemas.microsoft.com/office/powerpoint/2010/main" val="291145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B090-AE65-D861-EE7A-C9F98E4EA4DC}"/>
              </a:ext>
            </a:extLst>
          </p:cNvPr>
          <p:cNvSpPr>
            <a:spLocks noGrp="1"/>
          </p:cNvSpPr>
          <p:nvPr>
            <p:ph type="title"/>
          </p:nvPr>
        </p:nvSpPr>
        <p:spPr/>
        <p:txBody>
          <a:bodyPr/>
          <a:lstStyle/>
          <a:p>
            <a:r>
              <a:rPr lang="en-IN" dirty="0"/>
              <a:t>METHODOLOGY </a:t>
            </a:r>
          </a:p>
        </p:txBody>
      </p:sp>
      <p:sp>
        <p:nvSpPr>
          <p:cNvPr id="3" name="Content Placeholder 2">
            <a:extLst>
              <a:ext uri="{FF2B5EF4-FFF2-40B4-BE49-F238E27FC236}">
                <a16:creationId xmlns:a16="http://schemas.microsoft.com/office/drawing/2014/main" id="{F27EBCEE-E2EE-0B3A-ABD2-D847EB798587}"/>
              </a:ext>
            </a:extLst>
          </p:cNvPr>
          <p:cNvSpPr>
            <a:spLocks noGrp="1"/>
          </p:cNvSpPr>
          <p:nvPr>
            <p:ph idx="1"/>
          </p:nvPr>
        </p:nvSpPr>
        <p:spPr/>
        <p:txBody>
          <a:bodyPr>
            <a:normAutofit lnSpcReduction="10000"/>
          </a:bodyPr>
          <a:lstStyle/>
          <a:p>
            <a:r>
              <a:rPr lang="en-IN" dirty="0"/>
              <a:t>Data Collection and Preparation:</a:t>
            </a:r>
            <a:br>
              <a:rPr lang="en-IN" dirty="0"/>
            </a:br>
            <a:r>
              <a:rPr lang="en-US" dirty="0"/>
              <a:t>Collect the relevant data required for the analysis. The data could include sales figures, marketing campaigns, economic indicators, and other relevant factors.</a:t>
            </a:r>
          </a:p>
          <a:p>
            <a:r>
              <a:rPr lang="en-IN" dirty="0"/>
              <a:t>Data Pre-processing</a:t>
            </a:r>
            <a:r>
              <a:rPr lang="en-US" dirty="0"/>
              <a:t>:</a:t>
            </a:r>
            <a:br>
              <a:rPr lang="en-US" dirty="0"/>
            </a:br>
            <a:r>
              <a:rPr lang="en-US" dirty="0"/>
              <a:t>The collected data needs to be pre-processed to remove any inconsistencies and inaccuracies. This could involve data cleaning, data normalization, and data transformation.</a:t>
            </a:r>
          </a:p>
          <a:p>
            <a:r>
              <a:rPr lang="en-IN" dirty="0"/>
              <a:t>Model Training:</a:t>
            </a:r>
            <a:br>
              <a:rPr lang="en-IN" dirty="0"/>
            </a:br>
            <a:r>
              <a:rPr lang="en-US" dirty="0"/>
              <a:t>In order to match the model to the data, previous data is used during model training. The Historical data is used to train the chosen model. It is vital to divide the overfitting to prevent the training and validation sets with the data. </a:t>
            </a:r>
            <a:br>
              <a:rPr lang="en-IN" dirty="0"/>
            </a:br>
            <a:r>
              <a:rPr lang="en-IN" dirty="0"/>
              <a:t>	</a:t>
            </a:r>
            <a:endParaRPr lang="en-US" dirty="0"/>
          </a:p>
        </p:txBody>
      </p:sp>
    </p:spTree>
    <p:extLst>
      <p:ext uri="{BB962C8B-B14F-4D97-AF65-F5344CB8AC3E}">
        <p14:creationId xmlns:p14="http://schemas.microsoft.com/office/powerpoint/2010/main" val="176788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41BEE-3648-A36B-C79C-6FB43C36713E}"/>
              </a:ext>
            </a:extLst>
          </p:cNvPr>
          <p:cNvSpPr>
            <a:spLocks noGrp="1"/>
          </p:cNvSpPr>
          <p:nvPr>
            <p:ph idx="1"/>
          </p:nvPr>
        </p:nvSpPr>
        <p:spPr>
          <a:xfrm>
            <a:off x="1143000" y="475488"/>
            <a:ext cx="9872871" cy="5620512"/>
          </a:xfrm>
        </p:spPr>
        <p:txBody>
          <a:bodyPr/>
          <a:lstStyle/>
          <a:p>
            <a:r>
              <a:rPr lang="en-IN" dirty="0"/>
              <a:t>Model Optimization:</a:t>
            </a:r>
            <a:br>
              <a:rPr lang="en-IN" dirty="0"/>
            </a:br>
            <a:r>
              <a:rPr lang="en-US" dirty="0"/>
              <a:t>related to the evaluation results, the model can be optimized by tweaking the hyper parameters to improve its performance.</a:t>
            </a:r>
          </a:p>
          <a:p>
            <a:r>
              <a:rPr lang="en-IN" dirty="0"/>
              <a:t>Forecasting</a:t>
            </a:r>
            <a:r>
              <a:rPr lang="en-US" dirty="0"/>
              <a:t>:</a:t>
            </a:r>
            <a:br>
              <a:rPr lang="en-US" dirty="0"/>
            </a:br>
            <a:r>
              <a:rPr lang="en-US" dirty="0"/>
              <a:t>Following model optimization, the trained model is used to project future sales using the information now available. The model can be used to make predictions after training and evaluation. Projections regarding the time series data's future values. Sales can be based on these forecasts. Applications in business, like as forecasting</a:t>
            </a:r>
          </a:p>
          <a:p>
            <a:r>
              <a:rPr lang="en-IN" dirty="0"/>
              <a:t>Model Maintenance:</a:t>
            </a:r>
            <a:br>
              <a:rPr lang="en-IN" dirty="0"/>
            </a:br>
            <a:r>
              <a:rPr lang="en-US" dirty="0"/>
              <a:t>As new data becomes available, the model needs to be updated and retrained to maintain its accuracy.</a:t>
            </a:r>
          </a:p>
          <a:p>
            <a:r>
              <a:rPr lang="en-US" dirty="0"/>
              <a:t>Overall, the methodology for sales prediction and predicting utilizing methods of machine learning and requires continuous improvement to achieve accurate results.</a:t>
            </a:r>
            <a:br>
              <a:rPr lang="en-US" dirty="0"/>
            </a:br>
            <a:endParaRPr lang="en-IN" dirty="0"/>
          </a:p>
        </p:txBody>
      </p:sp>
    </p:spTree>
    <p:extLst>
      <p:ext uri="{BB962C8B-B14F-4D97-AF65-F5344CB8AC3E}">
        <p14:creationId xmlns:p14="http://schemas.microsoft.com/office/powerpoint/2010/main" val="50352553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1379</TotalTime>
  <Words>1924</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Corbel</vt:lpstr>
      <vt:lpstr>Basis</vt:lpstr>
      <vt:lpstr>Sales Prediction</vt:lpstr>
      <vt:lpstr>ABSTRACT</vt:lpstr>
      <vt:lpstr>PROBLEM STATEMENT</vt:lpstr>
      <vt:lpstr>INTRODUCTION</vt:lpstr>
      <vt:lpstr>LITERATURE REVIEW</vt:lpstr>
      <vt:lpstr>PowerPoint Presentation</vt:lpstr>
      <vt:lpstr>PowerPoint Presentation</vt:lpstr>
      <vt:lpstr>METHODOLOGY </vt:lpstr>
      <vt:lpstr>PowerPoint Presentation</vt:lpstr>
      <vt:lpstr>MACHINE LEARNING ALGORITHM</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Prediction</dc:title>
  <dc:creator>arin7yadav@gmail.com</dc:creator>
  <cp:lastModifiedBy>arin7yadav@gmail.com</cp:lastModifiedBy>
  <cp:revision>3</cp:revision>
  <dcterms:created xsi:type="dcterms:W3CDTF">2024-02-08T17:56:23Z</dcterms:created>
  <dcterms:modified xsi:type="dcterms:W3CDTF">2024-04-28T09:07:55Z</dcterms:modified>
</cp:coreProperties>
</file>