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44.xml.rels" ContentType="application/vnd.openxmlformats-package.relationships+xml"/>
  <Override PartName="/ppt/notesSlides/notesSlide44.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31.xml" ContentType="application/vnd.openxmlformats-officedocument.presentationml.slide+xml"/>
  <Override PartName="/ppt/slides/_rels/slide41.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46.xml.rels" ContentType="application/vnd.openxmlformats-package.relationships+xml"/>
  <Override PartName="/ppt/slides/_rels/slide52.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GB" sz="1400" spc="-1" strike="noStrike">
                <a:solidFill>
                  <a:srgbClr val="000000"/>
                </a:solidFill>
                <a:latin typeface="Arial"/>
              </a:rPr>
              <a:t>Click to move the slide</a:t>
            </a:r>
            <a:endParaRPr b="0" lang="en-GB" sz="1400" spc="-1" strike="noStrike">
              <a:solidFill>
                <a:srgbClr val="000000"/>
              </a:solidFill>
              <a:latin typeface="Arial"/>
            </a:endParaRPr>
          </a:p>
        </p:txBody>
      </p:sp>
      <p:sp>
        <p:nvSpPr>
          <p:cNvPr id="15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GB" sz="2000" spc="-1" strike="noStrike">
                <a:latin typeface="Arial"/>
              </a:rPr>
              <a:t>Click to edit the notes' format</a:t>
            </a:r>
            <a:endParaRPr b="0" lang="en-GB" sz="2000" spc="-1" strike="noStrike">
              <a:latin typeface="Arial"/>
            </a:endParaRPr>
          </a:p>
        </p:txBody>
      </p:sp>
      <p:sp>
        <p:nvSpPr>
          <p:cNvPr id="158"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GB" sz="1400" spc="-1" strike="noStrike">
                <a:latin typeface="Times New Roman"/>
              </a:rPr>
              <a:t>&lt;header&gt;</a:t>
            </a:r>
            <a:endParaRPr b="0" lang="en-GB" sz="1400" spc="-1" strike="noStrike">
              <a:latin typeface="Times New Roman"/>
            </a:endParaRPr>
          </a:p>
        </p:txBody>
      </p:sp>
      <p:sp>
        <p:nvSpPr>
          <p:cNvPr id="159" name="PlaceHolder 4"/>
          <p:cNvSpPr>
            <a:spLocks noGrp="1"/>
          </p:cNvSpPr>
          <p:nvPr>
            <p:ph type="dt" idx="5"/>
          </p:nvPr>
        </p:nvSpPr>
        <p:spPr>
          <a:xfrm>
            <a:off x="4278960" y="0"/>
            <a:ext cx="3280680" cy="534240"/>
          </a:xfrm>
          <a:prstGeom prst="rect">
            <a:avLst/>
          </a:prstGeom>
          <a:noFill/>
          <a:ln w="0">
            <a:noFill/>
          </a:ln>
        </p:spPr>
        <p:txBody>
          <a:bodyPr lIns="0" rIns="0" tIns="0" bIns="0" anchor="t">
            <a:noAutofit/>
          </a:bodyPr>
          <a:lstStyle>
            <a:lvl1pPr algn="r">
              <a:buNone/>
              <a:defRPr b="0" lang="en-GB" sz="1400" spc="-1" strike="noStrike">
                <a:latin typeface="Times New Roman"/>
              </a:defRPr>
            </a:lvl1pPr>
          </a:lstStyle>
          <a:p>
            <a:pPr algn="r">
              <a:buNone/>
            </a:pPr>
            <a:r>
              <a:rPr b="0" lang="en-GB" sz="1400" spc="-1" strike="noStrike">
                <a:latin typeface="Times New Roman"/>
              </a:rPr>
              <a:t>&lt;date/time&gt;</a:t>
            </a:r>
            <a:endParaRPr b="0" lang="en-GB" sz="1400" spc="-1" strike="noStrike">
              <a:latin typeface="Times New Roman"/>
            </a:endParaRPr>
          </a:p>
        </p:txBody>
      </p:sp>
      <p:sp>
        <p:nvSpPr>
          <p:cNvPr id="160" name="PlaceHolder 5"/>
          <p:cNvSpPr>
            <a:spLocks noGrp="1"/>
          </p:cNvSpPr>
          <p:nvPr>
            <p:ph type="ftr" idx="6"/>
          </p:nvPr>
        </p:nvSpPr>
        <p:spPr>
          <a:xfrm>
            <a:off x="0" y="10157400"/>
            <a:ext cx="3280680" cy="534240"/>
          </a:xfrm>
          <a:prstGeom prst="rect">
            <a:avLst/>
          </a:prstGeom>
          <a:noFill/>
          <a:ln w="0">
            <a:noFill/>
          </a:ln>
        </p:spPr>
        <p:txBody>
          <a:bodyPr lIns="0" rIns="0" tIns="0" bIns="0" anchor="b">
            <a:noAutofit/>
          </a:bodyPr>
          <a:lstStyle>
            <a:lvl1pPr>
              <a:defRPr b="0" lang="en-GB" sz="1400" spc="-1" strike="noStrike">
                <a:latin typeface="Times New Roman"/>
              </a:defRPr>
            </a:lvl1pPr>
          </a:lstStyle>
          <a:p>
            <a:r>
              <a:rPr b="0" lang="en-GB" sz="1400" spc="-1" strike="noStrike">
                <a:latin typeface="Times New Roman"/>
              </a:rPr>
              <a:t>&lt;footer&gt;</a:t>
            </a:r>
            <a:endParaRPr b="0" lang="en-GB" sz="1400" spc="-1" strike="noStrike">
              <a:latin typeface="Times New Roman"/>
            </a:endParaRPr>
          </a:p>
        </p:txBody>
      </p:sp>
      <p:sp>
        <p:nvSpPr>
          <p:cNvPr id="161" name="PlaceHolder 6"/>
          <p:cNvSpPr>
            <a:spLocks noGrp="1"/>
          </p:cNvSpPr>
          <p:nvPr>
            <p:ph type="sldNum" idx="7"/>
          </p:nvPr>
        </p:nvSpPr>
        <p:spPr>
          <a:xfrm>
            <a:off x="4278960" y="10157400"/>
            <a:ext cx="3280680" cy="534240"/>
          </a:xfrm>
          <a:prstGeom prst="rect">
            <a:avLst/>
          </a:prstGeom>
          <a:noFill/>
          <a:ln w="0">
            <a:noFill/>
          </a:ln>
        </p:spPr>
        <p:txBody>
          <a:bodyPr lIns="0" rIns="0" tIns="0" bIns="0" anchor="b">
            <a:noAutofit/>
          </a:bodyPr>
          <a:lstStyle>
            <a:lvl1pPr algn="r">
              <a:buNone/>
              <a:defRPr b="0" lang="en-GB" sz="1400" spc="-1" strike="noStrike">
                <a:latin typeface="Times New Roman"/>
              </a:defRPr>
            </a:lvl1pPr>
          </a:lstStyle>
          <a:p>
            <a:pPr algn="r">
              <a:buNone/>
            </a:pPr>
            <a:fld id="{30E11501-676B-4ECD-AAEE-C7E036DE4EBF}"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sldImg"/>
          </p:nvPr>
        </p:nvSpPr>
        <p:spPr>
          <a:xfrm>
            <a:off x="381240" y="685800"/>
            <a:ext cx="6095520" cy="3428640"/>
          </a:xfrm>
          <a:prstGeom prst="rect">
            <a:avLst/>
          </a:prstGeom>
          <a:ln w="0">
            <a:noFill/>
          </a:ln>
        </p:spPr>
      </p:sp>
      <p:sp>
        <p:nvSpPr>
          <p:cNvPr id="383"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a:lnSpc>
                <a:spcPct val="100000"/>
              </a:lnSpc>
              <a:buNone/>
              <a:tabLst>
                <a:tab algn="l" pos="0"/>
              </a:tabLst>
            </a:pPr>
            <a:r>
              <a:rPr b="0" lang="en-GB" sz="1100" spc="-1" strike="noStrike">
                <a:latin typeface="Arial"/>
              </a:rPr>
              <a:t>SE</a:t>
            </a:r>
            <a:endParaRPr b="0" lang="en-GB"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BBFC2CD3-9804-436E-8E3A-46CF080E1614}"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 name="PlaceHolder 4"/>
          <p:cNvSpPr>
            <a:spLocks noGrp="1"/>
          </p:cNvSpPr>
          <p:nvPr>
            <p:ph type="sldNum" idx="1"/>
          </p:nvPr>
        </p:nvSpPr>
        <p:spPr/>
        <p:txBody>
          <a:bodyPr/>
          <a:p>
            <a:fld id="{0B00104D-36FC-4976-8532-3956135AF789}"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7" name="PlaceHolder 6"/>
          <p:cNvSpPr>
            <a:spLocks noGrp="1"/>
          </p:cNvSpPr>
          <p:nvPr>
            <p:ph type="sldNum" idx="1"/>
          </p:nvPr>
        </p:nvSpPr>
        <p:spPr/>
        <p:txBody>
          <a:bodyPr/>
          <a:p>
            <a:fld id="{83C1337A-50D5-4E9B-AE22-82E9AD9423AD}"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9" name="PlaceHolder 8"/>
          <p:cNvSpPr>
            <a:spLocks noGrp="1"/>
          </p:cNvSpPr>
          <p:nvPr>
            <p:ph type="sldNum" idx="1"/>
          </p:nvPr>
        </p:nvSpPr>
        <p:spPr/>
        <p:txBody>
          <a:bodyPr/>
          <a:p>
            <a:fld id="{2D3DF775-D470-4615-8144-1D0B58D7D73D}"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7DFC77EC-D7D5-4045-B063-9B28E7292B87}"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sldNum" idx="2"/>
          </p:nvPr>
        </p:nvSpPr>
        <p:spPr/>
        <p:txBody>
          <a:bodyPr/>
          <a:p>
            <a:fld id="{019FE640-55A2-47B4-B7DA-96E9155A82D1}"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4" name="PlaceHolder 3"/>
          <p:cNvSpPr>
            <a:spLocks noGrp="1"/>
          </p:cNvSpPr>
          <p:nvPr>
            <p:ph type="sldNum" idx="2"/>
          </p:nvPr>
        </p:nvSpPr>
        <p:spPr/>
        <p:txBody>
          <a:bodyPr/>
          <a:p>
            <a:fld id="{C2ABEC17-F6D3-4441-957A-B4120A2C1F59}"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 name="PlaceHolder 4"/>
          <p:cNvSpPr>
            <a:spLocks noGrp="1"/>
          </p:cNvSpPr>
          <p:nvPr>
            <p:ph type="sldNum" idx="2"/>
          </p:nvPr>
        </p:nvSpPr>
        <p:spPr/>
        <p:txBody>
          <a:bodyPr/>
          <a:p>
            <a:fld id="{E2A68E95-C7D3-4A56-8D9A-177A78EBD1B1}"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3" name="PlaceHolder 2"/>
          <p:cNvSpPr>
            <a:spLocks noGrp="1"/>
          </p:cNvSpPr>
          <p:nvPr>
            <p:ph type="sldNum" idx="2"/>
          </p:nvPr>
        </p:nvSpPr>
        <p:spPr/>
        <p:txBody>
          <a:bodyPr/>
          <a:p>
            <a:fld id="{54947DEF-CB4F-4009-9C5C-343AFC2E62EC}"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2151000"/>
            <a:ext cx="8520120" cy="390132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sldNum" idx="2"/>
          </p:nvPr>
        </p:nvSpPr>
        <p:spPr/>
        <p:txBody>
          <a:bodyPr/>
          <a:p>
            <a:fld id="{9C8E66A7-BCFB-44B1-A5D5-926239E5BA20}"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2"/>
          </p:nvPr>
        </p:nvSpPr>
        <p:spPr/>
        <p:txBody>
          <a:bodyPr/>
          <a:p>
            <a:fld id="{C5195452-3290-4568-B97E-857F257B3A41}"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sldNum" idx="1"/>
          </p:nvPr>
        </p:nvSpPr>
        <p:spPr/>
        <p:txBody>
          <a:bodyPr/>
          <a:p>
            <a:fld id="{EF04C126-45E3-4765-99B3-CAF694D2E904}"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2"/>
          </p:nvPr>
        </p:nvSpPr>
        <p:spPr/>
        <p:txBody>
          <a:bodyPr/>
          <a:p>
            <a:fld id="{650E0119-3325-4164-89DB-DFD3F1300FB7}"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2"/>
          </p:nvPr>
        </p:nvSpPr>
        <p:spPr/>
        <p:txBody>
          <a:bodyPr/>
          <a:p>
            <a:fld id="{52C96AF5-FFDB-4FE0-8FBA-B491DEF23853}"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 name="PlaceHolder 4"/>
          <p:cNvSpPr>
            <a:spLocks noGrp="1"/>
          </p:cNvSpPr>
          <p:nvPr>
            <p:ph type="sldNum" idx="2"/>
          </p:nvPr>
        </p:nvSpPr>
        <p:spPr/>
        <p:txBody>
          <a:bodyPr/>
          <a:p>
            <a:fld id="{791B22CE-66A6-4E7C-B0A7-F54DF85BD45E}"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7" name="PlaceHolder 6"/>
          <p:cNvSpPr>
            <a:spLocks noGrp="1"/>
          </p:cNvSpPr>
          <p:nvPr>
            <p:ph type="sldNum" idx="2"/>
          </p:nvPr>
        </p:nvSpPr>
        <p:spPr/>
        <p:txBody>
          <a:bodyPr/>
          <a:p>
            <a:fld id="{17424A21-0358-47DD-B45A-AC452E754BEA}"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9" name="PlaceHolder 8"/>
          <p:cNvSpPr>
            <a:spLocks noGrp="1"/>
          </p:cNvSpPr>
          <p:nvPr>
            <p:ph type="sldNum" idx="2"/>
          </p:nvPr>
        </p:nvSpPr>
        <p:spPr/>
        <p:txBody>
          <a:bodyPr/>
          <a:p>
            <a:fld id="{4FDDB413-0491-47CE-9D07-BBC3C1E860DB}"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BEE92904-0793-441C-B849-905C60DAEC89}"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8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sldNum" idx="3"/>
          </p:nvPr>
        </p:nvSpPr>
        <p:spPr/>
        <p:txBody>
          <a:bodyPr/>
          <a:p>
            <a:fld id="{3C777E2A-B5B7-418E-81FC-65AEBD9D0CBA}"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8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4" name="PlaceHolder 3"/>
          <p:cNvSpPr>
            <a:spLocks noGrp="1"/>
          </p:cNvSpPr>
          <p:nvPr>
            <p:ph type="sldNum" idx="3"/>
          </p:nvPr>
        </p:nvSpPr>
        <p:spPr/>
        <p:txBody>
          <a:bodyPr/>
          <a:p>
            <a:fld id="{2A4F0E30-A0E1-4F38-AD73-7FD9F748569A}"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8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8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 name="PlaceHolder 4"/>
          <p:cNvSpPr>
            <a:spLocks noGrp="1"/>
          </p:cNvSpPr>
          <p:nvPr>
            <p:ph type="sldNum" idx="3"/>
          </p:nvPr>
        </p:nvSpPr>
        <p:spPr/>
        <p:txBody>
          <a:bodyPr/>
          <a:p>
            <a:fld id="{0D06446D-CE45-4606-BC05-D8926A9FB3CB}"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3" name="PlaceHolder 2"/>
          <p:cNvSpPr>
            <a:spLocks noGrp="1"/>
          </p:cNvSpPr>
          <p:nvPr>
            <p:ph type="sldNum" idx="3"/>
          </p:nvPr>
        </p:nvSpPr>
        <p:spPr/>
        <p:txBody>
          <a:bodyPr/>
          <a:p>
            <a:fld id="{A49E3C6B-9CFA-4422-9C44-F3D82DA9195E}"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4" name="PlaceHolder 3"/>
          <p:cNvSpPr>
            <a:spLocks noGrp="1"/>
          </p:cNvSpPr>
          <p:nvPr>
            <p:ph type="sldNum" idx="1"/>
          </p:nvPr>
        </p:nvSpPr>
        <p:spPr/>
        <p:txBody>
          <a:bodyPr/>
          <a:p>
            <a:fld id="{07703CAB-B7A0-46BD-A4CF-20D6872BE762}"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311760" y="2151000"/>
            <a:ext cx="8520120" cy="390132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sldNum" idx="3"/>
          </p:nvPr>
        </p:nvSpPr>
        <p:spPr/>
        <p:txBody>
          <a:bodyPr/>
          <a:p>
            <a:fld id="{F92B7B9A-AC55-45EB-BA1D-9625993A525E}"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9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9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9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3"/>
          </p:nvPr>
        </p:nvSpPr>
        <p:spPr/>
        <p:txBody>
          <a:bodyPr/>
          <a:p>
            <a:fld id="{CA8E4160-6981-4CCC-B78B-60245E6F3187}"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9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9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3"/>
          </p:nvPr>
        </p:nvSpPr>
        <p:spPr/>
        <p:txBody>
          <a:bodyPr/>
          <a:p>
            <a:fld id="{B38C3BD2-C658-4315-BD1D-67F40E50CE15}"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9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0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0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3"/>
          </p:nvPr>
        </p:nvSpPr>
        <p:spPr/>
        <p:txBody>
          <a:bodyPr/>
          <a:p>
            <a:fld id="{53102E74-6B96-4CF3-B1CF-5CF4CAA3BDB8}"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0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0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 name="PlaceHolder 4"/>
          <p:cNvSpPr>
            <a:spLocks noGrp="1"/>
          </p:cNvSpPr>
          <p:nvPr>
            <p:ph type="sldNum" idx="3"/>
          </p:nvPr>
        </p:nvSpPr>
        <p:spPr/>
        <p:txBody>
          <a:bodyPr/>
          <a:p>
            <a:fld id="{4DB27F38-6FF7-4B35-829E-DB4D7006D31D}"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0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0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7" name="PlaceHolder 6"/>
          <p:cNvSpPr>
            <a:spLocks noGrp="1"/>
          </p:cNvSpPr>
          <p:nvPr>
            <p:ph type="sldNum" idx="3"/>
          </p:nvPr>
        </p:nvSpPr>
        <p:spPr/>
        <p:txBody>
          <a:bodyPr/>
          <a:p>
            <a:fld id="{DC588F5B-C8A7-4535-BFFF-055AF36D4C42}"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1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1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1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1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1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1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9" name="PlaceHolder 8"/>
          <p:cNvSpPr>
            <a:spLocks noGrp="1"/>
          </p:cNvSpPr>
          <p:nvPr>
            <p:ph type="sldNum" idx="3"/>
          </p:nvPr>
        </p:nvSpPr>
        <p:spPr/>
        <p:txBody>
          <a:bodyPr/>
          <a:p>
            <a:fld id="{859D36CC-02D3-4226-A874-98462196A076}"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9371035E-D6F8-4274-B48E-46C988016C2B}"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2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sldNum" idx="4"/>
          </p:nvPr>
        </p:nvSpPr>
        <p:spPr/>
        <p:txBody>
          <a:bodyPr/>
          <a:p>
            <a:fld id="{57C9A57A-592C-48A7-A3A7-5D4264ACF4A7}"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2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4" name="PlaceHolder 3"/>
          <p:cNvSpPr>
            <a:spLocks noGrp="1"/>
          </p:cNvSpPr>
          <p:nvPr>
            <p:ph type="sldNum" idx="4"/>
          </p:nvPr>
        </p:nvSpPr>
        <p:spPr/>
        <p:txBody>
          <a:bodyPr/>
          <a:p>
            <a:fld id="{7686FE4C-756A-44A3-985F-1E2773A2BEDF}"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 name="PlaceHolder 4"/>
          <p:cNvSpPr>
            <a:spLocks noGrp="1"/>
          </p:cNvSpPr>
          <p:nvPr>
            <p:ph type="sldNum" idx="1"/>
          </p:nvPr>
        </p:nvSpPr>
        <p:spPr/>
        <p:txBody>
          <a:bodyPr/>
          <a:p>
            <a:fld id="{80B35D98-2CF6-4D0E-A0C3-B9553336D4F1}"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2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2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 name="PlaceHolder 4"/>
          <p:cNvSpPr>
            <a:spLocks noGrp="1"/>
          </p:cNvSpPr>
          <p:nvPr>
            <p:ph type="sldNum" idx="4"/>
          </p:nvPr>
        </p:nvSpPr>
        <p:spPr/>
        <p:txBody>
          <a:bodyPr/>
          <a:p>
            <a:fld id="{885D10F1-0DF6-4BDB-9022-BAB977BC58DC}"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3" name="PlaceHolder 2"/>
          <p:cNvSpPr>
            <a:spLocks noGrp="1"/>
          </p:cNvSpPr>
          <p:nvPr>
            <p:ph type="sldNum" idx="4"/>
          </p:nvPr>
        </p:nvSpPr>
        <p:spPr/>
        <p:txBody>
          <a:bodyPr/>
          <a:p>
            <a:fld id="{70C14589-A233-4258-BEA5-83047F606A18}"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311760" y="2151000"/>
            <a:ext cx="8520120" cy="390132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sldNum" idx="4"/>
          </p:nvPr>
        </p:nvSpPr>
        <p:spPr/>
        <p:txBody>
          <a:bodyPr/>
          <a:p>
            <a:fld id="{43FD3541-BB25-4757-A4A4-E983A6BD819D}"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3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4"/>
          </p:nvPr>
        </p:nvSpPr>
        <p:spPr/>
        <p:txBody>
          <a:bodyPr/>
          <a:p>
            <a:fld id="{30DB39B2-2F31-4013-8515-10F05E789943}"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3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3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3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4"/>
          </p:nvPr>
        </p:nvSpPr>
        <p:spPr/>
        <p:txBody>
          <a:bodyPr/>
          <a:p>
            <a:fld id="{A6CC4F65-FEDB-4AE6-B8B1-F36C8F6B77B8}"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3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3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4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4"/>
          </p:nvPr>
        </p:nvSpPr>
        <p:spPr/>
        <p:txBody>
          <a:bodyPr/>
          <a:p>
            <a:fld id="{37E27EE3-F09B-49B7-889A-64381B8B435B}"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4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4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 name="PlaceHolder 4"/>
          <p:cNvSpPr>
            <a:spLocks noGrp="1"/>
          </p:cNvSpPr>
          <p:nvPr>
            <p:ph type="sldNum" idx="4"/>
          </p:nvPr>
        </p:nvSpPr>
        <p:spPr/>
        <p:txBody>
          <a:bodyPr/>
          <a:p>
            <a:fld id="{EB07AB42-4953-40B6-A3D1-1B8BF08D26D3}"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4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4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4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4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7" name="PlaceHolder 6"/>
          <p:cNvSpPr>
            <a:spLocks noGrp="1"/>
          </p:cNvSpPr>
          <p:nvPr>
            <p:ph type="sldNum" idx="4"/>
          </p:nvPr>
        </p:nvSpPr>
        <p:spPr/>
        <p:txBody>
          <a:bodyPr/>
          <a:p>
            <a:fld id="{7FB22D88-45D0-45AC-909F-F33F863FE8EF}"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5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5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5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5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5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5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9" name="PlaceHolder 8"/>
          <p:cNvSpPr>
            <a:spLocks noGrp="1"/>
          </p:cNvSpPr>
          <p:nvPr>
            <p:ph type="sldNum" idx="4"/>
          </p:nvPr>
        </p:nvSpPr>
        <p:spPr/>
        <p:txBody>
          <a:bodyPr/>
          <a:p>
            <a:fld id="{0FD90001-58F1-4DCE-85FA-E9D420E5109E}"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3" name="PlaceHolder 2"/>
          <p:cNvSpPr>
            <a:spLocks noGrp="1"/>
          </p:cNvSpPr>
          <p:nvPr>
            <p:ph type="sldNum" idx="1"/>
          </p:nvPr>
        </p:nvSpPr>
        <p:spPr/>
        <p:txBody>
          <a:bodyPr/>
          <a:p>
            <a:fld id="{E9ECCFFA-BF6A-479A-99D6-EB0FD86C2728}"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2151000"/>
            <a:ext cx="8520120" cy="390132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sldNum" idx="1"/>
          </p:nvPr>
        </p:nvSpPr>
        <p:spPr/>
        <p:txBody>
          <a:bodyPr/>
          <a:p>
            <a:fld id="{FD8CCD73-D914-4ED4-A1F5-A8B52C0C041F}"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1"/>
          </p:nvPr>
        </p:nvSpPr>
        <p:spPr/>
        <p:txBody>
          <a:bodyPr/>
          <a:p>
            <a:fld id="{E899AAF4-6893-4F54-B882-6EFD749244BE}"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1"/>
          </p:nvPr>
        </p:nvSpPr>
        <p:spPr/>
        <p:txBody>
          <a:bodyPr/>
          <a:p>
            <a:fld id="{8173C97E-3710-49DE-BE9C-968F4150DE70}"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1"/>
          </p:nvPr>
        </p:nvSpPr>
        <p:spPr/>
        <p:txBody>
          <a:bodyPr/>
          <a:p>
            <a:fld id="{B4E7FF71-69AF-44BB-8EE9-AA7F43BF9414}"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fe9fb"/>
            </a:gs>
            <a:gs pos="100000">
              <a:srgbClr val="6e9be7"/>
            </a:gs>
          </a:gsLst>
          <a:lin ang="13500000"/>
        </a:gra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tIns="91440" bIns="91440" anchor="ctr">
            <a:noAutofit/>
          </a:bodyPr>
          <a:lstStyle>
            <a:lvl1pPr algn="r">
              <a:lnSpc>
                <a:spcPct val="100000"/>
              </a:lnSpc>
              <a:buNone/>
              <a:tabLst>
                <a:tab algn="l" pos="0"/>
              </a:tabLst>
              <a:defRPr b="0" lang="en-GB" sz="1000" spc="-1" strike="noStrike">
                <a:solidFill>
                  <a:srgbClr val="595959"/>
                </a:solidFill>
                <a:latin typeface="Arial"/>
                <a:ea typeface="Arial"/>
              </a:defRPr>
            </a:lvl1pPr>
          </a:lstStyle>
          <a:p>
            <a:pPr algn="r">
              <a:lnSpc>
                <a:spcPct val="100000"/>
              </a:lnSpc>
              <a:buNone/>
              <a:tabLst>
                <a:tab algn="l" pos="0"/>
              </a:tabLst>
            </a:pPr>
            <a:fld id="{D5E3CD49-F7FD-4A6A-991B-BB0983241952}" type="slidenum">
              <a:rPr b="0" lang="en-GB" sz="1000" spc="-1" strike="noStrike">
                <a:solidFill>
                  <a:srgbClr val="595959"/>
                </a:solidFill>
                <a:latin typeface="Arial"/>
                <a:ea typeface="Arial"/>
              </a:rPr>
              <a:t>&lt;number&gt;</a:t>
            </a:fld>
            <a:endParaRPr b="0" lang="en-GB"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fe9fb"/>
            </a:gs>
            <a:gs pos="100000">
              <a:srgbClr val="6e9be7"/>
            </a:gs>
          </a:gsLst>
          <a:lin ang="13500000"/>
        </a:gra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Autofit/>
          </a:bodyPr>
          <a:lstStyle>
            <a:lvl1pPr algn="r">
              <a:lnSpc>
                <a:spcPct val="100000"/>
              </a:lnSpc>
              <a:buNone/>
              <a:tabLst>
                <a:tab algn="l" pos="0"/>
              </a:tabLst>
              <a:defRPr b="0" lang="en-GB" sz="1000" spc="-1" strike="noStrike">
                <a:solidFill>
                  <a:srgbClr val="595959"/>
                </a:solidFill>
                <a:latin typeface="Arial"/>
                <a:ea typeface="Arial"/>
              </a:defRPr>
            </a:lvl1pPr>
          </a:lstStyle>
          <a:p>
            <a:pPr algn="r">
              <a:lnSpc>
                <a:spcPct val="100000"/>
              </a:lnSpc>
              <a:buNone/>
              <a:tabLst>
                <a:tab algn="l" pos="0"/>
              </a:tabLst>
            </a:pPr>
            <a:fld id="{1246BB52-713D-4F15-A6EC-9AE341980463}" type="slidenum">
              <a:rPr b="0" lang="en-GB" sz="1000" spc="-1" strike="noStrike">
                <a:solidFill>
                  <a:srgbClr val="595959"/>
                </a:solidFill>
                <a:latin typeface="Arial"/>
                <a:ea typeface="Arial"/>
              </a:rPr>
              <a:t>&lt;number&gt;</a:t>
            </a:fld>
            <a:endParaRPr b="0" lang="en-GB"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
        <p:nvSpPr>
          <p:cNvPr id="79" name="PlaceHolder 2"/>
          <p:cNvSpPr>
            <a:spLocks noGrp="1"/>
          </p:cNvSpPr>
          <p:nvPr>
            <p:ph type="body"/>
          </p:nvPr>
        </p:nvSpPr>
        <p:spPr>
          <a:xfrm>
            <a:off x="311760" y="1152360"/>
            <a:ext cx="8520120" cy="34160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
        <p:nvSpPr>
          <p:cNvPr id="80" name="PlaceHolder 3"/>
          <p:cNvSpPr>
            <a:spLocks noGrp="1"/>
          </p:cNvSpPr>
          <p:nvPr>
            <p:ph type="sldNum" idx="3"/>
          </p:nvPr>
        </p:nvSpPr>
        <p:spPr>
          <a:xfrm>
            <a:off x="8472600" y="4663080"/>
            <a:ext cx="548280" cy="393120"/>
          </a:xfrm>
          <a:prstGeom prst="rect">
            <a:avLst/>
          </a:prstGeom>
          <a:noFill/>
          <a:ln w="0">
            <a:noFill/>
          </a:ln>
        </p:spPr>
        <p:txBody>
          <a:bodyPr tIns="91440" bIns="91440" anchor="ctr">
            <a:noAutofit/>
          </a:bodyPr>
          <a:lstStyle>
            <a:lvl1pPr algn="r">
              <a:lnSpc>
                <a:spcPct val="100000"/>
              </a:lnSpc>
              <a:buNone/>
              <a:tabLst>
                <a:tab algn="l" pos="0"/>
              </a:tabLst>
              <a:defRPr b="0" lang="en-GB" sz="1000" spc="-1" strike="noStrike">
                <a:solidFill>
                  <a:srgbClr val="595959"/>
                </a:solidFill>
                <a:latin typeface="Arial"/>
                <a:ea typeface="Arial"/>
              </a:defRPr>
            </a:lvl1pPr>
          </a:lstStyle>
          <a:p>
            <a:pPr algn="r">
              <a:lnSpc>
                <a:spcPct val="100000"/>
              </a:lnSpc>
              <a:buNone/>
              <a:tabLst>
                <a:tab algn="l" pos="0"/>
              </a:tabLst>
            </a:pPr>
            <a:fld id="{72C0DD29-3D6C-4D15-ACB4-712250BAD69B}" type="slidenum">
              <a:rPr b="0" lang="en-GB" sz="1000" spc="-1" strike="noStrike">
                <a:solidFill>
                  <a:srgbClr val="595959"/>
                </a:solidFill>
                <a:latin typeface="Arial"/>
                <a:ea typeface="Arial"/>
              </a:rPr>
              <a:t>&lt;number&gt;</a:t>
            </a:fld>
            <a:endParaRPr b="0" lang="en-GB"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fe9fb"/>
            </a:gs>
            <a:gs pos="100000">
              <a:srgbClr val="6e9be7"/>
            </a:gs>
          </a:gsLst>
          <a:lin ang="13500000"/>
        </a:gra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
        <p:nvSpPr>
          <p:cNvPr id="118" name="PlaceHolder 2"/>
          <p:cNvSpPr>
            <a:spLocks noGrp="1"/>
          </p:cNvSpPr>
          <p:nvPr>
            <p:ph type="sldNum" idx="4"/>
          </p:nvPr>
        </p:nvSpPr>
        <p:spPr>
          <a:xfrm>
            <a:off x="8472600" y="4663080"/>
            <a:ext cx="548280" cy="393120"/>
          </a:xfrm>
          <a:prstGeom prst="rect">
            <a:avLst/>
          </a:prstGeom>
          <a:noFill/>
          <a:ln w="0">
            <a:noFill/>
          </a:ln>
        </p:spPr>
        <p:txBody>
          <a:bodyPr tIns="91440" bIns="91440" anchor="ctr">
            <a:noAutofit/>
          </a:bodyPr>
          <a:lstStyle>
            <a:lvl1pPr algn="r">
              <a:lnSpc>
                <a:spcPct val="100000"/>
              </a:lnSpc>
              <a:buNone/>
              <a:tabLst>
                <a:tab algn="l" pos="0"/>
              </a:tabLst>
              <a:defRPr b="0" lang="en-GB" sz="1000" spc="-1" strike="noStrike">
                <a:solidFill>
                  <a:srgbClr val="595959"/>
                </a:solidFill>
                <a:latin typeface="Arial"/>
                <a:ea typeface="Arial"/>
              </a:defRPr>
            </a:lvl1pPr>
          </a:lstStyle>
          <a:p>
            <a:pPr algn="r">
              <a:lnSpc>
                <a:spcPct val="100000"/>
              </a:lnSpc>
              <a:buNone/>
              <a:tabLst>
                <a:tab algn="l" pos="0"/>
              </a:tabLst>
            </a:pPr>
            <a:fld id="{13884D2B-00DC-416E-975F-BB5BCF3550AA}" type="slidenum">
              <a:rPr b="0" lang="en-GB" sz="1000" spc="-1" strike="noStrike">
                <a:solidFill>
                  <a:srgbClr val="595959"/>
                </a:solidFill>
                <a:latin typeface="Arial"/>
                <a:ea typeface="Arial"/>
              </a:rPr>
              <a:t>&lt;number&gt;</a:t>
            </a:fld>
            <a:endParaRPr b="0" lang="en-GB" sz="1000" spc="-1" strike="noStrike">
              <a:latin typeface="Times New Roman"/>
            </a:endParaRPr>
          </a:p>
        </p:txBody>
      </p:sp>
      <p:sp>
        <p:nvSpPr>
          <p:cNvPr id="11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hyperlink" Target="https://www.postgresql.org/docs/12/datatype.html" TargetMode="External"/><Relationship Id="rId2"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fe9fb"/>
            </a:gs>
            <a:gs pos="100000">
              <a:srgbClr val="6e9be7"/>
            </a:gs>
          </a:gsLst>
          <a:lin ang="13500000"/>
        </a:gradFill>
      </p:bgPr>
    </p:bg>
    <p:spTree>
      <p:nvGrpSpPr>
        <p:cNvPr id="1" name=""/>
        <p:cNvGrpSpPr/>
        <p:nvPr/>
      </p:nvGrpSpPr>
      <p:grpSpPr>
        <a:xfrm>
          <a:off x="0" y="0"/>
          <a:ext cx="0" cy="0"/>
          <a:chOff x="0" y="0"/>
          <a:chExt cx="0" cy="0"/>
        </a:xfrm>
      </p:grpSpPr>
      <p:sp>
        <p:nvSpPr>
          <p:cNvPr id="162" name="PlaceHolder 1"/>
          <p:cNvSpPr>
            <a:spLocks noGrp="1"/>
          </p:cNvSpPr>
          <p:nvPr>
            <p:ph type="title"/>
          </p:nvPr>
        </p:nvSpPr>
        <p:spPr>
          <a:xfrm>
            <a:off x="311760" y="744480"/>
            <a:ext cx="8520120" cy="2052360"/>
          </a:xfrm>
          <a:prstGeom prst="rect">
            <a:avLst/>
          </a:prstGeom>
          <a:noFill/>
          <a:ln w="0">
            <a:noFill/>
          </a:ln>
          <a:effectLst>
            <a:outerShdw dist="37674" dir="2700000" blurRad="0" rotWithShape="0">
              <a:srgbClr val="b45f06"/>
            </a:outerShdw>
          </a:effectLst>
        </p:spPr>
        <p:txBody>
          <a:bodyPr tIns="91440" bIns="91440" anchor="b">
            <a:noAutofit/>
          </a:bodyPr>
          <a:p>
            <a:pPr algn="ctr">
              <a:lnSpc>
                <a:spcPct val="100000"/>
              </a:lnSpc>
              <a:buNone/>
              <a:tabLst>
                <a:tab algn="l" pos="0"/>
              </a:tabLst>
            </a:pPr>
            <a:r>
              <a:rPr b="0" lang="en-GB" sz="5200" spc="-1" strike="noStrike">
                <a:solidFill>
                  <a:srgbClr val="000000"/>
                </a:solidFill>
                <a:latin typeface="Arial"/>
                <a:ea typeface="Arial"/>
              </a:rPr>
              <a:t>More Queries</a:t>
            </a:r>
            <a:endParaRPr b="0" lang="en-GB" sz="5200" spc="-1" strike="noStrike">
              <a:solidFill>
                <a:srgbClr val="000000"/>
              </a:solidFill>
              <a:latin typeface="Arial"/>
            </a:endParaRPr>
          </a:p>
        </p:txBody>
      </p:sp>
      <p:sp>
        <p:nvSpPr>
          <p:cNvPr id="163" name="PlaceHolder 2"/>
          <p:cNvSpPr>
            <a:spLocks noGrp="1"/>
          </p:cNvSpPr>
          <p:nvPr>
            <p:ph type="subTitle"/>
          </p:nvPr>
        </p:nvSpPr>
        <p:spPr>
          <a:xfrm>
            <a:off x="311760" y="2834280"/>
            <a:ext cx="8520120" cy="792360"/>
          </a:xfrm>
          <a:prstGeom prst="rect">
            <a:avLst/>
          </a:prstGeom>
          <a:noFill/>
          <a:ln w="0">
            <a:noFill/>
          </a:ln>
        </p:spPr>
        <p:txBody>
          <a:bodyPr tIns="91440" bIns="91440" anchor="t">
            <a:noAutofit/>
          </a:bodyPr>
          <a:p>
            <a:pPr algn="ctr">
              <a:lnSpc>
                <a:spcPct val="100000"/>
              </a:lnSpc>
              <a:buNone/>
              <a:tabLst>
                <a:tab algn="l" pos="0"/>
              </a:tabLst>
            </a:pPr>
            <a:r>
              <a:rPr b="0" lang="en-GB" sz="2800" spc="-1" strike="noStrike">
                <a:solidFill>
                  <a:srgbClr val="434343"/>
                </a:solidFill>
                <a:latin typeface="Arial"/>
                <a:ea typeface="Arial"/>
              </a:rPr>
              <a:t>Using Aggregation, Joins and More</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2800" spc="-1" strike="noStrike">
                <a:solidFill>
                  <a:srgbClr val="000000"/>
                </a:solidFill>
                <a:latin typeface="Arial"/>
                <a:ea typeface="Arial"/>
              </a:rPr>
              <a:t>Restricting Aggregates Using Aggregate Function</a:t>
            </a:r>
            <a:endParaRPr b="0" lang="en-GB" sz="2800" spc="-1" strike="noStrike">
              <a:solidFill>
                <a:srgbClr val="000000"/>
              </a:solidFill>
              <a:latin typeface="Arial"/>
            </a:endParaRPr>
          </a:p>
        </p:txBody>
      </p:sp>
      <p:sp>
        <p:nvSpPr>
          <p:cNvPr id="193"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A WHERE clause is applied before any aggregation.</a:t>
            </a: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To return only results with the number of reservations greater than 4 we use the HAVING clause:</a:t>
            </a:r>
            <a:endParaRPr b="0" lang="en-GB" sz="2400" spc="-1" strike="noStrike">
              <a:solidFill>
                <a:srgbClr val="000000"/>
              </a:solidFill>
              <a:latin typeface="Arial"/>
            </a:endParaRPr>
          </a:p>
        </p:txBody>
      </p:sp>
      <p:sp>
        <p:nvSpPr>
          <p:cNvPr id="194" name="Google Shape;212;p46"/>
          <p:cNvSpPr/>
          <p:nvPr/>
        </p:nvSpPr>
        <p:spPr>
          <a:xfrm>
            <a:off x="403200" y="2518560"/>
            <a:ext cx="8337600" cy="223344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2000" spc="-1" strike="noStrike">
                <a:solidFill>
                  <a:srgbClr val="efefef"/>
                </a:solidFill>
                <a:latin typeface="Courier New"/>
                <a:ea typeface="Courier New"/>
              </a:rPr>
              <a:t>SELECT trunc(room_no/100) AS floor,</a:t>
            </a:r>
            <a:endParaRPr b="0" lang="en-GB" sz="2000" spc="-1" strike="noStrike">
              <a:latin typeface="Arial"/>
            </a:endParaRPr>
          </a:p>
          <a:p>
            <a:pPr>
              <a:lnSpc>
                <a:spcPct val="115000"/>
              </a:lnSpc>
              <a:buNone/>
              <a:tabLst>
                <a:tab algn="l" pos="0"/>
              </a:tabLst>
            </a:pPr>
            <a:r>
              <a:rPr b="0" lang="en-GB" sz="2000" spc="-1" strike="noStrike">
                <a:solidFill>
                  <a:srgbClr val="efefef"/>
                </a:solidFill>
                <a:latin typeface="Courier New"/>
                <a:ea typeface="Courier New"/>
              </a:rPr>
              <a:t>       </a:t>
            </a:r>
            <a:r>
              <a:rPr b="0" lang="en-GB" sz="2000" spc="-1" strike="noStrike">
                <a:solidFill>
                  <a:srgbClr val="efefef"/>
                </a:solidFill>
                <a:latin typeface="Courier New"/>
                <a:ea typeface="Courier New"/>
              </a:rPr>
              <a:t>to_char(checkin_date, 'YYYY-MM') AS month,</a:t>
            </a:r>
            <a:endParaRPr b="0" lang="en-GB" sz="2000" spc="-1" strike="noStrike">
              <a:latin typeface="Arial"/>
            </a:endParaRPr>
          </a:p>
          <a:p>
            <a:pPr>
              <a:lnSpc>
                <a:spcPct val="115000"/>
              </a:lnSpc>
              <a:buNone/>
              <a:tabLst>
                <a:tab algn="l" pos="0"/>
              </a:tabLst>
            </a:pPr>
            <a:r>
              <a:rPr b="0" lang="en-GB" sz="2000" spc="-1" strike="noStrike">
                <a:solidFill>
                  <a:srgbClr val="efefef"/>
                </a:solidFill>
                <a:latin typeface="Courier New"/>
                <a:ea typeface="Courier New"/>
              </a:rPr>
              <a:t>       </a:t>
            </a:r>
            <a:r>
              <a:rPr b="0" lang="en-GB" sz="2000" spc="-1" strike="noStrike">
                <a:solidFill>
                  <a:srgbClr val="efefef"/>
                </a:solidFill>
                <a:latin typeface="Courier New"/>
                <a:ea typeface="Courier New"/>
              </a:rPr>
              <a:t>count(*), sum(no_guests), avg(no_guests)</a:t>
            </a:r>
            <a:endParaRPr b="0" lang="en-GB" sz="2000" spc="-1" strike="noStrike">
              <a:latin typeface="Arial"/>
            </a:endParaRPr>
          </a:p>
          <a:p>
            <a:pPr>
              <a:lnSpc>
                <a:spcPct val="115000"/>
              </a:lnSpc>
              <a:buNone/>
              <a:tabLst>
                <a:tab algn="l" pos="0"/>
              </a:tabLst>
            </a:pPr>
            <a:r>
              <a:rPr b="0" lang="en-GB" sz="2000" spc="-1" strike="noStrike">
                <a:solidFill>
                  <a:srgbClr val="efefef"/>
                </a:solidFill>
                <a:latin typeface="Courier New"/>
                <a:ea typeface="Courier New"/>
              </a:rPr>
              <a:t>  </a:t>
            </a:r>
            <a:r>
              <a:rPr b="0" lang="en-GB" sz="2000" spc="-1" strike="noStrike">
                <a:solidFill>
                  <a:srgbClr val="efefef"/>
                </a:solidFill>
                <a:latin typeface="Courier New"/>
                <a:ea typeface="Courier New"/>
              </a:rPr>
              <a:t>FROM reservations</a:t>
            </a:r>
            <a:endParaRPr b="0" lang="en-GB" sz="2000" spc="-1" strike="noStrike">
              <a:latin typeface="Arial"/>
            </a:endParaRPr>
          </a:p>
          <a:p>
            <a:pPr>
              <a:lnSpc>
                <a:spcPct val="115000"/>
              </a:lnSpc>
              <a:buNone/>
              <a:tabLst>
                <a:tab algn="l" pos="0"/>
              </a:tabLst>
            </a:pPr>
            <a:r>
              <a:rPr b="0" lang="en-GB" sz="2000" spc="-1" strike="noStrike">
                <a:solidFill>
                  <a:srgbClr val="efefef"/>
                </a:solidFill>
                <a:latin typeface="Courier New"/>
                <a:ea typeface="Courier New"/>
              </a:rPr>
              <a:t>  </a:t>
            </a:r>
            <a:r>
              <a:rPr b="0" lang="en-GB" sz="2000" spc="-1" strike="noStrike">
                <a:solidFill>
                  <a:srgbClr val="efefef"/>
                </a:solidFill>
                <a:latin typeface="Courier New"/>
                <a:ea typeface="Courier New"/>
              </a:rPr>
              <a:t>GROUP BY floor, month</a:t>
            </a:r>
            <a:endParaRPr b="0" lang="en-GB" sz="2000" spc="-1" strike="noStrike">
              <a:latin typeface="Arial"/>
            </a:endParaRPr>
          </a:p>
          <a:p>
            <a:pPr>
              <a:lnSpc>
                <a:spcPct val="115000"/>
              </a:lnSpc>
              <a:buNone/>
              <a:tabLst>
                <a:tab algn="l" pos="0"/>
              </a:tabLst>
            </a:pPr>
            <a:r>
              <a:rPr b="0" lang="en-GB" sz="2000" spc="-1" strike="noStrike">
                <a:solidFill>
                  <a:srgbClr val="efefef"/>
                </a:solidFill>
                <a:latin typeface="Courier New"/>
                <a:ea typeface="Courier New"/>
              </a:rPr>
              <a:t>  </a:t>
            </a:r>
            <a:r>
              <a:rPr b="1" lang="en-GB" sz="2000" spc="-1" strike="noStrike">
                <a:solidFill>
                  <a:srgbClr val="efefef"/>
                </a:solidFill>
                <a:latin typeface="Courier New"/>
                <a:ea typeface="Courier New"/>
              </a:rPr>
              <a:t>HAVING count(*) &gt; 4;</a:t>
            </a:r>
            <a:r>
              <a:rPr b="1" lang="en-GB" sz="2000" spc="-1" strike="noStrike">
                <a:solidFill>
                  <a:srgbClr val="efefef"/>
                </a:solidFill>
                <a:latin typeface="Courier New"/>
                <a:ea typeface="Courier New"/>
              </a:rPr>
              <a:t>	</a:t>
            </a:r>
            <a:r>
              <a:rPr b="1" lang="en-GB" sz="2000" spc="-1" strike="noStrike">
                <a:solidFill>
                  <a:srgbClr val="efefef"/>
                </a:solidFill>
                <a:latin typeface="Courier New"/>
                <a:ea typeface="Courier New"/>
              </a:rPr>
              <a:t>--&lt;&lt; Note the HAVING keyword</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Using WHERE and HAVING</a:t>
            </a:r>
            <a:endParaRPr b="0" lang="en-GB" sz="3000" spc="-1" strike="noStrike">
              <a:solidFill>
                <a:srgbClr val="000000"/>
              </a:solidFill>
              <a:latin typeface="Arial"/>
            </a:endParaRPr>
          </a:p>
        </p:txBody>
      </p:sp>
      <p:sp>
        <p:nvSpPr>
          <p:cNvPr id="196"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When using the GROUP BY clause you might be confused about when to use WHERE and HAVING.</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Use WHERE when the values you want to test are available without aggregate functions.</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Use HAVING when the values you want to test are the results of aggregate functions.</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197"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Exercise: Using Aggregate Groups</a:t>
            </a:r>
            <a:endParaRPr b="0" lang="en-GB" sz="3000" spc="-1" strike="noStrike">
              <a:solidFill>
                <a:srgbClr val="000000"/>
              </a:solidFill>
              <a:latin typeface="Arial"/>
            </a:endParaRPr>
          </a:p>
        </p:txBody>
      </p:sp>
      <p:sp>
        <p:nvSpPr>
          <p:cNvPr id="198" name="PlaceHolder 2"/>
          <p:cNvSpPr>
            <a:spLocks noGrp="1"/>
          </p:cNvSpPr>
          <p:nvPr>
            <p:ph/>
          </p:nvPr>
        </p:nvSpPr>
        <p:spPr>
          <a:xfrm>
            <a:off x="381240" y="1152360"/>
            <a:ext cx="8520120" cy="3416040"/>
          </a:xfrm>
          <a:prstGeom prst="rect">
            <a:avLst/>
          </a:prstGeom>
          <a:noFill/>
          <a:ln w="0">
            <a:noFill/>
          </a:ln>
        </p:spPr>
        <p:txBody>
          <a:bodyPr tIns="91440" bIns="91440" anchor="t">
            <a:noAutofit/>
          </a:bodyPr>
          <a:p>
            <a:pPr marL="457200" indent="-380520">
              <a:lnSpc>
                <a:spcPct val="115000"/>
              </a:lnSpc>
              <a:buClr>
                <a:srgbClr val="20124d"/>
              </a:buClr>
              <a:buFont typeface="StarSymbol"/>
              <a:buAutoNum type="arabicPeriod"/>
            </a:pPr>
            <a:r>
              <a:rPr b="0" lang="en-GB" sz="2400" spc="-1" strike="noStrike">
                <a:solidFill>
                  <a:srgbClr val="20124d"/>
                </a:solidFill>
                <a:latin typeface="Arial"/>
                <a:ea typeface="Arial"/>
              </a:rPr>
              <a:t>What is the grand total of all invoices for each month?</a:t>
            </a:r>
            <a:endParaRPr b="0" lang="en-GB" sz="2400" spc="-1" strike="noStrike">
              <a:solidFill>
                <a:srgbClr val="000000"/>
              </a:solidFill>
              <a:latin typeface="Arial"/>
            </a:endParaRPr>
          </a:p>
          <a:p>
            <a:pPr marL="457200" indent="-380520">
              <a:lnSpc>
                <a:spcPct val="115000"/>
              </a:lnSpc>
              <a:buClr>
                <a:srgbClr val="20124d"/>
              </a:buClr>
              <a:buFont typeface="StarSymbol"/>
              <a:buAutoNum type="arabicPeriod"/>
            </a:pPr>
            <a:r>
              <a:rPr b="0" lang="en-GB" sz="2400" spc="-1" strike="noStrike">
                <a:solidFill>
                  <a:srgbClr val="20124d"/>
                </a:solidFill>
                <a:latin typeface="Arial"/>
                <a:ea typeface="Arial"/>
              </a:rPr>
              <a:t>How many guests could be accommodated at one time on each floor?</a:t>
            </a:r>
            <a:endParaRPr b="0" lang="en-GB" sz="2400" spc="-1" strike="noStrike">
              <a:solidFill>
                <a:srgbClr val="000000"/>
              </a:solidFill>
              <a:latin typeface="Arial"/>
            </a:endParaRPr>
          </a:p>
          <a:p>
            <a:pPr marL="457200" indent="-380520">
              <a:lnSpc>
                <a:spcPct val="115000"/>
              </a:lnSpc>
              <a:buClr>
                <a:srgbClr val="20124d"/>
              </a:buClr>
              <a:buFont typeface="StarSymbol"/>
              <a:buAutoNum type="arabicPeriod"/>
            </a:pPr>
            <a:r>
              <a:rPr b="0" lang="en-GB" sz="2400" spc="-1" strike="noStrike">
                <a:solidFill>
                  <a:srgbClr val="20124d"/>
                </a:solidFill>
                <a:latin typeface="Arial"/>
                <a:ea typeface="Arial"/>
              </a:rPr>
              <a:t>Which rooms have been occupied for less than 10 nights and for how many nights have they been occupied?</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Inserting Data Into a Table</a:t>
            </a:r>
            <a:endParaRPr b="0" lang="en-GB" sz="3000" spc="-1" strike="noStrike">
              <a:solidFill>
                <a:srgbClr val="000000"/>
              </a:solidFill>
              <a:latin typeface="Arial"/>
            </a:endParaRPr>
          </a:p>
        </p:txBody>
      </p:sp>
      <p:sp>
        <p:nvSpPr>
          <p:cNvPr id="200"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We can use a simple INSERT command in SQL:</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Each such INSERT command adds one row to the specified table. Some dialects of SQL allow multiple row inserts in the same command, for example:</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p:txBody>
      </p:sp>
      <p:sp>
        <p:nvSpPr>
          <p:cNvPr id="201" name="Google Shape;312;p 2"/>
          <p:cNvSpPr/>
          <p:nvPr/>
        </p:nvSpPr>
        <p:spPr>
          <a:xfrm>
            <a:off x="330840" y="1645560"/>
            <a:ext cx="8482320" cy="768240"/>
          </a:xfrm>
          <a:prstGeom prst="rect">
            <a:avLst/>
          </a:prstGeom>
          <a:solidFill>
            <a:srgbClr val="351c75"/>
          </a:solidFill>
          <a:ln w="9360">
            <a:solidFill>
              <a:srgbClr val="595959"/>
            </a:solidFill>
            <a:round/>
          </a:ln>
        </p:spPr>
        <p:style>
          <a:lnRef idx="0"/>
          <a:fillRef idx="0"/>
          <a:effectRef idx="0"/>
          <a:fontRef idx="minor"/>
        </p:style>
        <p:txBody>
          <a:bodyPr tIns="91440" bIns="91440" anchor="t">
            <a:noAutofit/>
          </a:bodyPr>
          <a:p>
            <a:pPr>
              <a:lnSpc>
                <a:spcPct val="100000"/>
              </a:lnSpc>
              <a:buNone/>
              <a:tabLst>
                <a:tab algn="l" pos="0"/>
              </a:tabLst>
            </a:pPr>
            <a:r>
              <a:rPr b="0" lang="en-GB" sz="1800" spc="-1" strike="noStrike">
                <a:solidFill>
                  <a:srgbClr val="ffffff"/>
                </a:solidFill>
                <a:latin typeface="Courier New"/>
                <a:ea typeface="Courier New"/>
              </a:rPr>
              <a:t>INSERT INTO invoices (res_id, total, invoice_date)</a:t>
            </a:r>
            <a:endParaRPr b="0" lang="en-GB" sz="1800" spc="-1" strike="noStrike">
              <a:latin typeface="Arial"/>
            </a:endParaRPr>
          </a:p>
          <a:p>
            <a:pPr>
              <a:lnSpc>
                <a:spcPct val="100000"/>
              </a:lnSpc>
              <a:buNone/>
              <a:tabLst>
                <a:tab algn="l" pos="0"/>
              </a:tabLst>
            </a:pPr>
            <a:r>
              <a:rPr b="0" lang="en-GB" sz="1800" spc="-1" strike="noStrike">
                <a:solidFill>
                  <a:srgbClr val="ffffff"/>
                </a:solidFill>
                <a:latin typeface="Courier New"/>
                <a:ea typeface="Courier New"/>
              </a:rPr>
              <a:t>  </a:t>
            </a:r>
            <a:r>
              <a:rPr b="0" lang="en-GB" sz="1800" spc="-1" strike="noStrike">
                <a:solidFill>
                  <a:srgbClr val="ffffff"/>
                </a:solidFill>
                <a:latin typeface="Courier New"/>
                <a:ea typeface="Courier New"/>
              </a:rPr>
              <a:t>VALUES (92, 73.50, current_date);</a:t>
            </a:r>
            <a:endParaRPr b="0" lang="en-GB" sz="1800" spc="-1" strike="noStrike">
              <a:latin typeface="Arial"/>
            </a:endParaRPr>
          </a:p>
        </p:txBody>
      </p:sp>
      <p:sp>
        <p:nvSpPr>
          <p:cNvPr id="202" name="Google Shape;313;p 2"/>
          <p:cNvSpPr/>
          <p:nvPr/>
        </p:nvSpPr>
        <p:spPr>
          <a:xfrm>
            <a:off x="311760" y="3839400"/>
            <a:ext cx="8482320" cy="1010160"/>
          </a:xfrm>
          <a:prstGeom prst="rect">
            <a:avLst/>
          </a:prstGeom>
          <a:solidFill>
            <a:srgbClr val="351c75"/>
          </a:solidFill>
          <a:ln w="9360">
            <a:solidFill>
              <a:srgbClr val="595959"/>
            </a:solidFill>
            <a:round/>
          </a:ln>
        </p:spPr>
        <p:style>
          <a:lnRef idx="0"/>
          <a:fillRef idx="0"/>
          <a:effectRef idx="0"/>
          <a:fontRef idx="minor"/>
        </p:style>
        <p:txBody>
          <a:bodyPr tIns="91440" bIns="91440" anchor="t">
            <a:noAutofit/>
          </a:bodyPr>
          <a:p>
            <a:pPr>
              <a:lnSpc>
                <a:spcPct val="100000"/>
              </a:lnSpc>
              <a:buNone/>
              <a:tabLst>
                <a:tab algn="l" pos="0"/>
              </a:tabLst>
            </a:pPr>
            <a:r>
              <a:rPr b="0" lang="en-GB" sz="1800" spc="-1" strike="noStrike">
                <a:solidFill>
                  <a:srgbClr val="ffffff"/>
                </a:solidFill>
                <a:latin typeface="Courier New"/>
                <a:ea typeface="Courier New"/>
              </a:rPr>
              <a:t>INSERT INTO invoices (res_id, total, invoice_date)</a:t>
            </a:r>
            <a:endParaRPr b="0" lang="en-GB" sz="1800" spc="-1" strike="noStrike">
              <a:latin typeface="Arial"/>
            </a:endParaRPr>
          </a:p>
          <a:p>
            <a:pPr>
              <a:lnSpc>
                <a:spcPct val="100000"/>
              </a:lnSpc>
              <a:buNone/>
              <a:tabLst>
                <a:tab algn="l" pos="0"/>
              </a:tabLst>
            </a:pPr>
            <a:r>
              <a:rPr b="0" lang="en-GB" sz="1800" spc="-1" strike="noStrike">
                <a:solidFill>
                  <a:srgbClr val="ffffff"/>
                </a:solidFill>
                <a:latin typeface="Courier New"/>
                <a:ea typeface="Courier New"/>
              </a:rPr>
              <a:t>  </a:t>
            </a:r>
            <a:r>
              <a:rPr b="0" lang="en-GB" sz="1800" spc="-1" strike="noStrike">
                <a:solidFill>
                  <a:srgbClr val="ffffff"/>
                </a:solidFill>
                <a:latin typeface="Courier New"/>
                <a:ea typeface="Courier New"/>
              </a:rPr>
              <a:t>VALUES (92, 73.50, current_date),</a:t>
            </a:r>
            <a:endParaRPr b="0" lang="en-GB" sz="1800" spc="-1" strike="noStrike">
              <a:latin typeface="Arial"/>
            </a:endParaRPr>
          </a:p>
          <a:p>
            <a:pPr>
              <a:lnSpc>
                <a:spcPct val="100000"/>
              </a:lnSpc>
              <a:buNone/>
              <a:tabLst>
                <a:tab algn="l" pos="0"/>
              </a:tabLst>
            </a:pPr>
            <a:r>
              <a:rPr b="0" lang="en-GB" sz="1800" spc="-1" strike="noStrike">
                <a:solidFill>
                  <a:srgbClr val="ffffff"/>
                </a:solidFill>
                <a:latin typeface="Courier New"/>
                <a:ea typeface="Courier New"/>
              </a:rPr>
              <a:t>         </a:t>
            </a:r>
            <a:r>
              <a:rPr b="0" lang="en-GB" sz="1800" spc="-1" strike="noStrike">
                <a:solidFill>
                  <a:srgbClr val="ffffff"/>
                </a:solidFill>
                <a:latin typeface="Courier New"/>
                <a:ea typeface="Courier New"/>
              </a:rPr>
              <a:t>(97, 132.75, current_date);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Simplified INSERT Syntax</a:t>
            </a:r>
            <a:endParaRPr b="0" lang="en-GB" sz="3000" spc="-1" strike="noStrike">
              <a:solidFill>
                <a:srgbClr val="000000"/>
              </a:solidFill>
              <a:latin typeface="Arial"/>
            </a:endParaRPr>
          </a:p>
        </p:txBody>
      </p:sp>
      <p:sp>
        <p:nvSpPr>
          <p:cNvPr id="204" name="Google Shape;319;p 2"/>
          <p:cNvSpPr/>
          <p:nvPr/>
        </p:nvSpPr>
        <p:spPr>
          <a:xfrm>
            <a:off x="1104840" y="1217520"/>
            <a:ext cx="1485360" cy="379800"/>
          </a:xfrm>
          <a:prstGeom prst="flowChartTerminator">
            <a:avLst/>
          </a:prstGeom>
          <a:solidFill>
            <a:srgbClr val="f3f3f3"/>
          </a:solidFill>
          <a:ln w="9360">
            <a:solidFill>
              <a:srgbClr val="000000"/>
            </a:solidFill>
            <a:round/>
          </a:ln>
        </p:spPr>
        <p:style>
          <a:lnRef idx="0"/>
          <a:fillRef idx="0"/>
          <a:effectRef idx="0"/>
          <a:fontRef idx="minor"/>
        </p:style>
        <p:txBody>
          <a:bodyPr tIns="182880" bIns="182880" anchor="ctr">
            <a:noAutofit/>
          </a:bodyPr>
          <a:p>
            <a:pPr>
              <a:lnSpc>
                <a:spcPct val="100000"/>
              </a:lnSpc>
              <a:buNone/>
              <a:tabLst>
                <a:tab algn="l" pos="0"/>
              </a:tabLst>
            </a:pPr>
            <a:r>
              <a:rPr b="0" lang="en-GB" sz="1400" spc="-1" strike="noStrike">
                <a:solidFill>
                  <a:srgbClr val="000000"/>
                </a:solidFill>
                <a:latin typeface="Arial"/>
                <a:ea typeface="Arial"/>
              </a:rPr>
              <a:t>INSERT INTO</a:t>
            </a:r>
            <a:endParaRPr b="0" lang="en-GB" sz="1400" spc="-1" strike="noStrike">
              <a:latin typeface="Arial"/>
            </a:endParaRPr>
          </a:p>
        </p:txBody>
      </p:sp>
      <p:sp>
        <p:nvSpPr>
          <p:cNvPr id="205" name="Google Shape;320;p 2"/>
          <p:cNvSpPr/>
          <p:nvPr/>
        </p:nvSpPr>
        <p:spPr>
          <a:xfrm>
            <a:off x="486000" y="1336680"/>
            <a:ext cx="123120" cy="141120"/>
          </a:xfrm>
          <a:prstGeom prst="ellipse">
            <a:avLst/>
          </a:prstGeom>
          <a:noFill/>
          <a:ln w="9360">
            <a:solidFill>
              <a:srgbClr val="000000"/>
            </a:solidFill>
            <a:round/>
          </a:ln>
        </p:spPr>
        <p:style>
          <a:lnRef idx="0"/>
          <a:fillRef idx="0"/>
          <a:effectRef idx="0"/>
          <a:fontRef idx="minor"/>
        </p:style>
      </p:sp>
      <p:sp>
        <p:nvSpPr>
          <p:cNvPr id="206" name="Google Shape;321;p 2"/>
          <p:cNvSpPr/>
          <p:nvPr/>
        </p:nvSpPr>
        <p:spPr>
          <a:xfrm>
            <a:off x="3068640" y="1217520"/>
            <a:ext cx="1203120" cy="379800"/>
          </a:xfrm>
          <a:prstGeom prst="flowChartTerminator">
            <a:avLst/>
          </a:prstGeom>
          <a:solidFill>
            <a:srgbClr val="f3f3f3"/>
          </a:solidFill>
          <a:ln w="9360">
            <a:solidFill>
              <a:srgbClr val="000000"/>
            </a:solidFill>
            <a:round/>
          </a:ln>
        </p:spPr>
        <p:style>
          <a:lnRef idx="0"/>
          <a:fillRef idx="0"/>
          <a:effectRef idx="0"/>
          <a:fontRef idx="minor"/>
        </p:style>
        <p:txBody>
          <a:bodyPr tIns="182880" bIns="182880" anchor="ctr">
            <a:noAutofit/>
          </a:bodyPr>
          <a:p>
            <a:pPr>
              <a:lnSpc>
                <a:spcPct val="100000"/>
              </a:lnSpc>
              <a:buNone/>
              <a:tabLst>
                <a:tab algn="l" pos="0"/>
              </a:tabLst>
            </a:pPr>
            <a:r>
              <a:rPr b="0" lang="en-GB" sz="1400" spc="-1" strike="noStrike">
                <a:solidFill>
                  <a:srgbClr val="000000"/>
                </a:solidFill>
                <a:latin typeface="Arial"/>
                <a:ea typeface="Arial"/>
              </a:rPr>
              <a:t>table name</a:t>
            </a:r>
            <a:endParaRPr b="0" lang="en-GB" sz="1400" spc="-1" strike="noStrike">
              <a:latin typeface="Arial"/>
            </a:endParaRPr>
          </a:p>
        </p:txBody>
      </p:sp>
      <p:sp>
        <p:nvSpPr>
          <p:cNvPr id="207" name="Google Shape;322;p 2"/>
          <p:cNvSpPr/>
          <p:nvPr/>
        </p:nvSpPr>
        <p:spPr>
          <a:xfrm>
            <a:off x="4754520" y="1226160"/>
            <a:ext cx="370800" cy="362160"/>
          </a:xfrm>
          <a:prstGeom prst="ellipse">
            <a:avLst/>
          </a:prstGeom>
          <a:solidFill>
            <a:srgbClr val="f3f3f3"/>
          </a:solidFill>
          <a:ln w="9360">
            <a:solidFill>
              <a:srgbClr val="000000"/>
            </a:solidFill>
            <a:round/>
          </a:ln>
        </p:spPr>
        <p:style>
          <a:lnRef idx="0"/>
          <a:fillRef idx="0"/>
          <a:effectRef idx="0"/>
          <a:fontRef idx="minor"/>
        </p:style>
        <p:txBody>
          <a:bodyPr tIns="182880" bIns="182880" anchor="ctr">
            <a:noAutofit/>
          </a:bodyPr>
          <a:p>
            <a:pPr>
              <a:lnSpc>
                <a:spcPct val="100000"/>
              </a:lnSpc>
              <a:buNone/>
              <a:tabLst>
                <a:tab algn="l" pos="0"/>
              </a:tabLst>
            </a:pPr>
            <a:r>
              <a:rPr b="0" lang="en-GB" sz="1400" spc="-1" strike="noStrike">
                <a:solidFill>
                  <a:srgbClr val="000000"/>
                </a:solidFill>
                <a:latin typeface="Arial"/>
                <a:ea typeface="Arial"/>
              </a:rPr>
              <a:t>(</a:t>
            </a:r>
            <a:endParaRPr b="0" lang="en-GB" sz="1400" spc="-1" strike="noStrike">
              <a:latin typeface="Arial"/>
            </a:endParaRPr>
          </a:p>
        </p:txBody>
      </p:sp>
      <p:sp>
        <p:nvSpPr>
          <p:cNvPr id="208" name="Google Shape;323;p 2"/>
          <p:cNvSpPr/>
          <p:nvPr/>
        </p:nvSpPr>
        <p:spPr>
          <a:xfrm>
            <a:off x="5477040" y="1483560"/>
            <a:ext cx="1643400" cy="514440"/>
          </a:xfrm>
          <a:prstGeom prst="flowChartAlternateProcess">
            <a:avLst/>
          </a:prstGeom>
          <a:noFill/>
          <a:ln w="9360">
            <a:solidFill>
              <a:srgbClr val="000000"/>
            </a:solidFill>
            <a:round/>
          </a:ln>
        </p:spPr>
        <p:style>
          <a:lnRef idx="0"/>
          <a:fillRef idx="0"/>
          <a:effectRef idx="0"/>
          <a:fontRef idx="minor"/>
        </p:style>
      </p:sp>
      <p:sp>
        <p:nvSpPr>
          <p:cNvPr id="209" name="Google Shape;324;p 2"/>
          <p:cNvSpPr/>
          <p:nvPr/>
        </p:nvSpPr>
        <p:spPr>
          <a:xfrm>
            <a:off x="5616360" y="1217520"/>
            <a:ext cx="1485360" cy="379800"/>
          </a:xfrm>
          <a:prstGeom prst="flowChartTerminator">
            <a:avLst/>
          </a:prstGeom>
          <a:solidFill>
            <a:srgbClr val="f3f3f3"/>
          </a:solidFill>
          <a:ln w="9360">
            <a:solidFill>
              <a:srgbClr val="000000"/>
            </a:solidFill>
            <a:round/>
          </a:ln>
        </p:spPr>
        <p:style>
          <a:lnRef idx="0"/>
          <a:fillRef idx="0"/>
          <a:effectRef idx="0"/>
          <a:fontRef idx="minor"/>
        </p:style>
        <p:txBody>
          <a:bodyPr tIns="182880" bIns="182880" anchor="ctr">
            <a:noAutofit/>
          </a:bodyPr>
          <a:p>
            <a:pPr>
              <a:lnSpc>
                <a:spcPct val="100000"/>
              </a:lnSpc>
              <a:buNone/>
              <a:tabLst>
                <a:tab algn="l" pos="0"/>
              </a:tabLst>
            </a:pPr>
            <a:r>
              <a:rPr b="0" lang="en-GB" sz="1400" spc="-1" strike="noStrike">
                <a:solidFill>
                  <a:srgbClr val="000000"/>
                </a:solidFill>
                <a:latin typeface="Arial"/>
                <a:ea typeface="Arial"/>
              </a:rPr>
              <a:t>column name</a:t>
            </a:r>
            <a:endParaRPr b="0" lang="en-GB" sz="1400" spc="-1" strike="noStrike">
              <a:latin typeface="Arial"/>
            </a:endParaRPr>
          </a:p>
        </p:txBody>
      </p:sp>
      <p:sp>
        <p:nvSpPr>
          <p:cNvPr id="210" name="Google Shape;325;p 2"/>
          <p:cNvSpPr/>
          <p:nvPr/>
        </p:nvSpPr>
        <p:spPr>
          <a:xfrm>
            <a:off x="7472160" y="1226160"/>
            <a:ext cx="370800" cy="362160"/>
          </a:xfrm>
          <a:prstGeom prst="ellipse">
            <a:avLst/>
          </a:prstGeom>
          <a:solidFill>
            <a:srgbClr val="f3f3f3"/>
          </a:solidFill>
          <a:ln w="9360">
            <a:solidFill>
              <a:srgbClr val="000000"/>
            </a:solidFill>
            <a:round/>
          </a:ln>
        </p:spPr>
        <p:style>
          <a:lnRef idx="0"/>
          <a:fillRef idx="0"/>
          <a:effectRef idx="0"/>
          <a:fontRef idx="minor"/>
        </p:style>
        <p:txBody>
          <a:bodyPr tIns="182880" bIns="182880" anchor="ctr">
            <a:noAutofit/>
          </a:bodyPr>
          <a:p>
            <a:pPr>
              <a:lnSpc>
                <a:spcPct val="100000"/>
              </a:lnSpc>
              <a:buNone/>
              <a:tabLst>
                <a:tab algn="l" pos="0"/>
              </a:tabLst>
            </a:pPr>
            <a:r>
              <a:rPr b="0" lang="en-GB" sz="1400" spc="-1" strike="noStrike">
                <a:solidFill>
                  <a:srgbClr val="000000"/>
                </a:solidFill>
                <a:latin typeface="Arial"/>
                <a:ea typeface="Arial"/>
              </a:rPr>
              <a:t>)</a:t>
            </a:r>
            <a:endParaRPr b="0" lang="en-GB" sz="1400" spc="-1" strike="noStrike">
              <a:latin typeface="Arial"/>
            </a:endParaRPr>
          </a:p>
        </p:txBody>
      </p:sp>
      <p:sp>
        <p:nvSpPr>
          <p:cNvPr id="211" name="Google Shape;326;p 2"/>
          <p:cNvSpPr/>
          <p:nvPr/>
        </p:nvSpPr>
        <p:spPr>
          <a:xfrm>
            <a:off x="609840" y="1407240"/>
            <a:ext cx="494640" cy="360"/>
          </a:xfrm>
          <a:custGeom>
            <a:avLst/>
            <a:gdLst/>
            <a:ahLst/>
            <a:rect l="l" t="t" r="r" b="b"/>
            <a:pathLst>
              <a:path w="21600" h="21600">
                <a:moveTo>
                  <a:pt x="0" y="0"/>
                </a:moveTo>
                <a:lnTo>
                  <a:pt x="21600" y="21600"/>
                </a:lnTo>
              </a:path>
            </a:pathLst>
          </a:custGeom>
          <a:noFill/>
          <a:ln w="9360">
            <a:solidFill>
              <a:srgbClr val="595959"/>
            </a:solidFill>
            <a:round/>
          </a:ln>
        </p:spPr>
        <p:style>
          <a:lnRef idx="0"/>
          <a:fillRef idx="0"/>
          <a:effectRef idx="0"/>
          <a:fontRef idx="minor"/>
        </p:style>
      </p:sp>
      <p:sp>
        <p:nvSpPr>
          <p:cNvPr id="212" name="Google Shape;327;p 2"/>
          <p:cNvSpPr/>
          <p:nvPr/>
        </p:nvSpPr>
        <p:spPr>
          <a:xfrm>
            <a:off x="2590200" y="1407240"/>
            <a:ext cx="478080" cy="360"/>
          </a:xfrm>
          <a:custGeom>
            <a:avLst/>
            <a:gdLst/>
            <a:ahLst/>
            <a:rect l="l" t="t" r="r" b="b"/>
            <a:pathLst>
              <a:path w="21600" h="21600">
                <a:moveTo>
                  <a:pt x="0" y="0"/>
                </a:moveTo>
                <a:lnTo>
                  <a:pt x="21600" y="21600"/>
                </a:lnTo>
              </a:path>
            </a:pathLst>
          </a:custGeom>
          <a:noFill/>
          <a:ln w="9360">
            <a:solidFill>
              <a:srgbClr val="595959"/>
            </a:solidFill>
            <a:round/>
          </a:ln>
        </p:spPr>
        <p:style>
          <a:lnRef idx="0"/>
          <a:fillRef idx="0"/>
          <a:effectRef idx="0"/>
          <a:fontRef idx="minor"/>
        </p:style>
      </p:sp>
      <p:sp>
        <p:nvSpPr>
          <p:cNvPr id="213" name="Google Shape;328;p 2"/>
          <p:cNvSpPr/>
          <p:nvPr/>
        </p:nvSpPr>
        <p:spPr>
          <a:xfrm>
            <a:off x="4272120" y="1407240"/>
            <a:ext cx="482040" cy="360"/>
          </a:xfrm>
          <a:custGeom>
            <a:avLst/>
            <a:gdLst/>
            <a:ahLst/>
            <a:rect l="l" t="t" r="r" b="b"/>
            <a:pathLst>
              <a:path w="21600" h="21600">
                <a:moveTo>
                  <a:pt x="0" y="0"/>
                </a:moveTo>
                <a:lnTo>
                  <a:pt x="21600" y="21600"/>
                </a:lnTo>
              </a:path>
            </a:pathLst>
          </a:custGeom>
          <a:noFill/>
          <a:ln w="9360">
            <a:solidFill>
              <a:srgbClr val="595959"/>
            </a:solidFill>
            <a:round/>
          </a:ln>
        </p:spPr>
        <p:style>
          <a:lnRef idx="0"/>
          <a:fillRef idx="0"/>
          <a:effectRef idx="0"/>
          <a:fontRef idx="minor"/>
        </p:style>
      </p:sp>
      <p:sp>
        <p:nvSpPr>
          <p:cNvPr id="214" name="Google Shape;329;p 2"/>
          <p:cNvSpPr/>
          <p:nvPr/>
        </p:nvSpPr>
        <p:spPr>
          <a:xfrm>
            <a:off x="5125680" y="1407240"/>
            <a:ext cx="490320" cy="36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215" name="Google Shape;330;p 2"/>
          <p:cNvSpPr/>
          <p:nvPr/>
        </p:nvSpPr>
        <p:spPr>
          <a:xfrm>
            <a:off x="7101720" y="1407240"/>
            <a:ext cx="370080" cy="36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216" name="Google Shape;331;p 2"/>
          <p:cNvSpPr/>
          <p:nvPr/>
        </p:nvSpPr>
        <p:spPr>
          <a:xfrm>
            <a:off x="609840" y="1407240"/>
            <a:ext cx="494640" cy="36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217" name="Google Shape;332;p 2"/>
          <p:cNvSpPr/>
          <p:nvPr/>
        </p:nvSpPr>
        <p:spPr>
          <a:xfrm>
            <a:off x="2590200" y="1407240"/>
            <a:ext cx="478080" cy="36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218" name="Google Shape;333;p 2"/>
          <p:cNvSpPr/>
          <p:nvPr/>
        </p:nvSpPr>
        <p:spPr>
          <a:xfrm>
            <a:off x="4272120" y="1407240"/>
            <a:ext cx="482040" cy="36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219" name="Google Shape;334;p 2"/>
          <p:cNvSpPr/>
          <p:nvPr/>
        </p:nvSpPr>
        <p:spPr>
          <a:xfrm rot="10800000">
            <a:off x="6485040" y="1992960"/>
            <a:ext cx="520920" cy="36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220" name="Google Shape;335;p 2"/>
          <p:cNvSpPr/>
          <p:nvPr/>
        </p:nvSpPr>
        <p:spPr>
          <a:xfrm>
            <a:off x="8096400" y="1411920"/>
            <a:ext cx="490320" cy="514440"/>
          </a:xfrm>
          <a:prstGeom prst="arc">
            <a:avLst>
              <a:gd name="adj1" fmla="val 16200000"/>
              <a:gd name="adj2" fmla="val 0"/>
            </a:avLst>
          </a:prstGeom>
          <a:noFill/>
          <a:ln w="9360">
            <a:solidFill>
              <a:srgbClr val="000000"/>
            </a:solidFill>
            <a:round/>
          </a:ln>
        </p:spPr>
        <p:style>
          <a:lnRef idx="0"/>
          <a:fillRef idx="0"/>
          <a:effectRef idx="0"/>
          <a:fontRef idx="minor"/>
        </p:style>
      </p:sp>
      <p:sp>
        <p:nvSpPr>
          <p:cNvPr id="221" name="Google Shape;336;p 2"/>
          <p:cNvSpPr/>
          <p:nvPr/>
        </p:nvSpPr>
        <p:spPr>
          <a:xfrm>
            <a:off x="8586720" y="1669320"/>
            <a:ext cx="11880" cy="524880"/>
          </a:xfrm>
          <a:custGeom>
            <a:avLst/>
            <a:gdLst/>
            <a:ahLst/>
            <a:rect l="l" t="t" r="r" b="b"/>
            <a:pathLst>
              <a:path w="21600" h="21600">
                <a:moveTo>
                  <a:pt x="0" y="0"/>
                </a:moveTo>
                <a:lnTo>
                  <a:pt x="21600" y="21600"/>
                </a:lnTo>
              </a:path>
            </a:pathLst>
          </a:custGeom>
          <a:noFill/>
          <a:ln w="9360">
            <a:solidFill>
              <a:srgbClr val="000000"/>
            </a:solidFill>
            <a:round/>
            <a:tailEnd len="med" type="triangle" w="med"/>
          </a:ln>
        </p:spPr>
        <p:style>
          <a:lnRef idx="0"/>
          <a:fillRef idx="0"/>
          <a:effectRef idx="0"/>
          <a:fontRef idx="minor"/>
        </p:style>
      </p:sp>
      <p:sp>
        <p:nvSpPr>
          <p:cNvPr id="222" name="Google Shape;337;p 2"/>
          <p:cNvSpPr/>
          <p:nvPr/>
        </p:nvSpPr>
        <p:spPr>
          <a:xfrm rot="5400000">
            <a:off x="8096400" y="1937160"/>
            <a:ext cx="490320" cy="514440"/>
          </a:xfrm>
          <a:prstGeom prst="arc">
            <a:avLst>
              <a:gd name="adj1" fmla="val 16200000"/>
              <a:gd name="adj2" fmla="val 0"/>
            </a:avLst>
          </a:prstGeom>
          <a:noFill/>
          <a:ln w="9360">
            <a:solidFill>
              <a:srgbClr val="000000"/>
            </a:solidFill>
            <a:round/>
          </a:ln>
        </p:spPr>
        <p:style>
          <a:lnRef idx="0"/>
          <a:fillRef idx="0"/>
          <a:effectRef idx="0"/>
          <a:fontRef idx="minor"/>
        </p:style>
      </p:sp>
      <p:sp>
        <p:nvSpPr>
          <p:cNvPr id="223" name="Google Shape;338;p 2"/>
          <p:cNvSpPr/>
          <p:nvPr/>
        </p:nvSpPr>
        <p:spPr>
          <a:xfrm rot="10800000">
            <a:off x="731880" y="2439000"/>
            <a:ext cx="7609680" cy="360"/>
          </a:xfrm>
          <a:custGeom>
            <a:avLst/>
            <a:gdLst/>
            <a:ahLst/>
            <a:rect l="l" t="t" r="r" b="b"/>
            <a:pathLst>
              <a:path w="21600" h="21600">
                <a:moveTo>
                  <a:pt x="0" y="0"/>
                </a:moveTo>
                <a:lnTo>
                  <a:pt x="21600" y="21600"/>
                </a:lnTo>
              </a:path>
            </a:pathLst>
          </a:custGeom>
          <a:noFill/>
          <a:ln w="9360">
            <a:solidFill>
              <a:srgbClr val="000000"/>
            </a:solidFill>
            <a:round/>
          </a:ln>
        </p:spPr>
        <p:style>
          <a:lnRef idx="0"/>
          <a:fillRef idx="0"/>
          <a:effectRef idx="0"/>
          <a:fontRef idx="minor"/>
        </p:style>
      </p:sp>
      <p:sp>
        <p:nvSpPr>
          <p:cNvPr id="224" name="Google Shape;339;p 2"/>
          <p:cNvSpPr/>
          <p:nvPr/>
        </p:nvSpPr>
        <p:spPr>
          <a:xfrm rot="16200000">
            <a:off x="485640" y="2427840"/>
            <a:ext cx="490320" cy="514440"/>
          </a:xfrm>
          <a:prstGeom prst="arc">
            <a:avLst>
              <a:gd name="adj1" fmla="val 16200000"/>
              <a:gd name="adj2" fmla="val 0"/>
            </a:avLst>
          </a:prstGeom>
          <a:noFill/>
          <a:ln w="9360">
            <a:solidFill>
              <a:srgbClr val="000000"/>
            </a:solidFill>
            <a:round/>
          </a:ln>
        </p:spPr>
        <p:style>
          <a:lnRef idx="0"/>
          <a:fillRef idx="0"/>
          <a:effectRef idx="0"/>
          <a:fontRef idx="minor"/>
        </p:style>
      </p:sp>
      <p:sp>
        <p:nvSpPr>
          <p:cNvPr id="225" name="Google Shape;340;p 2"/>
          <p:cNvSpPr/>
          <p:nvPr/>
        </p:nvSpPr>
        <p:spPr>
          <a:xfrm rot="10800000">
            <a:off x="474120" y="2428200"/>
            <a:ext cx="490320" cy="514440"/>
          </a:xfrm>
          <a:prstGeom prst="arc">
            <a:avLst>
              <a:gd name="adj1" fmla="val 16200000"/>
              <a:gd name="adj2" fmla="val 0"/>
            </a:avLst>
          </a:prstGeom>
          <a:noFill/>
          <a:ln w="9360">
            <a:solidFill>
              <a:srgbClr val="000000"/>
            </a:solidFill>
            <a:round/>
          </a:ln>
        </p:spPr>
        <p:style>
          <a:lnRef idx="0"/>
          <a:fillRef idx="0"/>
          <a:effectRef idx="0"/>
          <a:fontRef idx="minor"/>
        </p:style>
      </p:sp>
      <p:sp>
        <p:nvSpPr>
          <p:cNvPr id="226" name="Google Shape;341;p 2"/>
          <p:cNvSpPr/>
          <p:nvPr/>
        </p:nvSpPr>
        <p:spPr>
          <a:xfrm>
            <a:off x="719280" y="2942640"/>
            <a:ext cx="316080" cy="4320"/>
          </a:xfrm>
          <a:custGeom>
            <a:avLst/>
            <a:gdLst/>
            <a:ahLst/>
            <a:rect l="l" t="t" r="r" b="b"/>
            <a:pathLst>
              <a:path w="21600" h="21600">
                <a:moveTo>
                  <a:pt x="0" y="0"/>
                </a:moveTo>
                <a:lnTo>
                  <a:pt x="21600" y="21600"/>
                </a:lnTo>
              </a:path>
            </a:pathLst>
          </a:custGeom>
          <a:noFill/>
          <a:ln w="9360">
            <a:solidFill>
              <a:srgbClr val="000000"/>
            </a:solidFill>
            <a:round/>
            <a:tailEnd len="med" type="triangle" w="med"/>
          </a:ln>
        </p:spPr>
        <p:style>
          <a:lnRef idx="0"/>
          <a:fillRef idx="0"/>
          <a:effectRef idx="0"/>
          <a:fontRef idx="minor"/>
        </p:style>
      </p:sp>
      <p:sp>
        <p:nvSpPr>
          <p:cNvPr id="227" name="Google Shape;342;p 2"/>
          <p:cNvSpPr/>
          <p:nvPr/>
        </p:nvSpPr>
        <p:spPr>
          <a:xfrm>
            <a:off x="1035720" y="2754720"/>
            <a:ext cx="1009080" cy="379800"/>
          </a:xfrm>
          <a:prstGeom prst="flowChartTerminator">
            <a:avLst/>
          </a:prstGeom>
          <a:solidFill>
            <a:srgbClr val="f3f3f3"/>
          </a:solidFill>
          <a:ln w="9360">
            <a:solidFill>
              <a:srgbClr val="000000"/>
            </a:solidFill>
            <a:round/>
          </a:ln>
        </p:spPr>
        <p:style>
          <a:lnRef idx="0"/>
          <a:fillRef idx="0"/>
          <a:effectRef idx="0"/>
          <a:fontRef idx="minor"/>
        </p:style>
        <p:txBody>
          <a:bodyPr tIns="182880" bIns="182880" anchor="ctr">
            <a:noAutofit/>
          </a:bodyPr>
          <a:p>
            <a:pPr>
              <a:lnSpc>
                <a:spcPct val="100000"/>
              </a:lnSpc>
              <a:buNone/>
              <a:tabLst>
                <a:tab algn="l" pos="0"/>
              </a:tabLst>
            </a:pPr>
            <a:r>
              <a:rPr b="0" lang="en-GB" sz="1400" spc="-1" strike="noStrike">
                <a:solidFill>
                  <a:srgbClr val="000000"/>
                </a:solidFill>
                <a:latin typeface="Arial"/>
                <a:ea typeface="Arial"/>
              </a:rPr>
              <a:t>VALUES</a:t>
            </a:r>
            <a:endParaRPr b="0" lang="en-GB" sz="1400" spc="-1" strike="noStrike">
              <a:latin typeface="Arial"/>
            </a:endParaRPr>
          </a:p>
        </p:txBody>
      </p:sp>
      <p:sp>
        <p:nvSpPr>
          <p:cNvPr id="228" name="Google Shape;343;p 2"/>
          <p:cNvSpPr/>
          <p:nvPr/>
        </p:nvSpPr>
        <p:spPr>
          <a:xfrm>
            <a:off x="2628000" y="2753280"/>
            <a:ext cx="370800" cy="362160"/>
          </a:xfrm>
          <a:prstGeom prst="ellipse">
            <a:avLst/>
          </a:prstGeom>
          <a:solidFill>
            <a:srgbClr val="f3f3f3"/>
          </a:solidFill>
          <a:ln w="9360">
            <a:solidFill>
              <a:srgbClr val="000000"/>
            </a:solidFill>
            <a:round/>
          </a:ln>
        </p:spPr>
        <p:style>
          <a:lnRef idx="0"/>
          <a:fillRef idx="0"/>
          <a:effectRef idx="0"/>
          <a:fontRef idx="minor"/>
        </p:style>
        <p:txBody>
          <a:bodyPr tIns="182880" bIns="182880" anchor="ctr">
            <a:noAutofit/>
          </a:bodyPr>
          <a:p>
            <a:pPr>
              <a:lnSpc>
                <a:spcPct val="100000"/>
              </a:lnSpc>
              <a:buNone/>
              <a:tabLst>
                <a:tab algn="l" pos="0"/>
              </a:tabLst>
            </a:pPr>
            <a:r>
              <a:rPr b="0" lang="en-GB" sz="1400" spc="-1" strike="noStrike">
                <a:solidFill>
                  <a:srgbClr val="000000"/>
                </a:solidFill>
                <a:latin typeface="Arial"/>
                <a:ea typeface="Arial"/>
              </a:rPr>
              <a:t>(</a:t>
            </a:r>
            <a:endParaRPr b="0" lang="en-GB" sz="1400" spc="-1" strike="noStrike">
              <a:latin typeface="Arial"/>
            </a:endParaRPr>
          </a:p>
        </p:txBody>
      </p:sp>
      <p:sp>
        <p:nvSpPr>
          <p:cNvPr id="229" name="Google Shape;344;p 2"/>
          <p:cNvSpPr/>
          <p:nvPr/>
        </p:nvSpPr>
        <p:spPr>
          <a:xfrm>
            <a:off x="3350520" y="3010680"/>
            <a:ext cx="1485360" cy="514440"/>
          </a:xfrm>
          <a:prstGeom prst="flowChartAlternateProcess">
            <a:avLst/>
          </a:prstGeom>
          <a:noFill/>
          <a:ln w="9360">
            <a:solidFill>
              <a:srgbClr val="000000"/>
            </a:solidFill>
            <a:round/>
          </a:ln>
        </p:spPr>
        <p:style>
          <a:lnRef idx="0"/>
          <a:fillRef idx="0"/>
          <a:effectRef idx="0"/>
          <a:fontRef idx="minor"/>
        </p:style>
      </p:sp>
      <p:sp>
        <p:nvSpPr>
          <p:cNvPr id="230" name="Google Shape;345;p 2"/>
          <p:cNvSpPr/>
          <p:nvPr/>
        </p:nvSpPr>
        <p:spPr>
          <a:xfrm>
            <a:off x="3489480" y="2744280"/>
            <a:ext cx="1193760" cy="379800"/>
          </a:xfrm>
          <a:prstGeom prst="flowChartTerminator">
            <a:avLst/>
          </a:prstGeom>
          <a:solidFill>
            <a:srgbClr val="f3f3f3"/>
          </a:solidFill>
          <a:ln w="9360">
            <a:solidFill>
              <a:srgbClr val="000000"/>
            </a:solidFill>
            <a:round/>
          </a:ln>
        </p:spPr>
        <p:style>
          <a:lnRef idx="0"/>
          <a:fillRef idx="0"/>
          <a:effectRef idx="0"/>
          <a:fontRef idx="minor"/>
        </p:style>
        <p:txBody>
          <a:bodyPr tIns="182880" bIns="182880" anchor="ctr">
            <a:noAutofit/>
          </a:bodyPr>
          <a:p>
            <a:pPr>
              <a:lnSpc>
                <a:spcPct val="100000"/>
              </a:lnSpc>
              <a:buNone/>
              <a:tabLst>
                <a:tab algn="l" pos="0"/>
              </a:tabLst>
            </a:pPr>
            <a:r>
              <a:rPr b="0" lang="en-GB" sz="1400" spc="-1" strike="noStrike">
                <a:solidFill>
                  <a:srgbClr val="000000"/>
                </a:solidFill>
                <a:latin typeface="Arial"/>
                <a:ea typeface="Arial"/>
              </a:rPr>
              <a:t>expression</a:t>
            </a:r>
            <a:endParaRPr b="0" lang="en-GB" sz="1400" spc="-1" strike="noStrike">
              <a:latin typeface="Arial"/>
            </a:endParaRPr>
          </a:p>
        </p:txBody>
      </p:sp>
      <p:sp>
        <p:nvSpPr>
          <p:cNvPr id="231" name="Google Shape;346;p 2"/>
          <p:cNvSpPr/>
          <p:nvPr/>
        </p:nvSpPr>
        <p:spPr>
          <a:xfrm>
            <a:off x="5345280" y="2753280"/>
            <a:ext cx="370800" cy="362160"/>
          </a:xfrm>
          <a:prstGeom prst="ellipse">
            <a:avLst/>
          </a:prstGeom>
          <a:solidFill>
            <a:srgbClr val="f3f3f3"/>
          </a:solidFill>
          <a:ln w="9360">
            <a:solidFill>
              <a:srgbClr val="000000"/>
            </a:solidFill>
            <a:round/>
          </a:ln>
        </p:spPr>
        <p:style>
          <a:lnRef idx="0"/>
          <a:fillRef idx="0"/>
          <a:effectRef idx="0"/>
          <a:fontRef idx="minor"/>
        </p:style>
        <p:txBody>
          <a:bodyPr tIns="182880" bIns="182880" anchor="ctr">
            <a:noAutofit/>
          </a:bodyPr>
          <a:p>
            <a:pPr>
              <a:lnSpc>
                <a:spcPct val="100000"/>
              </a:lnSpc>
              <a:buNone/>
              <a:tabLst>
                <a:tab algn="l" pos="0"/>
              </a:tabLst>
            </a:pPr>
            <a:r>
              <a:rPr b="0" lang="en-GB" sz="1400" spc="-1" strike="noStrike">
                <a:solidFill>
                  <a:srgbClr val="000000"/>
                </a:solidFill>
                <a:latin typeface="Arial"/>
                <a:ea typeface="Arial"/>
              </a:rPr>
              <a:t>)</a:t>
            </a:r>
            <a:endParaRPr b="0" lang="en-GB" sz="1400" spc="-1" strike="noStrike">
              <a:latin typeface="Arial"/>
            </a:endParaRPr>
          </a:p>
        </p:txBody>
      </p:sp>
      <p:sp>
        <p:nvSpPr>
          <p:cNvPr id="232" name="Google Shape;347;p 2"/>
          <p:cNvSpPr/>
          <p:nvPr/>
        </p:nvSpPr>
        <p:spPr>
          <a:xfrm>
            <a:off x="2999160" y="2934360"/>
            <a:ext cx="490320" cy="360"/>
          </a:xfrm>
          <a:custGeom>
            <a:avLst/>
            <a:gdLst/>
            <a:ahLst/>
            <a:rect l="l" t="t" r="r" b="b"/>
            <a:pathLst>
              <a:path w="21600" h="21600">
                <a:moveTo>
                  <a:pt x="0" y="0"/>
                </a:moveTo>
                <a:lnTo>
                  <a:pt x="21600" y="21600"/>
                </a:lnTo>
              </a:path>
            </a:pathLst>
          </a:custGeom>
          <a:noFill/>
          <a:ln w="9360">
            <a:solidFill>
              <a:srgbClr val="000000"/>
            </a:solidFill>
            <a:round/>
            <a:tailEnd len="med" type="triangle" w="med"/>
          </a:ln>
        </p:spPr>
        <p:style>
          <a:lnRef idx="0"/>
          <a:fillRef idx="0"/>
          <a:effectRef idx="0"/>
          <a:fontRef idx="minor"/>
        </p:style>
      </p:sp>
      <p:sp>
        <p:nvSpPr>
          <p:cNvPr id="233" name="Google Shape;348;p 2"/>
          <p:cNvSpPr/>
          <p:nvPr/>
        </p:nvSpPr>
        <p:spPr>
          <a:xfrm>
            <a:off x="4683600" y="2934360"/>
            <a:ext cx="661320" cy="360"/>
          </a:xfrm>
          <a:custGeom>
            <a:avLst/>
            <a:gdLst/>
            <a:ahLst/>
            <a:rect l="l" t="t" r="r" b="b"/>
            <a:pathLst>
              <a:path w="21600" h="21600">
                <a:moveTo>
                  <a:pt x="0" y="0"/>
                </a:moveTo>
                <a:lnTo>
                  <a:pt x="21600" y="21600"/>
                </a:lnTo>
              </a:path>
            </a:pathLst>
          </a:custGeom>
          <a:noFill/>
          <a:ln w="9360">
            <a:solidFill>
              <a:srgbClr val="000000"/>
            </a:solidFill>
            <a:round/>
            <a:tailEnd len="med" type="triangle" w="med"/>
          </a:ln>
        </p:spPr>
        <p:style>
          <a:lnRef idx="0"/>
          <a:fillRef idx="0"/>
          <a:effectRef idx="0"/>
          <a:fontRef idx="minor"/>
        </p:style>
      </p:sp>
      <p:sp>
        <p:nvSpPr>
          <p:cNvPr id="234" name="Google Shape;349;p 2"/>
          <p:cNvSpPr/>
          <p:nvPr/>
        </p:nvSpPr>
        <p:spPr>
          <a:xfrm rot="10800000">
            <a:off x="4272480" y="3516480"/>
            <a:ext cx="520920" cy="36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235" name="Google Shape;350;p 2"/>
          <p:cNvSpPr/>
          <p:nvPr/>
        </p:nvSpPr>
        <p:spPr>
          <a:xfrm flipH="1" rot="10800000">
            <a:off x="2042280" y="2934720"/>
            <a:ext cx="582120" cy="10080"/>
          </a:xfrm>
          <a:custGeom>
            <a:avLst/>
            <a:gdLst/>
            <a:ahLst/>
            <a:rect l="l" t="t" r="r" b="b"/>
            <a:pathLst>
              <a:path w="21600" h="21600">
                <a:moveTo>
                  <a:pt x="0" y="0"/>
                </a:moveTo>
                <a:lnTo>
                  <a:pt x="21600" y="21600"/>
                </a:lnTo>
              </a:path>
            </a:pathLst>
          </a:custGeom>
          <a:noFill/>
          <a:ln w="9360">
            <a:solidFill>
              <a:srgbClr val="000000"/>
            </a:solidFill>
            <a:round/>
            <a:tailEnd len="med" type="triangle" w="med"/>
          </a:ln>
        </p:spPr>
        <p:style>
          <a:lnRef idx="0"/>
          <a:fillRef idx="0"/>
          <a:effectRef idx="0"/>
          <a:fontRef idx="minor"/>
        </p:style>
      </p:sp>
      <p:sp>
        <p:nvSpPr>
          <p:cNvPr id="236" name="Google Shape;351;p 2"/>
          <p:cNvSpPr/>
          <p:nvPr/>
        </p:nvSpPr>
        <p:spPr>
          <a:xfrm>
            <a:off x="6113520" y="1797120"/>
            <a:ext cx="370800" cy="362160"/>
          </a:xfrm>
          <a:prstGeom prst="ellipse">
            <a:avLst/>
          </a:prstGeom>
          <a:solidFill>
            <a:srgbClr val="f3f3f3"/>
          </a:solidFill>
          <a:ln w="9360">
            <a:solidFill>
              <a:srgbClr val="000000"/>
            </a:solidFill>
            <a:round/>
          </a:ln>
        </p:spPr>
        <p:style>
          <a:lnRef idx="0"/>
          <a:fillRef idx="0"/>
          <a:effectRef idx="0"/>
          <a:fontRef idx="minor"/>
        </p:style>
        <p:txBody>
          <a:bodyPr tIns="182880" bIns="182880" anchor="ctr">
            <a:noAutofit/>
          </a:bodyPr>
          <a:p>
            <a:pPr>
              <a:lnSpc>
                <a:spcPct val="100000"/>
              </a:lnSpc>
              <a:buNone/>
              <a:tabLst>
                <a:tab algn="l" pos="0"/>
              </a:tabLst>
            </a:pPr>
            <a:r>
              <a:rPr b="0" lang="en-GB" sz="1400" spc="-1" strike="noStrike">
                <a:solidFill>
                  <a:srgbClr val="000000"/>
                </a:solidFill>
                <a:latin typeface="Arial"/>
                <a:ea typeface="Arial"/>
              </a:rPr>
              <a:t>,</a:t>
            </a:r>
            <a:endParaRPr b="0" lang="en-GB" sz="1400" spc="-1" strike="noStrike">
              <a:latin typeface="Arial"/>
            </a:endParaRPr>
          </a:p>
        </p:txBody>
      </p:sp>
      <p:sp>
        <p:nvSpPr>
          <p:cNvPr id="237" name="Google Shape;352;p 2"/>
          <p:cNvSpPr/>
          <p:nvPr/>
        </p:nvSpPr>
        <p:spPr>
          <a:xfrm>
            <a:off x="3900960" y="3348720"/>
            <a:ext cx="370800" cy="362160"/>
          </a:xfrm>
          <a:prstGeom prst="ellipse">
            <a:avLst/>
          </a:prstGeom>
          <a:solidFill>
            <a:srgbClr val="f3f3f3"/>
          </a:solidFill>
          <a:ln w="9360">
            <a:solidFill>
              <a:srgbClr val="000000"/>
            </a:solidFill>
            <a:round/>
          </a:ln>
        </p:spPr>
        <p:style>
          <a:lnRef idx="0"/>
          <a:fillRef idx="0"/>
          <a:effectRef idx="0"/>
          <a:fontRef idx="minor"/>
        </p:style>
        <p:txBody>
          <a:bodyPr tIns="182880" bIns="182880" anchor="ctr">
            <a:noAutofit/>
          </a:bodyPr>
          <a:p>
            <a:pPr>
              <a:lnSpc>
                <a:spcPct val="100000"/>
              </a:lnSpc>
              <a:buNone/>
              <a:tabLst>
                <a:tab algn="l" pos="0"/>
              </a:tabLst>
            </a:pPr>
            <a:r>
              <a:rPr b="0" lang="en-GB" sz="1400" spc="-1" strike="noStrike">
                <a:solidFill>
                  <a:srgbClr val="000000"/>
                </a:solidFill>
                <a:latin typeface="Arial"/>
                <a:ea typeface="Arial"/>
              </a:rPr>
              <a:t>,</a:t>
            </a:r>
            <a:endParaRPr b="0" lang="en-GB" sz="1400" spc="-1" strike="noStrike">
              <a:latin typeface="Arial"/>
            </a:endParaRPr>
          </a:p>
        </p:txBody>
      </p:sp>
      <p:sp>
        <p:nvSpPr>
          <p:cNvPr id="238" name="Google Shape;353;p 2"/>
          <p:cNvSpPr/>
          <p:nvPr/>
        </p:nvSpPr>
        <p:spPr>
          <a:xfrm>
            <a:off x="5553000" y="2946960"/>
            <a:ext cx="370800" cy="389160"/>
          </a:xfrm>
          <a:prstGeom prst="arc">
            <a:avLst>
              <a:gd name="adj1" fmla="val 16200000"/>
              <a:gd name="adj2" fmla="val 0"/>
            </a:avLst>
          </a:prstGeom>
          <a:noFill/>
          <a:ln w="9360">
            <a:solidFill>
              <a:srgbClr val="000000"/>
            </a:solidFill>
            <a:round/>
          </a:ln>
        </p:spPr>
        <p:style>
          <a:lnRef idx="0"/>
          <a:fillRef idx="0"/>
          <a:effectRef idx="0"/>
          <a:fontRef idx="minor"/>
        </p:style>
      </p:sp>
      <p:sp>
        <p:nvSpPr>
          <p:cNvPr id="239" name="Google Shape;354;p 2"/>
          <p:cNvSpPr/>
          <p:nvPr/>
        </p:nvSpPr>
        <p:spPr>
          <a:xfrm>
            <a:off x="5924160" y="3141720"/>
            <a:ext cx="360" cy="706320"/>
          </a:xfrm>
          <a:custGeom>
            <a:avLst/>
            <a:gdLst/>
            <a:ahLst/>
            <a:rect l="l" t="t" r="r" b="b"/>
            <a:pathLst>
              <a:path w="21600" h="21600">
                <a:moveTo>
                  <a:pt x="0" y="0"/>
                </a:moveTo>
                <a:lnTo>
                  <a:pt x="21600" y="21600"/>
                </a:lnTo>
              </a:path>
            </a:pathLst>
          </a:custGeom>
          <a:noFill/>
          <a:ln w="9360">
            <a:solidFill>
              <a:srgbClr val="000000"/>
            </a:solidFill>
            <a:round/>
          </a:ln>
        </p:spPr>
        <p:style>
          <a:lnRef idx="0"/>
          <a:fillRef idx="0"/>
          <a:effectRef idx="0"/>
          <a:fontRef idx="minor"/>
        </p:style>
      </p:sp>
      <p:sp>
        <p:nvSpPr>
          <p:cNvPr id="240" name="Google Shape;355;p 2"/>
          <p:cNvSpPr/>
          <p:nvPr/>
        </p:nvSpPr>
        <p:spPr>
          <a:xfrm rot="5400000">
            <a:off x="5553000" y="3613680"/>
            <a:ext cx="370800" cy="389160"/>
          </a:xfrm>
          <a:prstGeom prst="arc">
            <a:avLst>
              <a:gd name="adj1" fmla="val 16200000"/>
              <a:gd name="adj2" fmla="val 0"/>
            </a:avLst>
          </a:prstGeom>
          <a:noFill/>
          <a:ln w="9360">
            <a:solidFill>
              <a:srgbClr val="000000"/>
            </a:solidFill>
            <a:round/>
          </a:ln>
        </p:spPr>
        <p:style>
          <a:lnRef idx="0"/>
          <a:fillRef idx="0"/>
          <a:effectRef idx="0"/>
          <a:fontRef idx="minor"/>
        </p:style>
      </p:sp>
      <p:grpSp>
        <p:nvGrpSpPr>
          <p:cNvPr id="241" name="Google Shape;356;p 2"/>
          <p:cNvGrpSpPr/>
          <p:nvPr/>
        </p:nvGrpSpPr>
        <p:grpSpPr>
          <a:xfrm>
            <a:off x="2388240" y="2934360"/>
            <a:ext cx="389160" cy="1046520"/>
            <a:chOff x="2388240" y="2934360"/>
            <a:chExt cx="389160" cy="1046520"/>
          </a:xfrm>
        </p:grpSpPr>
        <p:sp>
          <p:nvSpPr>
            <p:cNvPr id="242" name="Google Shape;357;p 2"/>
            <p:cNvSpPr/>
            <p:nvPr/>
          </p:nvSpPr>
          <p:spPr>
            <a:xfrm flipH="1">
              <a:off x="2400480" y="2934360"/>
              <a:ext cx="370800" cy="389160"/>
            </a:xfrm>
            <a:prstGeom prst="arc">
              <a:avLst>
                <a:gd name="adj1" fmla="val 16200000"/>
                <a:gd name="adj2" fmla="val 0"/>
              </a:avLst>
            </a:prstGeom>
            <a:noFill/>
            <a:ln w="9360">
              <a:solidFill>
                <a:srgbClr val="000000"/>
              </a:solidFill>
              <a:round/>
            </a:ln>
          </p:spPr>
          <p:style>
            <a:lnRef idx="0"/>
            <a:fillRef idx="0"/>
            <a:effectRef idx="0"/>
            <a:fontRef idx="minor"/>
          </p:style>
        </p:sp>
        <p:sp>
          <p:nvSpPr>
            <p:cNvPr id="243" name="Google Shape;358;p 2"/>
            <p:cNvSpPr/>
            <p:nvPr/>
          </p:nvSpPr>
          <p:spPr>
            <a:xfrm flipH="1">
              <a:off x="2396520" y="3129120"/>
              <a:ext cx="360" cy="705960"/>
            </a:xfrm>
            <a:custGeom>
              <a:avLst/>
              <a:gdLst/>
              <a:ahLst/>
              <a:rect l="l" t="t" r="r" b="b"/>
              <a:pathLst>
                <a:path w="21600" h="21600">
                  <a:moveTo>
                    <a:pt x="0" y="0"/>
                  </a:moveTo>
                  <a:lnTo>
                    <a:pt x="21600" y="21600"/>
                  </a:lnTo>
                </a:path>
              </a:pathLst>
            </a:custGeom>
            <a:noFill/>
            <a:ln w="9360">
              <a:solidFill>
                <a:srgbClr val="000000"/>
              </a:solidFill>
              <a:round/>
            </a:ln>
          </p:spPr>
          <p:style>
            <a:lnRef idx="0"/>
            <a:fillRef idx="0"/>
            <a:effectRef idx="0"/>
            <a:fontRef idx="minor"/>
          </p:style>
        </p:sp>
        <p:sp>
          <p:nvSpPr>
            <p:cNvPr id="244" name="Google Shape;359;p 2"/>
            <p:cNvSpPr/>
            <p:nvPr/>
          </p:nvSpPr>
          <p:spPr>
            <a:xfrm flipH="1" rot="16200000">
              <a:off x="2396880" y="3600720"/>
              <a:ext cx="370800" cy="389160"/>
            </a:xfrm>
            <a:prstGeom prst="arc">
              <a:avLst>
                <a:gd name="adj1" fmla="val 16200000"/>
                <a:gd name="adj2" fmla="val 0"/>
              </a:avLst>
            </a:prstGeom>
            <a:noFill/>
            <a:ln w="9360">
              <a:solidFill>
                <a:srgbClr val="000000"/>
              </a:solidFill>
              <a:round/>
            </a:ln>
          </p:spPr>
          <p:style>
            <a:lnRef idx="0"/>
            <a:fillRef idx="0"/>
            <a:effectRef idx="0"/>
            <a:fontRef idx="minor"/>
          </p:style>
        </p:sp>
      </p:grpSp>
      <p:sp>
        <p:nvSpPr>
          <p:cNvPr id="245" name="Google Shape;360;p 2"/>
          <p:cNvSpPr/>
          <p:nvPr/>
        </p:nvSpPr>
        <p:spPr>
          <a:xfrm>
            <a:off x="2585880" y="3981240"/>
            <a:ext cx="3152520" cy="12600"/>
          </a:xfrm>
          <a:custGeom>
            <a:avLst/>
            <a:gdLst/>
            <a:ahLst/>
            <a:rect l="l" t="t" r="r" b="b"/>
            <a:pathLst>
              <a:path w="21600" h="21600">
                <a:moveTo>
                  <a:pt x="0" y="0"/>
                </a:moveTo>
                <a:lnTo>
                  <a:pt x="21600" y="21600"/>
                </a:lnTo>
              </a:path>
            </a:pathLst>
          </a:custGeom>
          <a:noFill/>
          <a:ln w="9360">
            <a:solidFill>
              <a:srgbClr val="000000"/>
            </a:solidFill>
            <a:round/>
          </a:ln>
        </p:spPr>
        <p:style>
          <a:lnRef idx="0"/>
          <a:fillRef idx="0"/>
          <a:effectRef idx="0"/>
          <a:fontRef idx="minor"/>
        </p:style>
      </p:sp>
      <p:sp>
        <p:nvSpPr>
          <p:cNvPr id="246" name="Google Shape;361;p 2"/>
          <p:cNvSpPr/>
          <p:nvPr/>
        </p:nvSpPr>
        <p:spPr>
          <a:xfrm>
            <a:off x="5738760" y="2946960"/>
            <a:ext cx="833400" cy="36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247" name="Google Shape;362;p 2"/>
          <p:cNvSpPr/>
          <p:nvPr/>
        </p:nvSpPr>
        <p:spPr>
          <a:xfrm>
            <a:off x="6582240" y="2879640"/>
            <a:ext cx="123120" cy="141120"/>
          </a:xfrm>
          <a:prstGeom prst="ellipse">
            <a:avLst/>
          </a:prstGeom>
          <a:noFill/>
          <a:ln w="9360">
            <a:solidFill>
              <a:srgbClr val="000000"/>
            </a:solidFill>
            <a:round/>
          </a:ln>
        </p:spPr>
        <p:style>
          <a:lnRef idx="0"/>
          <a:fillRef idx="0"/>
          <a:effectRef idx="0"/>
          <a:fontRef idx="minor"/>
        </p:style>
      </p:sp>
      <p:sp>
        <p:nvSpPr>
          <p:cNvPr id="248" name="Google Shape;363;p 2"/>
          <p:cNvSpPr/>
          <p:nvPr/>
        </p:nvSpPr>
        <p:spPr>
          <a:xfrm>
            <a:off x="3900960" y="3806280"/>
            <a:ext cx="370800" cy="362160"/>
          </a:xfrm>
          <a:prstGeom prst="ellipse">
            <a:avLst/>
          </a:prstGeom>
          <a:solidFill>
            <a:srgbClr val="f3f3f3"/>
          </a:solidFill>
          <a:ln w="9360">
            <a:solidFill>
              <a:srgbClr val="000000"/>
            </a:solidFill>
            <a:round/>
          </a:ln>
        </p:spPr>
        <p:style>
          <a:lnRef idx="0"/>
          <a:fillRef idx="0"/>
          <a:effectRef idx="0"/>
          <a:fontRef idx="minor"/>
        </p:style>
        <p:txBody>
          <a:bodyPr tIns="182880" bIns="182880" anchor="ctr">
            <a:noAutofit/>
          </a:bodyPr>
          <a:p>
            <a:pPr>
              <a:lnSpc>
                <a:spcPct val="100000"/>
              </a:lnSpc>
              <a:buNone/>
              <a:tabLst>
                <a:tab algn="l" pos="0"/>
              </a:tabLst>
            </a:pPr>
            <a:r>
              <a:rPr b="0" lang="en-GB" sz="1400" spc="-1" strike="noStrike">
                <a:solidFill>
                  <a:srgbClr val="000000"/>
                </a:solidFill>
                <a:latin typeface="Arial"/>
                <a:ea typeface="Arial"/>
              </a:rPr>
              <a:t>,</a:t>
            </a:r>
            <a:endParaRPr b="0" lang="en-GB" sz="1400" spc="-1" strike="noStrike">
              <a:latin typeface="Arial"/>
            </a:endParaRPr>
          </a:p>
        </p:txBody>
      </p:sp>
      <p:sp>
        <p:nvSpPr>
          <p:cNvPr id="249" name="Google Shape;364;p 2"/>
          <p:cNvSpPr/>
          <p:nvPr/>
        </p:nvSpPr>
        <p:spPr>
          <a:xfrm rot="10800000">
            <a:off x="4272480" y="3987360"/>
            <a:ext cx="520920" cy="360"/>
          </a:xfrm>
          <a:custGeom>
            <a:avLst/>
            <a:gdLst/>
            <a:ahLst/>
            <a:rect l="l" t="t" r="r" b="b"/>
            <a:pathLst>
              <a:path w="21600" h="21600">
                <a:moveTo>
                  <a:pt x="0" y="0"/>
                </a:moveTo>
                <a:lnTo>
                  <a:pt x="21600" y="21600"/>
                </a:lnTo>
              </a:path>
            </a:pathLst>
          </a:custGeom>
          <a:noFill/>
          <a:ln w="9360">
            <a:solidFill>
              <a:srgbClr val="595959"/>
            </a:solidFill>
            <a:round/>
            <a:tailEnd len="med" type="triangle" w="med"/>
          </a:ln>
        </p:spPr>
        <p:style>
          <a:lnRef idx="0"/>
          <a:fillRef idx="0"/>
          <a:effectRef idx="0"/>
          <a:fontRef idx="minor"/>
        </p:style>
      </p:sp>
      <p:sp>
        <p:nvSpPr>
          <p:cNvPr id="250" name="Google Shape;365;p 2"/>
          <p:cNvSpPr/>
          <p:nvPr/>
        </p:nvSpPr>
        <p:spPr>
          <a:xfrm>
            <a:off x="7843320" y="1407240"/>
            <a:ext cx="497880" cy="4320"/>
          </a:xfrm>
          <a:custGeom>
            <a:avLst/>
            <a:gdLst/>
            <a:ahLst/>
            <a:rect l="l" t="t" r="r" b="b"/>
            <a:pathLst>
              <a:path w="21600" h="21600">
                <a:moveTo>
                  <a:pt x="0" y="0"/>
                </a:moveTo>
                <a:lnTo>
                  <a:pt x="21600" y="21600"/>
                </a:lnTo>
              </a:path>
            </a:pathLst>
          </a:custGeom>
          <a:noFill/>
          <a:ln w="9360">
            <a:solidFill>
              <a:srgbClr val="000000"/>
            </a:solidFill>
            <a:round/>
          </a:ln>
        </p:spPr>
        <p:style>
          <a:lnRef idx="0"/>
          <a:fillRef idx="0"/>
          <a:effectRef idx="0"/>
          <a:fontRef idx="minor"/>
        </p:style>
      </p:sp>
      <p:sp>
        <p:nvSpPr>
          <p:cNvPr id="251" name="Google Shape;366;p 2"/>
          <p:cNvSpPr/>
          <p:nvPr/>
        </p:nvSpPr>
        <p:spPr>
          <a:xfrm>
            <a:off x="4233600" y="1414440"/>
            <a:ext cx="370800" cy="389160"/>
          </a:xfrm>
          <a:prstGeom prst="arc">
            <a:avLst>
              <a:gd name="adj1" fmla="val 16200000"/>
              <a:gd name="adj2" fmla="val 0"/>
            </a:avLst>
          </a:prstGeom>
          <a:noFill/>
          <a:ln w="9360">
            <a:solidFill>
              <a:srgbClr val="000000"/>
            </a:solidFill>
            <a:round/>
          </a:ln>
        </p:spPr>
        <p:style>
          <a:lnRef idx="0"/>
          <a:fillRef idx="0"/>
          <a:effectRef idx="0"/>
          <a:fontRef idx="minor"/>
        </p:style>
      </p:sp>
      <p:sp>
        <p:nvSpPr>
          <p:cNvPr id="252" name="Google Shape;367;p 2"/>
          <p:cNvSpPr/>
          <p:nvPr/>
        </p:nvSpPr>
        <p:spPr>
          <a:xfrm>
            <a:off x="4604760" y="1609200"/>
            <a:ext cx="360" cy="392400"/>
          </a:xfrm>
          <a:custGeom>
            <a:avLst/>
            <a:gdLst/>
            <a:ahLst/>
            <a:rect l="l" t="t" r="r" b="b"/>
            <a:pathLst>
              <a:path w="21600" h="21600">
                <a:moveTo>
                  <a:pt x="0" y="0"/>
                </a:moveTo>
                <a:lnTo>
                  <a:pt x="21600" y="21600"/>
                </a:lnTo>
              </a:path>
            </a:pathLst>
          </a:custGeom>
          <a:noFill/>
          <a:ln w="9360">
            <a:solidFill>
              <a:srgbClr val="000000"/>
            </a:solidFill>
            <a:round/>
          </a:ln>
        </p:spPr>
        <p:style>
          <a:lnRef idx="0"/>
          <a:fillRef idx="0"/>
          <a:effectRef idx="0"/>
          <a:fontRef idx="minor"/>
        </p:style>
      </p:sp>
      <p:sp>
        <p:nvSpPr>
          <p:cNvPr id="253" name="Google Shape;368;p 2"/>
          <p:cNvSpPr/>
          <p:nvPr/>
        </p:nvSpPr>
        <p:spPr>
          <a:xfrm rot="10800000">
            <a:off x="4605120" y="1807560"/>
            <a:ext cx="370800" cy="389160"/>
          </a:xfrm>
          <a:prstGeom prst="arc">
            <a:avLst>
              <a:gd name="adj1" fmla="val 16200000"/>
              <a:gd name="adj2" fmla="val 0"/>
            </a:avLst>
          </a:prstGeom>
          <a:noFill/>
          <a:ln w="9360">
            <a:solidFill>
              <a:srgbClr val="000000"/>
            </a:solidFill>
            <a:round/>
          </a:ln>
        </p:spPr>
        <p:style>
          <a:lnRef idx="0"/>
          <a:fillRef idx="0"/>
          <a:effectRef idx="0"/>
          <a:fontRef idx="minor"/>
        </p:style>
      </p:sp>
      <p:sp>
        <p:nvSpPr>
          <p:cNvPr id="254" name="Google Shape;369;p 2"/>
          <p:cNvSpPr/>
          <p:nvPr/>
        </p:nvSpPr>
        <p:spPr>
          <a:xfrm flipH="1">
            <a:off x="7909920" y="1407240"/>
            <a:ext cx="370800" cy="389160"/>
          </a:xfrm>
          <a:prstGeom prst="arc">
            <a:avLst>
              <a:gd name="adj1" fmla="val 16200000"/>
              <a:gd name="adj2" fmla="val 0"/>
            </a:avLst>
          </a:prstGeom>
          <a:noFill/>
          <a:ln w="9360">
            <a:solidFill>
              <a:srgbClr val="000000"/>
            </a:solidFill>
            <a:round/>
          </a:ln>
        </p:spPr>
        <p:style>
          <a:lnRef idx="0"/>
          <a:fillRef idx="0"/>
          <a:effectRef idx="0"/>
          <a:fontRef idx="minor"/>
        </p:style>
      </p:sp>
      <p:sp>
        <p:nvSpPr>
          <p:cNvPr id="255" name="Google Shape;370;p 2"/>
          <p:cNvSpPr/>
          <p:nvPr/>
        </p:nvSpPr>
        <p:spPr>
          <a:xfrm>
            <a:off x="7909920" y="1602000"/>
            <a:ext cx="360" cy="392400"/>
          </a:xfrm>
          <a:custGeom>
            <a:avLst/>
            <a:gdLst/>
            <a:ahLst/>
            <a:rect l="l" t="t" r="r" b="b"/>
            <a:pathLst>
              <a:path w="21600" h="21600">
                <a:moveTo>
                  <a:pt x="0" y="0"/>
                </a:moveTo>
                <a:lnTo>
                  <a:pt x="21600" y="21600"/>
                </a:lnTo>
              </a:path>
            </a:pathLst>
          </a:custGeom>
          <a:noFill/>
          <a:ln w="9360">
            <a:solidFill>
              <a:srgbClr val="000000"/>
            </a:solidFill>
            <a:round/>
          </a:ln>
        </p:spPr>
        <p:style>
          <a:lnRef idx="0"/>
          <a:fillRef idx="0"/>
          <a:effectRef idx="0"/>
          <a:fontRef idx="minor"/>
        </p:style>
      </p:sp>
      <p:sp>
        <p:nvSpPr>
          <p:cNvPr id="256" name="Google Shape;371;p 2"/>
          <p:cNvSpPr/>
          <p:nvPr/>
        </p:nvSpPr>
        <p:spPr>
          <a:xfrm flipH="1" rot="10800000">
            <a:off x="7539120" y="1800360"/>
            <a:ext cx="370800" cy="389160"/>
          </a:xfrm>
          <a:prstGeom prst="arc">
            <a:avLst>
              <a:gd name="adj1" fmla="val 16200000"/>
              <a:gd name="adj2" fmla="val 0"/>
            </a:avLst>
          </a:prstGeom>
          <a:noFill/>
          <a:ln w="9360">
            <a:solidFill>
              <a:srgbClr val="000000"/>
            </a:solidFill>
            <a:round/>
          </a:ln>
        </p:spPr>
        <p:style>
          <a:lnRef idx="0"/>
          <a:fillRef idx="0"/>
          <a:effectRef idx="0"/>
          <a:fontRef idx="minor"/>
        </p:style>
      </p:sp>
      <p:sp>
        <p:nvSpPr>
          <p:cNvPr id="257" name="Google Shape;372;p 2"/>
          <p:cNvSpPr/>
          <p:nvPr/>
        </p:nvSpPr>
        <p:spPr>
          <a:xfrm flipH="1" rot="10800000">
            <a:off x="4786920" y="2189880"/>
            <a:ext cx="2933640" cy="6840"/>
          </a:xfrm>
          <a:custGeom>
            <a:avLst/>
            <a:gdLst/>
            <a:ahLst/>
            <a:rect l="l" t="t" r="r" b="b"/>
            <a:pathLst>
              <a:path w="21600" h="21600">
                <a:moveTo>
                  <a:pt x="0" y="0"/>
                </a:moveTo>
                <a:lnTo>
                  <a:pt x="21600" y="21600"/>
                </a:lnTo>
              </a:path>
            </a:pathLst>
          </a:custGeom>
          <a:noFill/>
          <a:ln w="9360">
            <a:solidFill>
              <a:srgbClr val="000000"/>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Inserting Using SELECT</a:t>
            </a:r>
            <a:endParaRPr b="0" lang="en-GB" sz="3000" spc="-1" strike="noStrike">
              <a:solidFill>
                <a:srgbClr val="000000"/>
              </a:solidFill>
              <a:latin typeface="Arial"/>
            </a:endParaRPr>
          </a:p>
        </p:txBody>
      </p:sp>
      <p:sp>
        <p:nvSpPr>
          <p:cNvPr id="259"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You can insert multiple rows from another table:</a:t>
            </a:r>
            <a:endParaRPr b="0" lang="en-GB" sz="2400" spc="-1" strike="noStrike">
              <a:solidFill>
                <a:srgbClr val="000000"/>
              </a:solidFill>
              <a:latin typeface="Arial"/>
            </a:endParaRPr>
          </a:p>
          <a:p>
            <a:pPr>
              <a:lnSpc>
                <a:spcPct val="115000"/>
              </a:lnSpc>
              <a:buNone/>
              <a:tabLst>
                <a:tab algn="l" pos="0"/>
              </a:tabLst>
            </a:pPr>
            <a:endParaRPr b="0" lang="en-GB" sz="2800" spc="-1" strike="noStrike">
              <a:solidFill>
                <a:srgbClr val="000000"/>
              </a:solidFill>
              <a:latin typeface="Arial"/>
            </a:endParaRPr>
          </a:p>
          <a:p>
            <a:pPr>
              <a:lnSpc>
                <a:spcPct val="115000"/>
              </a:lnSpc>
              <a:buNone/>
              <a:tabLst>
                <a:tab algn="l" pos="0"/>
              </a:tabLst>
            </a:pPr>
            <a:endParaRPr b="0" lang="en-GB" sz="2800" spc="-1" strike="noStrike">
              <a:solidFill>
                <a:srgbClr val="000000"/>
              </a:solidFill>
              <a:latin typeface="Arial"/>
            </a:endParaRPr>
          </a:p>
          <a:p>
            <a:pPr>
              <a:lnSpc>
                <a:spcPct val="115000"/>
              </a:lnSpc>
              <a:buNone/>
              <a:tabLst>
                <a:tab algn="l" pos="0"/>
              </a:tabLst>
            </a:pPr>
            <a:endParaRPr b="0" lang="en-GB" sz="28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This command can be useful for restructuring data or changing a table definition.</a:t>
            </a:r>
            <a:endParaRPr b="0" lang="en-GB" sz="2400" spc="-1" strike="noStrike">
              <a:solidFill>
                <a:srgbClr val="000000"/>
              </a:solidFill>
              <a:latin typeface="Arial"/>
            </a:endParaRPr>
          </a:p>
        </p:txBody>
      </p:sp>
      <p:sp>
        <p:nvSpPr>
          <p:cNvPr id="260" name="Google Shape;379;p 2"/>
          <p:cNvSpPr/>
          <p:nvPr/>
        </p:nvSpPr>
        <p:spPr>
          <a:xfrm>
            <a:off x="330840" y="1762200"/>
            <a:ext cx="8482320" cy="1014480"/>
          </a:xfrm>
          <a:prstGeom prst="rect">
            <a:avLst/>
          </a:prstGeom>
          <a:solidFill>
            <a:srgbClr val="351c75"/>
          </a:solidFill>
          <a:ln w="9360">
            <a:solidFill>
              <a:srgbClr val="595959"/>
            </a:solidFill>
            <a:round/>
          </a:ln>
        </p:spPr>
        <p:style>
          <a:lnRef idx="0"/>
          <a:fillRef idx="0"/>
          <a:effectRef idx="0"/>
          <a:fontRef idx="minor"/>
        </p:style>
        <p:txBody>
          <a:bodyPr tIns="91440" bIns="91440" anchor="t">
            <a:noAutofit/>
          </a:bodyPr>
          <a:p>
            <a:pPr>
              <a:lnSpc>
                <a:spcPct val="100000"/>
              </a:lnSpc>
              <a:buNone/>
              <a:tabLst>
                <a:tab algn="l" pos="0"/>
              </a:tabLst>
            </a:pPr>
            <a:r>
              <a:rPr b="0" lang="en-GB" sz="1800" spc="-1" strike="noStrike">
                <a:solidFill>
                  <a:srgbClr val="ffffff"/>
                </a:solidFill>
                <a:latin typeface="Courier New"/>
                <a:ea typeface="Courier New"/>
              </a:rPr>
              <a:t>INSERT INTO invoices (res_id, total, invoice_date, paid)</a:t>
            </a:r>
            <a:endParaRPr b="0" lang="en-GB" sz="1800" spc="-1" strike="noStrike">
              <a:latin typeface="Arial"/>
            </a:endParaRPr>
          </a:p>
          <a:p>
            <a:pPr>
              <a:lnSpc>
                <a:spcPct val="100000"/>
              </a:lnSpc>
              <a:buNone/>
              <a:tabLst>
                <a:tab algn="l" pos="0"/>
              </a:tabLst>
            </a:pPr>
            <a:r>
              <a:rPr b="0" lang="en-GB" sz="1800" spc="-1" strike="noStrike">
                <a:solidFill>
                  <a:srgbClr val="ffffff"/>
                </a:solidFill>
                <a:latin typeface="Courier New"/>
                <a:ea typeface="Courier New"/>
              </a:rPr>
              <a:t>  </a:t>
            </a:r>
            <a:r>
              <a:rPr b="0" lang="en-GB" sz="1800" spc="-1" strike="noStrike">
                <a:solidFill>
                  <a:srgbClr val="ffffff"/>
                </a:solidFill>
                <a:latin typeface="Courier New"/>
                <a:ea typeface="Courier New"/>
              </a:rPr>
              <a:t>AS SELECT booking_id, amount, invdate, complete</a:t>
            </a:r>
            <a:endParaRPr b="0" lang="en-GB" sz="1800" spc="-1" strike="noStrike">
              <a:latin typeface="Arial"/>
            </a:endParaRPr>
          </a:p>
          <a:p>
            <a:pPr>
              <a:lnSpc>
                <a:spcPct val="100000"/>
              </a:lnSpc>
              <a:buNone/>
              <a:tabLst>
                <a:tab algn="l" pos="0"/>
              </a:tabLst>
            </a:pPr>
            <a:r>
              <a:rPr b="0" lang="en-GB" sz="1800" spc="-1" strike="noStrike">
                <a:solidFill>
                  <a:srgbClr val="ffffff"/>
                </a:solidFill>
                <a:latin typeface="Courier New"/>
                <a:ea typeface="Courier New"/>
              </a:rPr>
              <a:t>       </a:t>
            </a:r>
            <a:r>
              <a:rPr b="0" lang="en-GB" sz="1800" spc="-1" strike="noStrike">
                <a:solidFill>
                  <a:srgbClr val="ffffff"/>
                </a:solidFill>
                <a:latin typeface="Courier New"/>
                <a:ea typeface="Courier New"/>
              </a:rPr>
              <a:t>FROM old_invoices;</a:t>
            </a:r>
            <a:endParaRPr b="0" lang="en-GB" sz="1800" spc="-1" strike="noStrike">
              <a:latin typeface="Arial"/>
            </a:endParaRPr>
          </a:p>
          <a:p>
            <a:pPr>
              <a:lnSpc>
                <a:spcPct val="100000"/>
              </a:lnSpc>
              <a:buNone/>
              <a:tabLst>
                <a:tab algn="l" pos="0"/>
              </a:tabLst>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261"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Exercise:</a:t>
            </a:r>
            <a:endParaRPr b="0" lang="en-GB" sz="3000" spc="-1" strike="noStrike">
              <a:solidFill>
                <a:srgbClr val="000000"/>
              </a:solidFill>
              <a:latin typeface="Arial"/>
            </a:endParaRPr>
          </a:p>
        </p:txBody>
      </p:sp>
      <p:sp>
        <p:nvSpPr>
          <p:cNvPr id="262"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67920">
              <a:lnSpc>
                <a:spcPct val="115000"/>
              </a:lnSpc>
              <a:buClr>
                <a:srgbClr val="20124d"/>
              </a:buClr>
              <a:buFont typeface="StarSymbol"/>
              <a:buAutoNum type="arabicPeriod"/>
            </a:pPr>
            <a:r>
              <a:rPr b="0" lang="en-GB" sz="2200" spc="-1" strike="noStrike">
                <a:solidFill>
                  <a:srgbClr val="20124d"/>
                </a:solidFill>
                <a:latin typeface="Arial"/>
                <a:ea typeface="Arial"/>
              </a:rPr>
              <a:t>Insert yourself in the customers table. Query the table to check your new data.</a:t>
            </a:r>
            <a:endParaRPr b="0" lang="en-GB" sz="2200" spc="-1" strike="noStrike">
              <a:solidFill>
                <a:srgbClr val="000000"/>
              </a:solidFill>
              <a:latin typeface="Arial"/>
            </a:endParaRPr>
          </a:p>
          <a:p>
            <a:pPr marL="457200" indent="-367920">
              <a:lnSpc>
                <a:spcPct val="115000"/>
              </a:lnSpc>
              <a:buClr>
                <a:srgbClr val="20124d"/>
              </a:buClr>
              <a:buFont typeface="StarSymbol"/>
              <a:buAutoNum type="arabicPeriod"/>
            </a:pPr>
            <a:r>
              <a:rPr b="0" lang="en-GB" sz="2200" spc="-1" strike="noStrike">
                <a:solidFill>
                  <a:srgbClr val="20124d"/>
                </a:solidFill>
                <a:latin typeface="Arial"/>
                <a:ea typeface="Arial"/>
              </a:rPr>
              <a:t>Insert a new room type of PENTHOUSE with a default rate of 285.00.</a:t>
            </a:r>
            <a:endParaRPr b="0" lang="en-GB" sz="2200" spc="-1" strike="noStrike">
              <a:solidFill>
                <a:srgbClr val="000000"/>
              </a:solidFill>
              <a:latin typeface="Arial"/>
            </a:endParaRPr>
          </a:p>
          <a:p>
            <a:pPr marL="457200" indent="-367920">
              <a:lnSpc>
                <a:spcPct val="115000"/>
              </a:lnSpc>
              <a:buClr>
                <a:srgbClr val="20124d"/>
              </a:buClr>
              <a:buFont typeface="StarSymbol"/>
              <a:buAutoNum type="arabicPeriod"/>
            </a:pPr>
            <a:r>
              <a:rPr b="0" lang="en-GB" sz="2200" spc="-1" strike="noStrike">
                <a:solidFill>
                  <a:srgbClr val="20124d"/>
                </a:solidFill>
                <a:latin typeface="Arial"/>
                <a:ea typeface="Arial"/>
              </a:rPr>
              <a:t>Add two new rooms, 501 and 502, of type PENTHOUSE and set the rate to the same as the default for that room type.</a:t>
            </a:r>
            <a:endParaRPr b="0" lang="en-GB" sz="2200" spc="-1" strike="noStrike">
              <a:solidFill>
                <a:srgbClr val="000000"/>
              </a:solidFill>
              <a:latin typeface="Arial"/>
            </a:endParaRPr>
          </a:p>
          <a:p>
            <a:pPr marL="457200" indent="-367920">
              <a:lnSpc>
                <a:spcPct val="115000"/>
              </a:lnSpc>
              <a:buClr>
                <a:srgbClr val="20124d"/>
              </a:buClr>
              <a:buFont typeface="StarSymbol"/>
              <a:buAutoNum type="arabicPeriod"/>
            </a:pPr>
            <a:r>
              <a:rPr b="0" lang="en-GB" sz="2200" spc="-1" strike="noStrike">
                <a:solidFill>
                  <a:srgbClr val="20124d"/>
                </a:solidFill>
                <a:latin typeface="Arial"/>
                <a:ea typeface="Arial"/>
              </a:rPr>
              <a:t>Try to insert a reservation for a customer id that does not exist in the `customers` table (for example ID `1000`). What is happening and why?</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Updating Existing Data</a:t>
            </a:r>
            <a:endParaRPr b="0" lang="en-GB" sz="3000" spc="-1" strike="noStrike">
              <a:solidFill>
                <a:srgbClr val="000000"/>
              </a:solidFill>
              <a:latin typeface="Arial"/>
            </a:endParaRPr>
          </a:p>
        </p:txBody>
      </p:sp>
      <p:sp>
        <p:nvSpPr>
          <p:cNvPr id="264"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You will often need to change the data in existing rows (e.g. a customer checks in and is assigned a room number).</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1200" spc="-1" strike="noStrike">
              <a:solidFill>
                <a:srgbClr val="000000"/>
              </a:solidFill>
              <a:latin typeface="Arial"/>
            </a:endParaRPr>
          </a:p>
          <a:p>
            <a:pPr>
              <a:lnSpc>
                <a:spcPct val="115000"/>
              </a:lnSpc>
              <a:buNone/>
              <a:tabLst>
                <a:tab algn="l" pos="0"/>
              </a:tabLst>
            </a:pPr>
            <a:endParaRPr b="0" lang="en-GB" sz="1200" spc="-1" strike="noStrike">
              <a:solidFill>
                <a:srgbClr val="000000"/>
              </a:solidFill>
              <a:latin typeface="Arial"/>
            </a:endParaRPr>
          </a:p>
          <a:p>
            <a:pPr>
              <a:lnSpc>
                <a:spcPct val="115000"/>
              </a:lnSpc>
              <a:buNone/>
              <a:tabLst>
                <a:tab algn="l" pos="0"/>
              </a:tabLst>
            </a:pPr>
            <a:endParaRPr b="0" lang="en-GB" sz="12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The WHERE clause defines which row(s) to be updated, the SET clause specifies which column(s) are to be changed.</a:t>
            </a:r>
            <a:endParaRPr b="0" lang="en-GB" sz="2400" spc="-1" strike="noStrike">
              <a:solidFill>
                <a:srgbClr val="000000"/>
              </a:solidFill>
              <a:latin typeface="Arial"/>
            </a:endParaRPr>
          </a:p>
          <a:p>
            <a:pPr>
              <a:lnSpc>
                <a:spcPct val="115000"/>
              </a:lnSpc>
              <a:buNone/>
              <a:tabLst>
                <a:tab algn="l" pos="0"/>
              </a:tabLst>
            </a:pPr>
            <a:endParaRPr b="0" lang="en-GB" sz="1200" spc="-1" strike="noStrike">
              <a:solidFill>
                <a:srgbClr val="000000"/>
              </a:solidFill>
              <a:latin typeface="Arial"/>
            </a:endParaRPr>
          </a:p>
          <a:p>
            <a:pPr>
              <a:lnSpc>
                <a:spcPct val="115000"/>
              </a:lnSpc>
              <a:buNone/>
              <a:tabLst>
                <a:tab algn="l" pos="0"/>
              </a:tabLst>
            </a:pPr>
            <a:r>
              <a:rPr b="0" lang="en-GB" sz="2400" spc="-1" strike="noStrike">
                <a:solidFill>
                  <a:srgbClr val="ff0000"/>
                </a:solidFill>
                <a:latin typeface="Arial"/>
                <a:ea typeface="Arial"/>
              </a:rPr>
              <a:t>Beware - no WHERE clause = all rows!</a:t>
            </a:r>
            <a:endParaRPr b="0" lang="en-GB" sz="2400" spc="-1" strike="noStrike">
              <a:solidFill>
                <a:srgbClr val="000000"/>
              </a:solidFill>
              <a:latin typeface="Arial"/>
            </a:endParaRPr>
          </a:p>
        </p:txBody>
      </p:sp>
      <p:sp>
        <p:nvSpPr>
          <p:cNvPr id="265" name="Google Shape;231;p49"/>
          <p:cNvSpPr/>
          <p:nvPr/>
        </p:nvSpPr>
        <p:spPr>
          <a:xfrm>
            <a:off x="330840" y="2100240"/>
            <a:ext cx="8482320" cy="1014480"/>
          </a:xfrm>
          <a:prstGeom prst="rect">
            <a:avLst/>
          </a:prstGeom>
          <a:solidFill>
            <a:srgbClr val="351c75"/>
          </a:solidFill>
          <a:ln w="9360">
            <a:solidFill>
              <a:srgbClr val="595959"/>
            </a:solidFill>
            <a:round/>
          </a:ln>
        </p:spPr>
        <p:style>
          <a:lnRef idx="0"/>
          <a:fillRef idx="0"/>
          <a:effectRef idx="0"/>
          <a:fontRef idx="minor"/>
        </p:style>
        <p:txBody>
          <a:bodyPr tIns="91440" bIns="91440" anchor="t">
            <a:noAutofit/>
          </a:bodyPr>
          <a:p>
            <a:pPr>
              <a:lnSpc>
                <a:spcPct val="100000"/>
              </a:lnSpc>
              <a:buNone/>
              <a:tabLst>
                <a:tab algn="l" pos="0"/>
              </a:tabLst>
            </a:pPr>
            <a:r>
              <a:rPr b="0" lang="en-GB" sz="1800" spc="-1" strike="noStrike">
                <a:solidFill>
                  <a:srgbClr val="ffffff"/>
                </a:solidFill>
                <a:latin typeface="Courier New"/>
                <a:ea typeface="Courier New"/>
              </a:rPr>
              <a:t>UPDATE reservations</a:t>
            </a:r>
            <a:endParaRPr b="0" lang="en-GB" sz="1800" spc="-1" strike="noStrike">
              <a:latin typeface="Arial"/>
            </a:endParaRPr>
          </a:p>
          <a:p>
            <a:pPr>
              <a:lnSpc>
                <a:spcPct val="100000"/>
              </a:lnSpc>
              <a:buNone/>
              <a:tabLst>
                <a:tab algn="l" pos="0"/>
              </a:tabLst>
            </a:pPr>
            <a:r>
              <a:rPr b="0" lang="en-GB" sz="1800" spc="-1" strike="noStrike">
                <a:solidFill>
                  <a:srgbClr val="ffffff"/>
                </a:solidFill>
                <a:latin typeface="Courier New"/>
                <a:ea typeface="Courier New"/>
              </a:rPr>
              <a:t>  </a:t>
            </a:r>
            <a:r>
              <a:rPr b="0" lang="en-GB" sz="1800" spc="-1" strike="noStrike">
                <a:solidFill>
                  <a:srgbClr val="ffffff"/>
                </a:solidFill>
                <a:latin typeface="Courier New"/>
                <a:ea typeface="Courier New"/>
              </a:rPr>
              <a:t>SET room_no = 213</a:t>
            </a:r>
            <a:endParaRPr b="0" lang="en-GB" sz="1800" spc="-1" strike="noStrike">
              <a:latin typeface="Arial"/>
            </a:endParaRPr>
          </a:p>
          <a:p>
            <a:pPr>
              <a:lnSpc>
                <a:spcPct val="100000"/>
              </a:lnSpc>
              <a:buNone/>
              <a:tabLst>
                <a:tab algn="l" pos="0"/>
              </a:tabLst>
            </a:pPr>
            <a:r>
              <a:rPr b="0" lang="en-GB" sz="1800" spc="-1" strike="noStrike">
                <a:solidFill>
                  <a:srgbClr val="ffffff"/>
                </a:solidFill>
                <a:latin typeface="Courier New"/>
                <a:ea typeface="Courier New"/>
              </a:rPr>
              <a:t>  </a:t>
            </a:r>
            <a:r>
              <a:rPr b="0" lang="en-GB" sz="1800" spc="-1" strike="noStrike">
                <a:solidFill>
                  <a:srgbClr val="ffffff"/>
                </a:solidFill>
                <a:latin typeface="Courier New"/>
                <a:ea typeface="Courier New"/>
              </a:rPr>
              <a:t>WHERE id = 97;</a:t>
            </a:r>
            <a:endParaRPr b="0" lang="en-GB" sz="1800" spc="-1" strike="noStrike">
              <a:latin typeface="Arial"/>
            </a:endParaRPr>
          </a:p>
          <a:p>
            <a:pPr>
              <a:lnSpc>
                <a:spcPct val="100000"/>
              </a:lnSpc>
              <a:buNone/>
              <a:tabLst>
                <a:tab algn="l" pos="0"/>
              </a:tabLst>
            </a:pPr>
            <a:endParaRPr b="0" lang="en-GB" sz="1800" spc="-1" strike="noStrike">
              <a:latin typeface="Arial"/>
            </a:endParaRPr>
          </a:p>
          <a:p>
            <a:pPr>
              <a:lnSpc>
                <a:spcPct val="100000"/>
              </a:lnSpc>
              <a:buNone/>
              <a:tabLst>
                <a:tab algn="l" pos="0"/>
              </a:tabLst>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Updating Multiple Values</a:t>
            </a:r>
            <a:endParaRPr b="0" lang="en-GB" sz="3000" spc="-1" strike="noStrike">
              <a:solidFill>
                <a:srgbClr val="000000"/>
              </a:solidFill>
              <a:latin typeface="Arial"/>
            </a:endParaRPr>
          </a:p>
        </p:txBody>
      </p:sp>
      <p:sp>
        <p:nvSpPr>
          <p:cNvPr id="267"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An UPDATE command can change more than one column:</a:t>
            </a:r>
            <a:endParaRPr b="0" lang="en-GB" sz="2400" spc="-1" strike="noStrike">
              <a:solidFill>
                <a:srgbClr val="000000"/>
              </a:solidFill>
              <a:latin typeface="Arial"/>
            </a:endParaRPr>
          </a:p>
          <a:p>
            <a:pPr>
              <a:lnSpc>
                <a:spcPct val="115000"/>
              </a:lnSpc>
              <a:buNone/>
              <a:tabLst>
                <a:tab algn="l" pos="0"/>
              </a:tabLst>
            </a:pPr>
            <a:endParaRPr b="0" lang="en-GB" sz="1200" spc="-1" strike="noStrike">
              <a:solidFill>
                <a:srgbClr val="000000"/>
              </a:solidFill>
              <a:latin typeface="Arial"/>
            </a:endParaRPr>
          </a:p>
          <a:p>
            <a:pPr>
              <a:lnSpc>
                <a:spcPct val="115000"/>
              </a:lnSpc>
              <a:buNone/>
              <a:tabLst>
                <a:tab algn="l" pos="0"/>
              </a:tabLst>
            </a:pPr>
            <a:endParaRPr b="0" lang="en-GB" sz="1200" spc="-1" strike="noStrike">
              <a:solidFill>
                <a:srgbClr val="000000"/>
              </a:solidFill>
              <a:latin typeface="Arial"/>
            </a:endParaRPr>
          </a:p>
          <a:p>
            <a:pPr>
              <a:lnSpc>
                <a:spcPct val="115000"/>
              </a:lnSpc>
              <a:buNone/>
              <a:tabLst>
                <a:tab algn="l" pos="0"/>
              </a:tabLst>
            </a:pPr>
            <a:endParaRPr b="0" lang="en-GB" sz="2800" spc="-1" strike="noStrike">
              <a:solidFill>
                <a:srgbClr val="000000"/>
              </a:solidFill>
              <a:latin typeface="Arial"/>
            </a:endParaRPr>
          </a:p>
          <a:p>
            <a:pPr>
              <a:lnSpc>
                <a:spcPct val="115000"/>
              </a:lnSpc>
              <a:buNone/>
              <a:tabLst>
                <a:tab algn="l" pos="0"/>
              </a:tabLst>
            </a:pPr>
            <a:endParaRPr b="0" lang="en-GB" sz="12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The customer has requested a change to the booked checkout date and after ensuring the room is available, the clerk accepts the change.</a:t>
            </a:r>
            <a:endParaRPr b="0" lang="en-GB" sz="2400" spc="-1" strike="noStrike">
              <a:solidFill>
                <a:srgbClr val="000000"/>
              </a:solidFill>
              <a:latin typeface="Arial"/>
            </a:endParaRPr>
          </a:p>
        </p:txBody>
      </p:sp>
      <p:sp>
        <p:nvSpPr>
          <p:cNvPr id="268" name="Google Shape;238;p50"/>
          <p:cNvSpPr/>
          <p:nvPr/>
        </p:nvSpPr>
        <p:spPr>
          <a:xfrm>
            <a:off x="311760" y="1708200"/>
            <a:ext cx="8482320" cy="1014480"/>
          </a:xfrm>
          <a:prstGeom prst="rect">
            <a:avLst/>
          </a:prstGeom>
          <a:solidFill>
            <a:srgbClr val="351c75"/>
          </a:solidFill>
          <a:ln w="9360">
            <a:solidFill>
              <a:srgbClr val="595959"/>
            </a:solidFill>
            <a:round/>
          </a:ln>
        </p:spPr>
        <p:style>
          <a:lnRef idx="0"/>
          <a:fillRef idx="0"/>
          <a:effectRef idx="0"/>
          <a:fontRef idx="minor"/>
        </p:style>
        <p:txBody>
          <a:bodyPr tIns="91440" bIns="91440" anchor="t">
            <a:noAutofit/>
          </a:bodyPr>
          <a:p>
            <a:pPr>
              <a:lnSpc>
                <a:spcPct val="100000"/>
              </a:lnSpc>
              <a:buNone/>
              <a:tabLst>
                <a:tab algn="l" pos="0"/>
              </a:tabLst>
            </a:pPr>
            <a:r>
              <a:rPr b="0" lang="en-GB" sz="1800" spc="-1" strike="noStrike">
                <a:solidFill>
                  <a:srgbClr val="ffffff"/>
                </a:solidFill>
                <a:latin typeface="Courier New"/>
                <a:ea typeface="Courier New"/>
              </a:rPr>
              <a:t>UPDATE reservations</a:t>
            </a:r>
            <a:endParaRPr b="0" lang="en-GB" sz="1800" spc="-1" strike="noStrike">
              <a:latin typeface="Arial"/>
            </a:endParaRPr>
          </a:p>
          <a:p>
            <a:pPr>
              <a:lnSpc>
                <a:spcPct val="100000"/>
              </a:lnSpc>
              <a:buNone/>
              <a:tabLst>
                <a:tab algn="l" pos="0"/>
              </a:tabLst>
            </a:pPr>
            <a:r>
              <a:rPr b="0" lang="en-GB" sz="1800" spc="-1" strike="noStrike">
                <a:solidFill>
                  <a:srgbClr val="ffffff"/>
                </a:solidFill>
                <a:latin typeface="Courier New"/>
                <a:ea typeface="Courier New"/>
              </a:rPr>
              <a:t>  </a:t>
            </a:r>
            <a:r>
              <a:rPr b="0" lang="en-GB" sz="1800" spc="-1" strike="noStrike">
                <a:solidFill>
                  <a:srgbClr val="ffffff"/>
                </a:solidFill>
                <a:latin typeface="Courier New"/>
                <a:ea typeface="Courier New"/>
              </a:rPr>
              <a:t>SET room_no = 205, checkout_date = currdate + 4</a:t>
            </a:r>
            <a:endParaRPr b="0" lang="en-GB" sz="1800" spc="-1" strike="noStrike">
              <a:latin typeface="Arial"/>
            </a:endParaRPr>
          </a:p>
          <a:p>
            <a:pPr>
              <a:lnSpc>
                <a:spcPct val="100000"/>
              </a:lnSpc>
              <a:buNone/>
              <a:tabLst>
                <a:tab algn="l" pos="0"/>
              </a:tabLst>
            </a:pPr>
            <a:r>
              <a:rPr b="0" lang="en-GB" sz="1800" spc="-1" strike="noStrike">
                <a:solidFill>
                  <a:srgbClr val="ffffff"/>
                </a:solidFill>
                <a:latin typeface="Courier New"/>
                <a:ea typeface="Courier New"/>
              </a:rPr>
              <a:t>  </a:t>
            </a:r>
            <a:r>
              <a:rPr b="0" lang="en-GB" sz="1800" spc="-1" strike="noStrike">
                <a:solidFill>
                  <a:srgbClr val="ffffff"/>
                </a:solidFill>
                <a:latin typeface="Courier New"/>
                <a:ea typeface="Courier New"/>
              </a:rPr>
              <a:t>WHERE id = 103;</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26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Exercise:</a:t>
            </a:r>
            <a:endParaRPr b="0" lang="en-GB" sz="3000" spc="-1" strike="noStrike">
              <a:solidFill>
                <a:srgbClr val="000000"/>
              </a:solidFill>
              <a:latin typeface="Arial"/>
            </a:endParaRPr>
          </a:p>
        </p:txBody>
      </p:sp>
      <p:sp>
        <p:nvSpPr>
          <p:cNvPr id="270"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80520">
              <a:lnSpc>
                <a:spcPct val="115000"/>
              </a:lnSpc>
              <a:buClr>
                <a:srgbClr val="20124d"/>
              </a:buClr>
              <a:buFont typeface="StarSymbol"/>
              <a:buAutoNum type="arabicPeriod"/>
            </a:pPr>
            <a:r>
              <a:rPr b="0" lang="en-GB" sz="2400" spc="-1" strike="noStrike">
                <a:solidFill>
                  <a:srgbClr val="20124d"/>
                </a:solidFill>
                <a:latin typeface="Arial"/>
                <a:ea typeface="Arial"/>
              </a:rPr>
              <a:t>Update the postcode of the customer named `Alice Evans` to `M21 8UP`</a:t>
            </a:r>
            <a:endParaRPr b="0" lang="en-GB" sz="2400" spc="-1" strike="noStrike">
              <a:solidFill>
                <a:srgbClr val="000000"/>
              </a:solidFill>
              <a:latin typeface="Arial"/>
            </a:endParaRPr>
          </a:p>
          <a:p>
            <a:pPr marL="457200" indent="-380520">
              <a:lnSpc>
                <a:spcPct val="115000"/>
              </a:lnSpc>
              <a:buClr>
                <a:srgbClr val="20124d"/>
              </a:buClr>
              <a:buFont typeface="StarSymbol"/>
              <a:buAutoNum type="arabicPeriod"/>
            </a:pPr>
            <a:r>
              <a:rPr b="0" lang="en-GB" sz="2400" spc="-1" strike="noStrike">
                <a:solidFill>
                  <a:srgbClr val="20124d"/>
                </a:solidFill>
                <a:latin typeface="Arial"/>
                <a:ea typeface="Arial"/>
              </a:rPr>
              <a:t>Update room 107 to allow up to 3 guests</a:t>
            </a:r>
            <a:endParaRPr b="0" lang="en-GB" sz="2400" spc="-1" strike="noStrike">
              <a:solidFill>
                <a:srgbClr val="000000"/>
              </a:solidFill>
              <a:latin typeface="Arial"/>
            </a:endParaRPr>
          </a:p>
          <a:p>
            <a:pPr marL="457200" indent="-380520">
              <a:lnSpc>
                <a:spcPct val="115000"/>
              </a:lnSpc>
              <a:buClr>
                <a:srgbClr val="20124d"/>
              </a:buClr>
              <a:buFont typeface="StarSymbol"/>
              <a:buAutoNum type="arabicPeriod"/>
            </a:pPr>
            <a:r>
              <a:rPr b="0" lang="en-GB" sz="2400" spc="-1" strike="noStrike">
                <a:solidFill>
                  <a:srgbClr val="20124d"/>
                </a:solidFill>
                <a:latin typeface="Arial"/>
                <a:ea typeface="Arial"/>
              </a:rPr>
              <a:t>For the customer named `Nadia Sethuraman`, update her address to `2 Blue Street`, her city to `Glasgow` and her postcode to `G12 1AB` in one query</a:t>
            </a:r>
            <a:endParaRPr b="0" lang="en-GB" sz="2400" spc="-1" strike="noStrike">
              <a:solidFill>
                <a:srgbClr val="000000"/>
              </a:solidFill>
              <a:latin typeface="Arial"/>
            </a:endParaRPr>
          </a:p>
          <a:p>
            <a:pPr marL="457200" indent="-380520">
              <a:lnSpc>
                <a:spcPct val="115000"/>
              </a:lnSpc>
              <a:buClr>
                <a:srgbClr val="20124d"/>
              </a:buClr>
              <a:buFont typeface="StarSymbol"/>
              <a:buAutoNum type="arabicPeriod"/>
            </a:pPr>
            <a:r>
              <a:rPr b="0" lang="en-GB" sz="2400" spc="-1" strike="noStrike">
                <a:solidFill>
                  <a:srgbClr val="20124d"/>
                </a:solidFill>
                <a:latin typeface="Arial"/>
                <a:ea typeface="Arial"/>
              </a:rPr>
              <a:t>Update all the future bookings of customer with ID 96 to 3 nights (starting on the same check-in date) in one query</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Objectives</a:t>
            </a:r>
            <a:endParaRPr b="0" lang="en-GB" sz="3000" spc="-1" strike="noStrike">
              <a:solidFill>
                <a:srgbClr val="000000"/>
              </a:solidFill>
              <a:latin typeface="Arial"/>
            </a:endParaRPr>
          </a:p>
        </p:txBody>
      </p:sp>
      <p:sp>
        <p:nvSpPr>
          <p:cNvPr id="165"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406080">
              <a:lnSpc>
                <a:spcPct val="115000"/>
              </a:lnSpc>
              <a:buClr>
                <a:srgbClr val="20124d"/>
              </a:buClr>
              <a:buFont typeface="Arial"/>
              <a:buChar char="●"/>
            </a:pPr>
            <a:r>
              <a:rPr b="0" lang="en-GB" sz="2800" spc="-1" strike="noStrike">
                <a:solidFill>
                  <a:srgbClr val="20124d"/>
                </a:solidFill>
                <a:latin typeface="Arial"/>
                <a:ea typeface="Arial"/>
              </a:rPr>
              <a:t>Learn how to aggregate data over multiple rows and use aggregate values to restrict the results</a:t>
            </a:r>
            <a:endParaRPr b="0" lang="en-GB" sz="2800" spc="-1" strike="noStrike">
              <a:solidFill>
                <a:srgbClr val="000000"/>
              </a:solidFill>
              <a:latin typeface="Arial"/>
            </a:endParaRPr>
          </a:p>
          <a:p>
            <a:pPr marL="457200" indent="-406080">
              <a:lnSpc>
                <a:spcPct val="115000"/>
              </a:lnSpc>
              <a:buClr>
                <a:srgbClr val="20124d"/>
              </a:buClr>
              <a:buFont typeface="Arial"/>
              <a:buChar char="●"/>
            </a:pPr>
            <a:r>
              <a:rPr b="0" lang="en-GB" sz="2800" spc="-1" strike="noStrike">
                <a:solidFill>
                  <a:srgbClr val="20124d"/>
                </a:solidFill>
                <a:latin typeface="Arial"/>
                <a:ea typeface="Arial"/>
              </a:rPr>
              <a:t>Insert, update and delete rows</a:t>
            </a:r>
            <a:endParaRPr b="0" lang="en-GB" sz="2800" spc="-1" strike="noStrike">
              <a:solidFill>
                <a:srgbClr val="000000"/>
              </a:solidFill>
              <a:latin typeface="Arial"/>
            </a:endParaRPr>
          </a:p>
          <a:p>
            <a:pPr marL="457200" indent="-406080">
              <a:lnSpc>
                <a:spcPct val="115000"/>
              </a:lnSpc>
              <a:buClr>
                <a:srgbClr val="20124d"/>
              </a:buClr>
              <a:buFont typeface="Arial"/>
              <a:buChar char="●"/>
            </a:pPr>
            <a:r>
              <a:rPr b="0" lang="en-GB" sz="2800" spc="-1" strike="noStrike">
                <a:solidFill>
                  <a:srgbClr val="20124d"/>
                </a:solidFill>
                <a:latin typeface="Arial"/>
                <a:ea typeface="Arial"/>
              </a:rPr>
              <a:t>Combine rows from different tables using JOIN</a:t>
            </a:r>
            <a:endParaRPr b="0" lang="en-GB" sz="2800" spc="-1" strike="noStrike">
              <a:solidFill>
                <a:srgbClr val="000000"/>
              </a:solidFill>
              <a:latin typeface="Arial"/>
            </a:endParaRPr>
          </a:p>
          <a:p>
            <a:pPr marL="457200" indent="-406080">
              <a:lnSpc>
                <a:spcPct val="115000"/>
              </a:lnSpc>
              <a:buClr>
                <a:srgbClr val="20124d"/>
              </a:buClr>
              <a:buFont typeface="Arial"/>
              <a:buChar char="●"/>
            </a:pPr>
            <a:r>
              <a:rPr b="0" lang="en-GB" sz="2800" spc="-1" strike="noStrike">
                <a:solidFill>
                  <a:srgbClr val="20124d"/>
                </a:solidFill>
                <a:latin typeface="Arial"/>
                <a:ea typeface="Arial"/>
              </a:rPr>
              <a:t>Create new tables using primary and foreign keys</a:t>
            </a:r>
            <a:endParaRPr b="0" lang="en-GB" sz="2800" spc="-1" strike="noStrike">
              <a:solidFill>
                <a:srgbClr val="000000"/>
              </a:solidFill>
              <a:latin typeface="Arial"/>
            </a:endParaRPr>
          </a:p>
          <a:p>
            <a:pPr marL="457200" indent="-406080">
              <a:lnSpc>
                <a:spcPct val="115000"/>
              </a:lnSpc>
              <a:buClr>
                <a:srgbClr val="20124d"/>
              </a:buClr>
              <a:buFont typeface="Arial"/>
              <a:buChar char="●"/>
            </a:pPr>
            <a:r>
              <a:rPr b="0" lang="en-GB" sz="2800" spc="-1" strike="noStrike">
                <a:solidFill>
                  <a:srgbClr val="20124d"/>
                </a:solidFill>
                <a:latin typeface="Arial"/>
                <a:ea typeface="Arial"/>
              </a:rPr>
              <a:t>Incorporate SQL into a node endpoint to retrieve rows from a table</a:t>
            </a:r>
            <a:endParaRPr b="0" lang="en-GB"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Deleting Rows</a:t>
            </a:r>
            <a:endParaRPr b="0" lang="en-GB" sz="3000" spc="-1" strike="noStrike">
              <a:solidFill>
                <a:srgbClr val="000000"/>
              </a:solidFill>
              <a:latin typeface="Arial"/>
            </a:endParaRPr>
          </a:p>
        </p:txBody>
      </p:sp>
      <p:sp>
        <p:nvSpPr>
          <p:cNvPr id="272" name="PlaceHolder 2"/>
          <p:cNvSpPr>
            <a:spLocks noGrp="1"/>
          </p:cNvSpPr>
          <p:nvPr>
            <p:ph/>
          </p:nvPr>
        </p:nvSpPr>
        <p:spPr>
          <a:xfrm>
            <a:off x="311760" y="114012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Unless your database can expand indefinitely you will eventually need to delete redundant data.</a:t>
            </a:r>
            <a:endParaRPr b="0" lang="en-GB" sz="2400" spc="-1" strike="noStrike">
              <a:solidFill>
                <a:srgbClr val="000000"/>
              </a:solidFill>
              <a:latin typeface="Arial"/>
            </a:endParaRPr>
          </a:p>
          <a:p>
            <a:pPr>
              <a:lnSpc>
                <a:spcPct val="115000"/>
              </a:lnSpc>
              <a:buNone/>
              <a:tabLst>
                <a:tab algn="l" pos="0"/>
              </a:tabLst>
            </a:pPr>
            <a:endParaRPr b="0" lang="en-GB" sz="1200" spc="-1" strike="noStrike">
              <a:solidFill>
                <a:srgbClr val="000000"/>
              </a:solidFill>
              <a:latin typeface="Arial"/>
            </a:endParaRPr>
          </a:p>
          <a:p>
            <a:pPr>
              <a:lnSpc>
                <a:spcPct val="115000"/>
              </a:lnSpc>
              <a:buNone/>
              <a:tabLst>
                <a:tab algn="l" pos="0"/>
              </a:tabLst>
            </a:pPr>
            <a:endParaRPr b="0" lang="en-GB" sz="1200" spc="-1" strike="noStrike">
              <a:solidFill>
                <a:srgbClr val="000000"/>
              </a:solidFill>
              <a:latin typeface="Arial"/>
            </a:endParaRPr>
          </a:p>
          <a:p>
            <a:pPr>
              <a:lnSpc>
                <a:spcPct val="115000"/>
              </a:lnSpc>
              <a:buNone/>
              <a:tabLst>
                <a:tab algn="l" pos="0"/>
              </a:tabLst>
            </a:pPr>
            <a:endParaRPr b="0" lang="en-GB" sz="1200" spc="-1" strike="noStrike">
              <a:solidFill>
                <a:srgbClr val="000000"/>
              </a:solidFill>
              <a:latin typeface="Arial"/>
            </a:endParaRPr>
          </a:p>
          <a:p>
            <a:pPr>
              <a:lnSpc>
                <a:spcPct val="115000"/>
              </a:lnSpc>
              <a:buNone/>
              <a:tabLst>
                <a:tab algn="l" pos="0"/>
              </a:tabLst>
            </a:pPr>
            <a:endParaRPr b="0" lang="en-GB" sz="1200" spc="-1" strike="noStrike">
              <a:solidFill>
                <a:srgbClr val="000000"/>
              </a:solidFill>
              <a:latin typeface="Arial"/>
            </a:endParaRPr>
          </a:p>
          <a:p>
            <a:pPr>
              <a:lnSpc>
                <a:spcPct val="115000"/>
              </a:lnSpc>
              <a:buNone/>
              <a:tabLst>
                <a:tab algn="l" pos="0"/>
              </a:tabLst>
            </a:pPr>
            <a:endParaRPr b="0" lang="en-GB" sz="1200" spc="-1" strike="noStrike">
              <a:solidFill>
                <a:srgbClr val="000000"/>
              </a:solidFill>
              <a:latin typeface="Arial"/>
            </a:endParaRPr>
          </a:p>
          <a:p>
            <a:pPr>
              <a:lnSpc>
                <a:spcPct val="115000"/>
              </a:lnSpc>
              <a:buNone/>
              <a:tabLst>
                <a:tab algn="l" pos="0"/>
              </a:tabLst>
            </a:pPr>
            <a:endParaRPr b="0" lang="en-GB" sz="12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Note that the same warnings about WHERE clauses apply as for UPDATE:</a:t>
            </a: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ff0000"/>
                </a:solidFill>
                <a:latin typeface="Arial"/>
                <a:ea typeface="Arial"/>
              </a:rPr>
              <a:t>Beware - no WHERE clause = all rows!</a:t>
            </a:r>
            <a:endParaRPr b="0" lang="en-GB" sz="2400" spc="-1" strike="noStrike">
              <a:solidFill>
                <a:srgbClr val="000000"/>
              </a:solidFill>
              <a:latin typeface="Arial"/>
            </a:endParaRPr>
          </a:p>
        </p:txBody>
      </p:sp>
      <p:sp>
        <p:nvSpPr>
          <p:cNvPr id="273" name="Google Shape;251;p52"/>
          <p:cNvSpPr/>
          <p:nvPr/>
        </p:nvSpPr>
        <p:spPr>
          <a:xfrm>
            <a:off x="311760" y="2136240"/>
            <a:ext cx="8482320" cy="1014480"/>
          </a:xfrm>
          <a:prstGeom prst="rect">
            <a:avLst/>
          </a:prstGeom>
          <a:solidFill>
            <a:srgbClr val="351c75"/>
          </a:solidFill>
          <a:ln w="9360">
            <a:solidFill>
              <a:srgbClr val="595959"/>
            </a:solidFill>
            <a:round/>
          </a:ln>
        </p:spPr>
        <p:style>
          <a:lnRef idx="0"/>
          <a:fillRef idx="0"/>
          <a:effectRef idx="0"/>
          <a:fontRef idx="minor"/>
        </p:style>
        <p:txBody>
          <a:bodyPr tIns="91440" bIns="91440" anchor="t">
            <a:noAutofit/>
          </a:bodyPr>
          <a:p>
            <a:pPr>
              <a:lnSpc>
                <a:spcPct val="100000"/>
              </a:lnSpc>
              <a:buNone/>
              <a:tabLst>
                <a:tab algn="l" pos="0"/>
              </a:tabLst>
            </a:pPr>
            <a:r>
              <a:rPr b="0" lang="en-GB" sz="1800" spc="-1" strike="noStrike">
                <a:solidFill>
                  <a:srgbClr val="ffffff"/>
                </a:solidFill>
                <a:latin typeface="Courier New"/>
                <a:ea typeface="Courier New"/>
              </a:rPr>
              <a:t>DELETE FROM invoices</a:t>
            </a:r>
            <a:endParaRPr b="0" lang="en-GB" sz="1800" spc="-1" strike="noStrike">
              <a:latin typeface="Arial"/>
            </a:endParaRPr>
          </a:p>
          <a:p>
            <a:pPr>
              <a:lnSpc>
                <a:spcPct val="100000"/>
              </a:lnSpc>
              <a:buNone/>
              <a:tabLst>
                <a:tab algn="l" pos="0"/>
              </a:tabLst>
            </a:pPr>
            <a:r>
              <a:rPr b="0" lang="en-GB" sz="1800" spc="-1" strike="noStrike">
                <a:solidFill>
                  <a:srgbClr val="ffffff"/>
                </a:solidFill>
                <a:latin typeface="Courier New"/>
                <a:ea typeface="Courier New"/>
              </a:rPr>
              <a:t>  </a:t>
            </a:r>
            <a:r>
              <a:rPr b="0" lang="en-GB" sz="1800" spc="-1" strike="noStrike">
                <a:solidFill>
                  <a:srgbClr val="ffffff"/>
                </a:solidFill>
                <a:latin typeface="Courier New"/>
                <a:ea typeface="Courier New"/>
              </a:rPr>
              <a:t>WHERE invoice_date &lt; '2017-01-01'</a:t>
            </a:r>
            <a:endParaRPr b="0" lang="en-GB" sz="1800" spc="-1" strike="noStrike">
              <a:latin typeface="Arial"/>
            </a:endParaRPr>
          </a:p>
          <a:p>
            <a:pPr>
              <a:lnSpc>
                <a:spcPct val="100000"/>
              </a:lnSpc>
              <a:buNone/>
              <a:tabLst>
                <a:tab algn="l" pos="0"/>
              </a:tabLst>
            </a:pPr>
            <a:r>
              <a:rPr b="0" lang="en-GB" sz="1800" spc="-1" strike="noStrike">
                <a:solidFill>
                  <a:srgbClr val="ffffff"/>
                </a:solidFill>
                <a:latin typeface="Courier New"/>
                <a:ea typeface="Courier New"/>
              </a:rPr>
              <a:t>    </a:t>
            </a:r>
            <a:r>
              <a:rPr b="0" lang="en-GB" sz="1800" spc="-1" strike="noStrike">
                <a:solidFill>
                  <a:srgbClr val="ffffff"/>
                </a:solidFill>
                <a:latin typeface="Courier New"/>
                <a:ea typeface="Courier New"/>
              </a:rPr>
              <a:t>AND paid = TRUE;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274"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Exercise:</a:t>
            </a:r>
            <a:endParaRPr b="0" lang="en-GB" sz="3000" spc="-1" strike="noStrike">
              <a:solidFill>
                <a:srgbClr val="000000"/>
              </a:solidFill>
              <a:latin typeface="Arial"/>
            </a:endParaRPr>
          </a:p>
        </p:txBody>
      </p:sp>
      <p:sp>
        <p:nvSpPr>
          <p:cNvPr id="275"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80520">
              <a:lnSpc>
                <a:spcPct val="115000"/>
              </a:lnSpc>
              <a:buClr>
                <a:srgbClr val="20124d"/>
              </a:buClr>
              <a:buFont typeface="StarSymbol"/>
              <a:buAutoNum type="arabicPeriod"/>
            </a:pPr>
            <a:r>
              <a:rPr b="0" lang="en-GB" sz="2400" spc="-1" strike="noStrike">
                <a:solidFill>
                  <a:srgbClr val="20124d"/>
                </a:solidFill>
                <a:latin typeface="Arial"/>
                <a:ea typeface="Arial"/>
              </a:rPr>
              <a:t>Delete the booking of customer ID 8 for the date 2020-01-03</a:t>
            </a:r>
            <a:endParaRPr b="0" lang="en-GB" sz="2400" spc="-1" strike="noStrike">
              <a:solidFill>
                <a:srgbClr val="000000"/>
              </a:solidFill>
              <a:latin typeface="Arial"/>
            </a:endParaRPr>
          </a:p>
          <a:p>
            <a:pPr marL="457200" indent="-380520">
              <a:lnSpc>
                <a:spcPct val="115000"/>
              </a:lnSpc>
              <a:buClr>
                <a:srgbClr val="20124d"/>
              </a:buClr>
              <a:buFont typeface="StarSymbol"/>
              <a:buAutoNum type="arabicPeriod"/>
            </a:pPr>
            <a:r>
              <a:rPr b="0" lang="en-GB" sz="2400" spc="-1" strike="noStrike">
                <a:solidFill>
                  <a:srgbClr val="20124d"/>
                </a:solidFill>
                <a:latin typeface="Arial"/>
                <a:ea typeface="Arial"/>
              </a:rPr>
              <a:t>Delete all the bookings of customer Juri Yoshido (customer id 96)</a:t>
            </a:r>
            <a:endParaRPr b="0" lang="en-GB" sz="2400" spc="-1" strike="noStrike">
              <a:solidFill>
                <a:srgbClr val="000000"/>
              </a:solidFill>
              <a:latin typeface="Arial"/>
            </a:endParaRPr>
          </a:p>
          <a:p>
            <a:pPr marL="457200" indent="-380520">
              <a:lnSpc>
                <a:spcPct val="115000"/>
              </a:lnSpc>
              <a:buClr>
                <a:srgbClr val="20124d"/>
              </a:buClr>
              <a:buFont typeface="StarSymbol"/>
              <a:buAutoNum type="arabicPeriod"/>
            </a:pPr>
            <a:r>
              <a:rPr b="0" lang="en-GB" sz="2400" spc="-1" strike="noStrike">
                <a:solidFill>
                  <a:srgbClr val="20124d"/>
                </a:solidFill>
                <a:latin typeface="Arial"/>
                <a:ea typeface="Arial"/>
              </a:rPr>
              <a:t>Delete the customer details for Juri Yoshido</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Using Multiple Tables</a:t>
            </a:r>
            <a:endParaRPr b="0" lang="en-GB" sz="3000" spc="-1" strike="noStrike">
              <a:solidFill>
                <a:srgbClr val="000000"/>
              </a:solidFill>
              <a:latin typeface="Arial"/>
            </a:endParaRPr>
          </a:p>
        </p:txBody>
      </p:sp>
      <p:sp>
        <p:nvSpPr>
          <p:cNvPr id="277"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So far we've only looked at one table per query. Many problems require data from several tables - how do we do that?</a:t>
            </a: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For example, if I want to phone or email customers who have not paid their invoices - which tables do I need to look at?</a:t>
            </a:r>
            <a:endParaRPr b="0" lang="en-GB" sz="2400" spc="-1" strike="noStrike">
              <a:solidFill>
                <a:srgbClr val="000000"/>
              </a:solidFill>
              <a:latin typeface="Arial"/>
            </a:endParaRPr>
          </a:p>
        </p:txBody>
      </p:sp>
      <p:sp>
        <p:nvSpPr>
          <p:cNvPr id="278" name="Google Shape;264;p54"/>
          <p:cNvSpPr/>
          <p:nvPr/>
        </p:nvSpPr>
        <p:spPr>
          <a:xfrm>
            <a:off x="602640" y="3398400"/>
            <a:ext cx="7809840" cy="11674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GB" sz="2400" spc="-1" strike="noStrike">
                <a:solidFill>
                  <a:srgbClr val="000000"/>
                </a:solidFill>
                <a:latin typeface="Arial"/>
                <a:ea typeface="Arial"/>
              </a:rPr>
              <a:t>customers : to get name, phone and email</a:t>
            </a:r>
            <a:endParaRPr b="0" lang="en-GB" sz="2400" spc="-1" strike="noStrike">
              <a:latin typeface="Arial"/>
            </a:endParaRPr>
          </a:p>
          <a:p>
            <a:pPr>
              <a:lnSpc>
                <a:spcPct val="100000"/>
              </a:lnSpc>
              <a:buNone/>
              <a:tabLst>
                <a:tab algn="l" pos="0"/>
              </a:tabLst>
            </a:pPr>
            <a:r>
              <a:rPr b="0" lang="en-GB" sz="2400" spc="-1" strike="noStrike">
                <a:solidFill>
                  <a:srgbClr val="000000"/>
                </a:solidFill>
                <a:latin typeface="Arial"/>
                <a:ea typeface="Arial"/>
              </a:rPr>
              <a:t>invoices : to get the paid flag plus the amount owed</a:t>
            </a:r>
            <a:endParaRPr b="0" lang="en-GB" sz="2400" spc="-1" strike="noStrike">
              <a:latin typeface="Arial"/>
            </a:endParaRPr>
          </a:p>
          <a:p>
            <a:pPr>
              <a:lnSpc>
                <a:spcPct val="100000"/>
              </a:lnSpc>
              <a:buNone/>
              <a:tabLst>
                <a:tab algn="l" pos="0"/>
              </a:tabLst>
            </a:pPr>
            <a:r>
              <a:rPr b="0" lang="en-GB" sz="2400" spc="-1" strike="noStrike">
                <a:solidFill>
                  <a:srgbClr val="000000"/>
                </a:solidFill>
                <a:latin typeface="Arial"/>
                <a:ea typeface="Arial"/>
              </a:rPr>
              <a:t>reservations : to connect customers to invoices</a:t>
            </a:r>
            <a:endParaRPr b="0" lang="en-GB" sz="2400" spc="-1" strike="noStrike">
              <a:latin typeface="Arial"/>
            </a:endParaRPr>
          </a:p>
        </p:txBody>
      </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10">
                                  <p:stCondLst>
                                    <p:cond delay="0"/>
                                  </p:stCondLst>
                                  <p:childTnLst>
                                    <p:set>
                                      <p:cBhvr>
                                        <p:cTn id="13" dur="1" fill="hold">
                                          <p:stCondLst>
                                            <p:cond delay="0"/>
                                          </p:stCondLst>
                                        </p:cTn>
                                        <p:tgtEl>
                                          <p:spTgt spid="278"/>
                                        </p:tgtEl>
                                        <p:attrNameLst>
                                          <p:attrName>style.visibility</p:attrName>
                                        </p:attrNameLst>
                                      </p:cBhvr>
                                      <p:to>
                                        <p:strVal val="visible"/>
                                      </p:to>
                                    </p:set>
                                    <p:animEffect filter="fade" transition="in">
                                      <p:cBhvr additive="repl">
                                        <p:cTn id="14"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Joining Tables</a:t>
            </a:r>
            <a:endParaRPr b="0" lang="en-GB" sz="3000" spc="-1" strike="noStrike">
              <a:solidFill>
                <a:srgbClr val="000000"/>
              </a:solidFill>
              <a:latin typeface="Arial"/>
            </a:endParaRPr>
          </a:p>
        </p:txBody>
      </p:sp>
      <p:sp>
        <p:nvSpPr>
          <p:cNvPr id="280"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Use joins to combine data from more than one table. Joins use column values to match rows in one table to rows in another.</a:t>
            </a: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The join columns are usually referred to as foreign keys and primary keys.</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invoices</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	</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reservations</a:t>
            </a:r>
            <a:endParaRPr b="0" lang="en-GB" sz="2400" spc="-1" strike="noStrike">
              <a:solidFill>
                <a:srgbClr val="000000"/>
              </a:solidFill>
              <a:latin typeface="Arial"/>
            </a:endParaRPr>
          </a:p>
        </p:txBody>
      </p:sp>
      <p:sp>
        <p:nvSpPr>
          <p:cNvPr id="282" name="PlaceHolder 2"/>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Joins to get Data from Multiple Tables</a:t>
            </a:r>
            <a:endParaRPr b="0" lang="en-GB" sz="3000" spc="-1" strike="noStrike">
              <a:solidFill>
                <a:srgbClr val="000000"/>
              </a:solidFill>
              <a:latin typeface="Arial"/>
            </a:endParaRPr>
          </a:p>
        </p:txBody>
      </p:sp>
      <p:graphicFrame>
        <p:nvGraphicFramePr>
          <p:cNvPr id="283" name="Google Shape;277;p56"/>
          <p:cNvGraphicFramePr/>
          <p:nvPr/>
        </p:nvGraphicFramePr>
        <p:xfrm>
          <a:off x="416520" y="1618920"/>
          <a:ext cx="3851640" cy="1315080"/>
        </p:xfrm>
        <a:graphic>
          <a:graphicData uri="http://schemas.openxmlformats.org/drawingml/2006/table">
            <a:tbl>
              <a:tblPr/>
              <a:tblGrid>
                <a:gridCol w="963000"/>
                <a:gridCol w="963000"/>
                <a:gridCol w="963000"/>
                <a:gridCol w="963000"/>
              </a:tblGrid>
              <a:tr h="438480">
                <a:tc>
                  <a:txBody>
                    <a:bodyPr lIns="91080" rIns="91080" tIns="91080" bIns="91080" anchor="t">
                      <a:noAutofit/>
                    </a:bodyPr>
                    <a:p>
                      <a:pPr>
                        <a:lnSpc>
                          <a:spcPct val="100000"/>
                        </a:lnSpc>
                        <a:buNone/>
                        <a:tabLst>
                          <a:tab algn="l" pos="0"/>
                        </a:tabLst>
                      </a:pPr>
                      <a:r>
                        <a:rPr b="1" lang="en-GB" sz="1800" spc="-1" strike="noStrike">
                          <a:solidFill>
                            <a:srgbClr val="000000"/>
                          </a:solidFill>
                          <a:latin typeface="Arial"/>
                          <a:ea typeface="Arial"/>
                        </a:rPr>
                        <a:t>id</a:t>
                      </a:r>
                      <a:endParaRPr b="0" lang="en-GB" sz="1800" spc="-1" strike="noStrike">
                        <a:latin typeface="Arial"/>
                      </a:endParaRPr>
                    </a:p>
                  </a:txBody>
                  <a:tcPr anchor="t" marL="91080" marR="91080">
                    <a:lnL w="18720">
                      <a:solidFill>
                        <a:srgbClr val="0b5394"/>
                      </a:solidFill>
                    </a:lnL>
                    <a:lnR w="18720">
                      <a:solidFill>
                        <a:srgbClr val="0b5394"/>
                      </a:solidFill>
                    </a:lnR>
                    <a:lnT w="18720">
                      <a:solidFill>
                        <a:srgbClr val="0b5394"/>
                      </a:solidFill>
                    </a:lnT>
                    <a:lnB w="18720">
                      <a:solidFill>
                        <a:srgbClr val="0b5394"/>
                      </a:solidFill>
                    </a:lnB>
                    <a:noFill/>
                  </a:tcPr>
                </a:tc>
                <a:tc>
                  <a:txBody>
                    <a:bodyPr lIns="91080" rIns="91080" tIns="91080" bIns="91080" anchor="t">
                      <a:noAutofit/>
                    </a:bodyPr>
                    <a:p>
                      <a:pPr>
                        <a:lnSpc>
                          <a:spcPct val="100000"/>
                        </a:lnSpc>
                        <a:buNone/>
                        <a:tabLst>
                          <a:tab algn="l" pos="0"/>
                        </a:tabLst>
                      </a:pPr>
                      <a:r>
                        <a:rPr b="1" lang="en-GB" sz="1800" spc="-1" strike="noStrike">
                          <a:solidFill>
                            <a:srgbClr val="000000"/>
                          </a:solidFill>
                          <a:latin typeface="Arial"/>
                          <a:ea typeface="Arial"/>
                        </a:rPr>
                        <a:t>res_id</a:t>
                      </a:r>
                      <a:endParaRPr b="0" lang="en-GB" sz="1800" spc="-1" strike="noStrike">
                        <a:latin typeface="Arial"/>
                      </a:endParaRPr>
                    </a:p>
                  </a:txBody>
                  <a:tcPr anchor="t" marL="91080" marR="91080">
                    <a:lnL w="18720">
                      <a:solidFill>
                        <a:srgbClr val="0b5394"/>
                      </a:solidFill>
                    </a:lnL>
                    <a:lnR w="18720">
                      <a:solidFill>
                        <a:srgbClr val="0b5394"/>
                      </a:solidFill>
                    </a:lnR>
                    <a:lnT w="18720">
                      <a:solidFill>
                        <a:srgbClr val="0b5394"/>
                      </a:solidFill>
                    </a:lnT>
                    <a:lnB w="18720">
                      <a:solidFill>
                        <a:srgbClr val="0b5394"/>
                      </a:solidFill>
                    </a:lnB>
                    <a:noFill/>
                  </a:tcPr>
                </a:tc>
                <a:tc>
                  <a:txBody>
                    <a:bodyPr lIns="91080" rIns="91080" tIns="91080" bIns="91080" anchor="t">
                      <a:noAutofit/>
                    </a:bodyPr>
                    <a:p>
                      <a:pPr>
                        <a:lnSpc>
                          <a:spcPct val="100000"/>
                        </a:lnSpc>
                        <a:buNone/>
                        <a:tabLst>
                          <a:tab algn="l" pos="0"/>
                        </a:tabLst>
                      </a:pPr>
                      <a:r>
                        <a:rPr b="1" lang="en-GB" sz="1800" spc="-1" strike="noStrike">
                          <a:solidFill>
                            <a:srgbClr val="000000"/>
                          </a:solidFill>
                          <a:latin typeface="Arial"/>
                          <a:ea typeface="Arial"/>
                        </a:rPr>
                        <a:t>total</a:t>
                      </a:r>
                      <a:endParaRPr b="0" lang="en-GB" sz="1800" spc="-1" strike="noStrike">
                        <a:latin typeface="Arial"/>
                      </a:endParaRPr>
                    </a:p>
                  </a:txBody>
                  <a:tcPr anchor="t" marL="91080" marR="91080">
                    <a:lnL w="18720">
                      <a:solidFill>
                        <a:srgbClr val="0b5394"/>
                      </a:solidFill>
                    </a:lnL>
                    <a:lnR w="18720">
                      <a:solidFill>
                        <a:srgbClr val="0b5394"/>
                      </a:solidFill>
                    </a:lnR>
                    <a:lnT w="18720">
                      <a:solidFill>
                        <a:srgbClr val="0b5394"/>
                      </a:solidFill>
                    </a:lnT>
                    <a:lnB w="18720">
                      <a:solidFill>
                        <a:srgbClr val="0b5394"/>
                      </a:solidFill>
                    </a:lnB>
                    <a:noFill/>
                  </a:tcPr>
                </a:tc>
                <a:tc>
                  <a:txBody>
                    <a:bodyPr lIns="91080" rIns="91080" tIns="91080" bIns="91080" anchor="t">
                      <a:noAutofit/>
                    </a:bodyPr>
                    <a:p>
                      <a:pPr>
                        <a:lnSpc>
                          <a:spcPct val="100000"/>
                        </a:lnSpc>
                        <a:buNone/>
                        <a:tabLst>
                          <a:tab algn="l" pos="0"/>
                        </a:tabLst>
                      </a:pPr>
                      <a:r>
                        <a:rPr b="1" lang="en-GB" sz="1800" spc="-1" strike="noStrike">
                          <a:solidFill>
                            <a:srgbClr val="000000"/>
                          </a:solidFill>
                          <a:latin typeface="Arial"/>
                          <a:ea typeface="Arial"/>
                        </a:rPr>
                        <a:t>paid</a:t>
                      </a:r>
                      <a:endParaRPr b="0" lang="en-GB" sz="1800" spc="-1" strike="noStrike">
                        <a:latin typeface="Arial"/>
                      </a:endParaRPr>
                    </a:p>
                  </a:txBody>
                  <a:tcPr anchor="t" marL="91080" marR="91080">
                    <a:lnL w="18720">
                      <a:solidFill>
                        <a:srgbClr val="0b5394"/>
                      </a:solidFill>
                    </a:lnL>
                    <a:lnR w="18720">
                      <a:solidFill>
                        <a:srgbClr val="0b5394"/>
                      </a:solidFill>
                    </a:lnR>
                    <a:lnT w="18720">
                      <a:solidFill>
                        <a:srgbClr val="0b5394"/>
                      </a:solidFill>
                    </a:lnT>
                    <a:lnB w="18720">
                      <a:solidFill>
                        <a:srgbClr val="0b5394"/>
                      </a:solidFill>
                    </a:lnB>
                    <a:noFill/>
                  </a:tcPr>
                </a:tc>
              </a:tr>
              <a:tr h="438480">
                <a:tc>
                  <a:txBody>
                    <a:bodyPr lIns="91080" rIns="91080" tIns="91080" bIns="91080" anchor="t">
                      <a:noAutofit/>
                    </a:bodyPr>
                    <a:p>
                      <a:pPr>
                        <a:lnSpc>
                          <a:spcPct val="100000"/>
                        </a:lnSpc>
                        <a:buNone/>
                        <a:tabLst>
                          <a:tab algn="l" pos="0"/>
                        </a:tabLst>
                      </a:pPr>
                      <a:r>
                        <a:rPr b="0" lang="en-GB" sz="1800" spc="-1" strike="noStrike">
                          <a:solidFill>
                            <a:srgbClr val="000000"/>
                          </a:solidFill>
                          <a:latin typeface="Arial"/>
                          <a:ea typeface="Arial"/>
                        </a:rPr>
                        <a:t>2</a:t>
                      </a:r>
                      <a:endParaRPr b="0" lang="en-GB" sz="1800" spc="-1" strike="noStrike">
                        <a:latin typeface="Arial"/>
                      </a:endParaRPr>
                    </a:p>
                  </a:txBody>
                  <a:tcPr anchor="t" marL="91080" marR="91080">
                    <a:lnL w="9360">
                      <a:solidFill>
                        <a:srgbClr val="0b5394"/>
                      </a:solidFill>
                    </a:lnL>
                    <a:lnR w="9360">
                      <a:solidFill>
                        <a:srgbClr val="0b5394"/>
                      </a:solidFill>
                    </a:lnR>
                    <a:lnT w="18720">
                      <a:solidFill>
                        <a:srgbClr val="0b5394"/>
                      </a:solidFill>
                    </a:lnT>
                    <a:lnB w="9360">
                      <a:solidFill>
                        <a:srgbClr val="0b5394"/>
                      </a:solidFill>
                    </a:lnB>
                    <a:noFill/>
                  </a:tcPr>
                </a:tc>
                <a:tc>
                  <a:txBody>
                    <a:bodyPr lIns="91080" rIns="91080" tIns="91080" bIns="91080" anchor="t">
                      <a:noAutofit/>
                    </a:bodyPr>
                    <a:p>
                      <a:pPr>
                        <a:lnSpc>
                          <a:spcPct val="100000"/>
                        </a:lnSpc>
                        <a:buNone/>
                        <a:tabLst>
                          <a:tab algn="l" pos="0"/>
                        </a:tabLst>
                      </a:pPr>
                      <a:r>
                        <a:rPr b="0" lang="en-GB" sz="1800" spc="-1" strike="noStrike">
                          <a:solidFill>
                            <a:srgbClr val="000000"/>
                          </a:solidFill>
                          <a:latin typeface="Arial"/>
                          <a:ea typeface="Arial"/>
                        </a:rPr>
                        <a:t>69</a:t>
                      </a:r>
                      <a:endParaRPr b="0" lang="en-GB" sz="1800" spc="-1" strike="noStrike">
                        <a:latin typeface="Arial"/>
                      </a:endParaRPr>
                    </a:p>
                  </a:txBody>
                  <a:tcPr anchor="t" marL="91080" marR="91080">
                    <a:lnL w="9360">
                      <a:solidFill>
                        <a:srgbClr val="0b5394"/>
                      </a:solidFill>
                    </a:lnL>
                    <a:lnR w="9360">
                      <a:solidFill>
                        <a:srgbClr val="0b5394"/>
                      </a:solidFill>
                    </a:lnR>
                    <a:lnT w="18720">
                      <a:solidFill>
                        <a:srgbClr val="0b5394"/>
                      </a:solidFill>
                    </a:lnT>
                    <a:lnB w="9360">
                      <a:solidFill>
                        <a:srgbClr val="0b5394"/>
                      </a:solidFill>
                    </a:lnB>
                    <a:noFill/>
                  </a:tcPr>
                </a:tc>
                <a:tc>
                  <a:txBody>
                    <a:bodyPr lIns="91080" rIns="91080" tIns="91080" bIns="91080" anchor="t">
                      <a:noAutofit/>
                    </a:bodyPr>
                    <a:p>
                      <a:pPr>
                        <a:lnSpc>
                          <a:spcPct val="100000"/>
                        </a:lnSpc>
                        <a:buNone/>
                        <a:tabLst>
                          <a:tab algn="l" pos="0"/>
                        </a:tabLst>
                      </a:pPr>
                      <a:r>
                        <a:rPr b="0" lang="en-GB" sz="1800" spc="-1" strike="noStrike">
                          <a:solidFill>
                            <a:srgbClr val="000000"/>
                          </a:solidFill>
                          <a:latin typeface="Arial"/>
                          <a:ea typeface="Arial"/>
                        </a:rPr>
                        <a:t>425.00</a:t>
                      </a:r>
                      <a:endParaRPr b="0" lang="en-GB" sz="1800" spc="-1" strike="noStrike">
                        <a:latin typeface="Arial"/>
                      </a:endParaRPr>
                    </a:p>
                  </a:txBody>
                  <a:tcPr anchor="t" marL="91080" marR="91080">
                    <a:lnL w="9360">
                      <a:solidFill>
                        <a:srgbClr val="0b5394"/>
                      </a:solidFill>
                    </a:lnL>
                    <a:lnR w="9360">
                      <a:solidFill>
                        <a:srgbClr val="0b5394"/>
                      </a:solidFill>
                    </a:lnR>
                    <a:lnT w="18720">
                      <a:solidFill>
                        <a:srgbClr val="0b5394"/>
                      </a:solidFill>
                    </a:lnT>
                    <a:lnB w="9360">
                      <a:solidFill>
                        <a:srgbClr val="0b5394"/>
                      </a:solidFill>
                    </a:lnB>
                    <a:noFill/>
                  </a:tcPr>
                </a:tc>
                <a:tc>
                  <a:txBody>
                    <a:bodyPr lIns="91080" rIns="91080" tIns="91080" bIns="91080" anchor="t">
                      <a:noAutofit/>
                    </a:bodyPr>
                    <a:p>
                      <a:pPr>
                        <a:lnSpc>
                          <a:spcPct val="100000"/>
                        </a:lnSpc>
                        <a:buNone/>
                        <a:tabLst>
                          <a:tab algn="l" pos="0"/>
                        </a:tabLst>
                      </a:pPr>
                      <a:r>
                        <a:rPr b="0" lang="en-GB" sz="1800" spc="-1" strike="noStrike">
                          <a:solidFill>
                            <a:srgbClr val="000000"/>
                          </a:solidFill>
                          <a:latin typeface="Arial"/>
                          <a:ea typeface="Arial"/>
                        </a:rPr>
                        <a:t>0</a:t>
                      </a:r>
                      <a:endParaRPr b="0" lang="en-GB" sz="1800" spc="-1" strike="noStrike">
                        <a:latin typeface="Arial"/>
                      </a:endParaRPr>
                    </a:p>
                  </a:txBody>
                  <a:tcPr anchor="t" marL="91080" marR="91080">
                    <a:lnL w="9360">
                      <a:solidFill>
                        <a:srgbClr val="0b5394"/>
                      </a:solidFill>
                    </a:lnL>
                    <a:lnR w="9360">
                      <a:solidFill>
                        <a:srgbClr val="0b5394"/>
                      </a:solidFill>
                    </a:lnR>
                    <a:lnT w="18720">
                      <a:solidFill>
                        <a:srgbClr val="0b5394"/>
                      </a:solidFill>
                    </a:lnT>
                    <a:lnB w="9360">
                      <a:solidFill>
                        <a:srgbClr val="0b5394"/>
                      </a:solidFill>
                    </a:lnB>
                    <a:noFill/>
                  </a:tcPr>
                </a:tc>
              </a:tr>
              <a:tr h="438480">
                <a:tc>
                  <a:txBody>
                    <a:bodyPr lIns="91080" rIns="91080" tIns="91080" bIns="91080" anchor="t">
                      <a:noAutofit/>
                    </a:bodyPr>
                    <a:p>
                      <a:pPr>
                        <a:lnSpc>
                          <a:spcPct val="100000"/>
                        </a:lnSpc>
                        <a:buNone/>
                        <a:tabLst>
                          <a:tab algn="l" pos="0"/>
                        </a:tabLst>
                      </a:pPr>
                      <a:r>
                        <a:rPr b="0" lang="en-GB" sz="1800" spc="-1" strike="noStrike">
                          <a:solidFill>
                            <a:srgbClr val="000000"/>
                          </a:solidFill>
                          <a:latin typeface="Arial"/>
                          <a:ea typeface="Arial"/>
                        </a:rPr>
                        <a:t>13</a:t>
                      </a:r>
                      <a:endParaRPr b="0" lang="en-GB" sz="1800" spc="-1" strike="noStrike">
                        <a:latin typeface="Arial"/>
                      </a:endParaRPr>
                    </a:p>
                  </a:txBody>
                  <a:tcPr anchor="t" marL="91080" marR="91080">
                    <a:lnL w="9360">
                      <a:solidFill>
                        <a:srgbClr val="0b5394"/>
                      </a:solidFill>
                    </a:lnL>
                    <a:lnR w="9360">
                      <a:solidFill>
                        <a:srgbClr val="0b5394"/>
                      </a:solidFill>
                    </a:lnR>
                    <a:lnT w="9360">
                      <a:solidFill>
                        <a:srgbClr val="0b5394"/>
                      </a:solidFill>
                    </a:lnT>
                    <a:lnB w="9360">
                      <a:solidFill>
                        <a:srgbClr val="0b5394"/>
                      </a:solidFill>
                    </a:lnB>
                    <a:noFill/>
                  </a:tcPr>
                </a:tc>
                <a:tc>
                  <a:txBody>
                    <a:bodyPr lIns="91080" rIns="91080" tIns="91080" bIns="91080" anchor="t">
                      <a:noAutofit/>
                    </a:bodyPr>
                    <a:p>
                      <a:pPr>
                        <a:lnSpc>
                          <a:spcPct val="100000"/>
                        </a:lnSpc>
                        <a:buNone/>
                        <a:tabLst>
                          <a:tab algn="l" pos="0"/>
                        </a:tabLst>
                      </a:pPr>
                      <a:r>
                        <a:rPr b="0" lang="en-GB" sz="1800" spc="-1" strike="noStrike">
                          <a:solidFill>
                            <a:srgbClr val="000000"/>
                          </a:solidFill>
                          <a:latin typeface="Arial"/>
                          <a:ea typeface="Arial"/>
                        </a:rPr>
                        <a:t>73</a:t>
                      </a:r>
                      <a:endParaRPr b="0" lang="en-GB" sz="1800" spc="-1" strike="noStrike">
                        <a:latin typeface="Arial"/>
                      </a:endParaRPr>
                    </a:p>
                  </a:txBody>
                  <a:tcPr anchor="t" marL="91080" marR="91080">
                    <a:lnL w="9360">
                      <a:solidFill>
                        <a:srgbClr val="0b5394"/>
                      </a:solidFill>
                    </a:lnL>
                    <a:lnR w="9360">
                      <a:solidFill>
                        <a:srgbClr val="0b5394"/>
                      </a:solidFill>
                    </a:lnR>
                    <a:lnT w="9360">
                      <a:solidFill>
                        <a:srgbClr val="0b5394"/>
                      </a:solidFill>
                    </a:lnT>
                    <a:lnB w="9360">
                      <a:solidFill>
                        <a:srgbClr val="0b5394"/>
                      </a:solidFill>
                    </a:lnB>
                    <a:noFill/>
                  </a:tcPr>
                </a:tc>
                <a:tc>
                  <a:txBody>
                    <a:bodyPr lIns="91080" rIns="91080" tIns="91080" bIns="91080" anchor="t">
                      <a:noAutofit/>
                    </a:bodyPr>
                    <a:p>
                      <a:pPr>
                        <a:lnSpc>
                          <a:spcPct val="100000"/>
                        </a:lnSpc>
                        <a:buNone/>
                        <a:tabLst>
                          <a:tab algn="l" pos="0"/>
                        </a:tabLst>
                      </a:pPr>
                      <a:r>
                        <a:rPr b="0" lang="en-GB" sz="1800" spc="-1" strike="noStrike">
                          <a:solidFill>
                            <a:srgbClr val="000000"/>
                          </a:solidFill>
                          <a:latin typeface="Arial"/>
                          <a:ea typeface="Arial"/>
                        </a:rPr>
                        <a:t>246.00</a:t>
                      </a:r>
                      <a:endParaRPr b="0" lang="en-GB" sz="1800" spc="-1" strike="noStrike">
                        <a:latin typeface="Arial"/>
                      </a:endParaRPr>
                    </a:p>
                  </a:txBody>
                  <a:tcPr anchor="t" marL="91080" marR="91080">
                    <a:lnL w="9360">
                      <a:solidFill>
                        <a:srgbClr val="0b5394"/>
                      </a:solidFill>
                    </a:lnL>
                    <a:lnR w="9360">
                      <a:solidFill>
                        <a:srgbClr val="0b5394"/>
                      </a:solidFill>
                    </a:lnR>
                    <a:lnT w="9360">
                      <a:solidFill>
                        <a:srgbClr val="0b5394"/>
                      </a:solidFill>
                    </a:lnT>
                    <a:lnB w="9360">
                      <a:solidFill>
                        <a:srgbClr val="0b5394"/>
                      </a:solidFill>
                    </a:lnB>
                    <a:noFill/>
                  </a:tcPr>
                </a:tc>
                <a:tc>
                  <a:txBody>
                    <a:bodyPr lIns="91080" rIns="91080" tIns="91080" bIns="91080" anchor="t">
                      <a:noAutofit/>
                    </a:bodyPr>
                    <a:p>
                      <a:pPr>
                        <a:lnSpc>
                          <a:spcPct val="100000"/>
                        </a:lnSpc>
                        <a:buNone/>
                        <a:tabLst>
                          <a:tab algn="l" pos="0"/>
                        </a:tabLst>
                      </a:pPr>
                      <a:r>
                        <a:rPr b="0" lang="en-GB" sz="1800" spc="-1" strike="noStrike">
                          <a:solidFill>
                            <a:srgbClr val="000000"/>
                          </a:solidFill>
                          <a:latin typeface="Arial"/>
                          <a:ea typeface="Arial"/>
                        </a:rPr>
                        <a:t>0</a:t>
                      </a:r>
                      <a:endParaRPr b="0" lang="en-GB" sz="1800" spc="-1" strike="noStrike">
                        <a:latin typeface="Arial"/>
                      </a:endParaRPr>
                    </a:p>
                  </a:txBody>
                  <a:tcPr anchor="t" marL="91080" marR="91080">
                    <a:lnL w="9360">
                      <a:solidFill>
                        <a:srgbClr val="0b5394"/>
                      </a:solidFill>
                    </a:lnL>
                    <a:lnR w="9360">
                      <a:solidFill>
                        <a:srgbClr val="0b5394"/>
                      </a:solidFill>
                    </a:lnR>
                    <a:lnT w="9360">
                      <a:solidFill>
                        <a:srgbClr val="0b5394"/>
                      </a:solidFill>
                    </a:lnT>
                    <a:lnB w="9360">
                      <a:solidFill>
                        <a:srgbClr val="0b5394"/>
                      </a:solidFill>
                    </a:lnB>
                    <a:noFill/>
                  </a:tcPr>
                </a:tc>
              </a:tr>
            </a:tbl>
          </a:graphicData>
        </a:graphic>
      </p:graphicFrame>
      <p:graphicFrame>
        <p:nvGraphicFramePr>
          <p:cNvPr id="284" name="Google Shape;278;p56"/>
          <p:cNvGraphicFramePr/>
          <p:nvPr/>
        </p:nvGraphicFramePr>
        <p:xfrm>
          <a:off x="4879440" y="2855520"/>
          <a:ext cx="3791880" cy="1315080"/>
        </p:xfrm>
        <a:graphic>
          <a:graphicData uri="http://schemas.openxmlformats.org/drawingml/2006/table">
            <a:tbl>
              <a:tblPr/>
              <a:tblGrid>
                <a:gridCol w="715320"/>
                <a:gridCol w="1010520"/>
                <a:gridCol w="1213560"/>
                <a:gridCol w="852840"/>
              </a:tblGrid>
              <a:tr h="438480">
                <a:tc>
                  <a:txBody>
                    <a:bodyPr lIns="91080" rIns="91080" tIns="91080" bIns="91080" anchor="t">
                      <a:noAutofit/>
                    </a:bodyPr>
                    <a:p>
                      <a:pPr>
                        <a:lnSpc>
                          <a:spcPct val="100000"/>
                        </a:lnSpc>
                        <a:buNone/>
                        <a:tabLst>
                          <a:tab algn="l" pos="0"/>
                        </a:tabLst>
                      </a:pPr>
                      <a:r>
                        <a:rPr b="1" lang="en-GB" sz="1800" spc="-1" strike="noStrike">
                          <a:solidFill>
                            <a:srgbClr val="000000"/>
                          </a:solidFill>
                          <a:latin typeface="Arial"/>
                          <a:ea typeface="Arial"/>
                        </a:rPr>
                        <a:t>id</a:t>
                      </a:r>
                      <a:endParaRPr b="0" lang="en-GB" sz="1800" spc="-1" strike="noStrike">
                        <a:latin typeface="Arial"/>
                      </a:endParaRPr>
                    </a:p>
                  </a:txBody>
                  <a:tcPr anchor="t" marL="91080" marR="91080">
                    <a:lnL w="18720">
                      <a:solidFill>
                        <a:srgbClr val="0b5394"/>
                      </a:solidFill>
                    </a:lnL>
                    <a:lnR w="18720">
                      <a:solidFill>
                        <a:srgbClr val="0b5394"/>
                      </a:solidFill>
                    </a:lnR>
                    <a:lnT w="18720">
                      <a:solidFill>
                        <a:srgbClr val="0b5394"/>
                      </a:solidFill>
                    </a:lnT>
                    <a:lnB w="18720">
                      <a:solidFill>
                        <a:srgbClr val="0b5394"/>
                      </a:solidFill>
                    </a:lnB>
                    <a:noFill/>
                  </a:tcPr>
                </a:tc>
                <a:tc>
                  <a:txBody>
                    <a:bodyPr lIns="91080" rIns="91080" tIns="91080" bIns="91080" anchor="t">
                      <a:noAutofit/>
                    </a:bodyPr>
                    <a:p>
                      <a:pPr>
                        <a:lnSpc>
                          <a:spcPct val="100000"/>
                        </a:lnSpc>
                        <a:buNone/>
                        <a:tabLst>
                          <a:tab algn="l" pos="0"/>
                        </a:tabLst>
                      </a:pPr>
                      <a:r>
                        <a:rPr b="1" lang="en-GB" sz="1800" spc="-1" strike="noStrike">
                          <a:solidFill>
                            <a:srgbClr val="000000"/>
                          </a:solidFill>
                          <a:latin typeface="Arial"/>
                          <a:ea typeface="Arial"/>
                        </a:rPr>
                        <a:t>cust_id</a:t>
                      </a:r>
                      <a:endParaRPr b="0" lang="en-GB" sz="1800" spc="-1" strike="noStrike">
                        <a:latin typeface="Arial"/>
                      </a:endParaRPr>
                    </a:p>
                  </a:txBody>
                  <a:tcPr anchor="t" marL="91080" marR="91080">
                    <a:lnL w="18720">
                      <a:solidFill>
                        <a:srgbClr val="0b5394"/>
                      </a:solidFill>
                    </a:lnL>
                    <a:lnR w="18720">
                      <a:solidFill>
                        <a:srgbClr val="0b5394"/>
                      </a:solidFill>
                    </a:lnR>
                    <a:lnT w="18720">
                      <a:solidFill>
                        <a:srgbClr val="0b5394"/>
                      </a:solidFill>
                    </a:lnT>
                    <a:lnB w="18720">
                      <a:solidFill>
                        <a:srgbClr val="0b5394"/>
                      </a:solidFill>
                    </a:lnB>
                    <a:noFill/>
                  </a:tcPr>
                </a:tc>
                <a:tc>
                  <a:txBody>
                    <a:bodyPr lIns="91080" rIns="91080" tIns="91080" bIns="91080" anchor="t">
                      <a:noAutofit/>
                    </a:bodyPr>
                    <a:p>
                      <a:pPr>
                        <a:lnSpc>
                          <a:spcPct val="100000"/>
                        </a:lnSpc>
                        <a:buNone/>
                        <a:tabLst>
                          <a:tab algn="l" pos="0"/>
                        </a:tabLst>
                      </a:pPr>
                      <a:r>
                        <a:rPr b="1" lang="en-GB" sz="1800" spc="-1" strike="noStrike">
                          <a:solidFill>
                            <a:srgbClr val="000000"/>
                          </a:solidFill>
                          <a:latin typeface="Arial"/>
                          <a:ea typeface="Arial"/>
                        </a:rPr>
                        <a:t>room_no</a:t>
                      </a:r>
                      <a:endParaRPr b="0" lang="en-GB" sz="1800" spc="-1" strike="noStrike">
                        <a:latin typeface="Arial"/>
                      </a:endParaRPr>
                    </a:p>
                  </a:txBody>
                  <a:tcPr anchor="t" marL="91080" marR="91080">
                    <a:lnL w="18720">
                      <a:solidFill>
                        <a:srgbClr val="0b5394"/>
                      </a:solidFill>
                    </a:lnL>
                    <a:lnR w="18720">
                      <a:solidFill>
                        <a:srgbClr val="0b5394"/>
                      </a:solidFill>
                    </a:lnR>
                    <a:lnT w="18720">
                      <a:solidFill>
                        <a:srgbClr val="0b5394"/>
                      </a:solidFill>
                    </a:lnT>
                    <a:lnB w="18720">
                      <a:solidFill>
                        <a:srgbClr val="0b5394"/>
                      </a:solidFill>
                    </a:lnB>
                    <a:noFill/>
                  </a:tcPr>
                </a:tc>
                <a:tc>
                  <a:txBody>
                    <a:bodyPr lIns="91080" rIns="91080" tIns="91080" bIns="91080" anchor="t">
                      <a:noAutofit/>
                    </a:bodyPr>
                    <a:p>
                      <a:pPr>
                        <a:lnSpc>
                          <a:spcPct val="100000"/>
                        </a:lnSpc>
                        <a:buNone/>
                        <a:tabLst>
                          <a:tab algn="l" pos="0"/>
                        </a:tabLst>
                      </a:pPr>
                      <a:r>
                        <a:rPr b="1" lang="en-GB" sz="1800" spc="-1" strike="noStrike">
                          <a:solidFill>
                            <a:srgbClr val="000000"/>
                          </a:solidFill>
                          <a:latin typeface="Arial"/>
                          <a:ea typeface="Arial"/>
                        </a:rPr>
                        <a:t>etc...</a:t>
                      </a:r>
                      <a:endParaRPr b="0" lang="en-GB" sz="1800" spc="-1" strike="noStrike">
                        <a:latin typeface="Arial"/>
                      </a:endParaRPr>
                    </a:p>
                  </a:txBody>
                  <a:tcPr anchor="t" marL="91080" marR="91080">
                    <a:lnL w="18720">
                      <a:solidFill>
                        <a:srgbClr val="0b5394"/>
                      </a:solidFill>
                    </a:lnL>
                    <a:lnR w="18720">
                      <a:solidFill>
                        <a:srgbClr val="0b5394"/>
                      </a:solidFill>
                    </a:lnR>
                    <a:lnT w="18720">
                      <a:solidFill>
                        <a:srgbClr val="0b5394"/>
                      </a:solidFill>
                    </a:lnT>
                    <a:lnB w="18720">
                      <a:solidFill>
                        <a:srgbClr val="0b5394"/>
                      </a:solidFill>
                    </a:lnB>
                    <a:noFill/>
                  </a:tcPr>
                </a:tc>
              </a:tr>
              <a:tr h="438480">
                <a:tc>
                  <a:txBody>
                    <a:bodyPr lIns="91080" rIns="91080" tIns="91080" bIns="91080" anchor="t">
                      <a:noAutofit/>
                    </a:bodyPr>
                    <a:p>
                      <a:pPr>
                        <a:lnSpc>
                          <a:spcPct val="100000"/>
                        </a:lnSpc>
                        <a:buNone/>
                        <a:tabLst>
                          <a:tab algn="l" pos="0"/>
                        </a:tabLst>
                      </a:pPr>
                      <a:r>
                        <a:rPr b="0" lang="en-GB" sz="1800" spc="-1" strike="noStrike">
                          <a:solidFill>
                            <a:srgbClr val="000000"/>
                          </a:solidFill>
                          <a:latin typeface="Arial"/>
                          <a:ea typeface="Arial"/>
                        </a:rPr>
                        <a:t>69</a:t>
                      </a:r>
                      <a:endParaRPr b="0" lang="en-GB" sz="1800" spc="-1" strike="noStrike">
                        <a:latin typeface="Arial"/>
                      </a:endParaRPr>
                    </a:p>
                  </a:txBody>
                  <a:tcPr anchor="t" marL="91080" marR="91080">
                    <a:lnL w="9360">
                      <a:solidFill>
                        <a:srgbClr val="0b5394"/>
                      </a:solidFill>
                    </a:lnL>
                    <a:lnR w="9360">
                      <a:solidFill>
                        <a:srgbClr val="0b5394"/>
                      </a:solidFill>
                    </a:lnR>
                    <a:lnT w="18720">
                      <a:solidFill>
                        <a:srgbClr val="0b5394"/>
                      </a:solidFill>
                    </a:lnT>
                    <a:lnB w="9360">
                      <a:solidFill>
                        <a:srgbClr val="0b5394"/>
                      </a:solidFill>
                    </a:lnB>
                    <a:noFill/>
                  </a:tcPr>
                </a:tc>
                <a:tc>
                  <a:txBody>
                    <a:bodyPr lIns="91080" rIns="91080" tIns="91080" bIns="91080" anchor="t">
                      <a:noAutofit/>
                    </a:bodyPr>
                    <a:p>
                      <a:pPr>
                        <a:lnSpc>
                          <a:spcPct val="100000"/>
                        </a:lnSpc>
                        <a:buNone/>
                        <a:tabLst>
                          <a:tab algn="l" pos="0"/>
                        </a:tabLst>
                      </a:pPr>
                      <a:r>
                        <a:rPr b="0" lang="en-GB" sz="1800" spc="-1" strike="noStrike">
                          <a:solidFill>
                            <a:srgbClr val="000000"/>
                          </a:solidFill>
                          <a:latin typeface="Arial"/>
                          <a:ea typeface="Arial"/>
                        </a:rPr>
                        <a:t>43</a:t>
                      </a:r>
                      <a:endParaRPr b="0" lang="en-GB" sz="1800" spc="-1" strike="noStrike">
                        <a:latin typeface="Arial"/>
                      </a:endParaRPr>
                    </a:p>
                  </a:txBody>
                  <a:tcPr anchor="t" marL="91080" marR="91080">
                    <a:lnL w="9360">
                      <a:solidFill>
                        <a:srgbClr val="0b5394"/>
                      </a:solidFill>
                    </a:lnL>
                    <a:lnR w="9360">
                      <a:solidFill>
                        <a:srgbClr val="0b5394"/>
                      </a:solidFill>
                    </a:lnR>
                    <a:lnT w="18720">
                      <a:solidFill>
                        <a:srgbClr val="0b5394"/>
                      </a:solidFill>
                    </a:lnT>
                    <a:lnB w="9360">
                      <a:solidFill>
                        <a:srgbClr val="0b5394"/>
                      </a:solidFill>
                    </a:lnB>
                    <a:noFill/>
                  </a:tcPr>
                </a:tc>
                <a:tc>
                  <a:txBody>
                    <a:bodyPr lIns="91080" rIns="91080" tIns="91080" bIns="91080" anchor="t">
                      <a:noAutofit/>
                    </a:bodyPr>
                    <a:p>
                      <a:pPr>
                        <a:lnSpc>
                          <a:spcPct val="100000"/>
                        </a:lnSpc>
                        <a:buNone/>
                        <a:tabLst>
                          <a:tab algn="l" pos="0"/>
                        </a:tabLst>
                      </a:pPr>
                      <a:r>
                        <a:rPr b="0" lang="en-GB" sz="1800" spc="-1" strike="noStrike">
                          <a:solidFill>
                            <a:srgbClr val="000000"/>
                          </a:solidFill>
                          <a:latin typeface="Arial"/>
                          <a:ea typeface="Arial"/>
                        </a:rPr>
                        <a:t>205</a:t>
                      </a:r>
                      <a:endParaRPr b="0" lang="en-GB" sz="1800" spc="-1" strike="noStrike">
                        <a:latin typeface="Arial"/>
                      </a:endParaRPr>
                    </a:p>
                  </a:txBody>
                  <a:tcPr anchor="t" marL="91080" marR="91080">
                    <a:lnL w="9360">
                      <a:solidFill>
                        <a:srgbClr val="0b5394"/>
                      </a:solidFill>
                    </a:lnL>
                    <a:lnR w="9360">
                      <a:solidFill>
                        <a:srgbClr val="0b5394"/>
                      </a:solidFill>
                    </a:lnR>
                    <a:lnT w="18720">
                      <a:solidFill>
                        <a:srgbClr val="0b5394"/>
                      </a:solidFill>
                    </a:lnT>
                    <a:lnB w="9360">
                      <a:solidFill>
                        <a:srgbClr val="0b5394"/>
                      </a:solidFill>
                    </a:lnB>
                    <a:noFill/>
                  </a:tcPr>
                </a:tc>
                <a:tc>
                  <a:txBody>
                    <a:bodyPr lIns="91080" rIns="91080" tIns="91080" bIns="91080" anchor="t">
                      <a:noAutofit/>
                    </a:bodyPr>
                    <a:p>
                      <a:pPr>
                        <a:lnSpc>
                          <a:spcPct val="100000"/>
                        </a:lnSpc>
                        <a:buNone/>
                        <a:tabLst>
                          <a:tab algn="l" pos="0"/>
                        </a:tabLst>
                      </a:pPr>
                      <a:r>
                        <a:rPr b="0" lang="en-GB" sz="1800" spc="-1" strike="noStrike">
                          <a:solidFill>
                            <a:srgbClr val="000000"/>
                          </a:solidFill>
                          <a:latin typeface="Arial"/>
                          <a:ea typeface="Arial"/>
                        </a:rPr>
                        <a:t>...</a:t>
                      </a:r>
                      <a:endParaRPr b="0" lang="en-GB" sz="1800" spc="-1" strike="noStrike">
                        <a:latin typeface="Arial"/>
                      </a:endParaRPr>
                    </a:p>
                  </a:txBody>
                  <a:tcPr anchor="t" marL="91080" marR="91080">
                    <a:lnL w="9360">
                      <a:solidFill>
                        <a:srgbClr val="0b5394"/>
                      </a:solidFill>
                    </a:lnL>
                    <a:lnR w="9360">
                      <a:solidFill>
                        <a:srgbClr val="0b5394"/>
                      </a:solidFill>
                    </a:lnR>
                    <a:lnT w="18720">
                      <a:solidFill>
                        <a:srgbClr val="0b5394"/>
                      </a:solidFill>
                    </a:lnT>
                    <a:lnB w="9360">
                      <a:solidFill>
                        <a:srgbClr val="0b5394"/>
                      </a:solidFill>
                    </a:lnB>
                    <a:noFill/>
                  </a:tcPr>
                </a:tc>
              </a:tr>
              <a:tr h="438480">
                <a:tc>
                  <a:txBody>
                    <a:bodyPr lIns="91080" rIns="91080" tIns="91080" bIns="91080" anchor="t">
                      <a:noAutofit/>
                    </a:bodyPr>
                    <a:p>
                      <a:pPr>
                        <a:lnSpc>
                          <a:spcPct val="100000"/>
                        </a:lnSpc>
                        <a:buNone/>
                        <a:tabLst>
                          <a:tab algn="l" pos="0"/>
                        </a:tabLst>
                      </a:pPr>
                      <a:r>
                        <a:rPr b="0" lang="en-GB" sz="1800" spc="-1" strike="noStrike">
                          <a:solidFill>
                            <a:srgbClr val="000000"/>
                          </a:solidFill>
                          <a:latin typeface="Arial"/>
                          <a:ea typeface="Arial"/>
                        </a:rPr>
                        <a:t>73</a:t>
                      </a:r>
                      <a:endParaRPr b="0" lang="en-GB" sz="1800" spc="-1" strike="noStrike">
                        <a:latin typeface="Arial"/>
                      </a:endParaRPr>
                    </a:p>
                  </a:txBody>
                  <a:tcPr anchor="t" marL="91080" marR="91080">
                    <a:lnL w="9360">
                      <a:solidFill>
                        <a:srgbClr val="0b5394"/>
                      </a:solidFill>
                    </a:lnL>
                    <a:lnR w="9360">
                      <a:solidFill>
                        <a:srgbClr val="0b5394"/>
                      </a:solidFill>
                    </a:lnR>
                    <a:lnT w="9360">
                      <a:solidFill>
                        <a:srgbClr val="0b5394"/>
                      </a:solidFill>
                    </a:lnT>
                    <a:lnB w="9360">
                      <a:solidFill>
                        <a:srgbClr val="0b5394"/>
                      </a:solidFill>
                    </a:lnB>
                    <a:noFill/>
                  </a:tcPr>
                </a:tc>
                <a:tc>
                  <a:txBody>
                    <a:bodyPr lIns="91080" rIns="91080" tIns="91080" bIns="91080" anchor="t">
                      <a:noAutofit/>
                    </a:bodyPr>
                    <a:p>
                      <a:pPr>
                        <a:lnSpc>
                          <a:spcPct val="100000"/>
                        </a:lnSpc>
                        <a:buNone/>
                        <a:tabLst>
                          <a:tab algn="l" pos="0"/>
                        </a:tabLst>
                      </a:pPr>
                      <a:r>
                        <a:rPr b="0" lang="en-GB" sz="1800" spc="-1" strike="noStrike">
                          <a:solidFill>
                            <a:srgbClr val="000000"/>
                          </a:solidFill>
                          <a:latin typeface="Arial"/>
                          <a:ea typeface="Arial"/>
                        </a:rPr>
                        <a:t>65</a:t>
                      </a:r>
                      <a:endParaRPr b="0" lang="en-GB" sz="1800" spc="-1" strike="noStrike">
                        <a:latin typeface="Arial"/>
                      </a:endParaRPr>
                    </a:p>
                  </a:txBody>
                  <a:tcPr anchor="t" marL="91080" marR="91080">
                    <a:lnL w="9360">
                      <a:solidFill>
                        <a:srgbClr val="0b5394"/>
                      </a:solidFill>
                    </a:lnL>
                    <a:lnR w="9360">
                      <a:solidFill>
                        <a:srgbClr val="0b5394"/>
                      </a:solidFill>
                    </a:lnR>
                    <a:lnT w="9360">
                      <a:solidFill>
                        <a:srgbClr val="0b5394"/>
                      </a:solidFill>
                    </a:lnT>
                    <a:lnB w="9360">
                      <a:solidFill>
                        <a:srgbClr val="0b5394"/>
                      </a:solidFill>
                    </a:lnB>
                    <a:noFill/>
                  </a:tcPr>
                </a:tc>
                <a:tc>
                  <a:txBody>
                    <a:bodyPr lIns="91080" rIns="91080" tIns="91080" bIns="91080" anchor="t">
                      <a:noAutofit/>
                    </a:bodyPr>
                    <a:p>
                      <a:pPr>
                        <a:lnSpc>
                          <a:spcPct val="100000"/>
                        </a:lnSpc>
                        <a:buNone/>
                        <a:tabLst>
                          <a:tab algn="l" pos="0"/>
                        </a:tabLst>
                      </a:pPr>
                      <a:r>
                        <a:rPr b="0" lang="en-GB" sz="1800" spc="-1" strike="noStrike">
                          <a:solidFill>
                            <a:srgbClr val="000000"/>
                          </a:solidFill>
                          <a:latin typeface="Arial"/>
                          <a:ea typeface="Arial"/>
                        </a:rPr>
                        <a:t>411</a:t>
                      </a:r>
                      <a:endParaRPr b="0" lang="en-GB" sz="1800" spc="-1" strike="noStrike">
                        <a:latin typeface="Arial"/>
                      </a:endParaRPr>
                    </a:p>
                  </a:txBody>
                  <a:tcPr anchor="t" marL="91080" marR="91080">
                    <a:lnL w="9360">
                      <a:solidFill>
                        <a:srgbClr val="0b5394"/>
                      </a:solidFill>
                    </a:lnL>
                    <a:lnR w="9360">
                      <a:solidFill>
                        <a:srgbClr val="0b5394"/>
                      </a:solidFill>
                    </a:lnR>
                    <a:lnT w="9360">
                      <a:solidFill>
                        <a:srgbClr val="0b5394"/>
                      </a:solidFill>
                    </a:lnT>
                    <a:lnB w="9360">
                      <a:solidFill>
                        <a:srgbClr val="0b5394"/>
                      </a:solidFill>
                    </a:lnB>
                    <a:noFill/>
                  </a:tcPr>
                </a:tc>
                <a:tc>
                  <a:txBody>
                    <a:bodyPr lIns="91080" rIns="91080" tIns="91080" bIns="91080" anchor="t">
                      <a:noAutofit/>
                    </a:bodyPr>
                    <a:p>
                      <a:pPr>
                        <a:lnSpc>
                          <a:spcPct val="100000"/>
                        </a:lnSpc>
                        <a:buNone/>
                        <a:tabLst>
                          <a:tab algn="l" pos="0"/>
                        </a:tabLst>
                      </a:pPr>
                      <a:r>
                        <a:rPr b="0" lang="en-GB" sz="1800" spc="-1" strike="noStrike">
                          <a:solidFill>
                            <a:srgbClr val="000000"/>
                          </a:solidFill>
                          <a:latin typeface="Arial"/>
                          <a:ea typeface="Arial"/>
                        </a:rPr>
                        <a:t>...</a:t>
                      </a:r>
                      <a:endParaRPr b="0" lang="en-GB" sz="1800" spc="-1" strike="noStrike">
                        <a:latin typeface="Arial"/>
                      </a:endParaRPr>
                    </a:p>
                  </a:txBody>
                  <a:tcPr anchor="t" marL="91080" marR="91080">
                    <a:lnL w="9360">
                      <a:solidFill>
                        <a:srgbClr val="0b5394"/>
                      </a:solidFill>
                    </a:lnL>
                    <a:lnR w="9360">
                      <a:solidFill>
                        <a:srgbClr val="0b5394"/>
                      </a:solidFill>
                    </a:lnR>
                    <a:lnT w="9360">
                      <a:solidFill>
                        <a:srgbClr val="0b5394"/>
                      </a:solidFill>
                    </a:lnT>
                    <a:lnB w="9360">
                      <a:solidFill>
                        <a:srgbClr val="0b5394"/>
                      </a:solidFill>
                    </a:lnB>
                    <a:noFill/>
                  </a:tcPr>
                </a:tc>
              </a:tr>
            </a:tbl>
          </a:graphicData>
        </a:graphic>
      </p:graphicFrame>
      <p:sp>
        <p:nvSpPr>
          <p:cNvPr id="285" name="Google Shape;279;p56"/>
          <p:cNvSpPr/>
          <p:nvPr/>
        </p:nvSpPr>
        <p:spPr>
          <a:xfrm>
            <a:off x="1294200" y="2077920"/>
            <a:ext cx="621720" cy="458640"/>
          </a:xfrm>
          <a:prstGeom prst="ellipse">
            <a:avLst/>
          </a:prstGeom>
          <a:noFill/>
          <a:ln w="19080">
            <a:solidFill>
              <a:srgbClr val="ff0000"/>
            </a:solidFill>
            <a:round/>
          </a:ln>
        </p:spPr>
        <p:style>
          <a:lnRef idx="0"/>
          <a:fillRef idx="0"/>
          <a:effectRef idx="0"/>
          <a:fontRef idx="minor"/>
        </p:style>
      </p:sp>
      <p:sp>
        <p:nvSpPr>
          <p:cNvPr id="286" name="Google Shape;280;p56"/>
          <p:cNvSpPr/>
          <p:nvPr/>
        </p:nvSpPr>
        <p:spPr>
          <a:xfrm>
            <a:off x="4791600" y="3317760"/>
            <a:ext cx="621720" cy="458640"/>
          </a:xfrm>
          <a:prstGeom prst="ellipse">
            <a:avLst/>
          </a:prstGeom>
          <a:noFill/>
          <a:ln w="19080">
            <a:solidFill>
              <a:srgbClr val="ff0000"/>
            </a:solidFill>
            <a:round/>
          </a:ln>
        </p:spPr>
        <p:style>
          <a:lnRef idx="0"/>
          <a:fillRef idx="0"/>
          <a:effectRef idx="0"/>
          <a:fontRef idx="minor"/>
        </p:style>
      </p:sp>
      <p:sp>
        <p:nvSpPr>
          <p:cNvPr id="287" name="Google Shape;281;p56"/>
          <p:cNvSpPr/>
          <p:nvPr/>
        </p:nvSpPr>
        <p:spPr>
          <a:xfrm flipH="1" rot="16200000">
            <a:off x="2693520" y="1449000"/>
            <a:ext cx="1010160" cy="3186000"/>
          </a:xfrm>
          <a:prstGeom prst="bentConnector2">
            <a:avLst/>
          </a:prstGeom>
          <a:noFill/>
          <a:ln w="19080">
            <a:solidFill>
              <a:srgbClr val="ff0000"/>
            </a:solidFill>
            <a:round/>
          </a:ln>
        </p:spPr>
        <p:style>
          <a:lnRef idx="0"/>
          <a:fillRef idx="0"/>
          <a:effectRef idx="0"/>
          <a:fontRef idx="minor"/>
        </p:style>
      </p:sp>
      <p:sp>
        <p:nvSpPr>
          <p:cNvPr id="288" name="Google Shape;282;p56"/>
          <p:cNvSpPr/>
          <p:nvPr/>
        </p:nvSpPr>
        <p:spPr>
          <a:xfrm>
            <a:off x="283320" y="2995920"/>
            <a:ext cx="1402560" cy="88164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GB" sz="1400" spc="-1" strike="noStrike">
                <a:solidFill>
                  <a:srgbClr val="cc0000"/>
                </a:solidFill>
                <a:latin typeface="Arial"/>
                <a:ea typeface="Arial"/>
              </a:rPr>
              <a:t>Foreign Key</a:t>
            </a:r>
            <a:br>
              <a:rPr sz="1400"/>
            </a:br>
            <a:r>
              <a:rPr b="0" lang="en-GB" sz="1400" spc="-1" strike="noStrike">
                <a:solidFill>
                  <a:srgbClr val="cc0000"/>
                </a:solidFill>
                <a:latin typeface="Arial"/>
                <a:ea typeface="Arial"/>
              </a:rPr>
              <a:t>REFERENCES</a:t>
            </a:r>
            <a:endParaRPr b="0" lang="en-GB" sz="1400" spc="-1" strike="noStrike">
              <a:latin typeface="Arial"/>
            </a:endParaRPr>
          </a:p>
        </p:txBody>
      </p:sp>
      <p:sp>
        <p:nvSpPr>
          <p:cNvPr id="289" name="Google Shape;283;p56"/>
          <p:cNvSpPr/>
          <p:nvPr/>
        </p:nvSpPr>
        <p:spPr>
          <a:xfrm>
            <a:off x="3641400" y="3547440"/>
            <a:ext cx="1172880" cy="340920"/>
          </a:xfrm>
          <a:prstGeom prst="rect">
            <a:avLst/>
          </a:prstGeom>
          <a:noFill/>
          <a:ln w="0">
            <a:noFill/>
          </a:ln>
        </p:spPr>
        <p:style>
          <a:lnRef idx="0"/>
          <a:fillRef idx="0"/>
          <a:effectRef idx="0"/>
          <a:fontRef idx="minor"/>
        </p:style>
        <p:txBody>
          <a:bodyPr tIns="182880" bIns="182880" anchor="t">
            <a:noAutofit/>
          </a:bodyPr>
          <a:p>
            <a:pPr>
              <a:lnSpc>
                <a:spcPct val="100000"/>
              </a:lnSpc>
              <a:buNone/>
              <a:tabLst>
                <a:tab algn="l" pos="0"/>
              </a:tabLst>
            </a:pPr>
            <a:r>
              <a:rPr b="0" lang="en-GB" sz="1400" spc="-1" strike="noStrike">
                <a:solidFill>
                  <a:srgbClr val="cc4125"/>
                </a:solidFill>
                <a:latin typeface="Arial"/>
                <a:ea typeface="Arial"/>
              </a:rPr>
              <a:t>Primary Key</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Foreign &amp; Primary Keys</a:t>
            </a:r>
            <a:endParaRPr b="0" lang="en-GB" sz="3000" spc="-1" strike="noStrike">
              <a:solidFill>
                <a:srgbClr val="000000"/>
              </a:solidFill>
              <a:latin typeface="Arial"/>
            </a:endParaRPr>
          </a:p>
        </p:txBody>
      </p:sp>
      <p:sp>
        <p:nvSpPr>
          <p:cNvPr id="291"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800" spc="-1" strike="noStrike">
                <a:solidFill>
                  <a:srgbClr val="20124d"/>
                </a:solidFill>
                <a:latin typeface="Arial"/>
                <a:ea typeface="Arial"/>
              </a:rPr>
              <a:t> </a:t>
            </a:r>
            <a:endParaRPr b="0" lang="en-GB" sz="2800" spc="-1" strike="noStrike">
              <a:solidFill>
                <a:srgbClr val="000000"/>
              </a:solidFill>
              <a:latin typeface="Arial"/>
            </a:endParaRPr>
          </a:p>
        </p:txBody>
      </p:sp>
      <p:sp>
        <p:nvSpPr>
          <p:cNvPr id="292" name="Google Shape;290;p57"/>
          <p:cNvSpPr/>
          <p:nvPr/>
        </p:nvSpPr>
        <p:spPr>
          <a:xfrm>
            <a:off x="311760" y="1838160"/>
            <a:ext cx="4175640" cy="273600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1400" spc="-1" strike="noStrike">
                <a:solidFill>
                  <a:srgbClr val="efefef"/>
                </a:solidFill>
                <a:highlight>
                  <a:srgbClr val="351c75"/>
                </a:highlight>
                <a:latin typeface="Courier New"/>
                <a:ea typeface="Courier New"/>
              </a:rPr>
              <a:t>CREATE TABLE reservations (</a:t>
            </a:r>
            <a:endParaRPr b="0" lang="en-GB" sz="1400" spc="-1" strike="noStrike">
              <a:latin typeface="Arial"/>
            </a:endParaRPr>
          </a:p>
          <a:p>
            <a:pPr>
              <a:lnSpc>
                <a:spcPct val="115000"/>
              </a:lnSpc>
              <a:buNone/>
              <a:tabLst>
                <a:tab algn="l" pos="0"/>
              </a:tabLst>
            </a:pPr>
            <a:r>
              <a:rPr b="0" lang="en-GB" sz="1400" spc="-1" strike="noStrike">
                <a:solidFill>
                  <a:srgbClr val="efefef"/>
                </a:solidFill>
                <a:highlight>
                  <a:srgbClr val="351c75"/>
                </a:highlight>
                <a:latin typeface="Courier New"/>
                <a:ea typeface="Courier New"/>
              </a:rPr>
              <a:t>  </a:t>
            </a:r>
            <a:r>
              <a:rPr b="0" lang="en-GB" sz="1400" spc="-1" strike="noStrike">
                <a:solidFill>
                  <a:srgbClr val="efefef"/>
                </a:solidFill>
                <a:highlight>
                  <a:srgbClr val="351c75"/>
                </a:highlight>
                <a:latin typeface="Courier New"/>
                <a:ea typeface="Courier New"/>
              </a:rPr>
              <a:t>id       SERIAL PRIMARY KEY,</a:t>
            </a:r>
            <a:endParaRPr b="0" lang="en-GB" sz="1400" spc="-1" strike="noStrike">
              <a:latin typeface="Arial"/>
            </a:endParaRPr>
          </a:p>
          <a:p>
            <a:pPr>
              <a:lnSpc>
                <a:spcPct val="115000"/>
              </a:lnSpc>
              <a:buNone/>
              <a:tabLst>
                <a:tab algn="l" pos="0"/>
              </a:tabLst>
            </a:pPr>
            <a:r>
              <a:rPr b="0" lang="en-GB" sz="1400" spc="-1" strike="noStrike">
                <a:solidFill>
                  <a:srgbClr val="efefef"/>
                </a:solidFill>
                <a:highlight>
                  <a:srgbClr val="351c75"/>
                </a:highlight>
                <a:latin typeface="Courier New"/>
                <a:ea typeface="Courier New"/>
              </a:rPr>
              <a:t>  </a:t>
            </a:r>
            <a:r>
              <a:rPr b="0" lang="en-GB" sz="1400" spc="-1" strike="noStrike">
                <a:solidFill>
                  <a:srgbClr val="efefef"/>
                </a:solidFill>
                <a:highlight>
                  <a:srgbClr val="351c75"/>
                </a:highlight>
                <a:latin typeface="Courier New"/>
                <a:ea typeface="Courier New"/>
              </a:rPr>
              <a:t>cust_id  INTEGER NOT NULL</a:t>
            </a:r>
            <a:endParaRPr b="0" lang="en-GB" sz="1400" spc="-1" strike="noStrike">
              <a:latin typeface="Arial"/>
            </a:endParaRPr>
          </a:p>
          <a:p>
            <a:pPr>
              <a:lnSpc>
                <a:spcPct val="115000"/>
              </a:lnSpc>
              <a:buNone/>
              <a:tabLst>
                <a:tab algn="l" pos="0"/>
              </a:tabLst>
            </a:pPr>
            <a:r>
              <a:rPr b="0" lang="en-GB" sz="1400" spc="-1" strike="noStrike">
                <a:solidFill>
                  <a:srgbClr val="efefef"/>
                </a:solidFill>
                <a:highlight>
                  <a:srgbClr val="351c75"/>
                </a:highlight>
                <a:latin typeface="Courier New"/>
                <a:ea typeface="Courier New"/>
              </a:rPr>
              <a:t>           </a:t>
            </a:r>
            <a:r>
              <a:rPr b="0" lang="en-GB" sz="1400" spc="-1" strike="noStrike">
                <a:solidFill>
                  <a:srgbClr val="efefef"/>
                </a:solidFill>
                <a:highlight>
                  <a:srgbClr val="351c75"/>
                </a:highlight>
                <a:latin typeface="Courier New"/>
                <a:ea typeface="Courier New"/>
              </a:rPr>
              <a:t>REFERENCES customers(id),</a:t>
            </a:r>
            <a:endParaRPr b="0" lang="en-GB" sz="1400" spc="-1" strike="noStrike">
              <a:latin typeface="Arial"/>
            </a:endParaRPr>
          </a:p>
          <a:p>
            <a:pPr>
              <a:lnSpc>
                <a:spcPct val="115000"/>
              </a:lnSpc>
              <a:buNone/>
              <a:tabLst>
                <a:tab algn="l" pos="0"/>
              </a:tabLst>
            </a:pPr>
            <a:r>
              <a:rPr b="0" lang="en-GB" sz="1400" spc="-1" strike="noStrike">
                <a:solidFill>
                  <a:srgbClr val="efefef"/>
                </a:solidFill>
                <a:highlight>
                  <a:srgbClr val="351c75"/>
                </a:highlight>
                <a:latin typeface="Courier New"/>
                <a:ea typeface="Courier New"/>
              </a:rPr>
              <a:t>  </a:t>
            </a:r>
            <a:r>
              <a:rPr b="0" lang="en-GB" sz="1400" spc="-1" strike="noStrike">
                <a:solidFill>
                  <a:srgbClr val="efefef"/>
                </a:solidFill>
                <a:highlight>
                  <a:srgbClr val="351c75"/>
                </a:highlight>
                <a:latin typeface="Courier New"/>
                <a:ea typeface="Courier New"/>
              </a:rPr>
              <a:t>room_no  INTEGER</a:t>
            </a:r>
            <a:endParaRPr b="0" lang="en-GB" sz="1400" spc="-1" strike="noStrike">
              <a:latin typeface="Arial"/>
            </a:endParaRPr>
          </a:p>
          <a:p>
            <a:pPr>
              <a:lnSpc>
                <a:spcPct val="115000"/>
              </a:lnSpc>
              <a:buNone/>
              <a:tabLst>
                <a:tab algn="l" pos="0"/>
              </a:tabLst>
            </a:pPr>
            <a:r>
              <a:rPr b="0" lang="en-GB" sz="1400" spc="-1" strike="noStrike">
                <a:solidFill>
                  <a:srgbClr val="efefef"/>
                </a:solidFill>
                <a:highlight>
                  <a:srgbClr val="351c75"/>
                </a:highlight>
                <a:latin typeface="Courier New"/>
                <a:ea typeface="Courier New"/>
              </a:rPr>
              <a:t>           </a:t>
            </a:r>
            <a:r>
              <a:rPr b="0" lang="en-GB" sz="1400" spc="-1" strike="noStrike">
                <a:solidFill>
                  <a:srgbClr val="efefef"/>
                </a:solidFill>
                <a:highlight>
                  <a:srgbClr val="351c75"/>
                </a:highlight>
                <a:latin typeface="Courier New"/>
                <a:ea typeface="Courier New"/>
              </a:rPr>
              <a:t>REFERENCES rooms(room_no),</a:t>
            </a:r>
            <a:endParaRPr b="0" lang="en-GB" sz="1400" spc="-1" strike="noStrike">
              <a:latin typeface="Arial"/>
            </a:endParaRPr>
          </a:p>
          <a:p>
            <a:pPr>
              <a:lnSpc>
                <a:spcPct val="115000"/>
              </a:lnSpc>
              <a:buNone/>
              <a:tabLst>
                <a:tab algn="l" pos="0"/>
              </a:tabLst>
            </a:pPr>
            <a:r>
              <a:rPr b="0" lang="en-GB" sz="1400" spc="-1" strike="noStrike">
                <a:solidFill>
                  <a:srgbClr val="efefef"/>
                </a:solidFill>
                <a:highlight>
                  <a:srgbClr val="351c75"/>
                </a:highlight>
                <a:latin typeface="Courier New"/>
                <a:ea typeface="Courier New"/>
              </a:rPr>
              <a:t>  </a:t>
            </a:r>
            <a:r>
              <a:rPr b="0" lang="en-GB" sz="1400" spc="-1" strike="noStrike">
                <a:solidFill>
                  <a:srgbClr val="efefef"/>
                </a:solidFill>
                <a:highlight>
                  <a:srgbClr val="351c75"/>
                </a:highlight>
                <a:latin typeface="Courier New"/>
                <a:ea typeface="Courier New"/>
              </a:rPr>
              <a:t>checkin_date  DATE NOT NULL,</a:t>
            </a:r>
            <a:endParaRPr b="0" lang="en-GB" sz="1400" spc="-1" strike="noStrike">
              <a:latin typeface="Arial"/>
            </a:endParaRPr>
          </a:p>
          <a:p>
            <a:pPr>
              <a:lnSpc>
                <a:spcPct val="115000"/>
              </a:lnSpc>
              <a:buNone/>
              <a:tabLst>
                <a:tab algn="l" pos="0"/>
              </a:tabLst>
            </a:pPr>
            <a:r>
              <a:rPr b="0" lang="en-GB" sz="1400" spc="-1" strike="noStrike">
                <a:solidFill>
                  <a:srgbClr val="efefef"/>
                </a:solidFill>
                <a:highlight>
                  <a:srgbClr val="351c75"/>
                </a:highlight>
                <a:latin typeface="Courier New"/>
                <a:ea typeface="Courier New"/>
              </a:rPr>
              <a:t>  </a:t>
            </a:r>
            <a:r>
              <a:rPr b="0" lang="en-GB" sz="1400" spc="-1" strike="noStrike">
                <a:solidFill>
                  <a:srgbClr val="efefef"/>
                </a:solidFill>
                <a:highlight>
                  <a:srgbClr val="351c75"/>
                </a:highlight>
                <a:latin typeface="Courier New"/>
                <a:ea typeface="Courier New"/>
              </a:rPr>
              <a:t>checkout_date DATE,</a:t>
            </a:r>
            <a:endParaRPr b="0" lang="en-GB" sz="1400" spc="-1" strike="noStrike">
              <a:latin typeface="Arial"/>
            </a:endParaRPr>
          </a:p>
          <a:p>
            <a:pPr>
              <a:lnSpc>
                <a:spcPct val="115000"/>
              </a:lnSpc>
              <a:buNone/>
              <a:tabLst>
                <a:tab algn="l" pos="0"/>
              </a:tabLst>
            </a:pPr>
            <a:r>
              <a:rPr b="0" lang="en-GB" sz="1400" spc="-1" strike="noStrike">
                <a:solidFill>
                  <a:srgbClr val="efefef"/>
                </a:solidFill>
                <a:highlight>
                  <a:srgbClr val="351c75"/>
                </a:highlight>
                <a:latin typeface="Courier New"/>
                <a:ea typeface="Courier New"/>
              </a:rPr>
              <a:t>  </a:t>
            </a:r>
            <a:r>
              <a:rPr b="0" lang="en-GB" sz="1400" spc="-1" strike="noStrike">
                <a:solidFill>
                  <a:srgbClr val="efefef"/>
                </a:solidFill>
                <a:highlight>
                  <a:srgbClr val="351c75"/>
                </a:highlight>
                <a:latin typeface="Courier New"/>
                <a:ea typeface="Courier New"/>
              </a:rPr>
              <a:t>no_guests </a:t>
            </a:r>
            <a:r>
              <a:rPr b="0" lang="en-GB" sz="1400" spc="-1" strike="noStrike">
                <a:solidFill>
                  <a:srgbClr val="efefef"/>
                </a:solidFill>
                <a:highlight>
                  <a:srgbClr val="351c75"/>
                </a:highlight>
                <a:latin typeface="Courier New"/>
                <a:ea typeface="Courier New"/>
              </a:rPr>
              <a:t>	</a:t>
            </a:r>
            <a:r>
              <a:rPr b="0" lang="en-GB" sz="1400" spc="-1" strike="noStrike">
                <a:solidFill>
                  <a:srgbClr val="efefef"/>
                </a:solidFill>
                <a:highlight>
                  <a:srgbClr val="351c75"/>
                </a:highlight>
                <a:latin typeface="Courier New"/>
                <a:ea typeface="Courier New"/>
              </a:rPr>
              <a:t>INTEGER,</a:t>
            </a:r>
            <a:endParaRPr b="0" lang="en-GB" sz="1400" spc="-1" strike="noStrike">
              <a:latin typeface="Arial"/>
            </a:endParaRPr>
          </a:p>
          <a:p>
            <a:pPr>
              <a:lnSpc>
                <a:spcPct val="115000"/>
              </a:lnSpc>
              <a:buNone/>
              <a:tabLst>
                <a:tab algn="l" pos="0"/>
              </a:tabLst>
            </a:pPr>
            <a:r>
              <a:rPr b="0" lang="en-GB" sz="1400" spc="-1" strike="noStrike">
                <a:solidFill>
                  <a:srgbClr val="efefef"/>
                </a:solidFill>
                <a:highlight>
                  <a:srgbClr val="351c75"/>
                </a:highlight>
                <a:latin typeface="Courier New"/>
                <a:ea typeface="Courier New"/>
              </a:rPr>
              <a:t>  </a:t>
            </a:r>
            <a:r>
              <a:rPr b="0" lang="en-GB" sz="1400" spc="-1" strike="noStrike">
                <a:solidFill>
                  <a:srgbClr val="efefef"/>
                </a:solidFill>
                <a:highlight>
                  <a:srgbClr val="351c75"/>
                </a:highlight>
                <a:latin typeface="Courier New"/>
                <a:ea typeface="Courier New"/>
              </a:rPr>
              <a:t>booking_date  DATE);</a:t>
            </a:r>
            <a:endParaRPr b="0" lang="en-GB" sz="1400" spc="-1" strike="noStrike">
              <a:latin typeface="Arial"/>
            </a:endParaRPr>
          </a:p>
        </p:txBody>
      </p:sp>
      <p:sp>
        <p:nvSpPr>
          <p:cNvPr id="293" name="Google Shape;291;p57"/>
          <p:cNvSpPr/>
          <p:nvPr/>
        </p:nvSpPr>
        <p:spPr>
          <a:xfrm>
            <a:off x="4656240" y="1838160"/>
            <a:ext cx="4175640" cy="273600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1400" spc="-1" strike="noStrike">
                <a:solidFill>
                  <a:srgbClr val="efefef"/>
                </a:solidFill>
                <a:highlight>
                  <a:srgbClr val="351c75"/>
                </a:highlight>
                <a:latin typeface="Courier New"/>
                <a:ea typeface="Courier New"/>
              </a:rPr>
              <a:t>CREATE TABLE invoices (</a:t>
            </a:r>
            <a:endParaRPr b="0" lang="en-GB" sz="1400" spc="-1" strike="noStrike">
              <a:latin typeface="Arial"/>
            </a:endParaRPr>
          </a:p>
          <a:p>
            <a:pPr>
              <a:lnSpc>
                <a:spcPct val="115000"/>
              </a:lnSpc>
              <a:buNone/>
              <a:tabLst>
                <a:tab algn="l" pos="0"/>
              </a:tabLst>
            </a:pPr>
            <a:r>
              <a:rPr b="0" lang="en-GB" sz="1400" spc="-1" strike="noStrike">
                <a:solidFill>
                  <a:srgbClr val="efefef"/>
                </a:solidFill>
                <a:highlight>
                  <a:srgbClr val="351c75"/>
                </a:highlight>
                <a:latin typeface="Courier New"/>
                <a:ea typeface="Courier New"/>
              </a:rPr>
              <a:t>  </a:t>
            </a:r>
            <a:r>
              <a:rPr b="0" lang="en-GB" sz="1400" spc="-1" strike="noStrike">
                <a:solidFill>
                  <a:srgbClr val="efefef"/>
                </a:solidFill>
                <a:highlight>
                  <a:srgbClr val="351c75"/>
                </a:highlight>
                <a:latin typeface="Courier New"/>
                <a:ea typeface="Courier New"/>
              </a:rPr>
              <a:t>id           SERIAL PRIMARY KEY,</a:t>
            </a:r>
            <a:endParaRPr b="0" lang="en-GB" sz="1400" spc="-1" strike="noStrike">
              <a:latin typeface="Arial"/>
            </a:endParaRPr>
          </a:p>
          <a:p>
            <a:pPr>
              <a:lnSpc>
                <a:spcPct val="115000"/>
              </a:lnSpc>
              <a:buNone/>
              <a:tabLst>
                <a:tab algn="l" pos="0"/>
              </a:tabLst>
            </a:pPr>
            <a:r>
              <a:rPr b="0" lang="en-GB" sz="1400" spc="-1" strike="noStrike">
                <a:solidFill>
                  <a:srgbClr val="efefef"/>
                </a:solidFill>
                <a:highlight>
                  <a:srgbClr val="351c75"/>
                </a:highlight>
                <a:latin typeface="Courier New"/>
                <a:ea typeface="Courier New"/>
              </a:rPr>
              <a:t>  </a:t>
            </a:r>
            <a:r>
              <a:rPr b="0" lang="en-GB" sz="1400" spc="-1" strike="noStrike">
                <a:solidFill>
                  <a:srgbClr val="efefef"/>
                </a:solidFill>
                <a:highlight>
                  <a:srgbClr val="351c75"/>
                </a:highlight>
                <a:latin typeface="Courier New"/>
                <a:ea typeface="Courier New"/>
              </a:rPr>
              <a:t>res_id       INTEGER NOT NULL</a:t>
            </a:r>
            <a:endParaRPr b="0" lang="en-GB" sz="1400" spc="-1" strike="noStrike">
              <a:latin typeface="Arial"/>
            </a:endParaRPr>
          </a:p>
          <a:p>
            <a:pPr>
              <a:lnSpc>
                <a:spcPct val="115000"/>
              </a:lnSpc>
              <a:buNone/>
              <a:tabLst>
                <a:tab algn="l" pos="0"/>
              </a:tabLst>
            </a:pPr>
            <a:r>
              <a:rPr b="0" lang="en-GB" sz="1400" spc="-1" strike="noStrike">
                <a:solidFill>
                  <a:srgbClr val="efefef"/>
                </a:solidFill>
                <a:highlight>
                  <a:srgbClr val="351c75"/>
                </a:highlight>
                <a:latin typeface="Courier New"/>
                <a:ea typeface="Courier New"/>
              </a:rPr>
              <a:t>         </a:t>
            </a:r>
            <a:r>
              <a:rPr b="0" lang="en-GB" sz="1400" spc="-1" strike="noStrike">
                <a:solidFill>
                  <a:srgbClr val="efefef"/>
                </a:solidFill>
                <a:highlight>
                  <a:srgbClr val="351c75"/>
                </a:highlight>
                <a:latin typeface="Courier New"/>
                <a:ea typeface="Courier New"/>
              </a:rPr>
              <a:t>REFERENCES reservations(id),</a:t>
            </a:r>
            <a:endParaRPr b="0" lang="en-GB" sz="1400" spc="-1" strike="noStrike">
              <a:latin typeface="Arial"/>
            </a:endParaRPr>
          </a:p>
          <a:p>
            <a:pPr>
              <a:lnSpc>
                <a:spcPct val="115000"/>
              </a:lnSpc>
              <a:buNone/>
              <a:tabLst>
                <a:tab algn="l" pos="0"/>
              </a:tabLst>
            </a:pPr>
            <a:r>
              <a:rPr b="0" lang="en-GB" sz="1400" spc="-1" strike="noStrike">
                <a:solidFill>
                  <a:srgbClr val="efefef"/>
                </a:solidFill>
                <a:highlight>
                  <a:srgbClr val="351c75"/>
                </a:highlight>
                <a:latin typeface="Courier New"/>
                <a:ea typeface="Courier New"/>
              </a:rPr>
              <a:t>  </a:t>
            </a:r>
            <a:r>
              <a:rPr b="0" lang="en-GB" sz="1400" spc="-1" strike="noStrike">
                <a:solidFill>
                  <a:srgbClr val="efefef"/>
                </a:solidFill>
                <a:highlight>
                  <a:srgbClr val="351c75"/>
                </a:highlight>
                <a:latin typeface="Courier New"/>
                <a:ea typeface="Courier New"/>
              </a:rPr>
              <a:t>total        NUMERIC(10,2),</a:t>
            </a:r>
            <a:endParaRPr b="0" lang="en-GB" sz="1400" spc="-1" strike="noStrike">
              <a:latin typeface="Arial"/>
            </a:endParaRPr>
          </a:p>
          <a:p>
            <a:pPr>
              <a:lnSpc>
                <a:spcPct val="115000"/>
              </a:lnSpc>
              <a:buNone/>
              <a:tabLst>
                <a:tab algn="l" pos="0"/>
              </a:tabLst>
            </a:pPr>
            <a:r>
              <a:rPr b="0" lang="en-GB" sz="1400" spc="-1" strike="noStrike">
                <a:solidFill>
                  <a:srgbClr val="efefef"/>
                </a:solidFill>
                <a:highlight>
                  <a:srgbClr val="351c75"/>
                </a:highlight>
                <a:latin typeface="Courier New"/>
                <a:ea typeface="Courier New"/>
              </a:rPr>
              <a:t>  </a:t>
            </a:r>
            <a:r>
              <a:rPr b="0" lang="en-GB" sz="1400" spc="-1" strike="noStrike">
                <a:solidFill>
                  <a:srgbClr val="efefef"/>
                </a:solidFill>
                <a:highlight>
                  <a:srgbClr val="351c75"/>
                </a:highlight>
                <a:latin typeface="Courier New"/>
                <a:ea typeface="Courier New"/>
              </a:rPr>
              <a:t>invoice_date DATE,</a:t>
            </a:r>
            <a:endParaRPr b="0" lang="en-GB" sz="1400" spc="-1" strike="noStrike">
              <a:latin typeface="Arial"/>
            </a:endParaRPr>
          </a:p>
          <a:p>
            <a:pPr>
              <a:lnSpc>
                <a:spcPct val="115000"/>
              </a:lnSpc>
              <a:buNone/>
              <a:tabLst>
                <a:tab algn="l" pos="0"/>
              </a:tabLst>
            </a:pPr>
            <a:r>
              <a:rPr b="0" lang="en-GB" sz="1400" spc="-1" strike="noStrike">
                <a:solidFill>
                  <a:srgbClr val="efefef"/>
                </a:solidFill>
                <a:highlight>
                  <a:srgbClr val="351c75"/>
                </a:highlight>
                <a:latin typeface="Courier New"/>
                <a:ea typeface="Courier New"/>
              </a:rPr>
              <a:t>  </a:t>
            </a:r>
            <a:r>
              <a:rPr b="0" lang="en-GB" sz="1400" spc="-1" strike="noStrike">
                <a:solidFill>
                  <a:srgbClr val="efefef"/>
                </a:solidFill>
                <a:highlight>
                  <a:srgbClr val="351c75"/>
                </a:highlight>
                <a:latin typeface="Courier New"/>
                <a:ea typeface="Courier New"/>
              </a:rPr>
              <a:t>paid         BOOLEAN DEFAULT FALSE</a:t>
            </a:r>
            <a:endParaRPr b="0" lang="en-GB" sz="1400" spc="-1" strike="noStrike">
              <a:latin typeface="Arial"/>
            </a:endParaRPr>
          </a:p>
          <a:p>
            <a:pPr>
              <a:lnSpc>
                <a:spcPct val="115000"/>
              </a:lnSpc>
              <a:buNone/>
              <a:tabLst>
                <a:tab algn="l" pos="0"/>
              </a:tabLst>
            </a:pPr>
            <a:r>
              <a:rPr b="0" lang="en-GB" sz="1400" spc="-1" strike="noStrike">
                <a:solidFill>
                  <a:srgbClr val="efefef"/>
                </a:solidFill>
                <a:highlight>
                  <a:srgbClr val="351c75"/>
                </a:highlight>
                <a:latin typeface="Courier New"/>
                <a:ea typeface="Courier New"/>
              </a:rPr>
              <a:t>);</a:t>
            </a:r>
            <a:endParaRPr b="0" lang="en-GB" sz="1400" spc="-1" strike="noStrike">
              <a:latin typeface="Arial"/>
            </a:endParaRPr>
          </a:p>
        </p:txBody>
      </p:sp>
      <p:sp>
        <p:nvSpPr>
          <p:cNvPr id="294" name="Google Shape;292;p57"/>
          <p:cNvSpPr/>
          <p:nvPr/>
        </p:nvSpPr>
        <p:spPr>
          <a:xfrm>
            <a:off x="377640" y="1972440"/>
            <a:ext cx="779040" cy="517320"/>
          </a:xfrm>
          <a:prstGeom prst="ellipse">
            <a:avLst/>
          </a:prstGeom>
          <a:noFill/>
          <a:ln w="38160">
            <a:solidFill>
              <a:srgbClr val="ff0000"/>
            </a:solidFill>
            <a:round/>
          </a:ln>
        </p:spPr>
        <p:style>
          <a:lnRef idx="0"/>
          <a:fillRef idx="0"/>
          <a:effectRef idx="0"/>
          <a:fontRef idx="minor"/>
        </p:style>
      </p:sp>
      <p:sp>
        <p:nvSpPr>
          <p:cNvPr id="295" name="Google Shape;293;p57"/>
          <p:cNvSpPr/>
          <p:nvPr/>
        </p:nvSpPr>
        <p:spPr>
          <a:xfrm>
            <a:off x="7995600" y="2445480"/>
            <a:ext cx="779040" cy="517320"/>
          </a:xfrm>
          <a:prstGeom prst="ellipse">
            <a:avLst/>
          </a:prstGeom>
          <a:noFill/>
          <a:ln w="38160">
            <a:solidFill>
              <a:srgbClr val="ff0000"/>
            </a:solidFill>
            <a:round/>
          </a:ln>
        </p:spPr>
        <p:style>
          <a:lnRef idx="0"/>
          <a:fillRef idx="0"/>
          <a:effectRef idx="0"/>
          <a:fontRef idx="minor"/>
        </p:style>
      </p:sp>
      <p:sp>
        <p:nvSpPr>
          <p:cNvPr id="296" name="Google Shape;294;p57"/>
          <p:cNvSpPr/>
          <p:nvPr/>
        </p:nvSpPr>
        <p:spPr>
          <a:xfrm>
            <a:off x="718560" y="1536840"/>
            <a:ext cx="7651800" cy="911160"/>
          </a:xfrm>
          <a:custGeom>
            <a:avLst/>
            <a:gdLst/>
            <a:ahLst/>
            <a:rect l="l" t="t" r="r" b="b"/>
            <a:pathLst>
              <a:path w="306086" h="36465">
                <a:moveTo>
                  <a:pt x="306086" y="36465"/>
                </a:moveTo>
                <a:cubicBezTo>
                  <a:pt x="299527" y="30721"/>
                  <a:pt x="310887" y="7142"/>
                  <a:pt x="266732" y="1998"/>
                </a:cubicBezTo>
                <a:cubicBezTo>
                  <a:pt x="222577" y="-3146"/>
                  <a:pt x="85609" y="3156"/>
                  <a:pt x="41154" y="5599"/>
                </a:cubicBezTo>
                <a:cubicBezTo>
                  <a:pt x="-3301" y="8043"/>
                  <a:pt x="6859" y="14816"/>
                  <a:pt x="0" y="16659"/>
                </a:cubicBezTo>
              </a:path>
            </a:pathLst>
          </a:custGeom>
          <a:noFill/>
          <a:ln w="3816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Joining Tables to Combine Rows</a:t>
            </a:r>
            <a:endParaRPr b="0" lang="en-GB" sz="3000" spc="-1" strike="noStrike">
              <a:solidFill>
                <a:srgbClr val="000000"/>
              </a:solidFill>
              <a:latin typeface="Arial"/>
            </a:endParaRPr>
          </a:p>
        </p:txBody>
      </p:sp>
      <p:sp>
        <p:nvSpPr>
          <p:cNvPr id="298"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For example, to join reservations and invoices:</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Notice:</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New keyword JOIN with ON (</a:t>
            </a:r>
            <a:r>
              <a:rPr b="0" i="1" lang="en-GB" sz="2400" spc="-1" strike="noStrike">
                <a:solidFill>
                  <a:srgbClr val="20124d"/>
                </a:solidFill>
                <a:latin typeface="Arial"/>
                <a:ea typeface="Arial"/>
              </a:rPr>
              <a:t>predicate</a:t>
            </a:r>
            <a:r>
              <a:rPr b="0" lang="en-GB" sz="2400" spc="-1" strike="noStrike">
                <a:solidFill>
                  <a:srgbClr val="20124d"/>
                </a:solidFill>
                <a:latin typeface="Arial"/>
                <a:ea typeface="Arial"/>
              </a:rPr>
              <a:t>)</a:t>
            </a: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	</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Table aliases (r and i) used to qualify columns</a:t>
            </a: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	</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JOIN is part of the FROM clause in SELECT</a:t>
            </a:r>
            <a:endParaRPr b="0" lang="en-GB" sz="2400" spc="-1" strike="noStrike">
              <a:solidFill>
                <a:srgbClr val="000000"/>
              </a:solidFill>
              <a:latin typeface="Arial"/>
            </a:endParaRPr>
          </a:p>
        </p:txBody>
      </p:sp>
      <p:sp>
        <p:nvSpPr>
          <p:cNvPr id="299" name="Google Shape;301;p58"/>
          <p:cNvSpPr/>
          <p:nvPr/>
        </p:nvSpPr>
        <p:spPr>
          <a:xfrm>
            <a:off x="403200" y="1805040"/>
            <a:ext cx="8337600" cy="114696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2000" spc="-1" strike="noStrike">
                <a:solidFill>
                  <a:srgbClr val="efefef"/>
                </a:solidFill>
                <a:highlight>
                  <a:srgbClr val="351c75"/>
                </a:highlight>
                <a:latin typeface="Courier New"/>
                <a:ea typeface="Courier New"/>
              </a:rPr>
              <a:t>SELECT r.cust_id, r.room_no, i.invoice_date, i.total</a:t>
            </a:r>
            <a:endParaRPr b="0" lang="en-GB" sz="2000" spc="-1" strike="noStrike">
              <a:latin typeface="Arial"/>
            </a:endParaRPr>
          </a:p>
          <a:p>
            <a:pPr>
              <a:lnSpc>
                <a:spcPct val="115000"/>
              </a:lnSpc>
              <a:buNone/>
              <a:tabLst>
                <a:tab algn="l" pos="0"/>
              </a:tabLst>
            </a:pPr>
            <a:r>
              <a:rPr b="0" lang="en-GB" sz="2000" spc="-1" strike="noStrike">
                <a:solidFill>
                  <a:srgbClr val="efefef"/>
                </a:solidFill>
                <a:highlight>
                  <a:srgbClr val="351c75"/>
                </a:highlight>
                <a:latin typeface="Courier New"/>
                <a:ea typeface="Courier New"/>
              </a:rPr>
              <a:t>  </a:t>
            </a:r>
            <a:r>
              <a:rPr b="0" lang="en-GB" sz="2000" spc="-1" strike="noStrike">
                <a:solidFill>
                  <a:srgbClr val="efefef"/>
                </a:solidFill>
                <a:highlight>
                  <a:srgbClr val="351c75"/>
                </a:highlight>
                <a:latin typeface="Courier New"/>
                <a:ea typeface="Courier New"/>
              </a:rPr>
              <a:t>FROM reservations r JOIN</a:t>
            </a:r>
            <a:endParaRPr b="0" lang="en-GB" sz="2000" spc="-1" strike="noStrike">
              <a:latin typeface="Arial"/>
            </a:endParaRPr>
          </a:p>
          <a:p>
            <a:pPr>
              <a:lnSpc>
                <a:spcPct val="115000"/>
              </a:lnSpc>
              <a:buNone/>
              <a:tabLst>
                <a:tab algn="l" pos="0"/>
              </a:tabLst>
            </a:pPr>
            <a:r>
              <a:rPr b="0" lang="en-GB" sz="2000" spc="-1" strike="noStrike">
                <a:solidFill>
                  <a:srgbClr val="efefef"/>
                </a:solidFill>
                <a:highlight>
                  <a:srgbClr val="351c75"/>
                </a:highlight>
                <a:latin typeface="Courier New"/>
                <a:ea typeface="Courier New"/>
              </a:rPr>
              <a:t>       </a:t>
            </a:r>
            <a:r>
              <a:rPr b="0" lang="en-GB" sz="2000" spc="-1" strike="noStrike">
                <a:solidFill>
                  <a:srgbClr val="efefef"/>
                </a:solidFill>
                <a:highlight>
                  <a:srgbClr val="351c75"/>
                </a:highlight>
                <a:latin typeface="Courier New"/>
                <a:ea typeface="Courier New"/>
              </a:rPr>
              <a:t>invoices i ON (r.id = i.res_id);</a:t>
            </a:r>
            <a:endParaRPr b="0" lang="en-GB" sz="2000" spc="-1" strike="noStrike">
              <a:latin typeface="Arial"/>
            </a:endParaRPr>
          </a:p>
        </p:txBody>
      </p:sp>
      <p:grpSp>
        <p:nvGrpSpPr>
          <p:cNvPr id="300" name="Google Shape;302;p58"/>
          <p:cNvGrpSpPr/>
          <p:nvPr/>
        </p:nvGrpSpPr>
        <p:grpSpPr>
          <a:xfrm>
            <a:off x="3158640" y="2091600"/>
            <a:ext cx="1413000" cy="817920"/>
            <a:chOff x="3158640" y="2091600"/>
            <a:chExt cx="1413000" cy="817920"/>
          </a:xfrm>
        </p:grpSpPr>
        <p:sp>
          <p:nvSpPr>
            <p:cNvPr id="301" name="Google Shape;303;p58"/>
            <p:cNvSpPr/>
            <p:nvPr/>
          </p:nvSpPr>
          <p:spPr>
            <a:xfrm>
              <a:off x="3718440" y="2091600"/>
              <a:ext cx="853200" cy="466200"/>
            </a:xfrm>
            <a:prstGeom prst="ellipse">
              <a:avLst/>
            </a:prstGeom>
            <a:noFill/>
            <a:ln w="76320">
              <a:solidFill>
                <a:srgbClr val="ff0000"/>
              </a:solidFill>
              <a:round/>
            </a:ln>
          </p:spPr>
          <p:style>
            <a:lnRef idx="0"/>
            <a:fillRef idx="0"/>
            <a:effectRef idx="0"/>
            <a:fontRef idx="minor"/>
          </p:style>
        </p:sp>
        <p:sp>
          <p:nvSpPr>
            <p:cNvPr id="302" name="Google Shape;304;p58"/>
            <p:cNvSpPr/>
            <p:nvPr/>
          </p:nvSpPr>
          <p:spPr>
            <a:xfrm>
              <a:off x="3158640" y="2443320"/>
              <a:ext cx="466200" cy="466200"/>
            </a:xfrm>
            <a:prstGeom prst="ellipse">
              <a:avLst/>
            </a:prstGeom>
            <a:noFill/>
            <a:ln w="76320">
              <a:solidFill>
                <a:srgbClr val="ff0000"/>
              </a:solidFill>
              <a:round/>
            </a:ln>
          </p:spPr>
          <p:style>
            <a:lnRef idx="0"/>
            <a:fillRef idx="0"/>
            <a:effectRef idx="0"/>
            <a:fontRef idx="minor"/>
          </p:style>
        </p:sp>
      </p:grpSp>
      <p:grpSp>
        <p:nvGrpSpPr>
          <p:cNvPr id="303" name="Google Shape;305;p58"/>
          <p:cNvGrpSpPr/>
          <p:nvPr/>
        </p:nvGrpSpPr>
        <p:grpSpPr>
          <a:xfrm>
            <a:off x="2777760" y="2062080"/>
            <a:ext cx="1075680" cy="847440"/>
            <a:chOff x="2777760" y="2062080"/>
            <a:chExt cx="1075680" cy="847440"/>
          </a:xfrm>
        </p:grpSpPr>
        <p:sp>
          <p:nvSpPr>
            <p:cNvPr id="304" name="Google Shape;306;p58"/>
            <p:cNvSpPr/>
            <p:nvPr/>
          </p:nvSpPr>
          <p:spPr>
            <a:xfrm>
              <a:off x="3387240" y="2062080"/>
              <a:ext cx="466200" cy="466200"/>
            </a:xfrm>
            <a:prstGeom prst="ellipse">
              <a:avLst/>
            </a:prstGeom>
            <a:noFill/>
            <a:ln w="76320">
              <a:solidFill>
                <a:srgbClr val="ff0000"/>
              </a:solidFill>
              <a:round/>
            </a:ln>
          </p:spPr>
          <p:style>
            <a:lnRef idx="0"/>
            <a:fillRef idx="0"/>
            <a:effectRef idx="0"/>
            <a:fontRef idx="minor"/>
          </p:style>
        </p:sp>
        <p:sp>
          <p:nvSpPr>
            <p:cNvPr id="305" name="Google Shape;307;p58"/>
            <p:cNvSpPr/>
            <p:nvPr/>
          </p:nvSpPr>
          <p:spPr>
            <a:xfrm>
              <a:off x="2777760" y="2443320"/>
              <a:ext cx="466200" cy="466200"/>
            </a:xfrm>
            <a:prstGeom prst="ellipse">
              <a:avLst/>
            </a:prstGeom>
            <a:noFill/>
            <a:ln w="76320">
              <a:solidFill>
                <a:srgbClr val="ff0000"/>
              </a:solidFill>
              <a:round/>
            </a:ln>
          </p:spPr>
          <p:style>
            <a:lnRef idx="0"/>
            <a:fillRef idx="0"/>
            <a:effectRef idx="0"/>
            <a:fontRef idx="minor"/>
          </p:style>
        </p:sp>
      </p:grpSp>
      <p:grpSp>
        <p:nvGrpSpPr>
          <p:cNvPr id="306" name="Google Shape;308;p58"/>
          <p:cNvGrpSpPr/>
          <p:nvPr/>
        </p:nvGrpSpPr>
        <p:grpSpPr>
          <a:xfrm>
            <a:off x="1406160" y="1757520"/>
            <a:ext cx="6257160" cy="1152000"/>
            <a:chOff x="1406160" y="1757520"/>
            <a:chExt cx="6257160" cy="1152000"/>
          </a:xfrm>
        </p:grpSpPr>
        <p:sp>
          <p:nvSpPr>
            <p:cNvPr id="307" name="Google Shape;309;p58"/>
            <p:cNvSpPr/>
            <p:nvPr/>
          </p:nvSpPr>
          <p:spPr>
            <a:xfrm>
              <a:off x="1406160" y="1757520"/>
              <a:ext cx="466200" cy="466200"/>
            </a:xfrm>
            <a:prstGeom prst="ellipse">
              <a:avLst/>
            </a:prstGeom>
            <a:noFill/>
            <a:ln w="76320">
              <a:solidFill>
                <a:srgbClr val="ff0000"/>
              </a:solidFill>
              <a:round/>
            </a:ln>
          </p:spPr>
          <p:style>
            <a:lnRef idx="0"/>
            <a:fillRef idx="0"/>
            <a:effectRef idx="0"/>
            <a:fontRef idx="minor"/>
          </p:style>
        </p:sp>
        <p:sp>
          <p:nvSpPr>
            <p:cNvPr id="308" name="Google Shape;310;p58"/>
            <p:cNvSpPr/>
            <p:nvPr/>
          </p:nvSpPr>
          <p:spPr>
            <a:xfrm>
              <a:off x="3082320" y="1757520"/>
              <a:ext cx="466200" cy="466200"/>
            </a:xfrm>
            <a:prstGeom prst="ellipse">
              <a:avLst/>
            </a:prstGeom>
            <a:noFill/>
            <a:ln w="76320">
              <a:solidFill>
                <a:srgbClr val="ff0000"/>
              </a:solidFill>
              <a:round/>
            </a:ln>
          </p:spPr>
          <p:style>
            <a:lnRef idx="0"/>
            <a:fillRef idx="0"/>
            <a:effectRef idx="0"/>
            <a:fontRef idx="minor"/>
          </p:style>
        </p:sp>
        <p:sp>
          <p:nvSpPr>
            <p:cNvPr id="309" name="Google Shape;311;p58"/>
            <p:cNvSpPr/>
            <p:nvPr/>
          </p:nvSpPr>
          <p:spPr>
            <a:xfrm>
              <a:off x="4758840" y="1757520"/>
              <a:ext cx="466200" cy="466200"/>
            </a:xfrm>
            <a:prstGeom prst="ellipse">
              <a:avLst/>
            </a:prstGeom>
            <a:noFill/>
            <a:ln w="76320">
              <a:solidFill>
                <a:srgbClr val="ff0000"/>
              </a:solidFill>
              <a:round/>
            </a:ln>
          </p:spPr>
          <p:style>
            <a:lnRef idx="0"/>
            <a:fillRef idx="0"/>
            <a:effectRef idx="0"/>
            <a:fontRef idx="minor"/>
          </p:style>
        </p:sp>
        <p:sp>
          <p:nvSpPr>
            <p:cNvPr id="310" name="Google Shape;312;p58"/>
            <p:cNvSpPr/>
            <p:nvPr/>
          </p:nvSpPr>
          <p:spPr>
            <a:xfrm>
              <a:off x="7197120" y="1757520"/>
              <a:ext cx="466200" cy="466200"/>
            </a:xfrm>
            <a:prstGeom prst="ellipse">
              <a:avLst/>
            </a:prstGeom>
            <a:noFill/>
            <a:ln w="76320">
              <a:solidFill>
                <a:srgbClr val="ff0000"/>
              </a:solidFill>
              <a:round/>
            </a:ln>
          </p:spPr>
          <p:style>
            <a:lnRef idx="0"/>
            <a:fillRef idx="0"/>
            <a:effectRef idx="0"/>
            <a:fontRef idx="minor"/>
          </p:style>
        </p:sp>
        <p:sp>
          <p:nvSpPr>
            <p:cNvPr id="311" name="Google Shape;313;p58"/>
            <p:cNvSpPr/>
            <p:nvPr/>
          </p:nvSpPr>
          <p:spPr>
            <a:xfrm>
              <a:off x="3692160" y="2443320"/>
              <a:ext cx="466200" cy="466200"/>
            </a:xfrm>
            <a:prstGeom prst="ellipse">
              <a:avLst/>
            </a:prstGeom>
            <a:noFill/>
            <a:ln w="76320">
              <a:solidFill>
                <a:srgbClr val="ff0000"/>
              </a:solidFill>
              <a:round/>
            </a:ln>
          </p:spPr>
          <p:style>
            <a:lnRef idx="0"/>
            <a:fillRef idx="0"/>
            <a:effectRef idx="0"/>
            <a:fontRef idx="minor"/>
          </p:style>
        </p:sp>
        <p:sp>
          <p:nvSpPr>
            <p:cNvPr id="312" name="Google Shape;314;p58"/>
            <p:cNvSpPr/>
            <p:nvPr/>
          </p:nvSpPr>
          <p:spPr>
            <a:xfrm>
              <a:off x="4758840" y="2443320"/>
              <a:ext cx="466200" cy="466200"/>
            </a:xfrm>
            <a:prstGeom prst="ellipse">
              <a:avLst/>
            </a:prstGeom>
            <a:noFill/>
            <a:ln w="76320">
              <a:solidFill>
                <a:srgbClr val="ff0000"/>
              </a:solidFill>
              <a:round/>
            </a:ln>
          </p:spPr>
          <p:style>
            <a:lnRef idx="0"/>
            <a:fillRef idx="0"/>
            <a:effectRef idx="0"/>
            <a:fontRef idx="minor"/>
          </p:style>
        </p:sp>
      </p:gr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0">
                                  <p:stCondLst>
                                    <p:cond delay="0"/>
                                  </p:stCondLst>
                                  <p:childTnLst>
                                    <p:set>
                                      <p:cBhvr>
                                        <p:cTn id="20" dur="1" fill="hold">
                                          <p:stCondLst>
                                            <p:cond delay="0"/>
                                          </p:stCondLst>
                                        </p:cTn>
                                        <p:tgtEl>
                                          <p:spTgt spid="300"/>
                                        </p:tgtEl>
                                        <p:attrNameLst>
                                          <p:attrName>style.visibility</p:attrName>
                                        </p:attrNameLst>
                                      </p:cBhvr>
                                      <p:to>
                                        <p:strVal val="visible"/>
                                      </p:to>
                                    </p:set>
                                    <p:animEffect filter="fade" transition="in">
                                      <p:cBhvr additive="repl">
                                        <p:cTn id="21" dur="1000"/>
                                        <p:tgtEl>
                                          <p:spTgt spid="300"/>
                                        </p:tgtEl>
                                      </p:cBhvr>
                                    </p:animEffect>
                                  </p:childTnLst>
                                </p:cTn>
                              </p:par>
                            </p:childTnLst>
                          </p:cTn>
                        </p:par>
                      </p:childTnLst>
                    </p:cTn>
                  </p:par>
                  <p:par>
                    <p:cTn id="22" fill="hold">
                      <p:stCondLst>
                        <p:cond delay="indefinite"/>
                      </p:stCondLst>
                      <p:childTnLst>
                        <p:par>
                          <p:cTn id="23" fill="hold">
                            <p:stCondLst>
                              <p:cond delay="0"/>
                            </p:stCondLst>
                            <p:childTnLst>
                              <p:par>
                                <p:cTn id="24" nodeType="clickEffect" fill="hold" presetClass="exit" presetID="1">
                                  <p:stCondLst>
                                    <p:cond delay="0"/>
                                  </p:stCondLst>
                                  <p:childTnLst>
                                    <p:set>
                                      <p:cBhvr>
                                        <p:cTn id="25" dur="1" fill="hold">
                                          <p:stCondLst>
                                            <p:cond delay="1000"/>
                                          </p:stCondLst>
                                        </p:cTn>
                                        <p:tgtEl>
                                          <p:spTgt spid="30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nodeType="clickEffect" fill="hold" presetClass="entr" presetID="10">
                                  <p:stCondLst>
                                    <p:cond delay="0"/>
                                  </p:stCondLst>
                                  <p:childTnLst>
                                    <p:set>
                                      <p:cBhvr>
                                        <p:cTn id="29" dur="1" fill="hold">
                                          <p:stCondLst>
                                            <p:cond delay="0"/>
                                          </p:stCondLst>
                                        </p:cTn>
                                        <p:tgtEl>
                                          <p:spTgt spid="303"/>
                                        </p:tgtEl>
                                        <p:attrNameLst>
                                          <p:attrName>style.visibility</p:attrName>
                                        </p:attrNameLst>
                                      </p:cBhvr>
                                      <p:to>
                                        <p:strVal val="visible"/>
                                      </p:to>
                                    </p:set>
                                    <p:animEffect filter="fade" transition="in">
                                      <p:cBhvr additive="repl">
                                        <p:cTn id="30" dur="1000"/>
                                        <p:tgtEl>
                                          <p:spTgt spid="303"/>
                                        </p:tgtEl>
                                      </p:cBhvr>
                                    </p:animEffec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0">
                                  <p:stCondLst>
                                    <p:cond delay="0"/>
                                  </p:stCondLst>
                                  <p:childTnLst>
                                    <p:set>
                                      <p:cBhvr>
                                        <p:cTn id="34" dur="1" fill="hold">
                                          <p:stCondLst>
                                            <p:cond delay="0"/>
                                          </p:stCondLst>
                                        </p:cTn>
                                        <p:tgtEl>
                                          <p:spTgt spid="306"/>
                                        </p:tgtEl>
                                        <p:attrNameLst>
                                          <p:attrName>style.visibility</p:attrName>
                                        </p:attrNameLst>
                                      </p:cBhvr>
                                      <p:to>
                                        <p:strVal val="visible"/>
                                      </p:to>
                                    </p:set>
                                    <p:animEffect filter="fade" transition="in">
                                      <p:cBhvr additive="repl">
                                        <p:cTn id="35" dur="10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Join with Other Clauses</a:t>
            </a:r>
            <a:endParaRPr b="0" lang="en-GB" sz="3000" spc="-1" strike="noStrike">
              <a:solidFill>
                <a:srgbClr val="000000"/>
              </a:solidFill>
              <a:latin typeface="Arial"/>
            </a:endParaRPr>
          </a:p>
        </p:txBody>
      </p:sp>
      <p:sp>
        <p:nvSpPr>
          <p:cNvPr id="314"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You use JOIN to define the combined row source then you can also use WHERE, DISTINCT, ORDER BY, GROUP, etc...</a:t>
            </a:r>
            <a:endParaRPr b="0" lang="en-GB" sz="2400" spc="-1" strike="noStrike">
              <a:solidFill>
                <a:srgbClr val="000000"/>
              </a:solidFill>
              <a:latin typeface="Arial"/>
            </a:endParaRPr>
          </a:p>
        </p:txBody>
      </p:sp>
      <p:sp>
        <p:nvSpPr>
          <p:cNvPr id="315" name="Google Shape;321;p59"/>
          <p:cNvSpPr/>
          <p:nvPr/>
        </p:nvSpPr>
        <p:spPr>
          <a:xfrm>
            <a:off x="403200" y="2196000"/>
            <a:ext cx="8337600" cy="211608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2000" spc="-1" strike="noStrike">
                <a:solidFill>
                  <a:srgbClr val="efefef"/>
                </a:solidFill>
                <a:highlight>
                  <a:srgbClr val="351c75"/>
                </a:highlight>
                <a:latin typeface="Courier New"/>
                <a:ea typeface="Courier New"/>
              </a:rPr>
              <a:t>SELECT r.cust_id, r.room_no, i.invoice_date, i.total</a:t>
            </a:r>
            <a:endParaRPr b="0" lang="en-GB" sz="2000" spc="-1" strike="noStrike">
              <a:latin typeface="Arial"/>
            </a:endParaRPr>
          </a:p>
          <a:p>
            <a:pPr>
              <a:lnSpc>
                <a:spcPct val="115000"/>
              </a:lnSpc>
              <a:buNone/>
              <a:tabLst>
                <a:tab algn="l" pos="0"/>
              </a:tabLst>
            </a:pPr>
            <a:r>
              <a:rPr b="0" lang="en-GB" sz="2000" spc="-1" strike="noStrike">
                <a:solidFill>
                  <a:srgbClr val="efefef"/>
                </a:solidFill>
                <a:highlight>
                  <a:srgbClr val="351c75"/>
                </a:highlight>
                <a:latin typeface="Courier New"/>
                <a:ea typeface="Courier New"/>
              </a:rPr>
              <a:t>  </a:t>
            </a:r>
            <a:r>
              <a:rPr b="0" lang="en-GB" sz="2000" spc="-1" strike="noStrike">
                <a:solidFill>
                  <a:srgbClr val="efefef"/>
                </a:solidFill>
                <a:highlight>
                  <a:srgbClr val="351c75"/>
                </a:highlight>
                <a:latin typeface="Courier New"/>
                <a:ea typeface="Courier New"/>
              </a:rPr>
              <a:t>FROM reservations r JOIN</a:t>
            </a:r>
            <a:endParaRPr b="0" lang="en-GB" sz="2000" spc="-1" strike="noStrike">
              <a:latin typeface="Arial"/>
            </a:endParaRPr>
          </a:p>
          <a:p>
            <a:pPr>
              <a:lnSpc>
                <a:spcPct val="115000"/>
              </a:lnSpc>
              <a:buNone/>
              <a:tabLst>
                <a:tab algn="l" pos="0"/>
              </a:tabLst>
            </a:pPr>
            <a:r>
              <a:rPr b="0" lang="en-GB" sz="2000" spc="-1" strike="noStrike">
                <a:solidFill>
                  <a:srgbClr val="efefef"/>
                </a:solidFill>
                <a:highlight>
                  <a:srgbClr val="351c75"/>
                </a:highlight>
                <a:latin typeface="Courier New"/>
                <a:ea typeface="Courier New"/>
              </a:rPr>
              <a:t>       </a:t>
            </a:r>
            <a:r>
              <a:rPr b="0" lang="en-GB" sz="2000" spc="-1" strike="noStrike">
                <a:solidFill>
                  <a:srgbClr val="efefef"/>
                </a:solidFill>
                <a:highlight>
                  <a:srgbClr val="351c75"/>
                </a:highlight>
                <a:latin typeface="Courier New"/>
                <a:ea typeface="Courier New"/>
              </a:rPr>
              <a:t>invoices i ON (i.res_id = r.id)</a:t>
            </a:r>
            <a:endParaRPr b="0" lang="en-GB" sz="2000" spc="-1" strike="noStrike">
              <a:latin typeface="Arial"/>
            </a:endParaRPr>
          </a:p>
          <a:p>
            <a:pPr>
              <a:lnSpc>
                <a:spcPct val="115000"/>
              </a:lnSpc>
              <a:buNone/>
              <a:tabLst>
                <a:tab algn="l" pos="0"/>
              </a:tabLst>
            </a:pPr>
            <a:r>
              <a:rPr b="0" lang="en-GB" sz="2000" spc="-1" strike="noStrike">
                <a:solidFill>
                  <a:srgbClr val="efefef"/>
                </a:solidFill>
                <a:highlight>
                  <a:srgbClr val="351c75"/>
                </a:highlight>
                <a:latin typeface="Courier New"/>
                <a:ea typeface="Courier New"/>
              </a:rPr>
              <a:t>  </a:t>
            </a:r>
            <a:r>
              <a:rPr b="0" lang="en-GB" sz="2000" spc="-1" strike="noStrike">
                <a:solidFill>
                  <a:srgbClr val="efefef"/>
                </a:solidFill>
                <a:highlight>
                  <a:srgbClr val="351c75"/>
                </a:highlight>
                <a:latin typeface="Courier New"/>
                <a:ea typeface="Courier New"/>
              </a:rPr>
              <a:t>WHERE r.checkin_date &gt; '2018-07-01'</a:t>
            </a:r>
            <a:endParaRPr b="0" lang="en-GB" sz="2000" spc="-1" strike="noStrike">
              <a:latin typeface="Arial"/>
            </a:endParaRPr>
          </a:p>
          <a:p>
            <a:pPr>
              <a:lnSpc>
                <a:spcPct val="115000"/>
              </a:lnSpc>
              <a:buNone/>
              <a:tabLst>
                <a:tab algn="l" pos="0"/>
              </a:tabLst>
            </a:pPr>
            <a:r>
              <a:rPr b="0" lang="en-GB" sz="2000" spc="-1" strike="noStrike">
                <a:solidFill>
                  <a:srgbClr val="efefef"/>
                </a:solidFill>
                <a:highlight>
                  <a:srgbClr val="351c75"/>
                </a:highlight>
                <a:latin typeface="Courier New"/>
                <a:ea typeface="Courier New"/>
              </a:rPr>
              <a:t>    </a:t>
            </a:r>
            <a:r>
              <a:rPr b="0" lang="en-GB" sz="2000" spc="-1" strike="noStrike">
                <a:solidFill>
                  <a:srgbClr val="efefef"/>
                </a:solidFill>
                <a:highlight>
                  <a:srgbClr val="351c75"/>
                </a:highlight>
                <a:latin typeface="Courier New"/>
                <a:ea typeface="Courier New"/>
              </a:rPr>
              <a:t>AND i.total &lt; 500</a:t>
            </a:r>
            <a:endParaRPr b="0" lang="en-GB" sz="2000" spc="-1" strike="noStrike">
              <a:latin typeface="Arial"/>
            </a:endParaRPr>
          </a:p>
          <a:p>
            <a:pPr>
              <a:lnSpc>
                <a:spcPct val="115000"/>
              </a:lnSpc>
              <a:buNone/>
              <a:tabLst>
                <a:tab algn="l" pos="0"/>
              </a:tabLst>
            </a:pPr>
            <a:r>
              <a:rPr b="0" lang="en-GB" sz="2000" spc="-1" strike="noStrike">
                <a:solidFill>
                  <a:srgbClr val="efefef"/>
                </a:solidFill>
                <a:highlight>
                  <a:srgbClr val="351c75"/>
                </a:highlight>
                <a:latin typeface="Courier New"/>
                <a:ea typeface="Courier New"/>
              </a:rPr>
              <a:t>  </a:t>
            </a:r>
            <a:r>
              <a:rPr b="0" lang="en-GB" sz="2000" spc="-1" strike="noStrike">
                <a:solidFill>
                  <a:srgbClr val="efefef"/>
                </a:solidFill>
                <a:highlight>
                  <a:srgbClr val="351c75"/>
                </a:highlight>
                <a:latin typeface="Courier New"/>
                <a:ea typeface="Courier New"/>
              </a:rPr>
              <a:t>ORDER BY i.invoice_date DESC, r.cust_id;</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Join with More Tables</a:t>
            </a:r>
            <a:endParaRPr b="0" lang="en-GB" sz="3000" spc="-1" strike="noStrike">
              <a:solidFill>
                <a:srgbClr val="000000"/>
              </a:solidFill>
              <a:latin typeface="Arial"/>
            </a:endParaRPr>
          </a:p>
        </p:txBody>
      </p:sp>
      <p:sp>
        <p:nvSpPr>
          <p:cNvPr id="317"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Multi-table joins are very common in SQL, for example:</a:t>
            </a:r>
            <a:endParaRPr b="0" lang="en-GB" sz="2400" spc="-1" strike="noStrike">
              <a:solidFill>
                <a:srgbClr val="000000"/>
              </a:solidFill>
              <a:latin typeface="Arial"/>
            </a:endParaRPr>
          </a:p>
        </p:txBody>
      </p:sp>
      <p:sp>
        <p:nvSpPr>
          <p:cNvPr id="318" name="Google Shape;328;p60"/>
          <p:cNvSpPr/>
          <p:nvPr/>
        </p:nvSpPr>
        <p:spPr>
          <a:xfrm>
            <a:off x="403200" y="1739880"/>
            <a:ext cx="8337600" cy="233100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1800" spc="-1" strike="noStrike">
                <a:solidFill>
                  <a:srgbClr val="efefef"/>
                </a:solidFill>
                <a:highlight>
                  <a:srgbClr val="351c75"/>
                </a:highlight>
                <a:latin typeface="Courier New"/>
                <a:ea typeface="Courier New"/>
              </a:rPr>
              <a:t>SELECT c.name, c.phone, c.email, i.invoice_date, i.total</a:t>
            </a:r>
            <a:endParaRPr b="0" lang="en-GB" sz="1800" spc="-1" strike="noStrike">
              <a:latin typeface="Arial"/>
            </a:endParaRPr>
          </a:p>
          <a:p>
            <a:pPr>
              <a:lnSpc>
                <a:spcPct val="115000"/>
              </a:lnSpc>
              <a:buNone/>
              <a:tabLst>
                <a:tab algn="l" pos="0"/>
              </a:tabLst>
            </a:pPr>
            <a:r>
              <a:rPr b="0" lang="en-GB" sz="1800" spc="-1" strike="noStrike">
                <a:solidFill>
                  <a:srgbClr val="efefef"/>
                </a:solidFill>
                <a:highlight>
                  <a:srgbClr val="351c75"/>
                </a:highlight>
                <a:latin typeface="Courier New"/>
                <a:ea typeface="Courier New"/>
              </a:rPr>
              <a:t>  </a:t>
            </a:r>
            <a:r>
              <a:rPr b="0" lang="en-GB" sz="1800" spc="-1" strike="noStrike">
                <a:solidFill>
                  <a:srgbClr val="efefef"/>
                </a:solidFill>
                <a:highlight>
                  <a:srgbClr val="351c75"/>
                </a:highlight>
                <a:latin typeface="Courier New"/>
                <a:ea typeface="Courier New"/>
              </a:rPr>
              <a:t>FROM customers c JOIN</a:t>
            </a:r>
            <a:endParaRPr b="0" lang="en-GB" sz="1800" spc="-1" strike="noStrike">
              <a:latin typeface="Arial"/>
            </a:endParaRPr>
          </a:p>
          <a:p>
            <a:pPr>
              <a:lnSpc>
                <a:spcPct val="115000"/>
              </a:lnSpc>
              <a:buNone/>
              <a:tabLst>
                <a:tab algn="l" pos="0"/>
              </a:tabLst>
            </a:pPr>
            <a:r>
              <a:rPr b="0" lang="en-GB" sz="1800" spc="-1" strike="noStrike">
                <a:solidFill>
                  <a:srgbClr val="efefef"/>
                </a:solidFill>
                <a:highlight>
                  <a:srgbClr val="351c75"/>
                </a:highlight>
                <a:latin typeface="Courier New"/>
                <a:ea typeface="Courier New"/>
              </a:rPr>
              <a:t>       </a:t>
            </a:r>
            <a:r>
              <a:rPr b="0" lang="en-GB" sz="1800" spc="-1" strike="noStrike">
                <a:solidFill>
                  <a:srgbClr val="efefef"/>
                </a:solidFill>
                <a:highlight>
                  <a:srgbClr val="351c75"/>
                </a:highlight>
                <a:latin typeface="Courier New"/>
                <a:ea typeface="Courier New"/>
              </a:rPr>
              <a:t>reservations r ON (r.cust_id = c.id) JOIN</a:t>
            </a:r>
            <a:endParaRPr b="0" lang="en-GB" sz="1800" spc="-1" strike="noStrike">
              <a:latin typeface="Arial"/>
            </a:endParaRPr>
          </a:p>
          <a:p>
            <a:pPr>
              <a:lnSpc>
                <a:spcPct val="115000"/>
              </a:lnSpc>
              <a:buNone/>
              <a:tabLst>
                <a:tab algn="l" pos="0"/>
              </a:tabLst>
            </a:pPr>
            <a:r>
              <a:rPr b="0" lang="en-GB" sz="1800" spc="-1" strike="noStrike">
                <a:solidFill>
                  <a:srgbClr val="efefef"/>
                </a:solidFill>
                <a:highlight>
                  <a:srgbClr val="351c75"/>
                </a:highlight>
                <a:latin typeface="Courier New"/>
                <a:ea typeface="Courier New"/>
              </a:rPr>
              <a:t>       </a:t>
            </a:r>
            <a:r>
              <a:rPr b="0" lang="en-GB" sz="1800" spc="-1" strike="noStrike">
                <a:solidFill>
                  <a:srgbClr val="efefef"/>
                </a:solidFill>
                <a:highlight>
                  <a:srgbClr val="351c75"/>
                </a:highlight>
                <a:latin typeface="Courier New"/>
                <a:ea typeface="Courier New"/>
              </a:rPr>
              <a:t>invoices i ON (r.id = i.res_id)</a:t>
            </a:r>
            <a:endParaRPr b="0" lang="en-GB" sz="1800" spc="-1" strike="noStrike">
              <a:latin typeface="Arial"/>
            </a:endParaRPr>
          </a:p>
          <a:p>
            <a:pPr>
              <a:lnSpc>
                <a:spcPct val="115000"/>
              </a:lnSpc>
              <a:buNone/>
              <a:tabLst>
                <a:tab algn="l" pos="0"/>
              </a:tabLst>
            </a:pPr>
            <a:r>
              <a:rPr b="0" lang="en-GB" sz="1800" spc="-1" strike="noStrike">
                <a:solidFill>
                  <a:srgbClr val="efefef"/>
                </a:solidFill>
                <a:highlight>
                  <a:srgbClr val="351c75"/>
                </a:highlight>
                <a:latin typeface="Courier New"/>
                <a:ea typeface="Courier New"/>
              </a:rPr>
              <a:t>  </a:t>
            </a:r>
            <a:r>
              <a:rPr b="0" lang="en-GB" sz="1800" spc="-1" strike="noStrike">
                <a:solidFill>
                  <a:srgbClr val="efefef"/>
                </a:solidFill>
                <a:highlight>
                  <a:srgbClr val="351c75"/>
                </a:highlight>
                <a:latin typeface="Courier New"/>
                <a:ea typeface="Courier New"/>
              </a:rPr>
              <a:t>WHERE i.invoice_date &lt; current_date - interval '1 month'</a:t>
            </a:r>
            <a:endParaRPr b="0" lang="en-GB" sz="1800" spc="-1" strike="noStrike">
              <a:latin typeface="Arial"/>
            </a:endParaRPr>
          </a:p>
          <a:p>
            <a:pPr>
              <a:lnSpc>
                <a:spcPct val="115000"/>
              </a:lnSpc>
              <a:buNone/>
              <a:tabLst>
                <a:tab algn="l" pos="0"/>
              </a:tabLst>
            </a:pPr>
            <a:r>
              <a:rPr b="0" lang="en-GB" sz="1800" spc="-1" strike="noStrike">
                <a:solidFill>
                  <a:srgbClr val="efefef"/>
                </a:solidFill>
                <a:highlight>
                  <a:srgbClr val="351c75"/>
                </a:highlight>
                <a:latin typeface="Courier New"/>
                <a:ea typeface="Courier New"/>
              </a:rPr>
              <a:t>	</a:t>
            </a:r>
            <a:r>
              <a:rPr b="0" lang="en-GB" sz="1800" spc="-1" strike="noStrike">
                <a:solidFill>
                  <a:srgbClr val="efefef"/>
                </a:solidFill>
                <a:highlight>
                  <a:srgbClr val="351c75"/>
                </a:highlight>
                <a:latin typeface="Courier New"/>
                <a:ea typeface="Courier New"/>
              </a:rPr>
              <a:t> </a:t>
            </a:r>
            <a:r>
              <a:rPr b="0" lang="en-GB" sz="1800" spc="-1" strike="noStrike">
                <a:solidFill>
                  <a:srgbClr val="efefef"/>
                </a:solidFill>
                <a:highlight>
                  <a:srgbClr val="351c75"/>
                </a:highlight>
                <a:latin typeface="Courier New"/>
                <a:ea typeface="Courier New"/>
              </a:rPr>
              <a:t>AND i.paid = FALSE</a:t>
            </a:r>
            <a:endParaRPr b="0" lang="en-GB" sz="1800" spc="-1" strike="noStrike">
              <a:latin typeface="Arial"/>
            </a:endParaRPr>
          </a:p>
          <a:p>
            <a:pPr>
              <a:lnSpc>
                <a:spcPct val="115000"/>
              </a:lnSpc>
              <a:buNone/>
              <a:tabLst>
                <a:tab algn="l" pos="0"/>
              </a:tabLst>
            </a:pPr>
            <a:r>
              <a:rPr b="0" lang="en-GB" sz="1800" spc="-1" strike="noStrike">
                <a:solidFill>
                  <a:srgbClr val="efefef"/>
                </a:solidFill>
                <a:highlight>
                  <a:srgbClr val="351c75"/>
                </a:highlight>
                <a:latin typeface="Courier New"/>
                <a:ea typeface="Courier New"/>
              </a:rPr>
              <a:t>  </a:t>
            </a:r>
            <a:r>
              <a:rPr b="0" lang="en-GB" sz="1800" spc="-1" strike="noStrike">
                <a:solidFill>
                  <a:srgbClr val="efefef"/>
                </a:solidFill>
                <a:highlight>
                  <a:srgbClr val="351c75"/>
                </a:highlight>
                <a:latin typeface="Courier New"/>
                <a:ea typeface="Courier New"/>
              </a:rPr>
              <a:t>ORDER BY i.invoice_date DESC, c.id;</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31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Exercise: Using JOIN</a:t>
            </a:r>
            <a:endParaRPr b="0" lang="en-GB" sz="3000" spc="-1" strike="noStrike">
              <a:solidFill>
                <a:srgbClr val="000000"/>
              </a:solidFill>
              <a:latin typeface="Arial"/>
            </a:endParaRPr>
          </a:p>
        </p:txBody>
      </p:sp>
      <p:sp>
        <p:nvSpPr>
          <p:cNvPr id="320" name="PlaceHolder 2"/>
          <p:cNvSpPr>
            <a:spLocks noGrp="1"/>
          </p:cNvSpPr>
          <p:nvPr>
            <p:ph/>
          </p:nvPr>
        </p:nvSpPr>
        <p:spPr>
          <a:xfrm>
            <a:off x="381240" y="1152360"/>
            <a:ext cx="8520120" cy="3416040"/>
          </a:xfrm>
          <a:prstGeom prst="rect">
            <a:avLst/>
          </a:prstGeom>
          <a:noFill/>
          <a:ln w="0">
            <a:noFill/>
          </a:ln>
        </p:spPr>
        <p:txBody>
          <a:bodyPr tIns="91440" bIns="91440" anchor="t">
            <a:noAutofit/>
          </a:bodyPr>
          <a:p>
            <a:pPr marL="457200" indent="-380520">
              <a:lnSpc>
                <a:spcPct val="115000"/>
              </a:lnSpc>
              <a:buClr>
                <a:srgbClr val="20124d"/>
              </a:buClr>
              <a:buFont typeface="StarSymbol"/>
              <a:buAutoNum type="arabicPeriod"/>
            </a:pPr>
            <a:r>
              <a:rPr b="0" lang="en-GB" sz="2400" spc="-1" strike="noStrike">
                <a:solidFill>
                  <a:srgbClr val="20124d"/>
                </a:solidFill>
                <a:latin typeface="Arial"/>
                <a:ea typeface="Arial"/>
              </a:rPr>
              <a:t>Find the customer details for all customers who have occupied room 111.</a:t>
            </a:r>
            <a:endParaRPr b="0" lang="en-GB" sz="2400" spc="-1" strike="noStrike">
              <a:solidFill>
                <a:srgbClr val="000000"/>
              </a:solidFill>
              <a:latin typeface="Arial"/>
            </a:endParaRPr>
          </a:p>
          <a:p>
            <a:pPr marL="457200" indent="-380520">
              <a:lnSpc>
                <a:spcPct val="115000"/>
              </a:lnSpc>
              <a:buClr>
                <a:srgbClr val="20124d"/>
              </a:buClr>
              <a:buFont typeface="StarSymbol"/>
              <a:buAutoNum type="arabicPeriod"/>
            </a:pPr>
            <a:r>
              <a:rPr b="0" lang="en-GB" sz="2400" spc="-1" strike="noStrike">
                <a:solidFill>
                  <a:srgbClr val="20124d"/>
                </a:solidFill>
                <a:latin typeface="Arial"/>
                <a:ea typeface="Arial"/>
              </a:rPr>
              <a:t>List the customer name, room details (no., type and rate), nights stay and departure dates for all UK customers.</a:t>
            </a:r>
            <a:endParaRPr b="0" lang="en-GB" sz="2400" spc="-1" strike="noStrike">
              <a:solidFill>
                <a:srgbClr val="000000"/>
              </a:solidFill>
              <a:latin typeface="Arial"/>
            </a:endParaRPr>
          </a:p>
          <a:p>
            <a:pPr marL="457200" indent="-380520">
              <a:lnSpc>
                <a:spcPct val="115000"/>
              </a:lnSpc>
              <a:buClr>
                <a:srgbClr val="20124d"/>
              </a:buClr>
              <a:buFont typeface="StarSymbol"/>
              <a:buAutoNum type="arabicPeriod"/>
            </a:pPr>
            <a:r>
              <a:rPr b="0" lang="en-GB" sz="2400" spc="-1" strike="noStrike">
                <a:solidFill>
                  <a:srgbClr val="20124d"/>
                </a:solidFill>
                <a:latin typeface="Arial"/>
                <a:ea typeface="Arial"/>
              </a:rPr>
              <a:t>List name, phone and email along with all reservations and invoices for customer Mary Saveley.</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Aggregate Functions</a:t>
            </a:r>
            <a:endParaRPr b="0" lang="en-GB" sz="3000" spc="-1" strike="noStrike">
              <a:solidFill>
                <a:srgbClr val="000000"/>
              </a:solidFill>
              <a:latin typeface="Arial"/>
            </a:endParaRPr>
          </a:p>
        </p:txBody>
      </p:sp>
      <p:sp>
        <p:nvSpPr>
          <p:cNvPr id="167"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How to calculate totals, averages, etc. over multiple rows.</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The aggregate functions: sum, avg, min, max, count</a:t>
            </a: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are all in the SQL standard. Some SQL implementations provide others.</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p:txBody>
      </p:sp>
      <p:sp>
        <p:nvSpPr>
          <p:cNvPr id="168" name="Google Shape;158;p39"/>
          <p:cNvSpPr/>
          <p:nvPr/>
        </p:nvSpPr>
        <p:spPr>
          <a:xfrm>
            <a:off x="429120" y="1656360"/>
            <a:ext cx="8337600" cy="172764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2400" spc="-1" strike="noStrike">
                <a:solidFill>
                  <a:srgbClr val="efefef"/>
                </a:solidFill>
                <a:latin typeface="Courier New"/>
                <a:ea typeface="Courier New"/>
              </a:rPr>
              <a:t>SELECT sum(total)</a:t>
            </a:r>
            <a:endParaRPr b="0" lang="en-GB" sz="2400" spc="-1" strike="noStrike">
              <a:latin typeface="Arial"/>
            </a:endParaRPr>
          </a:p>
          <a:p>
            <a:pPr>
              <a:lnSpc>
                <a:spcPct val="115000"/>
              </a:lnSpc>
              <a:buNone/>
              <a:tabLst>
                <a:tab algn="l" pos="0"/>
              </a:tabLst>
            </a:pPr>
            <a:r>
              <a:rPr b="0" lang="en-GB" sz="2400" spc="-1" strike="noStrike">
                <a:solidFill>
                  <a:srgbClr val="efefef"/>
                </a:solidFill>
                <a:latin typeface="Courier New"/>
                <a:ea typeface="Courier New"/>
              </a:rPr>
              <a:t>  </a:t>
            </a:r>
            <a:r>
              <a:rPr b="0" lang="en-GB" sz="2400" spc="-1" strike="noStrike">
                <a:solidFill>
                  <a:srgbClr val="efefef"/>
                </a:solidFill>
                <a:latin typeface="Courier New"/>
                <a:ea typeface="Courier New"/>
              </a:rPr>
              <a:t>FROM invoices</a:t>
            </a:r>
            <a:endParaRPr b="0" lang="en-GB" sz="2400" spc="-1" strike="noStrike">
              <a:latin typeface="Arial"/>
            </a:endParaRPr>
          </a:p>
          <a:p>
            <a:pPr>
              <a:lnSpc>
                <a:spcPct val="115000"/>
              </a:lnSpc>
              <a:buNone/>
              <a:tabLst>
                <a:tab algn="l" pos="0"/>
              </a:tabLst>
            </a:pPr>
            <a:r>
              <a:rPr b="0" lang="en-GB" sz="2400" spc="-1" strike="noStrike">
                <a:solidFill>
                  <a:srgbClr val="efefef"/>
                </a:solidFill>
                <a:latin typeface="Courier New"/>
                <a:ea typeface="Courier New"/>
              </a:rPr>
              <a:t>  </a:t>
            </a:r>
            <a:r>
              <a:rPr b="0" lang="en-GB" sz="2400" spc="-1" strike="noStrike">
                <a:solidFill>
                  <a:srgbClr val="efefef"/>
                </a:solidFill>
                <a:latin typeface="Courier New"/>
                <a:ea typeface="Courier New"/>
              </a:rPr>
              <a:t>WHERE invoice_date BETWEEN</a:t>
            </a:r>
            <a:endParaRPr b="0" lang="en-GB" sz="2400" spc="-1" strike="noStrike">
              <a:latin typeface="Arial"/>
            </a:endParaRPr>
          </a:p>
          <a:p>
            <a:pPr>
              <a:lnSpc>
                <a:spcPct val="115000"/>
              </a:lnSpc>
              <a:buNone/>
              <a:tabLst>
                <a:tab algn="l" pos="0"/>
              </a:tabLst>
            </a:pPr>
            <a:r>
              <a:rPr b="0" lang="en-GB" sz="2400" spc="-1" strike="noStrike">
                <a:solidFill>
                  <a:srgbClr val="efefef"/>
                </a:solidFill>
                <a:latin typeface="Courier New"/>
                <a:ea typeface="Courier New"/>
              </a:rPr>
              <a:t>        </a:t>
            </a:r>
            <a:r>
              <a:rPr b="0" lang="en-GB" sz="2400" spc="-1" strike="noStrike">
                <a:solidFill>
                  <a:srgbClr val="efefef"/>
                </a:solidFill>
                <a:latin typeface="Courier New"/>
                <a:ea typeface="Courier New"/>
              </a:rPr>
              <a:t>'2018-08-01' AND '2018-08-31';</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The Vexing Question of NULL</a:t>
            </a:r>
            <a:endParaRPr b="0" lang="en-GB" sz="3000" spc="-1" strike="noStrike">
              <a:solidFill>
                <a:srgbClr val="000000"/>
              </a:solidFill>
              <a:latin typeface="Arial"/>
            </a:endParaRPr>
          </a:p>
        </p:txBody>
      </p:sp>
      <p:sp>
        <p:nvSpPr>
          <p:cNvPr id="322" name="PlaceHolder 2"/>
          <p:cNvSpPr>
            <a:spLocks noGrp="1"/>
          </p:cNvSpPr>
          <p:nvPr>
            <p:ph/>
          </p:nvPr>
        </p:nvSpPr>
        <p:spPr>
          <a:xfrm>
            <a:off x="311760" y="1152360"/>
            <a:ext cx="857700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A column can be assigned a NULL value to indicate it has no value. Because NULL is 'no value' it cannot be compared to anything else. You will never get any results from:</a:t>
            </a: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	</a:t>
            </a:r>
            <a:r>
              <a:rPr b="0" lang="en-GB" sz="2000" spc="-1" strike="noStrike">
                <a:solidFill>
                  <a:srgbClr val="efefef"/>
                </a:solidFill>
                <a:highlight>
                  <a:srgbClr val="351c75"/>
                </a:highlight>
                <a:latin typeface="Courier New"/>
                <a:ea typeface="Courier New"/>
              </a:rPr>
              <a:t>WHERE postcode = NULL</a:t>
            </a:r>
            <a:endParaRPr b="0" lang="en-GB" sz="20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Nor will you get results from:</a:t>
            </a: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highlight>
                  <a:srgbClr val="351c75"/>
                </a:highlight>
                <a:latin typeface="Arial"/>
                <a:ea typeface="Arial"/>
              </a:rPr>
              <a:t>	</a:t>
            </a:r>
            <a:r>
              <a:rPr b="0" lang="en-GB" sz="2000" spc="-1" strike="noStrike">
                <a:solidFill>
                  <a:srgbClr val="efefef"/>
                </a:solidFill>
                <a:highlight>
                  <a:srgbClr val="351c75"/>
                </a:highlight>
                <a:latin typeface="Courier New"/>
                <a:ea typeface="Courier New"/>
              </a:rPr>
              <a:t>WHERE postcode != NULL</a:t>
            </a:r>
            <a:endParaRPr b="0" lang="en-GB" sz="20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Instead you must use:</a:t>
            </a:r>
            <a:endParaRPr b="0" lang="en-GB" sz="2400" spc="-1" strike="noStrike">
              <a:solidFill>
                <a:srgbClr val="000000"/>
              </a:solidFill>
              <a:latin typeface="Arial"/>
            </a:endParaRPr>
          </a:p>
          <a:p>
            <a:pPr>
              <a:lnSpc>
                <a:spcPct val="115000"/>
              </a:lnSpc>
              <a:buNone/>
              <a:tabLst>
                <a:tab algn="l" pos="0"/>
              </a:tabLst>
            </a:pPr>
            <a:r>
              <a:rPr b="0" lang="en-GB" sz="2000" spc="-1" strike="noStrike">
                <a:solidFill>
                  <a:srgbClr val="efefef"/>
                </a:solidFill>
                <a:latin typeface="Courier New"/>
                <a:ea typeface="Courier New"/>
              </a:rPr>
              <a:t>  </a:t>
            </a:r>
            <a:r>
              <a:rPr b="0" lang="en-GB" sz="2000" spc="-1" strike="noStrike">
                <a:solidFill>
                  <a:srgbClr val="efefef"/>
                </a:solidFill>
                <a:highlight>
                  <a:srgbClr val="351c75"/>
                </a:highlight>
                <a:latin typeface="Courier New"/>
                <a:ea typeface="Courier New"/>
              </a:rPr>
              <a:t>WHERE postcode IS NULL</a:t>
            </a:r>
            <a:r>
              <a:rPr b="0" lang="en-GB" sz="2000" spc="-1" strike="noStrike">
                <a:solidFill>
                  <a:srgbClr val="0b5394"/>
                </a:solidFill>
                <a:highlight>
                  <a:srgbClr val="351c75"/>
                </a:highlight>
                <a:latin typeface="Courier New"/>
                <a:ea typeface="Courier New"/>
              </a:rPr>
              <a:t> </a:t>
            </a:r>
            <a:r>
              <a:rPr b="0" lang="en-GB" sz="2400" spc="-1" strike="noStrike">
                <a:solidFill>
                  <a:srgbClr val="20124d"/>
                </a:solidFill>
                <a:latin typeface="Arial"/>
                <a:ea typeface="Arial"/>
              </a:rPr>
              <a:t> or </a:t>
            </a:r>
            <a:r>
              <a:rPr b="0" lang="en-GB" sz="2000" spc="-1" strike="noStrike">
                <a:solidFill>
                  <a:srgbClr val="0b5394"/>
                </a:solidFill>
                <a:highlight>
                  <a:srgbClr val="351c75"/>
                </a:highlight>
                <a:latin typeface="Courier New"/>
                <a:ea typeface="Courier New"/>
              </a:rPr>
              <a:t> </a:t>
            </a:r>
            <a:r>
              <a:rPr b="0" lang="en-GB" sz="2000" spc="-1" strike="noStrike">
                <a:solidFill>
                  <a:srgbClr val="efefef"/>
                </a:solidFill>
                <a:highlight>
                  <a:srgbClr val="351c75"/>
                </a:highlight>
                <a:latin typeface="Courier New"/>
                <a:ea typeface="Courier New"/>
              </a:rPr>
              <a:t>WHERE postcode IS NOT NULL</a:t>
            </a: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NULL (continued)</a:t>
            </a:r>
            <a:endParaRPr b="0" lang="en-GB" sz="3000" spc="-1" strike="noStrike">
              <a:solidFill>
                <a:srgbClr val="000000"/>
              </a:solidFill>
              <a:latin typeface="Arial"/>
            </a:endParaRPr>
          </a:p>
        </p:txBody>
      </p:sp>
      <p:sp>
        <p:nvSpPr>
          <p:cNvPr id="324"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If you try to join tables and one of the join columns contains NULL the join won't match those values.</a:t>
            </a: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To find matching NULL values you would have to use:</a:t>
            </a: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Courier New"/>
                <a:ea typeface="Courier New"/>
              </a:rPr>
              <a:t>ON (a.col = b.col OR</a:t>
            </a: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Courier New"/>
                <a:ea typeface="Courier New"/>
              </a:rPr>
              <a:t>    </a:t>
            </a:r>
            <a:r>
              <a:rPr b="0" lang="en-GB" sz="2400" spc="-1" strike="noStrike">
                <a:solidFill>
                  <a:srgbClr val="20124d"/>
                </a:solidFill>
                <a:latin typeface="Courier New"/>
                <a:ea typeface="Courier New"/>
              </a:rPr>
              <a:t>a.col IS NULL AND b.col IS NULL)</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cc0000"/>
                </a:solidFill>
                <a:latin typeface="Arial"/>
                <a:ea typeface="Arial"/>
              </a:rPr>
              <a:t>WARNING: This is not a sensible situation - join columns should not include NULL values (see Primary Keys above)</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Inserting or Updating a Column to NULL</a:t>
            </a:r>
            <a:endParaRPr b="0" lang="en-GB" sz="3000" spc="-1" strike="noStrike">
              <a:solidFill>
                <a:srgbClr val="000000"/>
              </a:solidFill>
              <a:latin typeface="Arial"/>
            </a:endParaRPr>
          </a:p>
        </p:txBody>
      </p:sp>
      <p:sp>
        <p:nvSpPr>
          <p:cNvPr id="326"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You can explicitly provide NULL as a value in INSERT and UPDATE statements:</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p:txBody>
      </p:sp>
      <p:sp>
        <p:nvSpPr>
          <p:cNvPr id="327" name="Google Shape;353;p64"/>
          <p:cNvSpPr/>
          <p:nvPr/>
        </p:nvSpPr>
        <p:spPr>
          <a:xfrm>
            <a:off x="403200" y="2052000"/>
            <a:ext cx="8337600" cy="110412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2000" spc="-1" strike="noStrike">
                <a:solidFill>
                  <a:srgbClr val="efefef"/>
                </a:solidFill>
                <a:highlight>
                  <a:srgbClr val="351c75"/>
                </a:highlight>
                <a:latin typeface="Courier New"/>
                <a:ea typeface="Courier New"/>
              </a:rPr>
              <a:t>INSERT INTO rooms </a:t>
            </a:r>
            <a:endParaRPr b="0" lang="en-GB" sz="2000" spc="-1" strike="noStrike">
              <a:latin typeface="Arial"/>
            </a:endParaRPr>
          </a:p>
          <a:p>
            <a:pPr>
              <a:lnSpc>
                <a:spcPct val="115000"/>
              </a:lnSpc>
              <a:buNone/>
              <a:tabLst>
                <a:tab algn="l" pos="0"/>
              </a:tabLst>
            </a:pPr>
            <a:r>
              <a:rPr b="0" lang="en-GB" sz="2000" spc="-1" strike="noStrike">
                <a:solidFill>
                  <a:srgbClr val="efefef"/>
                </a:solidFill>
                <a:highlight>
                  <a:srgbClr val="351c75"/>
                </a:highlight>
                <a:latin typeface="Courier New"/>
                <a:ea typeface="Courier New"/>
              </a:rPr>
              <a:t>    </a:t>
            </a:r>
            <a:r>
              <a:rPr b="0" lang="en-GB" sz="2000" spc="-1" strike="noStrike">
                <a:solidFill>
                  <a:srgbClr val="efefef"/>
                </a:solidFill>
                <a:highlight>
                  <a:srgbClr val="351c75"/>
                </a:highlight>
                <a:latin typeface="Courier New"/>
                <a:ea typeface="Courier New"/>
              </a:rPr>
              <a:t>(room_no, rate, room_type, no_guests)</a:t>
            </a:r>
            <a:endParaRPr b="0" lang="en-GB" sz="2000" spc="-1" strike="noStrike">
              <a:latin typeface="Arial"/>
            </a:endParaRPr>
          </a:p>
          <a:p>
            <a:pPr>
              <a:lnSpc>
                <a:spcPct val="115000"/>
              </a:lnSpc>
              <a:buNone/>
              <a:tabLst>
                <a:tab algn="l" pos="0"/>
              </a:tabLst>
            </a:pPr>
            <a:r>
              <a:rPr b="0" lang="en-GB" sz="2000" spc="-1" strike="noStrike">
                <a:solidFill>
                  <a:srgbClr val="efefef"/>
                </a:solidFill>
                <a:highlight>
                  <a:srgbClr val="351c75"/>
                </a:highlight>
                <a:latin typeface="Courier New"/>
                <a:ea typeface="Courier New"/>
              </a:rPr>
              <a:t>  </a:t>
            </a:r>
            <a:r>
              <a:rPr b="0" lang="en-GB" sz="2000" spc="-1" strike="noStrike">
                <a:solidFill>
                  <a:srgbClr val="efefef"/>
                </a:solidFill>
                <a:highlight>
                  <a:srgbClr val="351c75"/>
                </a:highlight>
                <a:latin typeface="Courier New"/>
                <a:ea typeface="Courier New"/>
              </a:rPr>
              <a:t>VALUES (213, 95.00, NULL, 2);</a:t>
            </a:r>
            <a:endParaRPr b="0" lang="en-GB" sz="2000" spc="-1" strike="noStrike">
              <a:latin typeface="Arial"/>
            </a:endParaRPr>
          </a:p>
        </p:txBody>
      </p:sp>
      <p:sp>
        <p:nvSpPr>
          <p:cNvPr id="328" name="Google Shape;354;p64"/>
          <p:cNvSpPr/>
          <p:nvPr/>
        </p:nvSpPr>
        <p:spPr>
          <a:xfrm>
            <a:off x="403200" y="3464280"/>
            <a:ext cx="8337600" cy="110412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2000" spc="-1" strike="noStrike">
                <a:solidFill>
                  <a:srgbClr val="efefef"/>
                </a:solidFill>
                <a:highlight>
                  <a:srgbClr val="351c75"/>
                </a:highlight>
                <a:latin typeface="Courier New"/>
                <a:ea typeface="Courier New"/>
              </a:rPr>
              <a:t>UPDATE rooms SET room_type = NULL, no_guests = NULL</a:t>
            </a:r>
            <a:endParaRPr b="0" lang="en-GB" sz="2000" spc="-1" strike="noStrike">
              <a:latin typeface="Arial"/>
            </a:endParaRPr>
          </a:p>
          <a:p>
            <a:pPr>
              <a:lnSpc>
                <a:spcPct val="115000"/>
              </a:lnSpc>
              <a:buNone/>
              <a:tabLst>
                <a:tab algn="l" pos="0"/>
              </a:tabLst>
            </a:pPr>
            <a:r>
              <a:rPr b="0" lang="en-GB" sz="2000" spc="-1" strike="noStrike">
                <a:solidFill>
                  <a:srgbClr val="efefef"/>
                </a:solidFill>
                <a:highlight>
                  <a:srgbClr val="351c75"/>
                </a:highlight>
                <a:latin typeface="Courier New"/>
                <a:ea typeface="Courier New"/>
              </a:rPr>
              <a:t>  </a:t>
            </a:r>
            <a:r>
              <a:rPr b="0" lang="en-GB" sz="2000" spc="-1" strike="noStrike">
                <a:solidFill>
                  <a:srgbClr val="efefef"/>
                </a:solidFill>
                <a:highlight>
                  <a:srgbClr val="351c75"/>
                </a:highlight>
                <a:latin typeface="Courier New"/>
                <a:ea typeface="Courier New"/>
              </a:rPr>
              <a:t>WHERE room_no = 204;</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SQL Functions for NULL Values</a:t>
            </a:r>
            <a:endParaRPr b="0" lang="en-GB" sz="3000" spc="-1" strike="noStrike">
              <a:solidFill>
                <a:srgbClr val="000000"/>
              </a:solidFill>
              <a:latin typeface="Arial"/>
            </a:endParaRPr>
          </a:p>
        </p:txBody>
      </p:sp>
      <p:sp>
        <p:nvSpPr>
          <p:cNvPr id="330"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The coalesce(x, y) function can replace a NULL value with something else, perhaps more meaningful:</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p:txBody>
      </p:sp>
      <p:sp>
        <p:nvSpPr>
          <p:cNvPr id="331" name="Google Shape;361;p65"/>
          <p:cNvSpPr/>
          <p:nvPr/>
        </p:nvSpPr>
        <p:spPr>
          <a:xfrm>
            <a:off x="403200" y="2052000"/>
            <a:ext cx="8337600" cy="145944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2000" spc="-1" strike="noStrike">
                <a:solidFill>
                  <a:srgbClr val="efefef"/>
                </a:solidFill>
                <a:highlight>
                  <a:srgbClr val="351c75"/>
                </a:highlight>
                <a:latin typeface="Courier New"/>
                <a:ea typeface="Courier New"/>
              </a:rPr>
              <a:t>SELECT room_no, rate, </a:t>
            </a:r>
            <a:endParaRPr b="0" lang="en-GB" sz="2000" spc="-1" strike="noStrike">
              <a:latin typeface="Arial"/>
            </a:endParaRPr>
          </a:p>
          <a:p>
            <a:pPr marL="457200" indent="457200">
              <a:lnSpc>
                <a:spcPct val="115000"/>
              </a:lnSpc>
              <a:buNone/>
              <a:tabLst>
                <a:tab algn="l" pos="0"/>
              </a:tabLst>
            </a:pPr>
            <a:r>
              <a:rPr b="0" lang="en-GB" sz="2000" spc="-1" strike="noStrike">
                <a:solidFill>
                  <a:srgbClr val="efefef"/>
                </a:solidFill>
                <a:highlight>
                  <a:srgbClr val="351c75"/>
                </a:highlight>
                <a:latin typeface="Courier New"/>
                <a:ea typeface="Courier New"/>
              </a:rPr>
              <a:t> </a:t>
            </a:r>
            <a:r>
              <a:rPr b="0" lang="en-GB" sz="2000" spc="-1" strike="noStrike">
                <a:solidFill>
                  <a:srgbClr val="efefef"/>
                </a:solidFill>
                <a:highlight>
                  <a:srgbClr val="351c75"/>
                </a:highlight>
                <a:latin typeface="Courier New"/>
                <a:ea typeface="Courier New"/>
              </a:rPr>
              <a:t>coalesce(room_type, 'None') as type</a:t>
            </a:r>
            <a:endParaRPr b="0" lang="en-GB" sz="2000" spc="-1" strike="noStrike">
              <a:latin typeface="Arial"/>
            </a:endParaRPr>
          </a:p>
          <a:p>
            <a:pPr>
              <a:lnSpc>
                <a:spcPct val="115000"/>
              </a:lnSpc>
              <a:buNone/>
              <a:tabLst>
                <a:tab algn="l" pos="0"/>
              </a:tabLst>
            </a:pPr>
            <a:r>
              <a:rPr b="0" lang="en-GB" sz="2000" spc="-1" strike="noStrike">
                <a:solidFill>
                  <a:srgbClr val="efefef"/>
                </a:solidFill>
                <a:highlight>
                  <a:srgbClr val="351c75"/>
                </a:highlight>
                <a:latin typeface="Courier New"/>
                <a:ea typeface="Courier New"/>
              </a:rPr>
              <a:t>  </a:t>
            </a:r>
            <a:r>
              <a:rPr b="0" lang="en-GB" sz="2000" spc="-1" strike="noStrike">
                <a:solidFill>
                  <a:srgbClr val="efefef"/>
                </a:solidFill>
                <a:highlight>
                  <a:srgbClr val="351c75"/>
                </a:highlight>
                <a:latin typeface="Courier New"/>
                <a:ea typeface="Courier New"/>
              </a:rPr>
              <a:t>FROM rooms</a:t>
            </a:r>
            <a:endParaRPr b="0" lang="en-GB" sz="2000" spc="-1" strike="noStrike">
              <a:latin typeface="Arial"/>
            </a:endParaRPr>
          </a:p>
          <a:p>
            <a:pPr>
              <a:lnSpc>
                <a:spcPct val="115000"/>
              </a:lnSpc>
              <a:buNone/>
              <a:tabLst>
                <a:tab algn="l" pos="0"/>
              </a:tabLst>
            </a:pPr>
            <a:r>
              <a:rPr b="0" lang="en-GB" sz="2000" spc="-1" strike="noStrike">
                <a:solidFill>
                  <a:srgbClr val="efefef"/>
                </a:solidFill>
                <a:highlight>
                  <a:srgbClr val="351c75"/>
                </a:highlight>
                <a:latin typeface="Courier New"/>
                <a:ea typeface="Courier New"/>
              </a:rPr>
              <a:t>  </a:t>
            </a:r>
            <a:r>
              <a:rPr b="0" lang="en-GB" sz="2000" spc="-1" strike="noStrike">
                <a:solidFill>
                  <a:srgbClr val="efefef"/>
                </a:solidFill>
                <a:highlight>
                  <a:srgbClr val="351c75"/>
                </a:highlight>
                <a:latin typeface="Courier New"/>
                <a:ea typeface="Courier New"/>
              </a:rPr>
              <a:t>WHERE no_guests IS NULL;</a:t>
            </a:r>
            <a:endParaRPr b="0" lang="en-GB" sz="2000" spc="-1" strike="noStrike">
              <a:latin typeface="Arial"/>
            </a:endParaRPr>
          </a:p>
          <a:p>
            <a:pPr>
              <a:lnSpc>
                <a:spcPct val="115000"/>
              </a:lnSpc>
              <a:buNone/>
              <a:tabLst>
                <a:tab algn="l" pos="0"/>
              </a:tabLst>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332"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Exercise:</a:t>
            </a:r>
            <a:endParaRPr b="0" lang="en-GB" sz="3000" spc="-1" strike="noStrike">
              <a:solidFill>
                <a:srgbClr val="000000"/>
              </a:solidFill>
              <a:latin typeface="Arial"/>
            </a:endParaRPr>
          </a:p>
        </p:txBody>
      </p:sp>
      <p:sp>
        <p:nvSpPr>
          <p:cNvPr id="333"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80520">
              <a:lnSpc>
                <a:spcPct val="115000"/>
              </a:lnSpc>
              <a:buClr>
                <a:srgbClr val="20124d"/>
              </a:buClr>
              <a:buFont typeface="StarSymbol"/>
              <a:buAutoNum type="arabicPeriod"/>
            </a:pPr>
            <a:r>
              <a:rPr b="0" lang="en-GB" sz="2400" spc="-1" strike="noStrike">
                <a:solidFill>
                  <a:srgbClr val="20124d"/>
                </a:solidFill>
                <a:latin typeface="Arial"/>
                <a:ea typeface="Arial"/>
              </a:rPr>
              <a:t>Which customers have not yet provided a phone number?</a:t>
            </a:r>
            <a:endParaRPr b="0" lang="en-GB" sz="2400" spc="-1" strike="noStrike">
              <a:solidFill>
                <a:srgbClr val="000000"/>
              </a:solidFill>
              <a:latin typeface="Arial"/>
            </a:endParaRPr>
          </a:p>
          <a:p>
            <a:pPr marL="457200" indent="-380520">
              <a:lnSpc>
                <a:spcPct val="115000"/>
              </a:lnSpc>
              <a:buClr>
                <a:srgbClr val="20124d"/>
              </a:buClr>
              <a:buFont typeface="StarSymbol"/>
              <a:buAutoNum type="arabicPeriod"/>
            </a:pPr>
            <a:r>
              <a:rPr b="0" lang="en-GB" sz="2400" spc="-1" strike="noStrike">
                <a:solidFill>
                  <a:srgbClr val="20124d"/>
                </a:solidFill>
                <a:latin typeface="Arial"/>
                <a:ea typeface="Arial"/>
              </a:rPr>
              <a:t>Update room 304 such that it does not have a room_type.</a:t>
            </a:r>
            <a:endParaRPr b="0" lang="en-GB" sz="2400" spc="-1" strike="noStrike">
              <a:solidFill>
                <a:srgbClr val="000000"/>
              </a:solidFill>
              <a:latin typeface="Arial"/>
            </a:endParaRPr>
          </a:p>
          <a:p>
            <a:pPr marL="457200" indent="-380520">
              <a:lnSpc>
                <a:spcPct val="115000"/>
              </a:lnSpc>
              <a:buClr>
                <a:srgbClr val="20124d"/>
              </a:buClr>
              <a:buFont typeface="StarSymbol"/>
              <a:buAutoNum type="arabicPeriod"/>
            </a:pPr>
            <a:r>
              <a:rPr b="0" lang="en-GB" sz="2400" spc="-1" strike="noStrike">
                <a:solidFill>
                  <a:srgbClr val="20124d"/>
                </a:solidFill>
                <a:latin typeface="Arial"/>
                <a:ea typeface="Arial"/>
              </a:rPr>
              <a:t>List customers who have reservations replacing the room number with 'Not Assigned' if it is NULL.</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Creating a Table</a:t>
            </a:r>
            <a:endParaRPr b="0" lang="en-GB" sz="3000" spc="-1" strike="noStrike">
              <a:solidFill>
                <a:srgbClr val="000000"/>
              </a:solidFill>
              <a:latin typeface="Arial"/>
            </a:endParaRPr>
          </a:p>
        </p:txBody>
      </p:sp>
      <p:sp>
        <p:nvSpPr>
          <p:cNvPr id="335"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You use the CREATE TABLE command to create a new table, which has the form:</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800" spc="-1" strike="noStrike">
              <a:solidFill>
                <a:srgbClr val="000000"/>
              </a:solidFill>
              <a:latin typeface="Arial"/>
            </a:endParaRPr>
          </a:p>
          <a:p>
            <a:pPr>
              <a:lnSpc>
                <a:spcPct val="115000"/>
              </a:lnSpc>
              <a:buNone/>
              <a:tabLst>
                <a:tab algn="l" pos="0"/>
              </a:tabLst>
            </a:pPr>
            <a:r>
              <a:rPr b="0" lang="en-GB" sz="2000" spc="-1" strike="noStrike">
                <a:solidFill>
                  <a:srgbClr val="0000ff"/>
                </a:solidFill>
                <a:latin typeface="Arial"/>
                <a:ea typeface="Arial"/>
              </a:rPr>
              <a:t>You may never need to do this (most database designs are created by specialists before you need to use them).</a:t>
            </a:r>
            <a:endParaRPr b="0" lang="en-GB" sz="2000" spc="-1" strike="noStrike">
              <a:solidFill>
                <a:srgbClr val="000000"/>
              </a:solidFill>
              <a:latin typeface="Arial"/>
            </a:endParaRPr>
          </a:p>
          <a:p>
            <a:pPr>
              <a:lnSpc>
                <a:spcPct val="115000"/>
              </a:lnSpc>
              <a:buNone/>
              <a:tabLst>
                <a:tab algn="l" pos="0"/>
              </a:tabLst>
            </a:pPr>
            <a:endParaRPr b="0" lang="en-GB" sz="28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p:txBody>
      </p:sp>
      <p:sp>
        <p:nvSpPr>
          <p:cNvPr id="336" name="Google Shape;374;p67"/>
          <p:cNvSpPr/>
          <p:nvPr/>
        </p:nvSpPr>
        <p:spPr>
          <a:xfrm>
            <a:off x="416160" y="2103480"/>
            <a:ext cx="8311320" cy="1786680"/>
          </a:xfrm>
          <a:prstGeom prst="rect">
            <a:avLst/>
          </a:prstGeom>
          <a:solidFill>
            <a:srgbClr val="351c75"/>
          </a:solidFill>
          <a:ln w="0">
            <a:noFill/>
          </a:ln>
        </p:spPr>
        <p:style>
          <a:lnRef idx="0"/>
          <a:fillRef idx="0"/>
          <a:effectRef idx="0"/>
          <a:fontRef idx="minor"/>
        </p:style>
        <p:txBody>
          <a:bodyPr tIns="91440" bIns="91440" anchor="t">
            <a:noAutofit/>
          </a:bodyPr>
          <a:p>
            <a:pPr>
              <a:lnSpc>
                <a:spcPct val="100000"/>
              </a:lnSpc>
              <a:buNone/>
              <a:tabLst>
                <a:tab algn="l" pos="0"/>
              </a:tabLst>
            </a:pPr>
            <a:r>
              <a:rPr b="0" lang="en-GB" sz="2100" spc="-1" strike="noStrike">
                <a:solidFill>
                  <a:srgbClr val="f3f3f3"/>
                </a:solidFill>
                <a:latin typeface="Courier New"/>
                <a:ea typeface="Courier New"/>
              </a:rPr>
              <a:t>CREATE TABLE inventory (</a:t>
            </a:r>
            <a:endParaRPr b="0" lang="en-GB" sz="2100" spc="-1" strike="noStrike">
              <a:latin typeface="Arial"/>
            </a:endParaRPr>
          </a:p>
          <a:p>
            <a:pPr>
              <a:lnSpc>
                <a:spcPct val="100000"/>
              </a:lnSpc>
              <a:buNone/>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id            SERIAL PRIMARY KEY,</a:t>
            </a:r>
            <a:endParaRPr b="0" lang="en-GB" sz="2100" spc="-1" strike="noStrike">
              <a:latin typeface="Arial"/>
            </a:endParaRPr>
          </a:p>
          <a:p>
            <a:pPr>
              <a:lnSpc>
                <a:spcPct val="100000"/>
              </a:lnSpc>
              <a:buNone/>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description   VARCHAR(30) NOT NULL,</a:t>
            </a:r>
            <a:endParaRPr b="0" lang="en-GB" sz="2100" spc="-1" strike="noStrike">
              <a:latin typeface="Arial"/>
            </a:endParaRPr>
          </a:p>
          <a:p>
            <a:pPr>
              <a:lnSpc>
                <a:spcPct val="100000"/>
              </a:lnSpc>
              <a:buNone/>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cost          NUMERIC(6,2)</a:t>
            </a:r>
            <a:endParaRPr b="0" lang="en-GB" sz="2100" spc="-1" strike="noStrike">
              <a:latin typeface="Arial"/>
            </a:endParaRPr>
          </a:p>
          <a:p>
            <a:pPr>
              <a:lnSpc>
                <a:spcPct val="100000"/>
              </a:lnSpc>
              <a:buNone/>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a:t>
            </a:r>
            <a:endParaRPr b="0" lang="en-GB" sz="21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Naming Tables and Columns</a:t>
            </a:r>
            <a:endParaRPr b="0" lang="en-GB" sz="3000" spc="-1" strike="noStrike">
              <a:solidFill>
                <a:srgbClr val="000000"/>
              </a:solidFill>
              <a:latin typeface="Arial"/>
            </a:endParaRPr>
          </a:p>
        </p:txBody>
      </p:sp>
      <p:sp>
        <p:nvSpPr>
          <p:cNvPr id="338"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Give the name of the table (e.g. </a:t>
            </a:r>
            <a:r>
              <a:rPr b="0" lang="en-GB" sz="2400" spc="-1" strike="noStrike">
                <a:solidFill>
                  <a:srgbClr val="20124d"/>
                </a:solidFill>
                <a:latin typeface="Courier New"/>
                <a:ea typeface="Courier New"/>
              </a:rPr>
              <a:t>inventory</a:t>
            </a:r>
            <a:r>
              <a:rPr b="0" lang="en-GB" sz="2400" spc="-1" strike="noStrike">
                <a:solidFill>
                  <a:srgbClr val="20124d"/>
                </a:solidFill>
                <a:latin typeface="Arial"/>
                <a:ea typeface="Arial"/>
              </a:rPr>
              <a:t>) followed by the column definitions in parentheses.</a:t>
            </a:r>
            <a:endParaRPr b="0" lang="en-GB" sz="2400" spc="-1" strike="noStrike">
              <a:solidFill>
                <a:srgbClr val="000000"/>
              </a:solidFill>
              <a:latin typeface="Arial"/>
            </a:endParaRPr>
          </a:p>
          <a:p>
            <a:pPr>
              <a:lnSpc>
                <a:spcPct val="115000"/>
              </a:lnSpc>
              <a:buNone/>
              <a:tabLst>
                <a:tab algn="l" pos="0"/>
              </a:tabLst>
            </a:pPr>
            <a:endParaRPr b="0" lang="en-GB" sz="12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Names of tables and columns must start with a letter, can include letters, digits and underscore (_) up to 64 bytes long (in PostgreSQL).</a:t>
            </a:r>
            <a:endParaRPr b="0" lang="en-GB" sz="2400" spc="-1" strike="noStrike">
              <a:solidFill>
                <a:srgbClr val="000000"/>
              </a:solidFill>
              <a:latin typeface="Arial"/>
            </a:endParaRPr>
          </a:p>
          <a:p>
            <a:pPr>
              <a:lnSpc>
                <a:spcPct val="115000"/>
              </a:lnSpc>
              <a:buNone/>
              <a:tabLst>
                <a:tab algn="l" pos="0"/>
              </a:tabLst>
            </a:pPr>
            <a:endParaRPr b="0" lang="en-GB" sz="12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Names are not case sensitive, so </a:t>
            </a:r>
            <a:r>
              <a:rPr b="0" lang="en-GB" sz="2400" spc="-1" strike="noStrike">
                <a:solidFill>
                  <a:srgbClr val="20124d"/>
                </a:solidFill>
                <a:highlight>
                  <a:srgbClr val="d9d9d9"/>
                </a:highlight>
                <a:latin typeface="Courier New"/>
                <a:ea typeface="Courier New"/>
              </a:rPr>
              <a:t>NAME</a:t>
            </a:r>
            <a:r>
              <a:rPr b="0" lang="en-GB" sz="2400" spc="-1" strike="noStrike">
                <a:solidFill>
                  <a:srgbClr val="20124d"/>
                </a:solidFill>
                <a:latin typeface="Arial"/>
                <a:ea typeface="Arial"/>
              </a:rPr>
              <a:t>, </a:t>
            </a:r>
            <a:r>
              <a:rPr b="0" lang="en-GB" sz="2400" spc="-1" strike="noStrike">
                <a:solidFill>
                  <a:srgbClr val="20124d"/>
                </a:solidFill>
                <a:highlight>
                  <a:srgbClr val="d9d9d9"/>
                </a:highlight>
                <a:latin typeface="Courier New"/>
                <a:ea typeface="Courier New"/>
              </a:rPr>
              <a:t>name</a:t>
            </a:r>
            <a:r>
              <a:rPr b="0" lang="en-GB" sz="2400" spc="-1" strike="noStrike">
                <a:solidFill>
                  <a:srgbClr val="20124d"/>
                </a:solidFill>
                <a:latin typeface="Arial"/>
                <a:ea typeface="Arial"/>
              </a:rPr>
              <a:t> and </a:t>
            </a:r>
            <a:r>
              <a:rPr b="0" lang="en-GB" sz="2400" spc="-1" strike="noStrike">
                <a:solidFill>
                  <a:srgbClr val="20124d"/>
                </a:solidFill>
                <a:highlight>
                  <a:srgbClr val="d9d9d9"/>
                </a:highlight>
                <a:latin typeface="Courier New"/>
                <a:ea typeface="Courier New"/>
              </a:rPr>
              <a:t>NaMe</a:t>
            </a:r>
            <a:r>
              <a:rPr b="0" lang="en-GB" sz="2400" spc="-1" strike="noStrike">
                <a:solidFill>
                  <a:srgbClr val="20124d"/>
                </a:solidFill>
                <a:latin typeface="Arial"/>
                <a:ea typeface="Arial"/>
              </a:rPr>
              <a:t> are the same.</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Data Types of Columns</a:t>
            </a:r>
            <a:endParaRPr b="0" lang="en-GB" sz="3000" spc="-1" strike="noStrike">
              <a:solidFill>
                <a:srgbClr val="000000"/>
              </a:solidFill>
              <a:latin typeface="Arial"/>
            </a:endParaRPr>
          </a:p>
        </p:txBody>
      </p:sp>
      <p:sp>
        <p:nvSpPr>
          <p:cNvPr id="340"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80520">
              <a:lnSpc>
                <a:spcPct val="115000"/>
              </a:lnSpc>
              <a:buClr>
                <a:srgbClr val="20124d"/>
              </a:buClr>
              <a:buFont typeface="Arial"/>
              <a:buChar char="●"/>
            </a:pPr>
            <a:r>
              <a:rPr b="0" lang="en-GB" sz="2400" spc="-1" strike="noStrike">
                <a:solidFill>
                  <a:srgbClr val="20124d"/>
                </a:solidFill>
                <a:latin typeface="Arial"/>
                <a:ea typeface="Arial"/>
              </a:rPr>
              <a:t>In our example the </a:t>
            </a:r>
            <a:r>
              <a:rPr b="0" lang="en-GB" sz="2400" spc="-1" strike="noStrike">
                <a:solidFill>
                  <a:srgbClr val="20124d"/>
                </a:solidFill>
                <a:latin typeface="Courier New"/>
                <a:ea typeface="Courier New"/>
              </a:rPr>
              <a:t>id</a:t>
            </a:r>
            <a:r>
              <a:rPr b="0" lang="en-GB" sz="2400" spc="-1" strike="noStrike">
                <a:solidFill>
                  <a:srgbClr val="20124d"/>
                </a:solidFill>
                <a:latin typeface="Arial"/>
                <a:ea typeface="Arial"/>
              </a:rPr>
              <a:t> column has a datatype of SERIAL, which creates an autoincrementing integer.</a:t>
            </a:r>
            <a:endParaRPr b="0" lang="en-GB" sz="2400" spc="-1" strike="noStrike">
              <a:solidFill>
                <a:srgbClr val="000000"/>
              </a:solidFill>
              <a:latin typeface="Arial"/>
            </a:endParaRPr>
          </a:p>
          <a:p>
            <a:pPr marL="457200" indent="-380520">
              <a:lnSpc>
                <a:spcPct val="115000"/>
              </a:lnSpc>
              <a:buClr>
                <a:srgbClr val="20124d"/>
              </a:buClr>
              <a:buFont typeface="Arial"/>
              <a:buChar char="●"/>
            </a:pPr>
            <a:r>
              <a:rPr b="0" lang="en-GB" sz="2400" spc="-1" strike="noStrike">
                <a:solidFill>
                  <a:srgbClr val="20124d"/>
                </a:solidFill>
                <a:latin typeface="Arial"/>
                <a:ea typeface="Arial"/>
              </a:rPr>
              <a:t>The </a:t>
            </a:r>
            <a:r>
              <a:rPr b="0" lang="en-GB" sz="2400" spc="-1" strike="noStrike">
                <a:solidFill>
                  <a:srgbClr val="20124d"/>
                </a:solidFill>
                <a:latin typeface="Courier New"/>
                <a:ea typeface="Courier New"/>
              </a:rPr>
              <a:t>id</a:t>
            </a:r>
            <a:r>
              <a:rPr b="0" lang="en-GB" sz="2400" spc="-1" strike="noStrike">
                <a:solidFill>
                  <a:srgbClr val="20124d"/>
                </a:solidFill>
                <a:latin typeface="Arial"/>
                <a:ea typeface="Arial"/>
              </a:rPr>
              <a:t> column is also designated PRIMARY KEY, which ensures it contains a unique value across the table.</a:t>
            </a:r>
            <a:endParaRPr b="0" lang="en-GB" sz="2400" spc="-1" strike="noStrike">
              <a:solidFill>
                <a:srgbClr val="000000"/>
              </a:solidFill>
              <a:latin typeface="Arial"/>
            </a:endParaRPr>
          </a:p>
          <a:p>
            <a:pPr marL="457200" indent="-380520">
              <a:lnSpc>
                <a:spcPct val="115000"/>
              </a:lnSpc>
              <a:buClr>
                <a:srgbClr val="20124d"/>
              </a:buClr>
              <a:buFont typeface="Arial"/>
              <a:buChar char="●"/>
            </a:pPr>
            <a:r>
              <a:rPr b="0" lang="en-GB" sz="2400" spc="-1" strike="noStrike">
                <a:solidFill>
                  <a:srgbClr val="20124d"/>
                </a:solidFill>
                <a:latin typeface="Arial"/>
                <a:ea typeface="Arial"/>
              </a:rPr>
              <a:t>The </a:t>
            </a:r>
            <a:r>
              <a:rPr b="0" lang="en-GB" sz="2400" spc="-1" strike="noStrike">
                <a:solidFill>
                  <a:srgbClr val="20124d"/>
                </a:solidFill>
                <a:latin typeface="Courier New"/>
                <a:ea typeface="Courier New"/>
              </a:rPr>
              <a:t>description</a:t>
            </a:r>
            <a:r>
              <a:rPr b="0" lang="en-GB" sz="2400" spc="-1" strike="noStrike">
                <a:solidFill>
                  <a:srgbClr val="20124d"/>
                </a:solidFill>
                <a:latin typeface="Arial"/>
                <a:ea typeface="Arial"/>
              </a:rPr>
              <a:t> column is VARCHAR(30) = variable length character data, maximum of 30 characters.</a:t>
            </a:r>
            <a:endParaRPr b="0" lang="en-GB" sz="2400" spc="-1" strike="noStrike">
              <a:solidFill>
                <a:srgbClr val="000000"/>
              </a:solidFill>
              <a:latin typeface="Arial"/>
            </a:endParaRPr>
          </a:p>
          <a:p>
            <a:pPr marL="457200" indent="-380520">
              <a:lnSpc>
                <a:spcPct val="115000"/>
              </a:lnSpc>
              <a:buClr>
                <a:srgbClr val="20124d"/>
              </a:buClr>
              <a:buFont typeface="Arial"/>
              <a:buChar char="●"/>
            </a:pPr>
            <a:r>
              <a:rPr b="0" lang="en-GB" sz="2400" spc="-1" strike="noStrike">
                <a:solidFill>
                  <a:srgbClr val="20124d"/>
                </a:solidFill>
                <a:latin typeface="Arial"/>
                <a:ea typeface="Arial"/>
              </a:rPr>
              <a:t>The </a:t>
            </a:r>
            <a:r>
              <a:rPr b="0" lang="en-GB" sz="2400" spc="-1" strike="noStrike">
                <a:solidFill>
                  <a:srgbClr val="20124d"/>
                </a:solidFill>
                <a:latin typeface="Courier New"/>
                <a:ea typeface="Courier New"/>
              </a:rPr>
              <a:t>cost</a:t>
            </a:r>
            <a:r>
              <a:rPr b="0" lang="en-GB" sz="2400" spc="-1" strike="noStrike">
                <a:solidFill>
                  <a:srgbClr val="20124d"/>
                </a:solidFill>
                <a:latin typeface="Arial"/>
                <a:ea typeface="Arial"/>
              </a:rPr>
              <a:t> column is NUMERIC(6,2) = lossless number with 6 digits, 2 of which are fractional, e.g. 2345.67</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Other Common Data Types</a:t>
            </a:r>
            <a:endParaRPr b="0" lang="en-GB" sz="3000" spc="-1" strike="noStrike">
              <a:solidFill>
                <a:srgbClr val="000000"/>
              </a:solidFill>
              <a:latin typeface="Arial"/>
            </a:endParaRPr>
          </a:p>
        </p:txBody>
      </p:sp>
      <p:sp>
        <p:nvSpPr>
          <p:cNvPr id="342"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SQL provides several standard data types, including:</a:t>
            </a: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DATE</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dates (no time component)</a:t>
            </a: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TIMESTAMP</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date and time (accurate to millisecs)</a:t>
            </a: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BOOLEAN</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true, false or null</a:t>
            </a: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TEXT</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	</a:t>
            </a:r>
            <a:r>
              <a:rPr b="0" lang="en-GB" sz="2400" spc="-1" strike="noStrike">
                <a:solidFill>
                  <a:srgbClr val="20124d"/>
                </a:solidFill>
                <a:latin typeface="Arial"/>
                <a:ea typeface="Arial"/>
              </a:rPr>
              <a:t>variable length with no maximum size</a:t>
            </a: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etc…</a:t>
            </a: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For more info refer to the PostgreSQL documentation:</a:t>
            </a:r>
            <a:endParaRPr b="0" lang="en-GB" sz="2400" spc="-1" strike="noStrike">
              <a:solidFill>
                <a:srgbClr val="000000"/>
              </a:solidFill>
              <a:latin typeface="Arial"/>
            </a:endParaRPr>
          </a:p>
          <a:p>
            <a:pPr>
              <a:lnSpc>
                <a:spcPct val="115000"/>
              </a:lnSpc>
              <a:buNone/>
              <a:tabLst>
                <a:tab algn="l" pos="0"/>
              </a:tabLst>
            </a:pPr>
            <a:r>
              <a:rPr b="0" lang="en-GB" sz="2400" spc="-1" strike="noStrike" u="sng">
                <a:solidFill>
                  <a:srgbClr val="0097a7"/>
                </a:solidFill>
                <a:uFillTx/>
                <a:latin typeface="Arial"/>
                <a:ea typeface="Arial"/>
                <a:hlinkClick r:id="rId1"/>
              </a:rPr>
              <a:t>https://www.postgresql.org/docs/12/datatype.html</a:t>
            </a:r>
            <a:r>
              <a:rPr b="0" lang="en-GB" sz="2400" spc="-1" strike="noStrike">
                <a:solidFill>
                  <a:srgbClr val="20124d"/>
                </a:solidFill>
                <a:latin typeface="Arial"/>
                <a:ea typeface="Arial"/>
              </a:rPr>
              <a:t> </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Changing a Table Definition</a:t>
            </a:r>
            <a:endParaRPr b="0" lang="en-GB" sz="3000" spc="-1" strike="noStrike">
              <a:solidFill>
                <a:srgbClr val="000000"/>
              </a:solidFill>
              <a:latin typeface="Arial"/>
            </a:endParaRPr>
          </a:p>
        </p:txBody>
      </p:sp>
      <p:sp>
        <p:nvSpPr>
          <p:cNvPr id="344" name="PlaceHolder 2"/>
          <p:cNvSpPr>
            <a:spLocks noGrp="1"/>
          </p:cNvSpPr>
          <p:nvPr>
            <p:ph/>
          </p:nvPr>
        </p:nvSpPr>
        <p:spPr>
          <a:xfrm>
            <a:off x="311760" y="114048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You can use the ALTER TABLE command:</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To remove a column completely, use:</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p:txBody>
      </p:sp>
      <p:sp>
        <p:nvSpPr>
          <p:cNvPr id="345" name="Google Shape;399;p71"/>
          <p:cNvSpPr/>
          <p:nvPr/>
        </p:nvSpPr>
        <p:spPr>
          <a:xfrm>
            <a:off x="311760" y="1678320"/>
            <a:ext cx="8311320" cy="485640"/>
          </a:xfrm>
          <a:prstGeom prst="rect">
            <a:avLst/>
          </a:prstGeom>
          <a:solidFill>
            <a:srgbClr val="351c75"/>
          </a:solidFill>
          <a:ln w="0">
            <a:noFill/>
          </a:ln>
        </p:spPr>
        <p:style>
          <a:lnRef idx="0"/>
          <a:fillRef idx="0"/>
          <a:effectRef idx="0"/>
          <a:fontRef idx="minor"/>
        </p:style>
        <p:txBody>
          <a:bodyPr tIns="91440" bIns="91440" anchor="t">
            <a:noAutofit/>
          </a:bodyPr>
          <a:p>
            <a:pPr>
              <a:lnSpc>
                <a:spcPct val="100000"/>
              </a:lnSpc>
              <a:buNone/>
              <a:tabLst>
                <a:tab algn="l" pos="0"/>
              </a:tabLst>
            </a:pPr>
            <a:r>
              <a:rPr b="0" lang="en-GB" sz="1800" spc="-1" strike="noStrike">
                <a:solidFill>
                  <a:srgbClr val="f3f3f3"/>
                </a:solidFill>
                <a:latin typeface="Courier New"/>
                <a:ea typeface="Courier New"/>
              </a:rPr>
              <a:t>ALTER TABLE inventory ADD COLUMN room_no INTEGER;</a:t>
            </a:r>
            <a:endParaRPr b="0" lang="en-GB" sz="1800" spc="-1" strike="noStrike">
              <a:latin typeface="Arial"/>
            </a:endParaRPr>
          </a:p>
        </p:txBody>
      </p:sp>
      <p:sp>
        <p:nvSpPr>
          <p:cNvPr id="346" name="Google Shape;400;p71"/>
          <p:cNvSpPr/>
          <p:nvPr/>
        </p:nvSpPr>
        <p:spPr>
          <a:xfrm>
            <a:off x="311760" y="2897280"/>
            <a:ext cx="8311320" cy="485640"/>
          </a:xfrm>
          <a:prstGeom prst="rect">
            <a:avLst/>
          </a:prstGeom>
          <a:solidFill>
            <a:srgbClr val="351c75"/>
          </a:solidFill>
          <a:ln w="0">
            <a:noFill/>
          </a:ln>
        </p:spPr>
        <p:style>
          <a:lnRef idx="0"/>
          <a:fillRef idx="0"/>
          <a:effectRef idx="0"/>
          <a:fontRef idx="minor"/>
        </p:style>
        <p:txBody>
          <a:bodyPr tIns="91440" bIns="91440" anchor="t">
            <a:noAutofit/>
          </a:bodyPr>
          <a:p>
            <a:pPr>
              <a:lnSpc>
                <a:spcPct val="100000"/>
              </a:lnSpc>
              <a:buNone/>
              <a:tabLst>
                <a:tab algn="l" pos="0"/>
              </a:tabLst>
            </a:pPr>
            <a:r>
              <a:rPr b="0" lang="en-GB" sz="1800" spc="-1" strike="noStrike">
                <a:solidFill>
                  <a:srgbClr val="f3f3f3"/>
                </a:solidFill>
                <a:latin typeface="Courier New"/>
                <a:ea typeface="Courier New"/>
              </a:rPr>
              <a:t>ALTER TABLE customers DROP COLUMN phone;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Aggregate Functions (cont)</a:t>
            </a:r>
            <a:endParaRPr b="0" lang="en-GB" sz="3000" spc="-1" strike="noStrike">
              <a:solidFill>
                <a:srgbClr val="000000"/>
              </a:solidFill>
              <a:latin typeface="Arial"/>
            </a:endParaRPr>
          </a:p>
        </p:txBody>
      </p:sp>
      <p:sp>
        <p:nvSpPr>
          <p:cNvPr id="170"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"What is the average length of stay at our hotel?"</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"What are the lowest and highest room rates we charge?"</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p:txBody>
      </p:sp>
      <p:sp>
        <p:nvSpPr>
          <p:cNvPr id="171" name="Google Shape;165;p40"/>
          <p:cNvSpPr/>
          <p:nvPr/>
        </p:nvSpPr>
        <p:spPr>
          <a:xfrm>
            <a:off x="429120" y="1692360"/>
            <a:ext cx="8337600" cy="95112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2400" spc="-1" strike="noStrike">
                <a:solidFill>
                  <a:srgbClr val="efefef"/>
                </a:solidFill>
                <a:latin typeface="Courier New"/>
                <a:ea typeface="Courier New"/>
              </a:rPr>
              <a:t>SELECT avg(checkout_date - checkin_date)</a:t>
            </a:r>
            <a:endParaRPr b="0" lang="en-GB" sz="2400" spc="-1" strike="noStrike">
              <a:latin typeface="Arial"/>
            </a:endParaRPr>
          </a:p>
          <a:p>
            <a:pPr>
              <a:lnSpc>
                <a:spcPct val="115000"/>
              </a:lnSpc>
              <a:buNone/>
              <a:tabLst>
                <a:tab algn="l" pos="0"/>
              </a:tabLst>
            </a:pPr>
            <a:r>
              <a:rPr b="0" lang="en-GB" sz="2400" spc="-1" strike="noStrike">
                <a:solidFill>
                  <a:srgbClr val="efefef"/>
                </a:solidFill>
                <a:latin typeface="Courier New"/>
                <a:ea typeface="Courier New"/>
              </a:rPr>
              <a:t>  </a:t>
            </a:r>
            <a:r>
              <a:rPr b="0" lang="en-GB" sz="2400" spc="-1" strike="noStrike">
                <a:solidFill>
                  <a:srgbClr val="efefef"/>
                </a:solidFill>
                <a:latin typeface="Courier New"/>
                <a:ea typeface="Courier New"/>
              </a:rPr>
              <a:t>FROM reservations;</a:t>
            </a:r>
            <a:endParaRPr b="0" lang="en-GB" sz="2400" spc="-1" strike="noStrike">
              <a:latin typeface="Arial"/>
            </a:endParaRPr>
          </a:p>
        </p:txBody>
      </p:sp>
      <p:sp>
        <p:nvSpPr>
          <p:cNvPr id="172" name="Google Shape;166;p40"/>
          <p:cNvSpPr/>
          <p:nvPr/>
        </p:nvSpPr>
        <p:spPr>
          <a:xfrm>
            <a:off x="429120" y="3397680"/>
            <a:ext cx="8337600" cy="124272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2400" spc="-1" strike="noStrike">
                <a:solidFill>
                  <a:srgbClr val="efefef"/>
                </a:solidFill>
                <a:latin typeface="Courier New"/>
                <a:ea typeface="Courier New"/>
              </a:rPr>
              <a:t>SELECT min(rate) AS lowest,</a:t>
            </a:r>
            <a:endParaRPr b="0" lang="en-GB" sz="2400" spc="-1" strike="noStrike">
              <a:latin typeface="Arial"/>
            </a:endParaRPr>
          </a:p>
          <a:p>
            <a:pPr>
              <a:lnSpc>
                <a:spcPct val="115000"/>
              </a:lnSpc>
              <a:buNone/>
              <a:tabLst>
                <a:tab algn="l" pos="0"/>
              </a:tabLst>
            </a:pPr>
            <a:r>
              <a:rPr b="0" lang="en-GB" sz="2400" spc="-1" strike="noStrike">
                <a:solidFill>
                  <a:srgbClr val="efefef"/>
                </a:solidFill>
                <a:latin typeface="Courier New"/>
                <a:ea typeface="Courier New"/>
              </a:rPr>
              <a:t>       </a:t>
            </a:r>
            <a:r>
              <a:rPr b="0" lang="en-GB" sz="2400" spc="-1" strike="noStrike">
                <a:solidFill>
                  <a:srgbClr val="efefef"/>
                </a:solidFill>
                <a:latin typeface="Courier New"/>
                <a:ea typeface="Courier New"/>
              </a:rPr>
              <a:t>max(rate) AS highest</a:t>
            </a:r>
            <a:endParaRPr b="0" lang="en-GB" sz="2400" spc="-1" strike="noStrike">
              <a:latin typeface="Arial"/>
            </a:endParaRPr>
          </a:p>
          <a:p>
            <a:pPr>
              <a:lnSpc>
                <a:spcPct val="115000"/>
              </a:lnSpc>
              <a:buNone/>
              <a:tabLst>
                <a:tab algn="l" pos="0"/>
              </a:tabLst>
            </a:pPr>
            <a:r>
              <a:rPr b="0" lang="en-GB" sz="2400" spc="-1" strike="noStrike">
                <a:solidFill>
                  <a:srgbClr val="efefef"/>
                </a:solidFill>
                <a:latin typeface="Courier New"/>
                <a:ea typeface="Courier New"/>
              </a:rPr>
              <a:t>  </a:t>
            </a:r>
            <a:r>
              <a:rPr b="0" lang="en-GB" sz="2400" spc="-1" strike="noStrike">
                <a:solidFill>
                  <a:srgbClr val="efefef"/>
                </a:solidFill>
                <a:latin typeface="Courier New"/>
                <a:ea typeface="Courier New"/>
              </a:rPr>
              <a:t>FROM rooms;</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347"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Exercise:</a:t>
            </a:r>
            <a:endParaRPr b="0" lang="en-GB" sz="3000" spc="-1" strike="noStrike">
              <a:solidFill>
                <a:srgbClr val="000000"/>
              </a:solidFill>
              <a:latin typeface="Arial"/>
            </a:endParaRPr>
          </a:p>
        </p:txBody>
      </p:sp>
      <p:sp>
        <p:nvSpPr>
          <p:cNvPr id="348"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80520">
              <a:lnSpc>
                <a:spcPct val="100000"/>
              </a:lnSpc>
              <a:buClr>
                <a:srgbClr val="20124d"/>
              </a:buClr>
              <a:buFont typeface="StarSymbol"/>
              <a:buAutoNum type="arabicPeriod"/>
            </a:pPr>
            <a:r>
              <a:rPr b="0" lang="en-GB" sz="2400" spc="-1" strike="noStrike">
                <a:solidFill>
                  <a:srgbClr val="20124d"/>
                </a:solidFill>
                <a:latin typeface="Arial"/>
                <a:ea typeface="Arial"/>
              </a:rPr>
              <a:t>Create a table for charge points. This must record the hotel shops, bars, cafes and restaurants that a customer can use during their stay.</a:t>
            </a:r>
            <a:endParaRPr b="0" lang="en-GB" sz="2400" spc="-1" strike="noStrike">
              <a:solidFill>
                <a:srgbClr val="000000"/>
              </a:solidFill>
              <a:latin typeface="Arial"/>
            </a:endParaRPr>
          </a:p>
          <a:p>
            <a:pPr marL="457200" indent="-380520">
              <a:lnSpc>
                <a:spcPct val="100000"/>
              </a:lnSpc>
              <a:buClr>
                <a:srgbClr val="20124d"/>
              </a:buClr>
              <a:buFont typeface="StarSymbol"/>
              <a:buAutoNum type="arabicPeriod"/>
            </a:pPr>
            <a:r>
              <a:rPr b="0" lang="en-GB" sz="2400" spc="-1" strike="noStrike">
                <a:solidFill>
                  <a:srgbClr val="20124d"/>
                </a:solidFill>
                <a:latin typeface="Arial"/>
                <a:ea typeface="Arial"/>
              </a:rPr>
              <a:t>Include an autoincrementing primary key</a:t>
            </a:r>
            <a:endParaRPr b="0" lang="en-GB" sz="2400" spc="-1" strike="noStrike">
              <a:solidFill>
                <a:srgbClr val="000000"/>
              </a:solidFill>
              <a:latin typeface="Arial"/>
            </a:endParaRPr>
          </a:p>
          <a:p>
            <a:pPr marL="457200" indent="-380520">
              <a:lnSpc>
                <a:spcPct val="100000"/>
              </a:lnSpc>
              <a:buClr>
                <a:srgbClr val="20124d"/>
              </a:buClr>
              <a:buFont typeface="StarSymbol"/>
              <a:buAutoNum type="arabicPeriod"/>
            </a:pPr>
            <a:r>
              <a:rPr b="0" lang="en-GB" sz="2400" spc="-1" strike="noStrike">
                <a:solidFill>
                  <a:srgbClr val="20124d"/>
                </a:solidFill>
                <a:latin typeface="Arial"/>
                <a:ea typeface="Arial"/>
              </a:rPr>
              <a:t>Include the charge point name, a description and maximum customer credit value</a:t>
            </a:r>
            <a:endParaRPr b="0" lang="en-GB" sz="2400" spc="-1" strike="noStrike">
              <a:solidFill>
                <a:srgbClr val="000000"/>
              </a:solidFill>
              <a:latin typeface="Arial"/>
            </a:endParaRPr>
          </a:p>
          <a:p>
            <a:pPr marL="457200" indent="-380520">
              <a:lnSpc>
                <a:spcPct val="100000"/>
              </a:lnSpc>
              <a:buClr>
                <a:srgbClr val="20124d"/>
              </a:buClr>
              <a:buFont typeface="StarSymbol"/>
              <a:buAutoNum type="arabicPeriod"/>
            </a:pPr>
            <a:r>
              <a:rPr b="0" lang="en-GB" sz="2400" spc="-1" strike="noStrike">
                <a:solidFill>
                  <a:srgbClr val="20124d"/>
                </a:solidFill>
                <a:latin typeface="Arial"/>
                <a:ea typeface="Arial"/>
              </a:rPr>
              <a:t>Insert charge points for 'Shop', 'Pool Bar', 'Elysium Restaurant' and 'Room Service' with credit limits of £1000 for each.</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34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Exercise:</a:t>
            </a:r>
            <a:endParaRPr b="0" lang="en-GB" sz="3000" spc="-1" strike="noStrike">
              <a:solidFill>
                <a:srgbClr val="000000"/>
              </a:solidFill>
              <a:latin typeface="Arial"/>
            </a:endParaRPr>
          </a:p>
        </p:txBody>
      </p:sp>
      <p:sp>
        <p:nvSpPr>
          <p:cNvPr id="350"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80520">
              <a:lnSpc>
                <a:spcPct val="100000"/>
              </a:lnSpc>
              <a:buClr>
                <a:srgbClr val="20124d"/>
              </a:buClr>
              <a:buFont typeface="StarSymbol"/>
              <a:buAutoNum type="arabicPeriod" startAt="4"/>
            </a:pPr>
            <a:r>
              <a:rPr b="0" lang="en-GB" sz="2400" spc="-1" strike="noStrike">
                <a:solidFill>
                  <a:srgbClr val="20124d"/>
                </a:solidFill>
                <a:latin typeface="Arial"/>
                <a:ea typeface="Arial"/>
              </a:rPr>
              <a:t>Create a new table, charge_items, that records customer transactions charged to their room. This table must reference the customers table and the new charge points table as well as recording the amount, the date and time of the transaction and any customer comments.</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Defining Primary Keys</a:t>
            </a:r>
            <a:endParaRPr b="0" lang="en-GB" sz="3000" spc="-1" strike="noStrike">
              <a:solidFill>
                <a:srgbClr val="000000"/>
              </a:solidFill>
              <a:latin typeface="Arial"/>
            </a:endParaRPr>
          </a:p>
        </p:txBody>
      </p:sp>
      <p:sp>
        <p:nvSpPr>
          <p:cNvPr id="352"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You can define a single column primary key using:</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13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For a multi-column primary key, use:</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p:txBody>
      </p:sp>
      <p:sp>
        <p:nvSpPr>
          <p:cNvPr id="353" name="Google Shape;419;p74"/>
          <p:cNvSpPr/>
          <p:nvPr/>
        </p:nvSpPr>
        <p:spPr>
          <a:xfrm>
            <a:off x="311760" y="1678320"/>
            <a:ext cx="8311320" cy="992880"/>
          </a:xfrm>
          <a:prstGeom prst="rect">
            <a:avLst/>
          </a:prstGeom>
          <a:solidFill>
            <a:srgbClr val="351c75"/>
          </a:solidFill>
          <a:ln w="0">
            <a:noFill/>
          </a:ln>
        </p:spPr>
        <p:style>
          <a:lnRef idx="0"/>
          <a:fillRef idx="0"/>
          <a:effectRef idx="0"/>
          <a:fontRef idx="minor"/>
        </p:style>
        <p:txBody>
          <a:bodyPr tIns="91440" bIns="91440" anchor="t">
            <a:noAutofit/>
          </a:bodyPr>
          <a:p>
            <a:pPr>
              <a:lnSpc>
                <a:spcPct val="100000"/>
              </a:lnSpc>
              <a:buNone/>
              <a:tabLst>
                <a:tab algn="l" pos="0"/>
              </a:tabLst>
            </a:pPr>
            <a:r>
              <a:rPr b="0" lang="en-GB" sz="1800" spc="-1" strike="noStrike">
                <a:solidFill>
                  <a:srgbClr val="f3f3f3"/>
                </a:solidFill>
                <a:latin typeface="Courier New"/>
                <a:ea typeface="Courier New"/>
              </a:rPr>
              <a:t>CREATE TABLE &lt;tablename&gt; (</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&lt;column name&gt; &lt;datatype&gt; PRIMARY KEY,</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a:t>
            </a:r>
            <a:endParaRPr b="0" lang="en-GB" sz="1800" spc="-1" strike="noStrike">
              <a:latin typeface="Arial"/>
            </a:endParaRPr>
          </a:p>
        </p:txBody>
      </p:sp>
      <p:sp>
        <p:nvSpPr>
          <p:cNvPr id="354" name="Google Shape;420;p74"/>
          <p:cNvSpPr/>
          <p:nvPr/>
        </p:nvSpPr>
        <p:spPr>
          <a:xfrm>
            <a:off x="311760" y="3154320"/>
            <a:ext cx="8311320" cy="1786320"/>
          </a:xfrm>
          <a:prstGeom prst="rect">
            <a:avLst/>
          </a:prstGeom>
          <a:solidFill>
            <a:srgbClr val="351c75"/>
          </a:solidFill>
          <a:ln w="0">
            <a:noFill/>
          </a:ln>
        </p:spPr>
        <p:style>
          <a:lnRef idx="0"/>
          <a:fillRef idx="0"/>
          <a:effectRef idx="0"/>
          <a:fontRef idx="minor"/>
        </p:style>
        <p:txBody>
          <a:bodyPr tIns="91440" bIns="91440" anchor="t">
            <a:noAutofit/>
          </a:bodyPr>
          <a:p>
            <a:pPr>
              <a:lnSpc>
                <a:spcPct val="100000"/>
              </a:lnSpc>
              <a:buNone/>
              <a:tabLst>
                <a:tab algn="l" pos="0"/>
              </a:tabLst>
            </a:pPr>
            <a:r>
              <a:rPr b="0" lang="en-GB" sz="1800" spc="-1" strike="noStrike">
                <a:solidFill>
                  <a:srgbClr val="f3f3f3"/>
                </a:solidFill>
                <a:latin typeface="Courier New"/>
                <a:ea typeface="Courier New"/>
              </a:rPr>
              <a:t>CREATE TABLE &lt;tablename&gt; (</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&lt;pk column 1&gt; &lt;datatype&gt;,</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&lt;pk column 2&gt; &lt;datatype&gt;,</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 ,</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PRIMARY KEY (&lt;pk column 1&gt;, &lt;pk column 2&gt;)</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Foreign Keys</a:t>
            </a:r>
            <a:endParaRPr b="0" lang="en-GB" sz="3000" spc="-1" strike="noStrike">
              <a:solidFill>
                <a:srgbClr val="000000"/>
              </a:solidFill>
              <a:latin typeface="Arial"/>
            </a:endParaRPr>
          </a:p>
        </p:txBody>
      </p:sp>
      <p:sp>
        <p:nvSpPr>
          <p:cNvPr id="356"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200" spc="-1" strike="noStrike">
                <a:solidFill>
                  <a:srgbClr val="20124d"/>
                </a:solidFill>
                <a:latin typeface="Arial"/>
                <a:ea typeface="Arial"/>
              </a:rPr>
              <a:t>To define a single column foreign key use:</a:t>
            </a:r>
            <a:endParaRPr b="0" lang="en-GB" sz="2200" spc="-1" strike="noStrike">
              <a:solidFill>
                <a:srgbClr val="000000"/>
              </a:solidFill>
              <a:latin typeface="Arial"/>
            </a:endParaRPr>
          </a:p>
          <a:p>
            <a:pPr>
              <a:lnSpc>
                <a:spcPct val="115000"/>
              </a:lnSpc>
              <a:buNone/>
              <a:tabLst>
                <a:tab algn="l" pos="0"/>
              </a:tabLst>
            </a:pPr>
            <a:endParaRPr b="0" lang="en-GB" sz="1800" spc="-1" strike="noStrike">
              <a:solidFill>
                <a:srgbClr val="000000"/>
              </a:solidFill>
              <a:latin typeface="Arial"/>
            </a:endParaRPr>
          </a:p>
          <a:p>
            <a:pPr>
              <a:lnSpc>
                <a:spcPct val="115000"/>
              </a:lnSpc>
              <a:buNone/>
              <a:tabLst>
                <a:tab algn="l" pos="0"/>
              </a:tabLst>
            </a:pPr>
            <a:endParaRPr b="0" lang="en-GB" sz="2200" spc="-1" strike="noStrike">
              <a:solidFill>
                <a:srgbClr val="000000"/>
              </a:solidFill>
              <a:latin typeface="Arial"/>
            </a:endParaRPr>
          </a:p>
          <a:p>
            <a:pPr>
              <a:lnSpc>
                <a:spcPct val="115000"/>
              </a:lnSpc>
              <a:buNone/>
              <a:tabLst>
                <a:tab algn="l" pos="0"/>
              </a:tabLst>
            </a:pPr>
            <a:endParaRPr b="0" lang="en-GB" sz="2200" spc="-1" strike="noStrike">
              <a:solidFill>
                <a:srgbClr val="000000"/>
              </a:solidFill>
              <a:latin typeface="Arial"/>
            </a:endParaRPr>
          </a:p>
          <a:p>
            <a:pPr>
              <a:lnSpc>
                <a:spcPct val="115000"/>
              </a:lnSpc>
              <a:buNone/>
              <a:tabLst>
                <a:tab algn="l" pos="0"/>
              </a:tabLst>
            </a:pPr>
            <a:r>
              <a:rPr b="0" lang="en-GB" sz="2200" spc="-1" strike="noStrike">
                <a:solidFill>
                  <a:srgbClr val="20124d"/>
                </a:solidFill>
                <a:latin typeface="Arial"/>
                <a:ea typeface="Arial"/>
              </a:rPr>
              <a:t>For multi-column foreign keys:</a:t>
            </a:r>
            <a:endParaRPr b="0" lang="en-GB" sz="2200" spc="-1" strike="noStrike">
              <a:solidFill>
                <a:srgbClr val="000000"/>
              </a:solidFill>
              <a:latin typeface="Arial"/>
            </a:endParaRPr>
          </a:p>
          <a:p>
            <a:pPr>
              <a:lnSpc>
                <a:spcPct val="115000"/>
              </a:lnSpc>
              <a:buNone/>
              <a:tabLst>
                <a:tab algn="l" pos="0"/>
              </a:tabLst>
            </a:pPr>
            <a:endParaRPr b="0" lang="en-GB" sz="2200" spc="-1" strike="noStrike">
              <a:solidFill>
                <a:srgbClr val="000000"/>
              </a:solidFill>
              <a:latin typeface="Arial"/>
            </a:endParaRPr>
          </a:p>
          <a:p>
            <a:pPr>
              <a:lnSpc>
                <a:spcPct val="115000"/>
              </a:lnSpc>
              <a:buNone/>
              <a:tabLst>
                <a:tab algn="l" pos="0"/>
              </a:tabLst>
            </a:pPr>
            <a:endParaRPr b="0" lang="en-GB" sz="2200" spc="-1" strike="noStrike">
              <a:solidFill>
                <a:srgbClr val="000000"/>
              </a:solidFill>
              <a:latin typeface="Arial"/>
            </a:endParaRPr>
          </a:p>
          <a:p>
            <a:pPr>
              <a:lnSpc>
                <a:spcPct val="115000"/>
              </a:lnSpc>
              <a:buNone/>
              <a:tabLst>
                <a:tab algn="l" pos="0"/>
              </a:tabLst>
            </a:pPr>
            <a:endParaRPr b="0" lang="en-GB" sz="2200" spc="-1" strike="noStrike">
              <a:solidFill>
                <a:srgbClr val="000000"/>
              </a:solidFill>
              <a:latin typeface="Arial"/>
            </a:endParaRPr>
          </a:p>
          <a:p>
            <a:pPr>
              <a:lnSpc>
                <a:spcPct val="115000"/>
              </a:lnSpc>
              <a:buNone/>
              <a:tabLst>
                <a:tab algn="l" pos="0"/>
              </a:tabLst>
            </a:pPr>
            <a:endParaRPr b="0" lang="en-GB" sz="2200" spc="-1" strike="noStrike">
              <a:solidFill>
                <a:srgbClr val="000000"/>
              </a:solidFill>
              <a:latin typeface="Arial"/>
            </a:endParaRPr>
          </a:p>
          <a:p>
            <a:pPr>
              <a:lnSpc>
                <a:spcPct val="115000"/>
              </a:lnSpc>
              <a:buNone/>
              <a:tabLst>
                <a:tab algn="l" pos="0"/>
              </a:tabLst>
            </a:pPr>
            <a:r>
              <a:rPr b="0" lang="en-GB" sz="2200" spc="-1" strike="noStrike">
                <a:solidFill>
                  <a:srgbClr val="20124d"/>
                </a:solidFill>
                <a:latin typeface="Arial"/>
                <a:ea typeface="Arial"/>
              </a:rPr>
              <a:t>(see also https://www.postgresql.org/docs/12/tutorial-fk.html)</a:t>
            </a:r>
            <a:endParaRPr b="0" lang="en-GB" sz="22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p:txBody>
      </p:sp>
      <p:sp>
        <p:nvSpPr>
          <p:cNvPr id="357" name="Google Shape;427;p75"/>
          <p:cNvSpPr/>
          <p:nvPr/>
        </p:nvSpPr>
        <p:spPr>
          <a:xfrm>
            <a:off x="311760" y="1631520"/>
            <a:ext cx="8311320" cy="1027440"/>
          </a:xfrm>
          <a:prstGeom prst="rect">
            <a:avLst/>
          </a:prstGeom>
          <a:solidFill>
            <a:srgbClr val="351c75"/>
          </a:solidFill>
          <a:ln w="0">
            <a:noFill/>
          </a:ln>
        </p:spPr>
        <p:style>
          <a:lnRef idx="0"/>
          <a:fillRef idx="0"/>
          <a:effectRef idx="0"/>
          <a:fontRef idx="minor"/>
        </p:style>
        <p:txBody>
          <a:bodyPr tIns="91440" bIns="91440" anchor="t">
            <a:noAutofit/>
          </a:bodyPr>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cust_id       INTEGER NOT NULL REFERENCES customers(id),</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room_no       INTEGER REFERENCES rooms(room_no),</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a:t>
            </a:r>
            <a:endParaRPr b="0" lang="en-GB" sz="1800" spc="-1" strike="noStrike">
              <a:latin typeface="Arial"/>
            </a:endParaRPr>
          </a:p>
        </p:txBody>
      </p:sp>
      <p:sp>
        <p:nvSpPr>
          <p:cNvPr id="358" name="Google Shape;428;p75"/>
          <p:cNvSpPr/>
          <p:nvPr/>
        </p:nvSpPr>
        <p:spPr>
          <a:xfrm>
            <a:off x="311760" y="3071160"/>
            <a:ext cx="8311320" cy="1497600"/>
          </a:xfrm>
          <a:prstGeom prst="rect">
            <a:avLst/>
          </a:prstGeom>
          <a:solidFill>
            <a:srgbClr val="351c75"/>
          </a:solidFill>
          <a:ln w="0">
            <a:noFill/>
          </a:ln>
        </p:spPr>
        <p:style>
          <a:lnRef idx="0"/>
          <a:fillRef idx="0"/>
          <a:effectRef idx="0"/>
          <a:fontRef idx="minor"/>
        </p:style>
        <p:txBody>
          <a:bodyPr tIns="91440" bIns="91440" anchor="t">
            <a:noAutofit/>
          </a:bodyPr>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inv_id        INTEGER,</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item_no       INTEGER,</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 </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FOREIGN KEY (inv_id, item_no)</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REFERENCES invoice_items (inv_id, item_no)</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Foreign Keys (continued)</a:t>
            </a:r>
            <a:endParaRPr b="0" lang="en-GB" sz="3000" spc="-1" strike="noStrike">
              <a:solidFill>
                <a:srgbClr val="000000"/>
              </a:solidFill>
              <a:latin typeface="Arial"/>
            </a:endParaRPr>
          </a:p>
        </p:txBody>
      </p:sp>
      <p:sp>
        <p:nvSpPr>
          <p:cNvPr id="360"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When you define a foreign key then the RDBMS:</a:t>
            </a:r>
            <a:endParaRPr b="0" lang="en-GB" sz="2400" spc="-1" strike="noStrike">
              <a:solidFill>
                <a:srgbClr val="000000"/>
              </a:solidFill>
              <a:latin typeface="Arial"/>
            </a:endParaRPr>
          </a:p>
          <a:p>
            <a:pPr marL="457200" indent="-380520">
              <a:lnSpc>
                <a:spcPct val="115000"/>
              </a:lnSpc>
              <a:buClr>
                <a:srgbClr val="20124d"/>
              </a:buClr>
              <a:buFont typeface="Arial"/>
              <a:buChar char="●"/>
              <a:tabLst>
                <a:tab algn="l" pos="0"/>
              </a:tabLst>
            </a:pPr>
            <a:r>
              <a:rPr b="0" lang="en-GB" sz="2400" spc="-1" strike="noStrike">
                <a:solidFill>
                  <a:srgbClr val="20124d"/>
                </a:solidFill>
                <a:latin typeface="Arial"/>
                <a:ea typeface="Arial"/>
              </a:rPr>
              <a:t>Won't allow rows with unmatched foreign keys</a:t>
            </a:r>
            <a:endParaRPr b="0" lang="en-GB" sz="2400" spc="-1" strike="noStrike">
              <a:solidFill>
                <a:srgbClr val="000000"/>
              </a:solidFill>
              <a:latin typeface="Arial"/>
            </a:endParaRPr>
          </a:p>
          <a:p>
            <a:pPr marL="457200" indent="-380520">
              <a:lnSpc>
                <a:spcPct val="115000"/>
              </a:lnSpc>
              <a:buClr>
                <a:srgbClr val="20124d"/>
              </a:buClr>
              <a:buFont typeface="Arial"/>
              <a:buChar char="●"/>
              <a:tabLst>
                <a:tab algn="l" pos="0"/>
              </a:tabLst>
            </a:pPr>
            <a:r>
              <a:rPr b="0" lang="en-GB" sz="2400" spc="-1" strike="noStrike">
                <a:solidFill>
                  <a:srgbClr val="20124d"/>
                </a:solidFill>
                <a:latin typeface="Arial"/>
                <a:ea typeface="Arial"/>
              </a:rPr>
              <a:t>Won't allow deletion of a row that is referenced (unless the ON DELETE clause is used to define a delete action)</a:t>
            </a:r>
            <a:endParaRPr b="0" lang="en-GB" sz="2400" spc="-1" strike="noStrike">
              <a:solidFill>
                <a:srgbClr val="000000"/>
              </a:solidFill>
              <a:latin typeface="Arial"/>
            </a:endParaRPr>
          </a:p>
          <a:p>
            <a:pPr lvl="1" marL="914400" indent="-367920">
              <a:lnSpc>
                <a:spcPct val="115000"/>
              </a:lnSpc>
              <a:buClr>
                <a:srgbClr val="20124d"/>
              </a:buClr>
              <a:buFont typeface="Arial"/>
              <a:buChar char="○"/>
              <a:tabLst>
                <a:tab algn="l" pos="0"/>
              </a:tabLst>
            </a:pPr>
            <a:r>
              <a:rPr b="0" lang="en-GB" sz="2200" spc="-1" strike="noStrike">
                <a:solidFill>
                  <a:srgbClr val="20124d"/>
                </a:solidFill>
                <a:latin typeface="Arial"/>
                <a:ea typeface="Arial"/>
              </a:rPr>
              <a:t>ON DELETE CASCADE - all referencing rows deleted</a:t>
            </a:r>
            <a:endParaRPr b="0" lang="en-GB" sz="2200" spc="-1" strike="noStrike">
              <a:solidFill>
                <a:srgbClr val="000000"/>
              </a:solidFill>
              <a:latin typeface="Arial"/>
            </a:endParaRPr>
          </a:p>
          <a:p>
            <a:pPr lvl="1" marL="914400" indent="-367920">
              <a:lnSpc>
                <a:spcPct val="115000"/>
              </a:lnSpc>
              <a:buClr>
                <a:srgbClr val="20124d"/>
              </a:buClr>
              <a:buFont typeface="Arial"/>
              <a:buChar char="○"/>
              <a:tabLst>
                <a:tab algn="l" pos="0"/>
              </a:tabLst>
            </a:pPr>
            <a:r>
              <a:rPr b="0" lang="en-GB" sz="2200" spc="-1" strike="noStrike">
                <a:solidFill>
                  <a:srgbClr val="20124d"/>
                </a:solidFill>
                <a:latin typeface="Arial"/>
                <a:ea typeface="Arial"/>
              </a:rPr>
              <a:t>ON DELETE SET NULL - FK set to NULL</a:t>
            </a:r>
            <a:endParaRPr b="0" lang="en-GB" sz="2200" spc="-1" strike="noStrike">
              <a:solidFill>
                <a:srgbClr val="000000"/>
              </a:solidFill>
              <a:latin typeface="Arial"/>
            </a:endParaRPr>
          </a:p>
          <a:p>
            <a:pPr lvl="1" marL="914400" indent="-367920">
              <a:lnSpc>
                <a:spcPct val="115000"/>
              </a:lnSpc>
              <a:buClr>
                <a:srgbClr val="20124d"/>
              </a:buClr>
              <a:buFont typeface="Arial"/>
              <a:buChar char="○"/>
              <a:tabLst>
                <a:tab algn="l" pos="0"/>
              </a:tabLst>
            </a:pPr>
            <a:r>
              <a:rPr b="0" lang="en-GB" sz="2200" spc="-1" strike="noStrike">
                <a:solidFill>
                  <a:srgbClr val="20124d"/>
                </a:solidFill>
                <a:latin typeface="Arial"/>
                <a:ea typeface="Arial"/>
              </a:rPr>
              <a:t>ON DELETE SET DEFAULT - FK set to default value</a:t>
            </a:r>
            <a:endParaRPr b="0" lang="en-GB" sz="2200" spc="-1" strike="noStrike">
              <a:solidFill>
                <a:srgbClr val="000000"/>
              </a:solidFill>
              <a:latin typeface="Arial"/>
            </a:endParaRPr>
          </a:p>
          <a:p>
            <a:pPr lvl="1" marL="914400" indent="-367920">
              <a:lnSpc>
                <a:spcPct val="115000"/>
              </a:lnSpc>
              <a:buClr>
                <a:srgbClr val="20124d"/>
              </a:buClr>
              <a:buFont typeface="Arial"/>
              <a:buChar char="○"/>
              <a:tabLst>
                <a:tab algn="l" pos="0"/>
              </a:tabLst>
            </a:pPr>
            <a:r>
              <a:rPr b="0" lang="en-GB" sz="2200" spc="-1" strike="noStrike">
                <a:solidFill>
                  <a:srgbClr val="20124d"/>
                </a:solidFill>
                <a:latin typeface="Arial"/>
                <a:ea typeface="Arial"/>
              </a:rPr>
              <a:t>ON DELETE RESTRICT - prevent deletion of parent row</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361"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Exercise:</a:t>
            </a:r>
            <a:endParaRPr b="0" lang="en-GB" sz="3000" spc="-1" strike="noStrike">
              <a:solidFill>
                <a:srgbClr val="000000"/>
              </a:solidFill>
              <a:latin typeface="Arial"/>
            </a:endParaRPr>
          </a:p>
        </p:txBody>
      </p:sp>
      <p:sp>
        <p:nvSpPr>
          <p:cNvPr id="362"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80520">
              <a:lnSpc>
                <a:spcPct val="100000"/>
              </a:lnSpc>
              <a:buClr>
                <a:srgbClr val="20124d"/>
              </a:buClr>
              <a:buFont typeface="StarSymbol"/>
              <a:buAutoNum type="arabicPeriod"/>
            </a:pPr>
            <a:r>
              <a:rPr b="0" lang="en-GB" sz="2400" spc="-1" strike="noStrike">
                <a:solidFill>
                  <a:srgbClr val="20124d"/>
                </a:solidFill>
                <a:latin typeface="Arial"/>
                <a:ea typeface="Arial"/>
              </a:rPr>
              <a:t>Try to delete the customer Mary Saveley. What happens and why?</a:t>
            </a:r>
            <a:endParaRPr b="0" lang="en-GB" sz="2400" spc="-1" strike="noStrike">
              <a:solidFill>
                <a:srgbClr val="000000"/>
              </a:solidFill>
              <a:latin typeface="Arial"/>
            </a:endParaRPr>
          </a:p>
          <a:p>
            <a:pPr marL="457200" indent="-380520">
              <a:lnSpc>
                <a:spcPct val="100000"/>
              </a:lnSpc>
              <a:buClr>
                <a:srgbClr val="20124d"/>
              </a:buClr>
              <a:buFont typeface="StarSymbol"/>
              <a:buAutoNum type="arabicPeriod"/>
            </a:pPr>
            <a:r>
              <a:rPr b="0" lang="en-GB" sz="2400" spc="-1" strike="noStrike">
                <a:solidFill>
                  <a:srgbClr val="20124d"/>
                </a:solidFill>
                <a:latin typeface="Arial"/>
                <a:ea typeface="Arial"/>
              </a:rPr>
              <a:t>Insert a new room, number 313 as room type 'SUPER PREMIER'.</a:t>
            </a:r>
            <a:endParaRPr b="0" lang="en-GB" sz="2400" spc="-1" strike="noStrike">
              <a:solidFill>
                <a:srgbClr val="000000"/>
              </a:solidFill>
              <a:latin typeface="Arial"/>
            </a:endParaRPr>
          </a:p>
          <a:p>
            <a:pPr marL="457200" indent="-380520">
              <a:lnSpc>
                <a:spcPct val="100000"/>
              </a:lnSpc>
              <a:buClr>
                <a:srgbClr val="20124d"/>
              </a:buClr>
              <a:buFont typeface="StarSymbol"/>
              <a:buAutoNum type="arabicPeriod"/>
            </a:pPr>
            <a:r>
              <a:rPr b="0" lang="en-GB" sz="2400" spc="-1" strike="noStrike">
                <a:solidFill>
                  <a:srgbClr val="20124d"/>
                </a:solidFill>
                <a:latin typeface="Arial"/>
                <a:ea typeface="Arial"/>
              </a:rPr>
              <a:t>Define primary and foreign keys required by the charge_items table</a:t>
            </a:r>
            <a:endParaRPr b="0" lang="en-GB" sz="2400" spc="-1" strike="noStrike">
              <a:solidFill>
                <a:srgbClr val="000000"/>
              </a:solidFill>
              <a:latin typeface="Arial"/>
            </a:endParaRPr>
          </a:p>
          <a:p>
            <a:pPr marL="457200" indent="-380520">
              <a:lnSpc>
                <a:spcPct val="100000"/>
              </a:lnSpc>
              <a:buClr>
                <a:srgbClr val="20124d"/>
              </a:buClr>
              <a:buFont typeface="StarSymbol"/>
              <a:buAutoNum type="arabicPeriod"/>
            </a:pPr>
            <a:r>
              <a:rPr b="0" lang="en-GB" sz="2400" spc="-1" strike="noStrike">
                <a:solidFill>
                  <a:srgbClr val="20124d"/>
                </a:solidFill>
                <a:latin typeface="Arial"/>
                <a:ea typeface="Arial"/>
              </a:rPr>
              <a:t>Insert some rows into the charge_items table.  You can invent the details.</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Integration with NodeJS</a:t>
            </a:r>
            <a:endParaRPr b="0" lang="en-GB" sz="3000" spc="-1" strike="noStrike">
              <a:solidFill>
                <a:srgbClr val="000000"/>
              </a:solidFill>
              <a:latin typeface="Arial"/>
            </a:endParaRPr>
          </a:p>
        </p:txBody>
      </p:sp>
      <p:sp>
        <p:nvSpPr>
          <p:cNvPr id="364"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Let's build a new NodeJS application to get customers data</a:t>
            </a:r>
            <a:endParaRPr b="0" lang="en-GB" sz="2400" spc="-1" strike="noStrike">
              <a:solidFill>
                <a:srgbClr val="000000"/>
              </a:solidFill>
              <a:latin typeface="Arial"/>
            </a:endParaRPr>
          </a:p>
          <a:p>
            <a:pPr marL="457200" indent="-355320">
              <a:lnSpc>
                <a:spcPct val="115000"/>
              </a:lnSpc>
              <a:buClr>
                <a:srgbClr val="20124d"/>
              </a:buClr>
              <a:buFont typeface="Arial"/>
              <a:buChar char="●"/>
              <a:tabLst>
                <a:tab algn="l" pos="0"/>
              </a:tabLst>
            </a:pPr>
            <a:r>
              <a:rPr b="0" lang="en-GB" sz="2000" spc="-1" strike="noStrike">
                <a:solidFill>
                  <a:srgbClr val="20124d"/>
                </a:solidFill>
                <a:latin typeface="Arial"/>
                <a:ea typeface="Arial"/>
              </a:rPr>
              <a:t>Create a new NodeJS, </a:t>
            </a:r>
            <a:r>
              <a:rPr b="0" lang="en-GB" sz="1800" spc="-1" strike="noStrike">
                <a:solidFill>
                  <a:srgbClr val="20124d"/>
                </a:solidFill>
                <a:latin typeface="Courier New"/>
                <a:ea typeface="Courier New"/>
              </a:rPr>
              <a:t>cyf-hotels-api</a:t>
            </a:r>
            <a:r>
              <a:rPr b="0" lang="en-GB" sz="2000" spc="-1" strike="noStrike">
                <a:solidFill>
                  <a:srgbClr val="20124d"/>
                </a:solidFill>
                <a:latin typeface="Arial"/>
                <a:ea typeface="Arial"/>
              </a:rPr>
              <a:t>, with entry point </a:t>
            </a:r>
            <a:r>
              <a:rPr b="0" lang="en-GB" sz="1800" spc="-1" strike="noStrike">
                <a:solidFill>
                  <a:srgbClr val="20124d"/>
                </a:solidFill>
                <a:latin typeface="Courier New"/>
                <a:ea typeface="Courier New"/>
              </a:rPr>
              <a:t>server.js</a:t>
            </a:r>
            <a:endParaRPr b="0" lang="en-GB" sz="1800" spc="-1" strike="noStrike">
              <a:solidFill>
                <a:srgbClr val="000000"/>
              </a:solidFill>
              <a:latin typeface="Arial"/>
            </a:endParaRPr>
          </a:p>
          <a:p>
            <a:pPr marL="457200">
              <a:lnSpc>
                <a:spcPct val="115000"/>
              </a:lnSpc>
              <a:buNone/>
              <a:tabLst>
                <a:tab algn="l" pos="0"/>
              </a:tabLst>
            </a:pPr>
            <a:endParaRPr b="0" lang="en-GB" sz="2800" spc="-1" strike="noStrike">
              <a:solidFill>
                <a:srgbClr val="000000"/>
              </a:solidFill>
              <a:latin typeface="Arial"/>
            </a:endParaRPr>
          </a:p>
          <a:p>
            <a:pPr marL="457200" indent="-355320">
              <a:lnSpc>
                <a:spcPct val="115000"/>
              </a:lnSpc>
              <a:buClr>
                <a:srgbClr val="20124d"/>
              </a:buClr>
              <a:buFont typeface="Arial"/>
              <a:buChar char="●"/>
              <a:tabLst>
                <a:tab algn="l" pos="0"/>
              </a:tabLst>
            </a:pPr>
            <a:r>
              <a:rPr b="0" lang="en-GB" sz="2000" spc="-1" strike="noStrike">
                <a:solidFill>
                  <a:srgbClr val="20124d"/>
                </a:solidFill>
                <a:latin typeface="Arial"/>
                <a:ea typeface="Arial"/>
              </a:rPr>
              <a:t>Add the express and pg packages:</a:t>
            </a:r>
            <a:endParaRPr b="0" lang="en-GB" sz="2000" spc="-1" strike="noStrike">
              <a:solidFill>
                <a:srgbClr val="000000"/>
              </a:solidFill>
              <a:latin typeface="Arial"/>
            </a:endParaRPr>
          </a:p>
          <a:p>
            <a:pPr marL="457200">
              <a:lnSpc>
                <a:spcPct val="115000"/>
              </a:lnSpc>
              <a:buNone/>
              <a:tabLst>
                <a:tab algn="l" pos="0"/>
              </a:tabLst>
            </a:pPr>
            <a:endParaRPr b="0" lang="en-GB" sz="2800" spc="-1" strike="noStrike">
              <a:solidFill>
                <a:srgbClr val="000000"/>
              </a:solidFill>
              <a:latin typeface="Arial"/>
            </a:endParaRPr>
          </a:p>
          <a:p>
            <a:pPr marL="457200" indent="-355320">
              <a:lnSpc>
                <a:spcPct val="115000"/>
              </a:lnSpc>
              <a:buClr>
                <a:srgbClr val="20124d"/>
              </a:buClr>
              <a:buFont typeface="Arial"/>
              <a:buChar char="●"/>
              <a:tabLst>
                <a:tab algn="l" pos="0"/>
              </a:tabLst>
            </a:pPr>
            <a:r>
              <a:rPr b="0" lang="en-GB" sz="2000" spc="-1" strike="noStrike">
                <a:solidFill>
                  <a:srgbClr val="20124d"/>
                </a:solidFill>
                <a:latin typeface="Arial"/>
                <a:ea typeface="Arial"/>
              </a:rPr>
              <a:t>Create a server.js file with a basic server (use your text editor)</a:t>
            </a:r>
            <a:endParaRPr b="0" lang="en-GB" sz="2000" spc="-1" strike="noStrike">
              <a:solidFill>
                <a:srgbClr val="000000"/>
              </a:solidFill>
              <a:latin typeface="Arial"/>
            </a:endParaRPr>
          </a:p>
        </p:txBody>
      </p:sp>
      <p:sp>
        <p:nvSpPr>
          <p:cNvPr id="365" name="Google Shape;447;p78"/>
          <p:cNvSpPr/>
          <p:nvPr/>
        </p:nvSpPr>
        <p:spPr>
          <a:xfrm>
            <a:off x="403200" y="2052000"/>
            <a:ext cx="8337600" cy="38232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2000" spc="-1" strike="noStrike">
                <a:solidFill>
                  <a:srgbClr val="efefef"/>
                </a:solidFill>
                <a:highlight>
                  <a:srgbClr val="351c75"/>
                </a:highlight>
                <a:latin typeface="Courier New"/>
                <a:ea typeface="Courier New"/>
              </a:rPr>
              <a:t>mkdir cyf-hotels-api &amp;&amp; cd cyf-hotels-api &amp;&amp; npm init</a:t>
            </a:r>
            <a:endParaRPr b="0" lang="en-GB" sz="2000" spc="-1" strike="noStrike">
              <a:latin typeface="Arial"/>
            </a:endParaRPr>
          </a:p>
        </p:txBody>
      </p:sp>
      <p:sp>
        <p:nvSpPr>
          <p:cNvPr id="366" name="Google Shape;448;p78"/>
          <p:cNvSpPr/>
          <p:nvPr/>
        </p:nvSpPr>
        <p:spPr>
          <a:xfrm>
            <a:off x="403200" y="2890440"/>
            <a:ext cx="8337600" cy="38232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2000" spc="-1" strike="noStrike">
                <a:solidFill>
                  <a:srgbClr val="efefef"/>
                </a:solidFill>
                <a:highlight>
                  <a:srgbClr val="351c75"/>
                </a:highlight>
                <a:latin typeface="Courier New"/>
                <a:ea typeface="Courier New"/>
              </a:rPr>
              <a:t>npm install --save express &amp;&amp; npm install --save pg</a:t>
            </a:r>
            <a:endParaRPr b="0" lang="en-GB" sz="2000" spc="-1" strike="noStrike">
              <a:latin typeface="Arial"/>
            </a:endParaRPr>
          </a:p>
        </p:txBody>
      </p:sp>
      <p:sp>
        <p:nvSpPr>
          <p:cNvPr id="367" name="Google Shape;449;p78"/>
          <p:cNvSpPr/>
          <p:nvPr/>
        </p:nvSpPr>
        <p:spPr>
          <a:xfrm>
            <a:off x="403200" y="3652200"/>
            <a:ext cx="8337600" cy="129024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1400" spc="-1" strike="noStrike">
                <a:solidFill>
                  <a:srgbClr val="efefef"/>
                </a:solidFill>
                <a:highlight>
                  <a:srgbClr val="351c75"/>
                </a:highlight>
                <a:latin typeface="Courier New"/>
                <a:ea typeface="Courier New"/>
              </a:rPr>
              <a:t>const express = require("express");</a:t>
            </a:r>
            <a:endParaRPr b="0" lang="en-GB" sz="1400" spc="-1" strike="noStrike">
              <a:latin typeface="Arial"/>
            </a:endParaRPr>
          </a:p>
          <a:p>
            <a:pPr>
              <a:lnSpc>
                <a:spcPct val="115000"/>
              </a:lnSpc>
              <a:buNone/>
              <a:tabLst>
                <a:tab algn="l" pos="0"/>
              </a:tabLst>
            </a:pPr>
            <a:r>
              <a:rPr b="0" lang="en-GB" sz="1400" spc="-1" strike="noStrike">
                <a:solidFill>
                  <a:srgbClr val="efefef"/>
                </a:solidFill>
                <a:highlight>
                  <a:srgbClr val="351c75"/>
                </a:highlight>
                <a:latin typeface="Courier New"/>
                <a:ea typeface="Courier New"/>
              </a:rPr>
              <a:t>const app = express();</a:t>
            </a:r>
            <a:endParaRPr b="0" lang="en-GB" sz="1400" spc="-1" strike="noStrike">
              <a:latin typeface="Arial"/>
            </a:endParaRPr>
          </a:p>
          <a:p>
            <a:pPr>
              <a:lnSpc>
                <a:spcPct val="115000"/>
              </a:lnSpc>
              <a:buNone/>
              <a:tabLst>
                <a:tab algn="l" pos="0"/>
              </a:tabLst>
            </a:pPr>
            <a:r>
              <a:rPr b="0" lang="en-GB" sz="1400" spc="-1" strike="noStrike">
                <a:solidFill>
                  <a:srgbClr val="efefef"/>
                </a:solidFill>
                <a:highlight>
                  <a:srgbClr val="351c75"/>
                </a:highlight>
                <a:latin typeface="Courier New"/>
                <a:ea typeface="Courier New"/>
              </a:rPr>
              <a:t>app.listen(3000, function() {</a:t>
            </a:r>
            <a:endParaRPr b="0" lang="en-GB" sz="1400" spc="-1" strike="noStrike">
              <a:latin typeface="Arial"/>
            </a:endParaRPr>
          </a:p>
          <a:p>
            <a:pPr>
              <a:lnSpc>
                <a:spcPct val="115000"/>
              </a:lnSpc>
              <a:buNone/>
              <a:tabLst>
                <a:tab algn="l" pos="0"/>
              </a:tabLst>
            </a:pPr>
            <a:r>
              <a:rPr b="0" lang="en-GB" sz="1400" spc="-1" strike="noStrike">
                <a:solidFill>
                  <a:srgbClr val="efefef"/>
                </a:solidFill>
                <a:highlight>
                  <a:srgbClr val="351c75"/>
                </a:highlight>
                <a:latin typeface="Courier New"/>
                <a:ea typeface="Courier New"/>
              </a:rPr>
              <a:t>	</a:t>
            </a:r>
            <a:r>
              <a:rPr b="0" lang="en-GB" sz="1400" spc="-1" strike="noStrike">
                <a:solidFill>
                  <a:srgbClr val="efefef"/>
                </a:solidFill>
                <a:highlight>
                  <a:srgbClr val="351c75"/>
                </a:highlight>
                <a:latin typeface="Courier New"/>
                <a:ea typeface="Courier New"/>
              </a:rPr>
              <a:t>console.log("Server is listening on port 3000.");</a:t>
            </a:r>
            <a:endParaRPr b="0" lang="en-GB" sz="1400" spc="-1" strike="noStrike">
              <a:latin typeface="Arial"/>
            </a:endParaRPr>
          </a:p>
          <a:p>
            <a:pPr>
              <a:lnSpc>
                <a:spcPct val="115000"/>
              </a:lnSpc>
              <a:buNone/>
              <a:tabLst>
                <a:tab algn="l" pos="0"/>
              </a:tabLst>
            </a:pPr>
            <a:r>
              <a:rPr b="0" lang="en-GB" sz="1400" spc="-1" strike="noStrike">
                <a:solidFill>
                  <a:srgbClr val="efefef"/>
                </a:solidFill>
                <a:highlight>
                  <a:srgbClr val="351c75"/>
                </a:highlight>
                <a:latin typeface="Courier New"/>
                <a:ea typeface="Courier New"/>
              </a:rPr>
              <a:t>});</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Import the 'pg' Library</a:t>
            </a:r>
            <a:endParaRPr b="0" lang="en-GB" sz="3000" spc="-1" strike="noStrike">
              <a:solidFill>
                <a:srgbClr val="000000"/>
              </a:solidFill>
              <a:latin typeface="Arial"/>
            </a:endParaRPr>
          </a:p>
        </p:txBody>
      </p:sp>
      <p:sp>
        <p:nvSpPr>
          <p:cNvPr id="369"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Import pg and set up the db connection. Edit your server.js file to include:</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p:txBody>
      </p:sp>
      <p:sp>
        <p:nvSpPr>
          <p:cNvPr id="370" name="Google Shape;456;p79"/>
          <p:cNvSpPr/>
          <p:nvPr/>
        </p:nvSpPr>
        <p:spPr>
          <a:xfrm>
            <a:off x="403200" y="2048400"/>
            <a:ext cx="8337600" cy="252036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1500" spc="-1" strike="noStrike">
                <a:solidFill>
                  <a:srgbClr val="efefef"/>
                </a:solidFill>
                <a:highlight>
                  <a:srgbClr val="351c75"/>
                </a:highlight>
                <a:latin typeface="Courier New"/>
                <a:ea typeface="Courier New"/>
              </a:rPr>
              <a:t>const { Pool } = require("pg");</a:t>
            </a:r>
            <a:endParaRPr b="0" lang="en-GB" sz="1500" spc="-1" strike="noStrike">
              <a:latin typeface="Arial"/>
            </a:endParaRPr>
          </a:p>
          <a:p>
            <a:pPr>
              <a:lnSpc>
                <a:spcPct val="115000"/>
              </a:lnSpc>
              <a:buNone/>
              <a:tabLst>
                <a:tab algn="l" pos="0"/>
              </a:tabLst>
            </a:pPr>
            <a:endParaRPr b="0" lang="en-GB" sz="1500" spc="-1" strike="noStrike">
              <a:latin typeface="Arial"/>
            </a:endParaRPr>
          </a:p>
          <a:p>
            <a:pPr>
              <a:lnSpc>
                <a:spcPct val="115000"/>
              </a:lnSpc>
              <a:buNone/>
              <a:tabLst>
                <a:tab algn="l" pos="0"/>
              </a:tabLst>
            </a:pPr>
            <a:r>
              <a:rPr b="0" lang="en-GB" sz="1500" spc="-1" strike="noStrike">
                <a:solidFill>
                  <a:srgbClr val="efefef"/>
                </a:solidFill>
                <a:highlight>
                  <a:srgbClr val="351c75"/>
                </a:highlight>
                <a:latin typeface="Courier New"/>
                <a:ea typeface="Courier New"/>
              </a:rPr>
              <a:t>const db = new Pool({</a:t>
            </a:r>
            <a:endParaRPr b="0" lang="en-GB" sz="1500" spc="-1" strike="noStrike">
              <a:latin typeface="Arial"/>
            </a:endParaRPr>
          </a:p>
          <a:p>
            <a:pPr>
              <a:lnSpc>
                <a:spcPct val="115000"/>
              </a:lnSpc>
              <a:buNone/>
              <a:tabLst>
                <a:tab algn="l" pos="0"/>
              </a:tabLst>
            </a:pPr>
            <a:r>
              <a:rPr b="0" lang="en-GB" sz="1500" spc="-1" strike="noStrike">
                <a:solidFill>
                  <a:srgbClr val="efefef"/>
                </a:solidFill>
                <a:highlight>
                  <a:srgbClr val="351c75"/>
                </a:highlight>
                <a:latin typeface="Courier New"/>
                <a:ea typeface="Courier New"/>
              </a:rPr>
              <a:t>    </a:t>
            </a:r>
            <a:r>
              <a:rPr b="0" lang="en-GB" sz="1500" spc="-1" strike="noStrike">
                <a:solidFill>
                  <a:srgbClr val="efefef"/>
                </a:solidFill>
                <a:highlight>
                  <a:srgbClr val="351c75"/>
                </a:highlight>
                <a:latin typeface="Courier New"/>
                <a:ea typeface="Courier New"/>
              </a:rPr>
              <a:t>user: 'keith',</a:t>
            </a:r>
            <a:endParaRPr b="0" lang="en-GB" sz="1500" spc="-1" strike="noStrike">
              <a:latin typeface="Arial"/>
            </a:endParaRPr>
          </a:p>
          <a:p>
            <a:pPr>
              <a:lnSpc>
                <a:spcPct val="115000"/>
              </a:lnSpc>
              <a:buNone/>
              <a:tabLst>
                <a:tab algn="l" pos="0"/>
              </a:tabLst>
            </a:pPr>
            <a:r>
              <a:rPr b="0" lang="en-GB" sz="1500" spc="-1" strike="noStrike">
                <a:solidFill>
                  <a:srgbClr val="efefef"/>
                </a:solidFill>
                <a:highlight>
                  <a:srgbClr val="351c75"/>
                </a:highlight>
                <a:latin typeface="Courier New"/>
                <a:ea typeface="Courier New"/>
              </a:rPr>
              <a:t>	</a:t>
            </a:r>
            <a:r>
              <a:rPr b="0" lang="en-GB" sz="1500" spc="-1" strike="noStrike">
                <a:solidFill>
                  <a:srgbClr val="efefef"/>
                </a:solidFill>
                <a:highlight>
                  <a:srgbClr val="351c75"/>
                </a:highlight>
                <a:latin typeface="Courier New"/>
                <a:ea typeface="Courier New"/>
              </a:rPr>
              <a:t>host: 'localhost',</a:t>
            </a:r>
            <a:endParaRPr b="0" lang="en-GB" sz="1500" spc="-1" strike="noStrike">
              <a:latin typeface="Arial"/>
            </a:endParaRPr>
          </a:p>
          <a:p>
            <a:pPr>
              <a:lnSpc>
                <a:spcPct val="115000"/>
              </a:lnSpc>
              <a:buNone/>
              <a:tabLst>
                <a:tab algn="l" pos="0"/>
              </a:tabLst>
            </a:pPr>
            <a:r>
              <a:rPr b="0" lang="en-GB" sz="1500" spc="-1" strike="noStrike">
                <a:solidFill>
                  <a:srgbClr val="efefef"/>
                </a:solidFill>
                <a:highlight>
                  <a:srgbClr val="351c75"/>
                </a:highlight>
                <a:latin typeface="Courier New"/>
                <a:ea typeface="Courier New"/>
              </a:rPr>
              <a:t>	</a:t>
            </a:r>
            <a:r>
              <a:rPr b="0" lang="en-GB" sz="1500" spc="-1" strike="noStrike">
                <a:solidFill>
                  <a:srgbClr val="efefef"/>
                </a:solidFill>
                <a:highlight>
                  <a:srgbClr val="351c75"/>
                </a:highlight>
                <a:latin typeface="Courier New"/>
                <a:ea typeface="Courier New"/>
              </a:rPr>
              <a:t>database: 'cyf_hotel',</a:t>
            </a:r>
            <a:endParaRPr b="0" lang="en-GB" sz="1500" spc="-1" strike="noStrike">
              <a:latin typeface="Arial"/>
            </a:endParaRPr>
          </a:p>
          <a:p>
            <a:pPr>
              <a:lnSpc>
                <a:spcPct val="115000"/>
              </a:lnSpc>
              <a:buNone/>
              <a:tabLst>
                <a:tab algn="l" pos="0"/>
              </a:tabLst>
            </a:pPr>
            <a:r>
              <a:rPr b="0" lang="en-GB" sz="1500" spc="-1" strike="noStrike">
                <a:solidFill>
                  <a:srgbClr val="efefef"/>
                </a:solidFill>
                <a:highlight>
                  <a:srgbClr val="351c75"/>
                </a:highlight>
                <a:latin typeface="Courier New"/>
                <a:ea typeface="Courier New"/>
              </a:rPr>
              <a:t>	</a:t>
            </a:r>
            <a:r>
              <a:rPr b="0" lang="en-GB" sz="1500" spc="-1" strike="noStrike">
                <a:solidFill>
                  <a:srgbClr val="efefef"/>
                </a:solidFill>
                <a:highlight>
                  <a:srgbClr val="351c75"/>
                </a:highlight>
                <a:latin typeface="Courier New"/>
                <a:ea typeface="Courier New"/>
              </a:rPr>
              <a:t>password: '******',</a:t>
            </a:r>
            <a:endParaRPr b="0" lang="en-GB" sz="1500" spc="-1" strike="noStrike">
              <a:latin typeface="Arial"/>
            </a:endParaRPr>
          </a:p>
          <a:p>
            <a:pPr>
              <a:lnSpc>
                <a:spcPct val="115000"/>
              </a:lnSpc>
              <a:buNone/>
              <a:tabLst>
                <a:tab algn="l" pos="0"/>
              </a:tabLst>
            </a:pPr>
            <a:r>
              <a:rPr b="0" lang="en-GB" sz="1500" spc="-1" strike="noStrike">
                <a:solidFill>
                  <a:srgbClr val="efefef"/>
                </a:solidFill>
                <a:highlight>
                  <a:srgbClr val="351c75"/>
                </a:highlight>
                <a:latin typeface="Courier New"/>
                <a:ea typeface="Courier New"/>
              </a:rPr>
              <a:t>	</a:t>
            </a:r>
            <a:r>
              <a:rPr b="0" lang="en-GB" sz="1500" spc="-1" strike="noStrike">
                <a:solidFill>
                  <a:srgbClr val="efefef"/>
                </a:solidFill>
                <a:highlight>
                  <a:srgbClr val="351c75"/>
                </a:highlight>
                <a:latin typeface="Courier New"/>
                <a:ea typeface="Courier New"/>
              </a:rPr>
              <a:t>port: 5432</a:t>
            </a:r>
            <a:endParaRPr b="0" lang="en-GB" sz="1500" spc="-1" strike="noStrike">
              <a:latin typeface="Arial"/>
            </a:endParaRPr>
          </a:p>
          <a:p>
            <a:pPr>
              <a:lnSpc>
                <a:spcPct val="115000"/>
              </a:lnSpc>
              <a:buNone/>
              <a:tabLst>
                <a:tab algn="l" pos="0"/>
              </a:tabLst>
            </a:pPr>
            <a:r>
              <a:rPr b="0" lang="en-GB" sz="1500" spc="-1" strike="noStrike">
                <a:solidFill>
                  <a:srgbClr val="efefef"/>
                </a:solidFill>
                <a:highlight>
                  <a:srgbClr val="351c75"/>
                </a:highlight>
                <a:latin typeface="Courier New"/>
                <a:ea typeface="Courier New"/>
              </a:rPr>
              <a:t>});</a:t>
            </a:r>
            <a:endParaRPr b="0" lang="en-GB" sz="1500" spc="-1" strike="noStrike">
              <a:latin typeface="Arial"/>
            </a:endParaRPr>
          </a:p>
          <a:p>
            <a:pPr>
              <a:lnSpc>
                <a:spcPct val="115000"/>
              </a:lnSpc>
              <a:buNone/>
              <a:tabLst>
                <a:tab algn="l" pos="0"/>
              </a:tabLst>
            </a:pPr>
            <a:endParaRPr b="0" lang="en-GB" sz="15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Create a New Endpoint</a:t>
            </a:r>
            <a:endParaRPr b="0" lang="en-GB" sz="3000" spc="-1" strike="noStrike">
              <a:solidFill>
                <a:srgbClr val="000000"/>
              </a:solidFill>
              <a:latin typeface="Arial"/>
            </a:endParaRPr>
          </a:p>
        </p:txBody>
      </p:sp>
      <p:sp>
        <p:nvSpPr>
          <p:cNvPr id="372"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An endpoint to retrieve details of all customers:</a:t>
            </a:r>
            <a:endParaRPr b="0" lang="en-GB" sz="2400" spc="-1" strike="noStrike">
              <a:solidFill>
                <a:srgbClr val="000000"/>
              </a:solidFill>
              <a:latin typeface="Arial"/>
            </a:endParaRPr>
          </a:p>
          <a:p>
            <a:pPr>
              <a:lnSpc>
                <a:spcPct val="115000"/>
              </a:lnSpc>
              <a:buNone/>
              <a:tabLst>
                <a:tab algn="l" pos="0"/>
              </a:tabLst>
            </a:pPr>
            <a:endParaRPr b="0" lang="en-GB" sz="28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Notes:</a:t>
            </a:r>
            <a:endParaRPr b="0" lang="en-GB" sz="2400" spc="-1" strike="noStrike">
              <a:solidFill>
                <a:srgbClr val="000000"/>
              </a:solidFill>
              <a:latin typeface="Arial"/>
            </a:endParaRPr>
          </a:p>
          <a:p>
            <a:pPr marL="457200" indent="-342720">
              <a:lnSpc>
                <a:spcPct val="115000"/>
              </a:lnSpc>
              <a:buClr>
                <a:srgbClr val="20124d"/>
              </a:buClr>
              <a:buFont typeface="Arial"/>
              <a:buChar char="●"/>
              <a:tabLst>
                <a:tab algn="l" pos="0"/>
              </a:tabLst>
            </a:pPr>
            <a:r>
              <a:rPr b="1" lang="en-GB" sz="1800" spc="-1" strike="noStrike">
                <a:solidFill>
                  <a:srgbClr val="20124d"/>
                </a:solidFill>
                <a:latin typeface="Arial"/>
                <a:ea typeface="Arial"/>
              </a:rPr>
              <a:t>No semicolon to end the SQL!</a:t>
            </a:r>
            <a:endParaRPr b="0" lang="en-GB" sz="1800" spc="-1" strike="noStrike">
              <a:solidFill>
                <a:srgbClr val="000000"/>
              </a:solidFill>
              <a:latin typeface="Arial"/>
            </a:endParaRPr>
          </a:p>
          <a:p>
            <a:pPr marL="457200" indent="-342720">
              <a:lnSpc>
                <a:spcPct val="115000"/>
              </a:lnSpc>
              <a:buClr>
                <a:srgbClr val="20124d"/>
              </a:buClr>
              <a:buFont typeface="Arial"/>
              <a:buChar char="●"/>
              <a:tabLst>
                <a:tab algn="l" pos="0"/>
              </a:tabLst>
            </a:pPr>
            <a:r>
              <a:rPr b="0" lang="en-GB" sz="1800" spc="-1" strike="noStrike">
                <a:solidFill>
                  <a:srgbClr val="20124d"/>
                </a:solidFill>
                <a:latin typeface="Arial"/>
                <a:ea typeface="Arial"/>
              </a:rPr>
              <a:t>The result parameter from the db.query callback holds the query results</a:t>
            </a:r>
            <a:endParaRPr b="0" lang="en-GB" sz="1800" spc="-1" strike="noStrike">
              <a:solidFill>
                <a:srgbClr val="000000"/>
              </a:solidFill>
              <a:latin typeface="Arial"/>
            </a:endParaRPr>
          </a:p>
        </p:txBody>
      </p:sp>
      <p:sp>
        <p:nvSpPr>
          <p:cNvPr id="373" name="Google Shape;463;p80"/>
          <p:cNvSpPr/>
          <p:nvPr/>
        </p:nvSpPr>
        <p:spPr>
          <a:xfrm>
            <a:off x="403200" y="1694160"/>
            <a:ext cx="8337600" cy="194436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1500" spc="-1" strike="noStrike">
                <a:solidFill>
                  <a:srgbClr val="efefef"/>
                </a:solidFill>
                <a:highlight>
                  <a:srgbClr val="351c75"/>
                </a:highlight>
                <a:latin typeface="Courier New"/>
                <a:ea typeface="Courier New"/>
              </a:rPr>
              <a:t>app.get("/customers", function(req, res) {</a:t>
            </a:r>
            <a:endParaRPr b="0" lang="en-GB" sz="1500" spc="-1" strike="noStrike">
              <a:latin typeface="Arial"/>
            </a:endParaRPr>
          </a:p>
          <a:p>
            <a:pPr>
              <a:lnSpc>
                <a:spcPct val="115000"/>
              </a:lnSpc>
              <a:buNone/>
              <a:tabLst>
                <a:tab algn="l" pos="0"/>
              </a:tabLst>
            </a:pPr>
            <a:r>
              <a:rPr b="0" lang="en-GB" sz="1500" spc="-1" strike="noStrike">
                <a:solidFill>
                  <a:srgbClr val="efefef"/>
                </a:solidFill>
                <a:highlight>
                  <a:srgbClr val="351c75"/>
                </a:highlight>
                <a:latin typeface="Courier New"/>
                <a:ea typeface="Courier New"/>
              </a:rPr>
              <a:t>  </a:t>
            </a:r>
            <a:r>
              <a:rPr b="0" lang="en-GB" sz="1500" spc="-1" strike="noStrike">
                <a:solidFill>
                  <a:srgbClr val="efefef"/>
                </a:solidFill>
                <a:highlight>
                  <a:srgbClr val="351c75"/>
                </a:highlight>
                <a:latin typeface="Courier New"/>
                <a:ea typeface="Courier New"/>
              </a:rPr>
              <a:t>db.query("SELECT id, name, city, phone FROM customers",</a:t>
            </a:r>
            <a:endParaRPr b="0" lang="en-GB" sz="1500" spc="-1" strike="noStrike">
              <a:latin typeface="Arial"/>
            </a:endParaRPr>
          </a:p>
          <a:p>
            <a:pPr>
              <a:lnSpc>
                <a:spcPct val="115000"/>
              </a:lnSpc>
              <a:buNone/>
              <a:tabLst>
                <a:tab algn="l" pos="0"/>
              </a:tabLst>
            </a:pPr>
            <a:r>
              <a:rPr b="0" lang="en-GB" sz="1500" spc="-1" strike="noStrike">
                <a:solidFill>
                  <a:srgbClr val="efefef"/>
                </a:solidFill>
                <a:highlight>
                  <a:srgbClr val="351c75"/>
                </a:highlight>
                <a:latin typeface="Courier New"/>
                <a:ea typeface="Courier New"/>
              </a:rPr>
              <a:t>    </a:t>
            </a:r>
            <a:r>
              <a:rPr b="0" lang="en-GB" sz="1500" spc="-1" strike="noStrike">
                <a:solidFill>
                  <a:srgbClr val="efefef"/>
                </a:solidFill>
                <a:highlight>
                  <a:srgbClr val="351c75"/>
                </a:highlight>
                <a:latin typeface="Courier New"/>
                <a:ea typeface="Courier New"/>
              </a:rPr>
              <a:t>(error, result) =&gt; {</a:t>
            </a:r>
            <a:endParaRPr b="0" lang="en-GB" sz="1500" spc="-1" strike="noStrike">
              <a:latin typeface="Arial"/>
            </a:endParaRPr>
          </a:p>
          <a:p>
            <a:pPr>
              <a:lnSpc>
                <a:spcPct val="115000"/>
              </a:lnSpc>
              <a:buNone/>
              <a:tabLst>
                <a:tab algn="l" pos="0"/>
              </a:tabLst>
            </a:pPr>
            <a:r>
              <a:rPr b="0" lang="en-GB" sz="1500" spc="-1" strike="noStrike">
                <a:solidFill>
                  <a:srgbClr val="efefef"/>
                </a:solidFill>
                <a:highlight>
                  <a:srgbClr val="351c75"/>
                </a:highlight>
                <a:latin typeface="Courier New"/>
                <a:ea typeface="Courier New"/>
              </a:rPr>
              <a:t>      </a:t>
            </a:r>
            <a:r>
              <a:rPr b="0" lang="en-GB" sz="1500" spc="-1" strike="noStrike">
                <a:solidFill>
                  <a:srgbClr val="efefef"/>
                </a:solidFill>
                <a:highlight>
                  <a:srgbClr val="351c75"/>
                </a:highlight>
                <a:latin typeface="Courier New"/>
                <a:ea typeface="Courier New"/>
              </a:rPr>
              <a:t>console.log(result)</a:t>
            </a:r>
            <a:endParaRPr b="0" lang="en-GB" sz="1500" spc="-1" strike="noStrike">
              <a:latin typeface="Arial"/>
            </a:endParaRPr>
          </a:p>
          <a:p>
            <a:pPr>
              <a:lnSpc>
                <a:spcPct val="115000"/>
              </a:lnSpc>
              <a:buNone/>
              <a:tabLst>
                <a:tab algn="l" pos="0"/>
              </a:tabLst>
            </a:pPr>
            <a:r>
              <a:rPr b="0" lang="en-GB" sz="1500" spc="-1" strike="noStrike">
                <a:solidFill>
                  <a:srgbClr val="efefef"/>
                </a:solidFill>
                <a:highlight>
                  <a:srgbClr val="351c75"/>
                </a:highlight>
                <a:latin typeface="Courier New"/>
                <a:ea typeface="Courier New"/>
              </a:rPr>
              <a:t>      </a:t>
            </a:r>
            <a:r>
              <a:rPr b="0" lang="en-GB" sz="1500" spc="-1" strike="noStrike">
                <a:solidFill>
                  <a:srgbClr val="efefef"/>
                </a:solidFill>
                <a:highlight>
                  <a:srgbClr val="351c75"/>
                </a:highlight>
                <a:latin typeface="Courier New"/>
                <a:ea typeface="Courier New"/>
              </a:rPr>
              <a:t>res.json(result.rows);</a:t>
            </a:r>
            <a:endParaRPr b="0" lang="en-GB" sz="1500" spc="-1" strike="noStrike">
              <a:latin typeface="Arial"/>
            </a:endParaRPr>
          </a:p>
          <a:p>
            <a:pPr>
              <a:lnSpc>
                <a:spcPct val="115000"/>
              </a:lnSpc>
              <a:buNone/>
              <a:tabLst>
                <a:tab algn="l" pos="0"/>
              </a:tabLst>
            </a:pPr>
            <a:r>
              <a:rPr b="0" lang="en-GB" sz="1500" spc="-1" strike="noStrike">
                <a:solidFill>
                  <a:srgbClr val="efefef"/>
                </a:solidFill>
                <a:highlight>
                  <a:srgbClr val="351c75"/>
                </a:highlight>
                <a:latin typeface="Courier New"/>
                <a:ea typeface="Courier New"/>
              </a:rPr>
              <a:t>  </a:t>
            </a:r>
            <a:r>
              <a:rPr b="0" lang="en-GB" sz="1500" spc="-1" strike="noStrike">
                <a:solidFill>
                  <a:srgbClr val="efefef"/>
                </a:solidFill>
                <a:highlight>
                  <a:srgbClr val="351c75"/>
                </a:highlight>
                <a:latin typeface="Courier New"/>
                <a:ea typeface="Courier New"/>
              </a:rPr>
              <a:t>});</a:t>
            </a:r>
            <a:endParaRPr b="0" lang="en-GB" sz="1500" spc="-1" strike="noStrike">
              <a:latin typeface="Arial"/>
            </a:endParaRPr>
          </a:p>
          <a:p>
            <a:pPr>
              <a:lnSpc>
                <a:spcPct val="115000"/>
              </a:lnSpc>
              <a:buNone/>
              <a:tabLst>
                <a:tab algn="l" pos="0"/>
              </a:tabLst>
            </a:pPr>
            <a:r>
              <a:rPr b="0" lang="en-GB" sz="1500" spc="-1" strike="noStrike">
                <a:solidFill>
                  <a:srgbClr val="efefef"/>
                </a:solidFill>
                <a:highlight>
                  <a:srgbClr val="351c75"/>
                </a:highlight>
                <a:latin typeface="Courier New"/>
                <a:ea typeface="Courier New"/>
              </a:rPr>
              <a:t>});</a:t>
            </a:r>
            <a:endParaRPr b="0" lang="en-GB" sz="1500" spc="-1" strike="noStrike">
              <a:latin typeface="Arial"/>
            </a:endParaRPr>
          </a:p>
          <a:p>
            <a:pPr>
              <a:lnSpc>
                <a:spcPct val="115000"/>
              </a:lnSpc>
              <a:buNone/>
              <a:tabLst>
                <a:tab algn="l" pos="0"/>
              </a:tabLst>
            </a:pPr>
            <a:endParaRPr b="0" lang="en-GB" sz="1500" spc="-1" strike="noStrike">
              <a:latin typeface="Arial"/>
            </a:endParaRPr>
          </a:p>
        </p:txBody>
      </p:sp>
      <p:sp>
        <p:nvSpPr>
          <p:cNvPr id="374" name="Google Shape;464;p80"/>
          <p:cNvSpPr/>
          <p:nvPr/>
        </p:nvSpPr>
        <p:spPr>
          <a:xfrm rot="3188400">
            <a:off x="5393880" y="1677960"/>
            <a:ext cx="294840" cy="2847960"/>
          </a:xfrm>
          <a:prstGeom prst="upArrow">
            <a:avLst>
              <a:gd name="adj1" fmla="val 50000"/>
              <a:gd name="adj2" fmla="val 50000"/>
            </a:avLst>
          </a:prstGeom>
          <a:solidFill>
            <a:srgbClr val="ffd966"/>
          </a:solidFill>
          <a:ln w="9360">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375"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Exercise:</a:t>
            </a:r>
            <a:endParaRPr b="0" lang="en-GB" sz="3000" spc="-1" strike="noStrike">
              <a:solidFill>
                <a:srgbClr val="000000"/>
              </a:solidFill>
              <a:latin typeface="Arial"/>
            </a:endParaRPr>
          </a:p>
        </p:txBody>
      </p:sp>
      <p:sp>
        <p:nvSpPr>
          <p:cNvPr id="376"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Build the NodeJS application to retrieve customers</a:t>
            </a:r>
            <a:endParaRPr b="0" lang="en-GB" sz="2400" spc="-1" strike="noStrike">
              <a:solidFill>
                <a:srgbClr val="000000"/>
              </a:solidFill>
              <a:latin typeface="Arial"/>
            </a:endParaRPr>
          </a:p>
          <a:p>
            <a:pPr marL="457200" indent="-380520">
              <a:lnSpc>
                <a:spcPct val="115000"/>
              </a:lnSpc>
              <a:buClr>
                <a:srgbClr val="20124d"/>
              </a:buClr>
              <a:buFont typeface="StarSymbol"/>
              <a:buAutoNum type="arabicPeriod"/>
              <a:tabLst>
                <a:tab algn="l" pos="0"/>
              </a:tabLst>
            </a:pPr>
            <a:r>
              <a:rPr b="0" lang="en-GB" sz="2400" spc="-1" strike="noStrike">
                <a:solidFill>
                  <a:srgbClr val="20124d"/>
                </a:solidFill>
                <a:latin typeface="Arial"/>
                <a:ea typeface="Arial"/>
              </a:rPr>
              <a:t>Create the directory, cyf-hotels-api and initialise it</a:t>
            </a:r>
            <a:endParaRPr b="0" lang="en-GB" sz="2400" spc="-1" strike="noStrike">
              <a:solidFill>
                <a:srgbClr val="000000"/>
              </a:solidFill>
              <a:latin typeface="Arial"/>
            </a:endParaRPr>
          </a:p>
          <a:p>
            <a:pPr marL="457200" indent="-380520">
              <a:lnSpc>
                <a:spcPct val="115000"/>
              </a:lnSpc>
              <a:buClr>
                <a:srgbClr val="20124d"/>
              </a:buClr>
              <a:buFont typeface="StarSymbol"/>
              <a:buAutoNum type="arabicPeriod"/>
              <a:tabLst>
                <a:tab algn="l" pos="0"/>
              </a:tabLst>
            </a:pPr>
            <a:r>
              <a:rPr b="0" lang="en-GB" sz="2400" spc="-1" strike="noStrike">
                <a:solidFill>
                  <a:srgbClr val="20124d"/>
                </a:solidFill>
                <a:latin typeface="Arial"/>
                <a:ea typeface="Arial"/>
              </a:rPr>
              <a:t>Import the express and pg packages using npm</a:t>
            </a:r>
            <a:endParaRPr b="0" lang="en-GB" sz="2400" spc="-1" strike="noStrike">
              <a:solidFill>
                <a:srgbClr val="000000"/>
              </a:solidFill>
              <a:latin typeface="Arial"/>
            </a:endParaRPr>
          </a:p>
          <a:p>
            <a:pPr marL="457200" indent="-380520">
              <a:lnSpc>
                <a:spcPct val="115000"/>
              </a:lnSpc>
              <a:buClr>
                <a:srgbClr val="20124d"/>
              </a:buClr>
              <a:buFont typeface="StarSymbol"/>
              <a:buAutoNum type="arabicPeriod"/>
              <a:tabLst>
                <a:tab algn="l" pos="0"/>
              </a:tabLst>
            </a:pPr>
            <a:r>
              <a:rPr b="0" lang="en-GB" sz="2400" spc="-1" strike="noStrike">
                <a:solidFill>
                  <a:srgbClr val="20124d"/>
                </a:solidFill>
                <a:latin typeface="Arial"/>
                <a:ea typeface="Arial"/>
              </a:rPr>
              <a:t>Create the </a:t>
            </a:r>
            <a:r>
              <a:rPr b="0" lang="en-GB" sz="2400" spc="-1" strike="noStrike">
                <a:solidFill>
                  <a:srgbClr val="20124d"/>
                </a:solidFill>
                <a:highlight>
                  <a:srgbClr val="cccccc"/>
                </a:highlight>
                <a:latin typeface="Arial"/>
                <a:ea typeface="Arial"/>
              </a:rPr>
              <a:t> </a:t>
            </a:r>
            <a:r>
              <a:rPr b="0" lang="en-GB" sz="2400" spc="-1" strike="noStrike">
                <a:solidFill>
                  <a:srgbClr val="20124d"/>
                </a:solidFill>
                <a:highlight>
                  <a:srgbClr val="cccccc"/>
                </a:highlight>
                <a:latin typeface="Courier New"/>
                <a:ea typeface="Courier New"/>
              </a:rPr>
              <a:t>server.js </a:t>
            </a:r>
            <a:r>
              <a:rPr b="0" lang="en-GB" sz="2400" spc="-1" strike="noStrike">
                <a:solidFill>
                  <a:srgbClr val="20124d"/>
                </a:solidFill>
                <a:latin typeface="Arial"/>
                <a:ea typeface="Arial"/>
              </a:rPr>
              <a:t>  file with a basic server</a:t>
            </a:r>
            <a:endParaRPr b="0" lang="en-GB" sz="2400" spc="-1" strike="noStrike">
              <a:solidFill>
                <a:srgbClr val="000000"/>
              </a:solidFill>
              <a:latin typeface="Arial"/>
            </a:endParaRPr>
          </a:p>
          <a:p>
            <a:pPr marL="457200" indent="-380520">
              <a:lnSpc>
                <a:spcPct val="115000"/>
              </a:lnSpc>
              <a:buClr>
                <a:srgbClr val="20124d"/>
              </a:buClr>
              <a:buFont typeface="StarSymbol"/>
              <a:buAutoNum type="arabicPeriod"/>
              <a:tabLst>
                <a:tab algn="l" pos="0"/>
              </a:tabLst>
            </a:pPr>
            <a:r>
              <a:rPr b="0" lang="en-GB" sz="2400" spc="-1" strike="noStrike">
                <a:solidFill>
                  <a:srgbClr val="20124d"/>
                </a:solidFill>
                <a:latin typeface="Arial"/>
                <a:ea typeface="Arial"/>
              </a:rPr>
              <a:t>Configure server.js to use postgres and connect to your database</a:t>
            </a:r>
            <a:endParaRPr b="0" lang="en-GB" sz="2400" spc="-1" strike="noStrike">
              <a:solidFill>
                <a:srgbClr val="000000"/>
              </a:solidFill>
              <a:latin typeface="Arial"/>
            </a:endParaRPr>
          </a:p>
          <a:p>
            <a:pPr marL="457200" indent="-380520">
              <a:lnSpc>
                <a:spcPct val="115000"/>
              </a:lnSpc>
              <a:buClr>
                <a:srgbClr val="20124d"/>
              </a:buClr>
              <a:buFont typeface="StarSymbol"/>
              <a:buAutoNum type="arabicPeriod"/>
              <a:tabLst>
                <a:tab algn="l" pos="0"/>
              </a:tabLst>
            </a:pPr>
            <a:r>
              <a:rPr b="0" lang="en-GB" sz="2400" spc="-1" strike="noStrike">
                <a:solidFill>
                  <a:srgbClr val="20124d"/>
                </a:solidFill>
                <a:latin typeface="Arial"/>
                <a:ea typeface="Arial"/>
              </a:rPr>
              <a:t>Create an endpoint to retrieve details of all customers</a:t>
            </a:r>
            <a:endParaRPr b="0" lang="en-GB" sz="2400" spc="-1" strike="noStrike">
              <a:solidFill>
                <a:srgbClr val="000000"/>
              </a:solidFill>
              <a:latin typeface="Arial"/>
            </a:endParaRPr>
          </a:p>
          <a:p>
            <a:pPr marL="457200" indent="-380520">
              <a:lnSpc>
                <a:spcPct val="115000"/>
              </a:lnSpc>
              <a:buClr>
                <a:srgbClr val="20124d"/>
              </a:buClr>
              <a:buFont typeface="StarSymbol"/>
              <a:buAutoNum type="arabicPeriod"/>
              <a:tabLst>
                <a:tab algn="l" pos="0"/>
              </a:tabLst>
            </a:pPr>
            <a:r>
              <a:rPr b="0" lang="en-GB" sz="2400" spc="-1" strike="noStrike">
                <a:solidFill>
                  <a:srgbClr val="20124d"/>
                </a:solidFill>
                <a:latin typeface="Arial"/>
                <a:ea typeface="Arial"/>
              </a:rPr>
              <a:t>Test the endpoint in your browser</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Counting Rows</a:t>
            </a:r>
            <a:endParaRPr b="0" lang="en-GB" sz="3000" spc="-1" strike="noStrike">
              <a:solidFill>
                <a:srgbClr val="000000"/>
              </a:solidFill>
              <a:latin typeface="Arial"/>
            </a:endParaRPr>
          </a:p>
        </p:txBody>
      </p:sp>
      <p:sp>
        <p:nvSpPr>
          <p:cNvPr id="174"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You can use the count(x) function to count non-null values:</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12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If you just want to count the number of rows, use count(*):</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6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(Often used to discover how many rows match a condition)</a:t>
            </a:r>
            <a:endParaRPr b="0" lang="en-GB" sz="2400" spc="-1" strike="noStrike">
              <a:solidFill>
                <a:srgbClr val="000000"/>
              </a:solidFill>
              <a:latin typeface="Arial"/>
            </a:endParaRPr>
          </a:p>
        </p:txBody>
      </p:sp>
      <p:sp>
        <p:nvSpPr>
          <p:cNvPr id="175" name="Google Shape;173;p41"/>
          <p:cNvSpPr/>
          <p:nvPr/>
        </p:nvSpPr>
        <p:spPr>
          <a:xfrm>
            <a:off x="429120" y="1692360"/>
            <a:ext cx="8337600" cy="89964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2400" spc="-1" strike="noStrike">
                <a:solidFill>
                  <a:srgbClr val="efefef"/>
                </a:solidFill>
                <a:latin typeface="Courier New"/>
                <a:ea typeface="Courier New"/>
              </a:rPr>
              <a:t>SELECT count(id), count(postcode)</a:t>
            </a:r>
            <a:endParaRPr b="0" lang="en-GB" sz="2400" spc="-1" strike="noStrike">
              <a:latin typeface="Arial"/>
            </a:endParaRPr>
          </a:p>
          <a:p>
            <a:pPr>
              <a:lnSpc>
                <a:spcPct val="115000"/>
              </a:lnSpc>
              <a:buNone/>
              <a:tabLst>
                <a:tab algn="l" pos="0"/>
              </a:tabLst>
            </a:pPr>
            <a:r>
              <a:rPr b="0" lang="en-GB" sz="2400" spc="-1" strike="noStrike">
                <a:solidFill>
                  <a:srgbClr val="efefef"/>
                </a:solidFill>
                <a:latin typeface="Courier New"/>
                <a:ea typeface="Courier New"/>
              </a:rPr>
              <a:t>  </a:t>
            </a:r>
            <a:r>
              <a:rPr b="0" lang="en-GB" sz="2400" spc="-1" strike="noStrike">
                <a:solidFill>
                  <a:srgbClr val="efefef"/>
                </a:solidFill>
                <a:latin typeface="Courier New"/>
                <a:ea typeface="Courier New"/>
              </a:rPr>
              <a:t>FROM customers;</a:t>
            </a:r>
            <a:endParaRPr b="0" lang="en-GB" sz="2400" spc="-1" strike="noStrike">
              <a:latin typeface="Arial"/>
            </a:endParaRPr>
          </a:p>
        </p:txBody>
      </p:sp>
      <p:sp>
        <p:nvSpPr>
          <p:cNvPr id="176" name="Google Shape;174;p41"/>
          <p:cNvSpPr/>
          <p:nvPr/>
        </p:nvSpPr>
        <p:spPr>
          <a:xfrm>
            <a:off x="429120" y="3173400"/>
            <a:ext cx="8337600" cy="93060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2400" spc="-1" strike="noStrike">
                <a:solidFill>
                  <a:srgbClr val="efefef"/>
                </a:solidFill>
                <a:latin typeface="Courier New"/>
                <a:ea typeface="Courier New"/>
              </a:rPr>
              <a:t>SELECT count(*) FROM customers</a:t>
            </a:r>
            <a:endParaRPr b="0" lang="en-GB" sz="2400" spc="-1" strike="noStrike">
              <a:latin typeface="Arial"/>
            </a:endParaRPr>
          </a:p>
          <a:p>
            <a:pPr>
              <a:lnSpc>
                <a:spcPct val="115000"/>
              </a:lnSpc>
              <a:buNone/>
              <a:tabLst>
                <a:tab algn="l" pos="0"/>
              </a:tabLst>
            </a:pPr>
            <a:r>
              <a:rPr b="0" lang="en-GB" sz="2400" spc="-1" strike="noStrike">
                <a:solidFill>
                  <a:srgbClr val="efefef"/>
                </a:solidFill>
                <a:latin typeface="Courier New"/>
                <a:ea typeface="Courier New"/>
              </a:rPr>
              <a:t>  </a:t>
            </a:r>
            <a:r>
              <a:rPr b="0" lang="en-GB" sz="2400" spc="-1" strike="noStrike">
                <a:solidFill>
                  <a:srgbClr val="efefef"/>
                </a:solidFill>
                <a:latin typeface="Courier New"/>
                <a:ea typeface="Courier New"/>
              </a:rPr>
              <a:t>WHERE country = 'Belgium';</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Summary</a:t>
            </a:r>
            <a:endParaRPr b="0" lang="en-GB" sz="3000" spc="-1" strike="noStrike">
              <a:solidFill>
                <a:srgbClr val="000000"/>
              </a:solidFill>
              <a:latin typeface="Arial"/>
            </a:endParaRPr>
          </a:p>
        </p:txBody>
      </p:sp>
      <p:sp>
        <p:nvSpPr>
          <p:cNvPr id="378"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800" spc="-1" strike="noStrike">
                <a:solidFill>
                  <a:srgbClr val="20124d"/>
                </a:solidFill>
                <a:latin typeface="Arial"/>
                <a:ea typeface="Arial"/>
              </a:rPr>
              <a:t>I</a:t>
            </a:r>
            <a:r>
              <a:rPr b="0" lang="en-GB" sz="2400" spc="-1" strike="noStrike">
                <a:solidFill>
                  <a:srgbClr val="20124d"/>
                </a:solidFill>
                <a:latin typeface="Arial"/>
                <a:ea typeface="Arial"/>
              </a:rPr>
              <a:t>n this lesson you have learned how to:</a:t>
            </a:r>
            <a:endParaRPr b="0" lang="en-GB" sz="2400" spc="-1" strike="noStrike">
              <a:solidFill>
                <a:srgbClr val="000000"/>
              </a:solidFill>
              <a:latin typeface="Arial"/>
            </a:endParaRPr>
          </a:p>
          <a:p>
            <a:pPr marL="457200" indent="-380520">
              <a:lnSpc>
                <a:spcPct val="115000"/>
              </a:lnSpc>
              <a:buClr>
                <a:srgbClr val="20124d"/>
              </a:buClr>
              <a:buFont typeface="Arial"/>
              <a:buChar char="●"/>
              <a:tabLst>
                <a:tab algn="l" pos="0"/>
              </a:tabLst>
            </a:pPr>
            <a:r>
              <a:rPr b="0" lang="en-GB" sz="2400" spc="-1" strike="noStrike">
                <a:solidFill>
                  <a:srgbClr val="20124d"/>
                </a:solidFill>
                <a:latin typeface="Arial"/>
                <a:ea typeface="Arial"/>
              </a:rPr>
              <a:t>Aggregate data over multiple rows and use aggregate values to restrict the results</a:t>
            </a:r>
            <a:endParaRPr b="0" lang="en-GB" sz="2400" spc="-1" strike="noStrike">
              <a:solidFill>
                <a:srgbClr val="000000"/>
              </a:solidFill>
              <a:latin typeface="Arial"/>
            </a:endParaRPr>
          </a:p>
          <a:p>
            <a:pPr marL="457200" indent="-380520">
              <a:lnSpc>
                <a:spcPct val="115000"/>
              </a:lnSpc>
              <a:buClr>
                <a:srgbClr val="20124d"/>
              </a:buClr>
              <a:buFont typeface="Arial"/>
              <a:buChar char="●"/>
              <a:tabLst>
                <a:tab algn="l" pos="0"/>
              </a:tabLst>
            </a:pPr>
            <a:r>
              <a:rPr b="0" lang="en-GB" sz="2400" spc="-1" strike="noStrike">
                <a:solidFill>
                  <a:srgbClr val="20124d"/>
                </a:solidFill>
                <a:latin typeface="Arial"/>
                <a:ea typeface="Arial"/>
              </a:rPr>
              <a:t>Combine rows from different tables using JOIN</a:t>
            </a:r>
            <a:endParaRPr b="0" lang="en-GB" sz="2400" spc="-1" strike="noStrike">
              <a:solidFill>
                <a:srgbClr val="000000"/>
              </a:solidFill>
              <a:latin typeface="Arial"/>
            </a:endParaRPr>
          </a:p>
          <a:p>
            <a:pPr marL="457200" indent="-380520">
              <a:lnSpc>
                <a:spcPct val="115000"/>
              </a:lnSpc>
              <a:buClr>
                <a:srgbClr val="20124d"/>
              </a:buClr>
              <a:buFont typeface="Arial"/>
              <a:buChar char="●"/>
              <a:tabLst>
                <a:tab algn="l" pos="0"/>
              </a:tabLst>
            </a:pPr>
            <a:r>
              <a:rPr b="0" lang="en-GB" sz="2400" spc="-1" strike="noStrike">
                <a:solidFill>
                  <a:srgbClr val="20124d"/>
                </a:solidFill>
                <a:latin typeface="Arial"/>
                <a:ea typeface="Arial"/>
              </a:rPr>
              <a:t>Insert new rows, update existing rows and delete unwanted rows</a:t>
            </a:r>
            <a:endParaRPr b="0" lang="en-GB" sz="2400" spc="-1" strike="noStrike">
              <a:solidFill>
                <a:srgbClr val="000000"/>
              </a:solidFill>
              <a:latin typeface="Arial"/>
            </a:endParaRPr>
          </a:p>
          <a:p>
            <a:pPr marL="457200" indent="-380520">
              <a:lnSpc>
                <a:spcPct val="115000"/>
              </a:lnSpc>
              <a:buClr>
                <a:srgbClr val="20124d"/>
              </a:buClr>
              <a:buFont typeface="Arial"/>
              <a:buChar char="●"/>
              <a:tabLst>
                <a:tab algn="l" pos="0"/>
              </a:tabLst>
            </a:pPr>
            <a:r>
              <a:rPr b="0" lang="en-GB" sz="2400" spc="-1" strike="noStrike">
                <a:solidFill>
                  <a:srgbClr val="20124d"/>
                </a:solidFill>
                <a:latin typeface="Arial"/>
                <a:ea typeface="Arial"/>
              </a:rPr>
              <a:t>Create a table with primary and foreign keys</a:t>
            </a:r>
            <a:endParaRPr b="0" lang="en-GB" sz="2400" spc="-1" strike="noStrike">
              <a:solidFill>
                <a:srgbClr val="000000"/>
              </a:solidFill>
              <a:latin typeface="Arial"/>
            </a:endParaRPr>
          </a:p>
          <a:p>
            <a:pPr marL="457200" indent="-380520">
              <a:lnSpc>
                <a:spcPct val="115000"/>
              </a:lnSpc>
              <a:buClr>
                <a:srgbClr val="20124d"/>
              </a:buClr>
              <a:buFont typeface="Arial"/>
              <a:buChar char="●"/>
              <a:tabLst>
                <a:tab algn="l" pos="0"/>
              </a:tabLst>
            </a:pPr>
            <a:r>
              <a:rPr b="0" lang="en-GB" sz="2400" spc="-1" strike="noStrike">
                <a:solidFill>
                  <a:srgbClr val="20124d"/>
                </a:solidFill>
                <a:latin typeface="Arial"/>
                <a:ea typeface="Arial"/>
              </a:rPr>
              <a:t>Use SQL in a NodeJS endpoint to retrieve data</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Homework</a:t>
            </a:r>
            <a:endParaRPr b="0" lang="en-GB" sz="3000" spc="-1" strike="noStrike">
              <a:solidFill>
                <a:srgbClr val="000000"/>
              </a:solidFill>
              <a:latin typeface="Arial"/>
            </a:endParaRPr>
          </a:p>
        </p:txBody>
      </p:sp>
      <p:sp>
        <p:nvSpPr>
          <p:cNvPr id="380"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marL="457200" indent="-348840">
              <a:lnSpc>
                <a:spcPct val="115000"/>
              </a:lnSpc>
              <a:buClr>
                <a:srgbClr val="20124d"/>
              </a:buClr>
              <a:buFont typeface="StarSymbol"/>
              <a:buAutoNum type="arabicPeriod"/>
            </a:pPr>
            <a:r>
              <a:rPr b="0" lang="en-GB" sz="1900" spc="-1" strike="noStrike">
                <a:solidFill>
                  <a:srgbClr val="20124d"/>
                </a:solidFill>
                <a:latin typeface="Arial"/>
                <a:ea typeface="Arial"/>
              </a:rPr>
              <a:t>If you haven't yet completed all the exercises from this lesson then please do that first.</a:t>
            </a:r>
            <a:endParaRPr b="0" lang="en-GB" sz="1900" spc="-1" strike="noStrike">
              <a:solidFill>
                <a:srgbClr val="000000"/>
              </a:solidFill>
              <a:latin typeface="Arial"/>
            </a:endParaRPr>
          </a:p>
          <a:p>
            <a:pPr marL="457200" indent="-348840">
              <a:lnSpc>
                <a:spcPct val="135000"/>
              </a:lnSpc>
              <a:buClr>
                <a:srgbClr val="20124d"/>
              </a:buClr>
              <a:buFont typeface="StarSymbol"/>
              <a:buAutoNum type="arabicPeriod"/>
            </a:pPr>
            <a:r>
              <a:rPr b="0" lang="en-GB" sz="1900" spc="-1" strike="noStrike">
                <a:solidFill>
                  <a:srgbClr val="20124d"/>
                </a:solidFill>
                <a:latin typeface="Arial"/>
                <a:ea typeface="Arial"/>
              </a:rPr>
              <a:t>Follow the Setup instructions in the homework for week 2 to create and initialise the cyf_ecommerce database.</a:t>
            </a:r>
            <a:endParaRPr b="0" lang="en-GB" sz="1900" spc="-1" strike="noStrike">
              <a:solidFill>
                <a:srgbClr val="000000"/>
              </a:solidFill>
              <a:latin typeface="Arial"/>
            </a:endParaRPr>
          </a:p>
          <a:p>
            <a:pPr marL="457200" indent="-348840">
              <a:lnSpc>
                <a:spcPct val="135000"/>
              </a:lnSpc>
              <a:buClr>
                <a:srgbClr val="20124d"/>
              </a:buClr>
              <a:buFont typeface="StarSymbol"/>
              <a:buAutoNum type="arabicPeriod"/>
            </a:pPr>
            <a:r>
              <a:rPr b="0" lang="en-GB" sz="1900" spc="-1" strike="noStrike">
                <a:solidFill>
                  <a:srgbClr val="20124d"/>
                </a:solidFill>
                <a:latin typeface="Arial"/>
                <a:ea typeface="Arial"/>
              </a:rPr>
              <a:t>Complete the tasks given in the homework, copying your SQL solutions into the file then submit these using a pull request to the parent repository.</a:t>
            </a:r>
            <a:endParaRPr b="0" lang="en-GB"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311760" y="2151000"/>
            <a:ext cx="8520120" cy="841320"/>
          </a:xfrm>
          <a:prstGeom prst="rect">
            <a:avLst/>
          </a:prstGeom>
          <a:noFill/>
          <a:ln w="0">
            <a:noFill/>
          </a:ln>
        </p:spPr>
        <p:txBody>
          <a:bodyPr tIns="91440" bIns="91440" anchor="ctr">
            <a:noAutofit/>
          </a:bodyPr>
          <a:p>
            <a:pPr algn="ctr">
              <a:lnSpc>
                <a:spcPct val="100000"/>
              </a:lnSpc>
              <a:buNone/>
              <a:tabLst>
                <a:tab algn="l" pos="0"/>
              </a:tabLst>
            </a:pPr>
            <a:r>
              <a:rPr b="0" lang="en-GB" sz="3600" spc="-1" strike="noStrike">
                <a:solidFill>
                  <a:srgbClr val="000000"/>
                </a:solidFill>
                <a:latin typeface="Arial"/>
                <a:ea typeface="Arial"/>
              </a:rPr>
              <a:t>End of Lesson</a:t>
            </a:r>
            <a:endParaRPr b="0" lang="en-GB"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177"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Exercise: Using Aggregate Functions</a:t>
            </a:r>
            <a:endParaRPr b="0" lang="en-GB" sz="3000" spc="-1" strike="noStrike">
              <a:solidFill>
                <a:srgbClr val="000000"/>
              </a:solidFill>
              <a:latin typeface="Arial"/>
            </a:endParaRPr>
          </a:p>
        </p:txBody>
      </p:sp>
      <p:sp>
        <p:nvSpPr>
          <p:cNvPr id="178" name="PlaceHolder 2"/>
          <p:cNvSpPr>
            <a:spLocks noGrp="1"/>
          </p:cNvSpPr>
          <p:nvPr>
            <p:ph/>
          </p:nvPr>
        </p:nvSpPr>
        <p:spPr>
          <a:xfrm>
            <a:off x="381240" y="1152360"/>
            <a:ext cx="8520120" cy="3416040"/>
          </a:xfrm>
          <a:prstGeom prst="rect">
            <a:avLst/>
          </a:prstGeom>
          <a:noFill/>
          <a:ln w="0">
            <a:noFill/>
          </a:ln>
        </p:spPr>
        <p:txBody>
          <a:bodyPr tIns="91440" bIns="91440" anchor="t">
            <a:noAutofit/>
          </a:bodyPr>
          <a:p>
            <a:pPr marL="457200" indent="-380520">
              <a:lnSpc>
                <a:spcPct val="115000"/>
              </a:lnSpc>
              <a:buClr>
                <a:srgbClr val="20124d"/>
              </a:buClr>
              <a:buFont typeface="StarSymbol"/>
              <a:buAutoNum type="arabicPeriod"/>
            </a:pPr>
            <a:r>
              <a:rPr b="0" lang="en-GB" sz="2400" spc="-1" strike="noStrike">
                <a:solidFill>
                  <a:srgbClr val="20124d"/>
                </a:solidFill>
                <a:latin typeface="Arial"/>
                <a:ea typeface="Arial"/>
              </a:rPr>
              <a:t>Get the numbers of rows in each of the tables: rooms, room_types, customers and reservations</a:t>
            </a:r>
            <a:endParaRPr b="0" lang="en-GB" sz="2400" spc="-1" strike="noStrike">
              <a:solidFill>
                <a:srgbClr val="000000"/>
              </a:solidFill>
              <a:latin typeface="Arial"/>
            </a:endParaRPr>
          </a:p>
          <a:p>
            <a:pPr marL="457200" indent="-380520">
              <a:lnSpc>
                <a:spcPct val="115000"/>
              </a:lnSpc>
              <a:buClr>
                <a:srgbClr val="20124d"/>
              </a:buClr>
              <a:buFont typeface="StarSymbol"/>
              <a:buAutoNum type="arabicPeriod"/>
            </a:pPr>
            <a:r>
              <a:rPr b="0" lang="en-GB" sz="2400" spc="-1" strike="noStrike">
                <a:solidFill>
                  <a:srgbClr val="20124d"/>
                </a:solidFill>
                <a:latin typeface="Arial"/>
                <a:ea typeface="Arial"/>
              </a:rPr>
              <a:t>How many reservations do we have for next month?</a:t>
            </a:r>
            <a:endParaRPr b="0" lang="en-GB" sz="2400" spc="-1" strike="noStrike">
              <a:solidFill>
                <a:srgbClr val="000000"/>
              </a:solidFill>
              <a:latin typeface="Arial"/>
            </a:endParaRPr>
          </a:p>
          <a:p>
            <a:pPr marL="457200" indent="-380520">
              <a:lnSpc>
                <a:spcPct val="115000"/>
              </a:lnSpc>
              <a:buClr>
                <a:srgbClr val="20124d"/>
              </a:buClr>
              <a:buFont typeface="StarSymbol"/>
              <a:buAutoNum type="arabicPeriod"/>
            </a:pPr>
            <a:r>
              <a:rPr b="0" lang="en-GB" sz="2400" spc="-1" strike="noStrike">
                <a:solidFill>
                  <a:srgbClr val="20124d"/>
                </a:solidFill>
                <a:latin typeface="Arial"/>
                <a:ea typeface="Arial"/>
              </a:rPr>
              <a:t>How many invoices are still unpaid from over a month ago and what is the total owed?</a:t>
            </a:r>
            <a:endParaRPr b="0" lang="en-GB" sz="2400" spc="-1" strike="noStrike">
              <a:solidFill>
                <a:srgbClr val="000000"/>
              </a:solidFill>
              <a:latin typeface="Arial"/>
            </a:endParaRPr>
          </a:p>
          <a:p>
            <a:pPr marL="457200" indent="-380520">
              <a:lnSpc>
                <a:spcPct val="115000"/>
              </a:lnSpc>
              <a:buClr>
                <a:srgbClr val="20124d"/>
              </a:buClr>
              <a:buFont typeface="StarSymbol"/>
              <a:buAutoNum type="arabicPeriod"/>
            </a:pPr>
            <a:r>
              <a:rPr b="0" lang="en-GB" sz="2400" spc="-1" strike="noStrike">
                <a:solidFill>
                  <a:srgbClr val="20124d"/>
                </a:solidFill>
                <a:latin typeface="Arial"/>
                <a:ea typeface="Arial"/>
              </a:rPr>
              <a:t>What is the maximum gap in days between a customer booking a room and the checkin date for that booking?</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Grouping Rows for Aggregation</a:t>
            </a:r>
            <a:endParaRPr b="0" lang="en-GB" sz="3000" spc="-1" strike="noStrike">
              <a:solidFill>
                <a:srgbClr val="000000"/>
              </a:solidFill>
              <a:latin typeface="Arial"/>
            </a:endParaRPr>
          </a:p>
        </p:txBody>
      </p:sp>
      <p:sp>
        <p:nvSpPr>
          <p:cNvPr id="180"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You can find aggregates over subsets of rows using the GROUP BY clause:</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What do you notice?</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p:txBody>
      </p:sp>
      <p:sp>
        <p:nvSpPr>
          <p:cNvPr id="181" name="Google Shape;187;p43"/>
          <p:cNvSpPr/>
          <p:nvPr/>
        </p:nvSpPr>
        <p:spPr>
          <a:xfrm>
            <a:off x="403200" y="2056680"/>
            <a:ext cx="8337600" cy="89532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2400" spc="-1" strike="noStrike">
                <a:solidFill>
                  <a:srgbClr val="efefef"/>
                </a:solidFill>
                <a:latin typeface="Courier New"/>
                <a:ea typeface="Courier New"/>
              </a:rPr>
              <a:t>SELECT count(*) FROM rooms</a:t>
            </a:r>
            <a:endParaRPr b="0" lang="en-GB" sz="2400" spc="-1" strike="noStrike">
              <a:latin typeface="Arial"/>
            </a:endParaRPr>
          </a:p>
          <a:p>
            <a:pPr>
              <a:lnSpc>
                <a:spcPct val="115000"/>
              </a:lnSpc>
              <a:buNone/>
              <a:tabLst>
                <a:tab algn="l" pos="0"/>
              </a:tabLst>
            </a:pPr>
            <a:r>
              <a:rPr b="0" lang="en-GB" sz="2400" spc="-1" strike="noStrike">
                <a:solidFill>
                  <a:srgbClr val="efefef"/>
                </a:solidFill>
                <a:latin typeface="Courier New"/>
                <a:ea typeface="Courier New"/>
              </a:rPr>
              <a:t>  </a:t>
            </a:r>
            <a:r>
              <a:rPr b="0" lang="en-GB" sz="2400" spc="-1" strike="noStrike">
                <a:solidFill>
                  <a:srgbClr val="efefef"/>
                </a:solidFill>
                <a:latin typeface="Courier New"/>
                <a:ea typeface="Courier New"/>
              </a:rPr>
              <a:t>GROUP BY room_type;</a:t>
            </a:r>
            <a:endParaRPr b="0" lang="en-GB" sz="2400" spc="-1" strike="noStrike">
              <a:latin typeface="Arial"/>
            </a:endParaRPr>
          </a:p>
        </p:txBody>
      </p:sp>
      <p:sp>
        <p:nvSpPr>
          <p:cNvPr id="182" name="Google Shape;188;p43"/>
          <p:cNvSpPr/>
          <p:nvPr/>
        </p:nvSpPr>
        <p:spPr>
          <a:xfrm>
            <a:off x="311760" y="3290400"/>
            <a:ext cx="8337600" cy="981360"/>
          </a:xfrm>
          <a:prstGeom prst="rect">
            <a:avLst/>
          </a:prstGeom>
          <a:noFill/>
          <a:ln w="0">
            <a:noFill/>
          </a:ln>
        </p:spPr>
        <p:style>
          <a:lnRef idx="0"/>
          <a:fillRef idx="0"/>
          <a:effectRef idx="0"/>
          <a:fontRef idx="minor"/>
        </p:style>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We can include the GROUP BY expression in the list of selected values.</a:t>
            </a:r>
            <a:endParaRPr b="0" lang="en-GB" sz="2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2">
                                  <p:stCondLst>
                                    <p:cond delay="0"/>
                                  </p:stCondLst>
                                  <p:childTnLst>
                                    <p:set>
                                      <p:cBhvr>
                                        <p:cTn id="6" dur="1" fill="hold">
                                          <p:stCondLst>
                                            <p:cond delay="0"/>
                                          </p:stCondLst>
                                        </p:cTn>
                                        <p:tgtEl>
                                          <p:spTgt spid="182"/>
                                        </p:tgtEl>
                                        <p:attrNameLst>
                                          <p:attrName>style.visibility</p:attrName>
                                        </p:attrNameLst>
                                      </p:cBhvr>
                                      <p:to>
                                        <p:strVal val="visible"/>
                                      </p:to>
                                    </p:set>
                                    <p:anim calcmode="lin" valueType="num">
                                      <p:cBhvr additive="repl">
                                        <p:cTn id="7" dur="1500"/>
                                        <p:tgtEl>
                                          <p:spTgt spid="1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Selecting the GROUP BY Value</a:t>
            </a:r>
            <a:endParaRPr b="0" lang="en-GB" sz="3000" spc="-1" strike="noStrike">
              <a:solidFill>
                <a:srgbClr val="000000"/>
              </a:solidFill>
              <a:latin typeface="Arial"/>
            </a:endParaRPr>
          </a:p>
        </p:txBody>
      </p:sp>
      <p:sp>
        <p:nvSpPr>
          <p:cNvPr id="184"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From the previous example:</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We can group by multiple expressions:</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p:txBody>
      </p:sp>
      <p:sp>
        <p:nvSpPr>
          <p:cNvPr id="185" name="Google Shape;195;p44"/>
          <p:cNvSpPr/>
          <p:nvPr/>
        </p:nvSpPr>
        <p:spPr>
          <a:xfrm>
            <a:off x="403200" y="1669680"/>
            <a:ext cx="8337600" cy="92232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2400" spc="-1" strike="noStrike">
                <a:solidFill>
                  <a:srgbClr val="efefef"/>
                </a:solidFill>
                <a:latin typeface="Courier New"/>
                <a:ea typeface="Courier New"/>
              </a:rPr>
              <a:t>SELECT room_type, count(*) FROM rooms</a:t>
            </a:r>
            <a:endParaRPr b="0" lang="en-GB" sz="2400" spc="-1" strike="noStrike">
              <a:latin typeface="Arial"/>
            </a:endParaRPr>
          </a:p>
          <a:p>
            <a:pPr>
              <a:lnSpc>
                <a:spcPct val="115000"/>
              </a:lnSpc>
              <a:buNone/>
              <a:tabLst>
                <a:tab algn="l" pos="0"/>
              </a:tabLst>
            </a:pPr>
            <a:r>
              <a:rPr b="0" lang="en-GB" sz="2400" spc="-1" strike="noStrike">
                <a:solidFill>
                  <a:srgbClr val="efefef"/>
                </a:solidFill>
                <a:latin typeface="Courier New"/>
                <a:ea typeface="Courier New"/>
              </a:rPr>
              <a:t>  </a:t>
            </a:r>
            <a:r>
              <a:rPr b="0" lang="en-GB" sz="2400" spc="-1" strike="noStrike">
                <a:solidFill>
                  <a:srgbClr val="efefef"/>
                </a:solidFill>
                <a:latin typeface="Courier New"/>
                <a:ea typeface="Courier New"/>
              </a:rPr>
              <a:t>GROUP BY room_type;</a:t>
            </a:r>
            <a:endParaRPr b="0" lang="en-GB" sz="2400" spc="-1" strike="noStrike">
              <a:latin typeface="Arial"/>
            </a:endParaRPr>
          </a:p>
        </p:txBody>
      </p:sp>
      <p:sp>
        <p:nvSpPr>
          <p:cNvPr id="186" name="Google Shape;196;p44"/>
          <p:cNvSpPr/>
          <p:nvPr/>
        </p:nvSpPr>
        <p:spPr>
          <a:xfrm>
            <a:off x="1738080" y="1717560"/>
            <a:ext cx="1695600" cy="429120"/>
          </a:xfrm>
          <a:prstGeom prst="ellipse">
            <a:avLst/>
          </a:prstGeom>
          <a:noFill/>
          <a:ln w="19080">
            <a:solidFill>
              <a:srgbClr val="ff0000"/>
            </a:solidFill>
            <a:round/>
          </a:ln>
        </p:spPr>
        <p:style>
          <a:lnRef idx="0"/>
          <a:fillRef idx="0"/>
          <a:effectRef idx="0"/>
          <a:fontRef idx="minor"/>
        </p:style>
      </p:sp>
      <p:sp>
        <p:nvSpPr>
          <p:cNvPr id="187" name="Google Shape;197;p44"/>
          <p:cNvSpPr/>
          <p:nvPr/>
        </p:nvSpPr>
        <p:spPr>
          <a:xfrm>
            <a:off x="2474280" y="2147040"/>
            <a:ext cx="1695600" cy="429120"/>
          </a:xfrm>
          <a:prstGeom prst="ellipse">
            <a:avLst/>
          </a:prstGeom>
          <a:noFill/>
          <a:ln w="19080">
            <a:solidFill>
              <a:srgbClr val="ff0000"/>
            </a:solidFill>
            <a:round/>
          </a:ln>
        </p:spPr>
        <p:style>
          <a:lnRef idx="0"/>
          <a:fillRef idx="0"/>
          <a:effectRef idx="0"/>
          <a:fontRef idx="minor"/>
        </p:style>
      </p:sp>
      <p:sp>
        <p:nvSpPr>
          <p:cNvPr id="188" name="Google Shape;198;p44"/>
          <p:cNvSpPr/>
          <p:nvPr/>
        </p:nvSpPr>
        <p:spPr>
          <a:xfrm>
            <a:off x="403200" y="2963520"/>
            <a:ext cx="8337600" cy="197028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2100" spc="-1" strike="noStrike">
                <a:solidFill>
                  <a:srgbClr val="efefef"/>
                </a:solidFill>
                <a:latin typeface="Courier New"/>
                <a:ea typeface="Courier New"/>
              </a:rPr>
              <a:t>SELECT trunc(room_no/100) AS floor,</a:t>
            </a:r>
            <a:endParaRPr b="0" lang="en-GB" sz="2100" spc="-1" strike="noStrike">
              <a:latin typeface="Arial"/>
            </a:endParaRPr>
          </a:p>
          <a:p>
            <a:pPr>
              <a:lnSpc>
                <a:spcPct val="115000"/>
              </a:lnSpc>
              <a:buNone/>
              <a:tabLst>
                <a:tab algn="l" pos="0"/>
              </a:tabLst>
            </a:pPr>
            <a:r>
              <a:rPr b="0" lang="en-GB" sz="2100" spc="-1" strike="noStrike">
                <a:solidFill>
                  <a:srgbClr val="efefef"/>
                </a:solidFill>
                <a:latin typeface="Courier New"/>
                <a:ea typeface="Courier New"/>
              </a:rPr>
              <a:t>       </a:t>
            </a:r>
            <a:r>
              <a:rPr b="0" lang="en-GB" sz="2100" spc="-1" strike="noStrike">
                <a:solidFill>
                  <a:srgbClr val="efefef"/>
                </a:solidFill>
                <a:latin typeface="Courier New"/>
                <a:ea typeface="Courier New"/>
              </a:rPr>
              <a:t>to_char(checkin_date, 'YYYY-MM') AS month,</a:t>
            </a:r>
            <a:endParaRPr b="0" lang="en-GB" sz="2100" spc="-1" strike="noStrike">
              <a:latin typeface="Arial"/>
            </a:endParaRPr>
          </a:p>
          <a:p>
            <a:pPr>
              <a:lnSpc>
                <a:spcPct val="115000"/>
              </a:lnSpc>
              <a:buNone/>
              <a:tabLst>
                <a:tab algn="l" pos="0"/>
              </a:tabLst>
            </a:pPr>
            <a:r>
              <a:rPr b="0" lang="en-GB" sz="2100" spc="-1" strike="noStrike">
                <a:solidFill>
                  <a:srgbClr val="efefef"/>
                </a:solidFill>
                <a:latin typeface="Courier New"/>
                <a:ea typeface="Courier New"/>
              </a:rPr>
              <a:t>       </a:t>
            </a:r>
            <a:r>
              <a:rPr b="0" lang="en-GB" sz="2100" spc="-1" strike="noStrike">
                <a:solidFill>
                  <a:srgbClr val="efefef"/>
                </a:solidFill>
                <a:latin typeface="Courier New"/>
                <a:ea typeface="Courier New"/>
              </a:rPr>
              <a:t>count(*), sum(no_guests), avg(no_guests)</a:t>
            </a:r>
            <a:endParaRPr b="0" lang="en-GB" sz="2100" spc="-1" strike="noStrike">
              <a:latin typeface="Arial"/>
            </a:endParaRPr>
          </a:p>
          <a:p>
            <a:pPr>
              <a:lnSpc>
                <a:spcPct val="115000"/>
              </a:lnSpc>
              <a:buNone/>
              <a:tabLst>
                <a:tab algn="l" pos="0"/>
              </a:tabLst>
            </a:pPr>
            <a:r>
              <a:rPr b="0" lang="en-GB" sz="2100" spc="-1" strike="noStrike">
                <a:solidFill>
                  <a:srgbClr val="efefef"/>
                </a:solidFill>
                <a:latin typeface="Courier New"/>
                <a:ea typeface="Courier New"/>
              </a:rPr>
              <a:t>  </a:t>
            </a:r>
            <a:r>
              <a:rPr b="0" lang="en-GB" sz="2100" spc="-1" strike="noStrike">
                <a:solidFill>
                  <a:srgbClr val="efefef"/>
                </a:solidFill>
                <a:latin typeface="Courier New"/>
                <a:ea typeface="Courier New"/>
              </a:rPr>
              <a:t>FROM reservations</a:t>
            </a:r>
            <a:endParaRPr b="0" lang="en-GB" sz="2100" spc="-1" strike="noStrike">
              <a:latin typeface="Arial"/>
            </a:endParaRPr>
          </a:p>
          <a:p>
            <a:pPr>
              <a:lnSpc>
                <a:spcPct val="115000"/>
              </a:lnSpc>
              <a:buNone/>
              <a:tabLst>
                <a:tab algn="l" pos="0"/>
              </a:tabLst>
            </a:pPr>
            <a:r>
              <a:rPr b="0" lang="en-GB" sz="2100" spc="-1" strike="noStrike">
                <a:solidFill>
                  <a:srgbClr val="efefef"/>
                </a:solidFill>
                <a:latin typeface="Courier New"/>
                <a:ea typeface="Courier New"/>
              </a:rPr>
              <a:t>  </a:t>
            </a:r>
            <a:r>
              <a:rPr b="0" lang="en-GB" sz="2100" spc="-1" strike="noStrike">
                <a:solidFill>
                  <a:srgbClr val="efefef"/>
                </a:solidFill>
                <a:latin typeface="Courier New"/>
                <a:ea typeface="Courier New"/>
              </a:rPr>
              <a:t>GROUP BY floor, month;</a:t>
            </a:r>
            <a:endParaRPr b="0" lang="en-GB" sz="21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a:lnSpc>
                <a:spcPct val="100000"/>
              </a:lnSpc>
              <a:buNone/>
              <a:tabLst>
                <a:tab algn="l" pos="0"/>
              </a:tabLst>
            </a:pPr>
            <a:r>
              <a:rPr b="0" lang="en-GB" sz="3000" spc="-1" strike="noStrike">
                <a:solidFill>
                  <a:srgbClr val="000000"/>
                </a:solidFill>
                <a:latin typeface="Arial"/>
                <a:ea typeface="Arial"/>
              </a:rPr>
              <a:t>Restricting Returned Aggregates</a:t>
            </a:r>
            <a:endParaRPr b="0" lang="en-GB" sz="3000" spc="-1" strike="noStrike">
              <a:solidFill>
                <a:srgbClr val="000000"/>
              </a:solidFill>
              <a:latin typeface="Arial"/>
            </a:endParaRPr>
          </a:p>
        </p:txBody>
      </p:sp>
      <p:sp>
        <p:nvSpPr>
          <p:cNvPr id="190" name="PlaceHolder 2"/>
          <p:cNvSpPr>
            <a:spLocks noGrp="1"/>
          </p:cNvSpPr>
          <p:nvPr>
            <p:ph/>
          </p:nvPr>
        </p:nvSpPr>
        <p:spPr>
          <a:xfrm>
            <a:off x="311760" y="1152360"/>
            <a:ext cx="8520120" cy="3416040"/>
          </a:xfrm>
          <a:prstGeom prst="rect">
            <a:avLst/>
          </a:prstGeom>
          <a:noFill/>
          <a:ln w="0">
            <a:noFill/>
          </a:ln>
        </p:spPr>
        <p:txBody>
          <a:bodyPr tIns="91440" bIns="91440" anchor="t">
            <a:noAutofit/>
          </a:bodyPr>
          <a:p>
            <a:pPr>
              <a:lnSpc>
                <a:spcPct val="115000"/>
              </a:lnSpc>
              <a:buNone/>
              <a:tabLst>
                <a:tab algn="l" pos="0"/>
              </a:tabLst>
            </a:pPr>
            <a:r>
              <a:rPr b="0" lang="en-GB" sz="2400" spc="-1" strike="noStrike">
                <a:solidFill>
                  <a:srgbClr val="20124d"/>
                </a:solidFill>
                <a:latin typeface="Arial"/>
                <a:ea typeface="Arial"/>
              </a:rPr>
              <a:t>Use a WHERE clause to restrict the rows considered:</a:t>
            </a: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400" spc="-1" strike="noStrike">
              <a:solidFill>
                <a:srgbClr val="000000"/>
              </a:solidFill>
              <a:latin typeface="Arial"/>
            </a:endParaRPr>
          </a:p>
          <a:p>
            <a:pPr>
              <a:lnSpc>
                <a:spcPct val="115000"/>
              </a:lnSpc>
              <a:buNone/>
              <a:tabLst>
                <a:tab algn="l" pos="0"/>
              </a:tabLst>
            </a:pPr>
            <a:endParaRPr b="0" lang="en-GB" sz="2600" spc="-1" strike="noStrike">
              <a:solidFill>
                <a:srgbClr val="000000"/>
              </a:solidFill>
              <a:latin typeface="Arial"/>
            </a:endParaRPr>
          </a:p>
          <a:p>
            <a:pPr>
              <a:lnSpc>
                <a:spcPct val="115000"/>
              </a:lnSpc>
              <a:buNone/>
              <a:tabLst>
                <a:tab algn="l" pos="0"/>
              </a:tabLst>
            </a:pPr>
            <a:r>
              <a:rPr b="0" lang="en-GB" sz="2400" spc="-1" strike="noStrike">
                <a:solidFill>
                  <a:srgbClr val="20124d"/>
                </a:solidFill>
                <a:latin typeface="Arial"/>
                <a:ea typeface="Arial"/>
              </a:rPr>
              <a:t>This only considers rooms on the 2nd and 3rd floors.</a:t>
            </a:r>
            <a:endParaRPr b="0" lang="en-GB" sz="2400" spc="-1" strike="noStrike">
              <a:solidFill>
                <a:srgbClr val="000000"/>
              </a:solidFill>
              <a:latin typeface="Arial"/>
            </a:endParaRPr>
          </a:p>
        </p:txBody>
      </p:sp>
      <p:sp>
        <p:nvSpPr>
          <p:cNvPr id="191" name="Google Shape;205;p45"/>
          <p:cNvSpPr/>
          <p:nvPr/>
        </p:nvSpPr>
        <p:spPr>
          <a:xfrm>
            <a:off x="403200" y="1697040"/>
            <a:ext cx="8337600" cy="2190960"/>
          </a:xfrm>
          <a:prstGeom prst="rect">
            <a:avLst/>
          </a:prstGeom>
          <a:solidFill>
            <a:srgbClr val="351c75"/>
          </a:solidFill>
          <a:ln w="0">
            <a:noFill/>
          </a:ln>
        </p:spPr>
        <p:style>
          <a:lnRef idx="0"/>
          <a:fillRef idx="0"/>
          <a:effectRef idx="0"/>
          <a:fontRef idx="minor"/>
        </p:style>
        <p:txBody>
          <a:bodyPr tIns="18000" bIns="91440" anchor="t">
            <a:noAutofit/>
          </a:bodyPr>
          <a:p>
            <a:pPr>
              <a:lnSpc>
                <a:spcPct val="115000"/>
              </a:lnSpc>
              <a:buNone/>
              <a:tabLst>
                <a:tab algn="l" pos="0"/>
              </a:tabLst>
            </a:pPr>
            <a:r>
              <a:rPr b="0" lang="en-GB" sz="2000" spc="-1" strike="noStrike">
                <a:solidFill>
                  <a:srgbClr val="efefef"/>
                </a:solidFill>
                <a:latin typeface="Courier New"/>
                <a:ea typeface="Courier New"/>
              </a:rPr>
              <a:t>SELECT trunc(room_no/100) AS floor,</a:t>
            </a:r>
            <a:endParaRPr b="0" lang="en-GB" sz="2000" spc="-1" strike="noStrike">
              <a:latin typeface="Arial"/>
            </a:endParaRPr>
          </a:p>
          <a:p>
            <a:pPr>
              <a:lnSpc>
                <a:spcPct val="115000"/>
              </a:lnSpc>
              <a:buNone/>
              <a:tabLst>
                <a:tab algn="l" pos="0"/>
              </a:tabLst>
            </a:pPr>
            <a:r>
              <a:rPr b="0" lang="en-GB" sz="2000" spc="-1" strike="noStrike">
                <a:solidFill>
                  <a:srgbClr val="efefef"/>
                </a:solidFill>
                <a:latin typeface="Courier New"/>
                <a:ea typeface="Courier New"/>
              </a:rPr>
              <a:t>       </a:t>
            </a:r>
            <a:r>
              <a:rPr b="0" lang="en-GB" sz="2000" spc="-1" strike="noStrike">
                <a:solidFill>
                  <a:srgbClr val="efefef"/>
                </a:solidFill>
                <a:latin typeface="Courier New"/>
                <a:ea typeface="Courier New"/>
              </a:rPr>
              <a:t>to_char(checkin_date, 'YYYY-MM') AS month,</a:t>
            </a:r>
            <a:endParaRPr b="0" lang="en-GB" sz="2000" spc="-1" strike="noStrike">
              <a:latin typeface="Arial"/>
            </a:endParaRPr>
          </a:p>
          <a:p>
            <a:pPr>
              <a:lnSpc>
                <a:spcPct val="115000"/>
              </a:lnSpc>
              <a:buNone/>
              <a:tabLst>
                <a:tab algn="l" pos="0"/>
              </a:tabLst>
            </a:pPr>
            <a:r>
              <a:rPr b="0" lang="en-GB" sz="2000" spc="-1" strike="noStrike">
                <a:solidFill>
                  <a:srgbClr val="efefef"/>
                </a:solidFill>
                <a:latin typeface="Courier New"/>
                <a:ea typeface="Courier New"/>
              </a:rPr>
              <a:t>       </a:t>
            </a:r>
            <a:r>
              <a:rPr b="0" lang="en-GB" sz="2000" spc="-1" strike="noStrike">
                <a:solidFill>
                  <a:srgbClr val="efefef"/>
                </a:solidFill>
                <a:latin typeface="Courier New"/>
                <a:ea typeface="Courier New"/>
              </a:rPr>
              <a:t>count(*), sum(no_guests), avg(no_guests)</a:t>
            </a:r>
            <a:endParaRPr b="0" lang="en-GB" sz="2000" spc="-1" strike="noStrike">
              <a:latin typeface="Arial"/>
            </a:endParaRPr>
          </a:p>
          <a:p>
            <a:pPr>
              <a:lnSpc>
                <a:spcPct val="115000"/>
              </a:lnSpc>
              <a:buNone/>
              <a:tabLst>
                <a:tab algn="l" pos="0"/>
              </a:tabLst>
            </a:pPr>
            <a:r>
              <a:rPr b="0" lang="en-GB" sz="2000" spc="-1" strike="noStrike">
                <a:solidFill>
                  <a:srgbClr val="efefef"/>
                </a:solidFill>
                <a:latin typeface="Courier New"/>
                <a:ea typeface="Courier New"/>
              </a:rPr>
              <a:t>  </a:t>
            </a:r>
            <a:r>
              <a:rPr b="0" lang="en-GB" sz="2000" spc="-1" strike="noStrike">
                <a:solidFill>
                  <a:srgbClr val="efefef"/>
                </a:solidFill>
                <a:latin typeface="Courier New"/>
                <a:ea typeface="Courier New"/>
              </a:rPr>
              <a:t>FROM reservations</a:t>
            </a:r>
            <a:endParaRPr b="0" lang="en-GB" sz="2000" spc="-1" strike="noStrike">
              <a:latin typeface="Arial"/>
            </a:endParaRPr>
          </a:p>
          <a:p>
            <a:pPr>
              <a:lnSpc>
                <a:spcPct val="115000"/>
              </a:lnSpc>
              <a:buNone/>
              <a:tabLst>
                <a:tab algn="l" pos="0"/>
              </a:tabLst>
            </a:pPr>
            <a:r>
              <a:rPr b="0" lang="en-GB" sz="2000" spc="-1" strike="noStrike">
                <a:solidFill>
                  <a:srgbClr val="efefef"/>
                </a:solidFill>
                <a:latin typeface="Courier New"/>
                <a:ea typeface="Courier New"/>
              </a:rPr>
              <a:t>  </a:t>
            </a:r>
            <a:r>
              <a:rPr b="0" lang="en-GB" sz="2000" spc="-1" strike="noStrike">
                <a:solidFill>
                  <a:srgbClr val="efefef"/>
                </a:solidFill>
                <a:latin typeface="Courier New"/>
                <a:ea typeface="Courier New"/>
              </a:rPr>
              <a:t>WHERE room_no BETWEEN 200 AND 399</a:t>
            </a:r>
            <a:endParaRPr b="0" lang="en-GB" sz="2000" spc="-1" strike="noStrike">
              <a:latin typeface="Arial"/>
            </a:endParaRPr>
          </a:p>
          <a:p>
            <a:pPr>
              <a:lnSpc>
                <a:spcPct val="115000"/>
              </a:lnSpc>
              <a:buNone/>
              <a:tabLst>
                <a:tab algn="l" pos="0"/>
              </a:tabLst>
            </a:pPr>
            <a:r>
              <a:rPr b="0" lang="en-GB" sz="2000" spc="-1" strike="noStrike">
                <a:solidFill>
                  <a:srgbClr val="efefef"/>
                </a:solidFill>
                <a:latin typeface="Courier New"/>
                <a:ea typeface="Courier New"/>
              </a:rPr>
              <a:t>  </a:t>
            </a:r>
            <a:r>
              <a:rPr b="0" lang="en-GB" sz="2000" spc="-1" strike="noStrike">
                <a:solidFill>
                  <a:srgbClr val="efefef"/>
                </a:solidFill>
                <a:latin typeface="Courier New"/>
                <a:ea typeface="Courier New"/>
              </a:rPr>
              <a:t>GROUP BY floor, month;</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1398</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2023-03-04T15:52:29Z</dcterms:modified>
  <cp:revision>3</cp:revision>
  <dc:subject/>
  <dc:title/>
</cp:coreProperties>
</file>