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move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the slide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223AA98-D1A7-4EE0-B12C-1B684D7A542E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Don't explain any of the words - that's done in subsequent pages, just emphasise that this is just the start and we'll be going easy to make sure they "get it".</a:t>
            </a:r>
            <a:endParaRPr b="0" lang="en-GB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This is just one definition (from the OED) but you can also mention others.</a:t>
            </a:r>
            <a:endParaRPr b="0" lang="en-GB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fe9fb"/>
            </a:gs>
            <a:gs pos="100000">
              <a:srgbClr val="6e9be7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C417881-2490-4657-9318-92F61333DCA1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fe9fb"/>
            </a:gs>
            <a:gs pos="100000">
              <a:srgbClr val="6e9be7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BD5DE89-8AB6-472F-A152-A71FB5EF30A2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fe9fb"/>
            </a:gs>
            <a:gs pos="100000">
              <a:srgbClr val="6e9be7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1388650-01DB-4C3B-8E83-05F4093FEBC5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fe9fb"/>
            </a:gs>
            <a:gs pos="100000">
              <a:srgbClr val="6e9be7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b45f06"/>
            </a:outerShdw>
          </a:effectLst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Introduction to SQL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434343"/>
                </a:solidFill>
                <a:latin typeface="Arial"/>
                <a:ea typeface="Arial"/>
              </a:rPr>
              <a:t>Using Databases for Simple Queries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Let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’s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Ge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Sta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rte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We shall use PostgreSQL - a widely used relational database. It's open-source and free to use.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If you have Ubuntu as your operating system you can install it using: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br/>
            <a:r>
              <a:rPr b="0" lang="en-GB" sz="1800" spc="-1" strike="noStrike">
                <a:solidFill>
                  <a:srgbClr val="20124d"/>
                </a:solidFill>
                <a:latin typeface="Arial"/>
                <a:ea typeface="Arial"/>
              </a:rPr>
              <a:t>Enter your Ubuntu user password when prompted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Verify your installation using: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30840" y="2918160"/>
            <a:ext cx="8482320" cy="47484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$ sudo apt-get install postgresql postgresql-contrib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330840" y="4281840"/>
            <a:ext cx="8482320" cy="42372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$ psql --version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eat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 a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Us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er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Dat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ab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To create your DB user you'll have to use the postgres user - but only this once…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20124d"/>
                </a:solidFill>
                <a:latin typeface="Arial"/>
                <a:ea typeface="Arial"/>
              </a:rPr>
              <a:t>Note: you may need to enter your Ubuntu password to run sudo…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Now create the database for this session: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NOTE: if &lt;your user name&gt; is the username you use to log in to Ubuntu then you can log in without username or password.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30840" y="2053800"/>
            <a:ext cx="8482320" cy="47628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$ sudo -u postgres createuser -P --createdb &lt;your user name&gt;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330840" y="3204000"/>
            <a:ext cx="8482320" cy="47628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$ createdb cyf_hotel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Ru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ps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ql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Co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ma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nd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Lin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Int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erf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ac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(C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LI)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Open a terminal on your laptop then type: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49920" y="1774800"/>
            <a:ext cx="8573760" cy="292104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$</a:t>
            </a:r>
            <a:r>
              <a:rPr b="1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psql cyf_hotel &lt;username&gt;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...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cyf=#&gt;</a:t>
            </a:r>
            <a:r>
              <a:rPr b="1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help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You are using psql, the command-line interface to PostgreSQL.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Type:  \copyright for distribution terms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   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\h for help with SQL commands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   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\? for help with psql commands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   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\g or terminate with semicolon to execute query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   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	</a:t>
            </a: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\q to quit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cyf=#&gt;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Populate the Hotel Database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Load the initial data (so that you can start practising) from the supplied script: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71160" y="2104920"/>
            <a:ext cx="8460720" cy="217944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$ </a:t>
            </a:r>
            <a:r>
              <a:rPr b="1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cd path/to/script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$</a:t>
            </a:r>
            <a:r>
              <a:rPr b="1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 psql cyf_hotel keith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...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cyf_hotel=&gt; </a:t>
            </a:r>
            <a:r>
              <a:rPr b="1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\include build-hotel.sql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...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cyf_hotel=&gt; </a:t>
            </a:r>
            <a:r>
              <a:rPr b="1" lang="en-GB" sz="1800" spc="-1" strike="noStrike">
                <a:solidFill>
                  <a:srgbClr val="f3f3f3"/>
                </a:solidFill>
                <a:latin typeface="Courier New"/>
                <a:ea typeface="Courier New"/>
              </a:rPr>
              <a:t>\dt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6fa8dc"/>
                </a:solidFill>
                <a:latin typeface="Courier New"/>
                <a:ea typeface="Courier New"/>
              </a:rPr>
              <a:t>...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Th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EL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CT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St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at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en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1760" y="1152360"/>
            <a:ext cx="868284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To get data out of a table you use the SELECT 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statement: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... FROM ...; </a:t>
            </a:r>
            <a:r>
              <a:rPr b="0" lang="en-GB" sz="2400" spc="-1" strike="noStrike">
                <a:solidFill>
                  <a:srgbClr val="a4c2f4"/>
                </a:solidFill>
                <a:latin typeface="Courier New"/>
                <a:ea typeface="Courier New"/>
              </a:rPr>
              <a:t>-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For example: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name, phone, country FROM customers;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* FROM rooms; </a:t>
            </a:r>
            <a:r>
              <a:rPr b="0" lang="en-GB" sz="2400" spc="-1" strike="noStrike">
                <a:solidFill>
                  <a:srgbClr val="a4c2f4"/>
                </a:solidFill>
                <a:latin typeface="Courier New"/>
                <a:ea typeface="Courier New"/>
              </a:rPr>
              <a:t>-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(Upper/Lower case only for emphasis - SQL accepts either)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496120" y="1828800"/>
            <a:ext cx="2855880" cy="835200"/>
          </a:xfrm>
          <a:prstGeom prst="wedgeRoundRectCallout">
            <a:avLst>
              <a:gd name="adj1" fmla="val -94152"/>
              <a:gd name="adj2" fmla="val 25003"/>
              <a:gd name="adj3" fmla="val 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Semicolon to end an SQL command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Changing the Order of Columns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152360"/>
            <a:ext cx="86209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return columns in any order: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country, name,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phone FROM </a:t>
            </a:r>
            <a:br/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 customers;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Commands can run over several lines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To see the column names in a table use either: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* FROM customers; </a:t>
            </a:r>
            <a:r>
              <a:rPr b="0" lang="en-GB" sz="2400" spc="-1" strike="noStrike">
                <a:solidFill>
                  <a:srgbClr val="a4c2f4"/>
                </a:solidFill>
                <a:latin typeface="Courier New"/>
                <a:ea typeface="Courier New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Or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\d customers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the name, phone and email for all customers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all the details of rooms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the customer id, checkin date and number of guests from reservations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Some Useful Non-standard psql Commands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Display a list of table names in the database: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\dt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71abe0"/>
                </a:solidFill>
                <a:latin typeface="Arial"/>
                <a:ea typeface="Arial"/>
              </a:rPr>
              <a:t>-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Display the definition of a table: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\d tableName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a2c4c9"/>
                </a:solidFill>
                <a:latin typeface="Arial"/>
                <a:ea typeface="Arial"/>
              </a:rPr>
              <a:t>-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Display help for SQL commands: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\h [command]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a2c4c9"/>
                </a:solidFill>
                <a:latin typeface="Arial"/>
                <a:ea typeface="Arial"/>
              </a:rPr>
              <a:t>-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Display a summary of psql (backslash) commands: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\?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a4c2f4"/>
                </a:solidFill>
                <a:latin typeface="Arial"/>
                <a:ea typeface="Arial"/>
              </a:rPr>
              <a:t>-</a:t>
            </a:r>
            <a:r>
              <a:rPr b="0" lang="en-GB" sz="2200" spc="-1" strike="noStrike">
                <a:solidFill>
                  <a:srgbClr val="efefef"/>
                </a:solidFill>
                <a:latin typeface="Courier New"/>
                <a:ea typeface="Courier New"/>
              </a:rPr>
              <a:t> 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Exit (quit) from psql: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\q </a:t>
            </a: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  </a:t>
            </a:r>
            <a:r>
              <a:rPr b="0" lang="en-GB" sz="2200" spc="-1" strike="noStrike">
                <a:solidFill>
                  <a:srgbClr val="a4c2f4"/>
                </a:solidFill>
                <a:latin typeface="Arial"/>
                <a:ea typeface="Arial"/>
              </a:rPr>
              <a:t>-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Display the definition of the customers table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Display the help for the SELECT command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Read the psql command help and find out what \dS does, then try it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Displaying More Than Just Columns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use expressions in SQL: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room_no, rate * 0.85 FROM rooms;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Use a column alias to name the expression: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Note: multi-line SQL, use ; (semicolon) to end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63280" y="2520000"/>
            <a:ext cx="7682760" cy="1368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room_no,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    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rate * 0.85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0000ff"/>
                </a:highlight>
                <a:latin typeface="Courier New"/>
                <a:ea typeface="Courier New"/>
              </a:rPr>
              <a:t>AS discounted_rate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FROM rooms;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Obj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ecti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ves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Understand the use of databases and the structure of relational databases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Use basic single table query commands in SQL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Choose which values are returned by a query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Restrict the rows returned by a query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Insert new data into a table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Expressions in SQL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Arithmetic: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*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multiply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  /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divide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  +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add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  -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subtract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%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modulo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,  (...)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parentheses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String: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|| </a:t>
            </a:r>
            <a:r>
              <a:rPr b="0" lang="en-GB" sz="2400" spc="-1" strike="noStrike">
                <a:solidFill>
                  <a:srgbClr val="741b47"/>
                </a:solidFill>
                <a:latin typeface="Arial"/>
                <a:ea typeface="Arial"/>
              </a:rPr>
              <a:t>concatenate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Functions: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These are not part of the SQL standard and so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1371600" indent="457200"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each vendor has their own set of functions.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Refer to the vendor’s SQL documentation for functions.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(e.g. https://www.postgresql.org/docs/12/functions.html)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Choosing the Rows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choose which rows to show: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Note: only one = (equals) symbol to test for equality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use &lt;, &gt;, &lt;=, &gt;=, != (or &lt;&gt;)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Only rows that match the predicate (test) are returned.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872640" y="1692360"/>
            <a:ext cx="7682760" cy="133164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id, name, phone, email, country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FROM customers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country = 'France';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Delimiting Strings and Dates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Use single quotes (apostrophes) to define the start and end of string values.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e.g.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'France'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'Keith'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'2020-03-23'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'lockdown'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Dates should be given in ISO format (YYYY-MM-DD) inside apostrophes.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Combining Tests in a Predicate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Use AND and OR to combine tests: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Lists reservations for rooms on the second floor starting from the start of 2018.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72640" y="1656360"/>
            <a:ext cx="7682760" cy="176364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reservations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room_no &gt;= 200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room_no &lt; 300</a:t>
            </a:r>
            <a:endParaRPr b="0" lang="en-GB" sz="24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checkin_date &gt;= '2018-01-01';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Combining Tests in a Predicate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Another example: (cheap or Premier rooms on floors 1 &amp; 2)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72640" y="1692360"/>
            <a:ext cx="7682760" cy="173988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rooms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room_type = 'PREMIER'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 rate &lt; 100.00</a:t>
            </a:r>
            <a:endParaRPr b="0" lang="en-GB" sz="24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room_no &lt; 300;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07800" y="3396240"/>
            <a:ext cx="852012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Oops: This didn't quite get it right - it returns rooms on 3rd &amp; 4th floors.  Why?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2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Overriding Evaluation Order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Just like any programming language, SQL has an evaluation order (precedence). You can override it using parentheses: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also use parentheses in arithmetic expressions, etc.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97760" y="2116080"/>
            <a:ext cx="7682760" cy="184392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rooms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(room_type = 'PREMIER'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 rate &lt; 100.00)</a:t>
            </a:r>
            <a:endParaRPr b="0" lang="en-GB" sz="24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room_no &lt; 300;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More Predicate Types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 BETWEEN b AND c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: check a is in range b-c inclusive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…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WHERE price BETWEEN 100 AND 250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 IN (b, c, d,...)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: check a is equal to one of b, c, d…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… 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WHERE room_no IN (201, 202, 204, 206)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Can be inverted...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 NOT BETWEEN b AND c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a NOT IN (b, c, d,...)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Using the LIKE Operator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LIKE tests for a match against a wildcard string: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%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matches any number of any characters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_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(underscore) matches exactly one of any char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For example: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name LIKE 'A%'</a:t>
            </a: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matches names starting with ‘A’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f3f3f3"/>
                </a:solidFill>
                <a:highlight>
                  <a:srgbClr val="351c75"/>
                </a:highlight>
                <a:latin typeface="Courier New"/>
                <a:ea typeface="Courier New"/>
              </a:rPr>
              <a:t>name LIKE '_a%'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matches names with 2nd char ‘a’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highlight>
                  <a:srgbClr val="351c75"/>
                </a:highlight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f3f3f3"/>
                </a:solidFill>
                <a:highlight>
                  <a:srgbClr val="351c75"/>
                </a:highlight>
                <a:latin typeface="Courier New"/>
                <a:ea typeface="Courier New"/>
              </a:rPr>
              <a:t>name LIKE '%ow%'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matches names containing ‘ow’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Can be inverted by using </a:t>
            </a:r>
            <a:r>
              <a:rPr b="0" lang="en-GB" sz="2400" spc="-1" strike="noStrike">
                <a:solidFill>
                  <a:srgbClr val="f3f3f3"/>
                </a:solidFill>
                <a:highlight>
                  <a:srgbClr val="351c75"/>
                </a:highlight>
                <a:latin typeface="Courier New"/>
                <a:ea typeface="Courier New"/>
              </a:rPr>
              <a:t>a NOT LIKE b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Which customers are from Norway?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Which rooms can accommodate more than two people?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Which invoices are dated after one month ago?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How would last month's invoices change if we gave a discount of 15%.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all customers whose second name starts with 'M' (hint: there's a space before second name)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Using SQL Functions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modify column values using functions in SQL: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This also uses a column alias (namelen) to give the query a meaningful column heading.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There are functions that operate on all the different datatypes.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b5394"/>
                </a:solidFill>
                <a:latin typeface="Arial"/>
                <a:ea typeface="Arial"/>
              </a:rPr>
              <a:t>(Also see: https://www.postgresql.org/docs/12/static/functions-string.html)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429120" y="1692360"/>
            <a:ext cx="8337600" cy="93312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-GB" sz="2100" spc="-1" strike="noStrike">
                <a:solidFill>
                  <a:srgbClr val="d4d4d4"/>
                </a:solidFill>
                <a:latin typeface="Courier New"/>
                <a:ea typeface="Courier New"/>
              </a:rPr>
              <a:t>SELECT name, length(name) AS namelen, upper(email)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-GB" sz="2100" spc="-1" strike="noStrike">
                <a:solidFill>
                  <a:srgbClr val="d4d4d4"/>
                </a:solidFill>
                <a:latin typeface="Courier New"/>
                <a:ea typeface="Courier New"/>
              </a:rPr>
              <a:t>     </a:t>
            </a:r>
            <a:r>
              <a:rPr b="0" lang="en-GB" sz="2100" spc="-1" strike="noStrike">
                <a:solidFill>
                  <a:srgbClr val="d4d4d4"/>
                </a:solidFill>
                <a:latin typeface="Courier New"/>
                <a:ea typeface="Courier New"/>
              </a:rPr>
              <a:t>FROM customers;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at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is a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Dat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ab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“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A structured set of data held in a computer, especially one that is accessible in various ways.” (OED)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980000"/>
                </a:solidFill>
                <a:latin typeface="Arial"/>
                <a:ea typeface="Arial"/>
              </a:rPr>
              <a:t>Structured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Data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800" spc="-1" strike="noStrike">
                <a:solidFill>
                  <a:srgbClr val="274e13"/>
                </a:solidFill>
                <a:latin typeface="Arial"/>
                <a:ea typeface="Arial"/>
              </a:rPr>
              <a:t>Accessible in Various Ways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More Function Examples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customers from Manchester, UK: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room rates after VAT increases to 23.5% (from 20%)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29120" y="1728000"/>
            <a:ext cx="8337600" cy="1260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customers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WHERE lower(country) = 'uk'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AND city = 'Manchester';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429120" y="3361680"/>
            <a:ext cx="8337600" cy="131832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room_no, room_type, rate AS old_rate,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round(rate * 5/6 * 123.5/100) AS new_rate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FROM rooms;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Date and Time in SQL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In SQL dates and times are held in an internal format but represented externally as strings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Text date format: 'YYYY-MM-DD' (e.g. '2018-07-21')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Time format: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'HH:mm:SS.ddd' (e.g. '14:32')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Date/Time format: 'YYYY-MM-DD HH:mm:SS.ddd'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	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(e.g. '2018-07-21 15:26:04')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Date and Time Arithmetic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You can perform arithmetic on dates/times, for example: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Returns details of all reservations that are checking out tomorrow.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There are many date/time functions - see the 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0b5394"/>
                </a:solidFill>
                <a:latin typeface="Arial"/>
                <a:ea typeface="Arial"/>
              </a:rPr>
              <a:t>(e.g. https://www.postgresql.org/docs/12/static/functions-datetime.html)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3200" y="1648440"/>
            <a:ext cx="8337600" cy="159516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SELECT cust_id, room_no, checkin_date,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checkout_date - checkin_date AS nights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FROM reservations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  </a:t>
            </a:r>
            <a:r>
              <a:rPr b="0" lang="en-GB" sz="2200" spc="-1" strike="noStrike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</a:rPr>
              <a:t>WHERE checkout_date = current_date + 1;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 Using Dates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38124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Write a query to check that all booking dates are before their checkin dates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We plan to offer a discount of 10% on all Premier and Premier Plus rooms next month. How much would we gain on each room if occupancy rose by 5 nights over the month.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all reservations for this month and the number of nights booked.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Eliminating Duplicates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“</a:t>
            </a: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Which nationalities visit our hotel?”: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How many entries do you see for each country?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To see each country only once, use DISTINCT: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30440" y="1665720"/>
            <a:ext cx="7682760" cy="53028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country FROM customers;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730440" y="3376440"/>
            <a:ext cx="7682760" cy="54756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DISTINCT country FROM customers;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Ordering the Returned Rows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If you want to see data in a specific order: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add ASC (default) or DESC after each column name in the ORDER BY clause to control direction. For example: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872640" y="1695240"/>
            <a:ext cx="7682760" cy="132876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id, name, phone, email, country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FROM customers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ORDER BY country, name;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872640" y="3981240"/>
            <a:ext cx="7682760" cy="91476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* FROM rooms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ORDER BY rate DESC, room_no;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Limiting the Number of Rows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limit the number of rows returned: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 normally used without ORDER BY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Not all versions of SQL support LIMIT, some use TOP while Oracle uses ROWNUM.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872640" y="1656360"/>
            <a:ext cx="7682760" cy="170172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1800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SELECT id, name, phone, email, country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FROM customers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ORDER BY country, name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   </a:t>
            </a:r>
            <a:r>
              <a:rPr b="0" lang="en-GB" sz="2400" spc="-1" strike="noStrike">
                <a:solidFill>
                  <a:srgbClr val="efefef"/>
                </a:solidFill>
                <a:latin typeface="Courier New"/>
                <a:ea typeface="Courier New"/>
              </a:rPr>
              <a:t>LIMIT 20;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the different room types and rates for all rooms avoiding duplicates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customers’ name, address and phone in alphabetic order of names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guests' name, address, city and country in ascending country then reverse city order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List the room no., type and cost of staying 5 nights in each of the top 10 most expensive rooms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Inserting Data Into a Table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We can use a simple INSERT command in SQL: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Each such INSERT command adds one row to the specified table. Some dialects of SQL allow multiple row inserts in the same command, </a:t>
            </a: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for example: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30840" y="1645560"/>
            <a:ext cx="8482320" cy="76824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INSERT INTO invoices (res_id, total, invoice_date)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VALUES (92, 73.50, current_date);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311760" y="3839400"/>
            <a:ext cx="8482320" cy="101016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INSERT INTO invoices (res_id, total, invoice_date)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VALUES (92, 73.50, current_date),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 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(97, 132.75, current_date);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Simplified INSERT Syntax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104840" y="1217520"/>
            <a:ext cx="1485360" cy="379800"/>
          </a:xfrm>
          <a:prstGeom prst="flowChartTerminator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INSERT INTO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86000" y="1336680"/>
            <a:ext cx="123120" cy="141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3068640" y="1217520"/>
            <a:ext cx="1203120" cy="379800"/>
          </a:xfrm>
          <a:prstGeom prst="flowChartTerminator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table name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4754520" y="1226160"/>
            <a:ext cx="370800" cy="362160"/>
          </a:xfrm>
          <a:prstGeom prst="ellipse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5477040" y="1483560"/>
            <a:ext cx="1643400" cy="514440"/>
          </a:xfrm>
          <a:prstGeom prst="flowChartAlternateProcess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7"/>
          <p:cNvSpPr/>
          <p:nvPr/>
        </p:nvSpPr>
        <p:spPr>
          <a:xfrm>
            <a:off x="5616360" y="1217520"/>
            <a:ext cx="1485360" cy="379800"/>
          </a:xfrm>
          <a:prstGeom prst="flowChartTerminator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column name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7472160" y="1226160"/>
            <a:ext cx="370800" cy="362160"/>
          </a:xfrm>
          <a:prstGeom prst="ellipse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609840" y="1407240"/>
            <a:ext cx="49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0"/>
          <p:cNvSpPr/>
          <p:nvPr/>
        </p:nvSpPr>
        <p:spPr>
          <a:xfrm>
            <a:off x="2590200" y="1407240"/>
            <a:ext cx="47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1"/>
          <p:cNvSpPr/>
          <p:nvPr/>
        </p:nvSpPr>
        <p:spPr>
          <a:xfrm>
            <a:off x="4272120" y="1407240"/>
            <a:ext cx="48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2"/>
          <p:cNvSpPr/>
          <p:nvPr/>
        </p:nvSpPr>
        <p:spPr>
          <a:xfrm>
            <a:off x="5125680" y="1407240"/>
            <a:ext cx="49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3"/>
          <p:cNvSpPr/>
          <p:nvPr/>
        </p:nvSpPr>
        <p:spPr>
          <a:xfrm>
            <a:off x="7101720" y="1407240"/>
            <a:ext cx="37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4"/>
          <p:cNvSpPr/>
          <p:nvPr/>
        </p:nvSpPr>
        <p:spPr>
          <a:xfrm>
            <a:off x="609840" y="1407240"/>
            <a:ext cx="49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5"/>
          <p:cNvSpPr/>
          <p:nvPr/>
        </p:nvSpPr>
        <p:spPr>
          <a:xfrm>
            <a:off x="2590200" y="1407240"/>
            <a:ext cx="47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6"/>
          <p:cNvSpPr/>
          <p:nvPr/>
        </p:nvSpPr>
        <p:spPr>
          <a:xfrm>
            <a:off x="4272120" y="1407240"/>
            <a:ext cx="48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7"/>
          <p:cNvSpPr/>
          <p:nvPr/>
        </p:nvSpPr>
        <p:spPr>
          <a:xfrm rot="10800000">
            <a:off x="6485040" y="1992960"/>
            <a:ext cx="52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8"/>
          <p:cNvSpPr/>
          <p:nvPr/>
        </p:nvSpPr>
        <p:spPr>
          <a:xfrm>
            <a:off x="8096400" y="1411920"/>
            <a:ext cx="490320" cy="51444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9"/>
          <p:cNvSpPr/>
          <p:nvPr/>
        </p:nvSpPr>
        <p:spPr>
          <a:xfrm>
            <a:off x="8586720" y="1669320"/>
            <a:ext cx="1188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0"/>
          <p:cNvSpPr/>
          <p:nvPr/>
        </p:nvSpPr>
        <p:spPr>
          <a:xfrm rot="5400000">
            <a:off x="8096400" y="1937160"/>
            <a:ext cx="490320" cy="51444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1"/>
          <p:cNvSpPr/>
          <p:nvPr/>
        </p:nvSpPr>
        <p:spPr>
          <a:xfrm rot="10800000">
            <a:off x="731880" y="2439000"/>
            <a:ext cx="76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2"/>
          <p:cNvSpPr/>
          <p:nvPr/>
        </p:nvSpPr>
        <p:spPr>
          <a:xfrm rot="16200000">
            <a:off x="485640" y="2427840"/>
            <a:ext cx="490320" cy="51444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3"/>
          <p:cNvSpPr/>
          <p:nvPr/>
        </p:nvSpPr>
        <p:spPr>
          <a:xfrm rot="10800000">
            <a:off x="474120" y="2428200"/>
            <a:ext cx="490320" cy="51444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4"/>
          <p:cNvSpPr/>
          <p:nvPr/>
        </p:nvSpPr>
        <p:spPr>
          <a:xfrm>
            <a:off x="719280" y="2942640"/>
            <a:ext cx="31608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5"/>
          <p:cNvSpPr/>
          <p:nvPr/>
        </p:nvSpPr>
        <p:spPr>
          <a:xfrm>
            <a:off x="1035720" y="2754720"/>
            <a:ext cx="1009080" cy="379800"/>
          </a:xfrm>
          <a:prstGeom prst="flowChartTerminator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VALUES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0" name="CustomShape 26"/>
          <p:cNvSpPr/>
          <p:nvPr/>
        </p:nvSpPr>
        <p:spPr>
          <a:xfrm>
            <a:off x="2628000" y="2753280"/>
            <a:ext cx="370800" cy="362160"/>
          </a:xfrm>
          <a:prstGeom prst="ellipse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1" name="CustomShape 27"/>
          <p:cNvSpPr/>
          <p:nvPr/>
        </p:nvSpPr>
        <p:spPr>
          <a:xfrm>
            <a:off x="3350520" y="3010680"/>
            <a:ext cx="1485360" cy="514440"/>
          </a:xfrm>
          <a:prstGeom prst="flowChartAlternateProcess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8"/>
          <p:cNvSpPr/>
          <p:nvPr/>
        </p:nvSpPr>
        <p:spPr>
          <a:xfrm>
            <a:off x="3489480" y="2744280"/>
            <a:ext cx="1193760" cy="379800"/>
          </a:xfrm>
          <a:prstGeom prst="flowChartTerminator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expression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3" name="CustomShape 29"/>
          <p:cNvSpPr/>
          <p:nvPr/>
        </p:nvSpPr>
        <p:spPr>
          <a:xfrm>
            <a:off x="5345280" y="2753280"/>
            <a:ext cx="370800" cy="362160"/>
          </a:xfrm>
          <a:prstGeom prst="ellipse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4" name="CustomShape 30"/>
          <p:cNvSpPr/>
          <p:nvPr/>
        </p:nvSpPr>
        <p:spPr>
          <a:xfrm>
            <a:off x="2999160" y="2934360"/>
            <a:ext cx="49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1"/>
          <p:cNvSpPr/>
          <p:nvPr/>
        </p:nvSpPr>
        <p:spPr>
          <a:xfrm>
            <a:off x="4683600" y="2934360"/>
            <a:ext cx="661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2"/>
          <p:cNvSpPr/>
          <p:nvPr/>
        </p:nvSpPr>
        <p:spPr>
          <a:xfrm rot="10800000">
            <a:off x="4272480" y="3516480"/>
            <a:ext cx="52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3"/>
          <p:cNvSpPr/>
          <p:nvPr/>
        </p:nvSpPr>
        <p:spPr>
          <a:xfrm flipH="1" rot="10800000">
            <a:off x="2044440" y="2934720"/>
            <a:ext cx="58212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4"/>
          <p:cNvSpPr/>
          <p:nvPr/>
        </p:nvSpPr>
        <p:spPr>
          <a:xfrm>
            <a:off x="6113520" y="1797120"/>
            <a:ext cx="370800" cy="362160"/>
          </a:xfrm>
          <a:prstGeom prst="ellipse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9" name="CustomShape 35"/>
          <p:cNvSpPr/>
          <p:nvPr/>
        </p:nvSpPr>
        <p:spPr>
          <a:xfrm>
            <a:off x="3900960" y="3348720"/>
            <a:ext cx="370800" cy="362160"/>
          </a:xfrm>
          <a:prstGeom prst="ellipse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0" name="CustomShape 36"/>
          <p:cNvSpPr/>
          <p:nvPr/>
        </p:nvSpPr>
        <p:spPr>
          <a:xfrm>
            <a:off x="5553000" y="2946960"/>
            <a:ext cx="370800" cy="38916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7"/>
          <p:cNvSpPr/>
          <p:nvPr/>
        </p:nvSpPr>
        <p:spPr>
          <a:xfrm>
            <a:off x="5924160" y="3141720"/>
            <a:ext cx="360" cy="70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8"/>
          <p:cNvSpPr/>
          <p:nvPr/>
        </p:nvSpPr>
        <p:spPr>
          <a:xfrm rot="5400000">
            <a:off x="5553000" y="3613680"/>
            <a:ext cx="370800" cy="38916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3" name="Group 39"/>
          <p:cNvGrpSpPr/>
          <p:nvPr/>
        </p:nvGrpSpPr>
        <p:grpSpPr>
          <a:xfrm>
            <a:off x="2390400" y="2934360"/>
            <a:ext cx="389160" cy="1046520"/>
            <a:chOff x="2390400" y="2934360"/>
            <a:chExt cx="389160" cy="1046520"/>
          </a:xfrm>
        </p:grpSpPr>
        <p:sp>
          <p:nvSpPr>
            <p:cNvPr id="274" name="CustomShape 40"/>
            <p:cNvSpPr/>
            <p:nvPr/>
          </p:nvSpPr>
          <p:spPr>
            <a:xfrm flipH="1">
              <a:off x="2400480" y="2934360"/>
              <a:ext cx="370800" cy="38916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41"/>
            <p:cNvSpPr/>
            <p:nvPr/>
          </p:nvSpPr>
          <p:spPr>
            <a:xfrm flipH="1">
              <a:off x="2398680" y="3129120"/>
              <a:ext cx="360" cy="705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42"/>
            <p:cNvSpPr/>
            <p:nvPr/>
          </p:nvSpPr>
          <p:spPr>
            <a:xfrm flipH="1" rot="16200000">
              <a:off x="2399040" y="3600720"/>
              <a:ext cx="370800" cy="38916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7" name="CustomShape 43"/>
          <p:cNvSpPr/>
          <p:nvPr/>
        </p:nvSpPr>
        <p:spPr>
          <a:xfrm>
            <a:off x="2585880" y="3981240"/>
            <a:ext cx="315252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44"/>
          <p:cNvSpPr/>
          <p:nvPr/>
        </p:nvSpPr>
        <p:spPr>
          <a:xfrm>
            <a:off x="5738760" y="2946960"/>
            <a:ext cx="833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5"/>
          <p:cNvSpPr/>
          <p:nvPr/>
        </p:nvSpPr>
        <p:spPr>
          <a:xfrm>
            <a:off x="6582240" y="2879640"/>
            <a:ext cx="123120" cy="14112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6"/>
          <p:cNvSpPr/>
          <p:nvPr/>
        </p:nvSpPr>
        <p:spPr>
          <a:xfrm>
            <a:off x="3900960" y="3806280"/>
            <a:ext cx="370800" cy="362160"/>
          </a:xfrm>
          <a:prstGeom prst="ellipse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81" name="CustomShape 47"/>
          <p:cNvSpPr/>
          <p:nvPr/>
        </p:nvSpPr>
        <p:spPr>
          <a:xfrm rot="10800000">
            <a:off x="4272480" y="3987360"/>
            <a:ext cx="52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8"/>
          <p:cNvSpPr/>
          <p:nvPr/>
        </p:nvSpPr>
        <p:spPr>
          <a:xfrm>
            <a:off x="7843320" y="1407240"/>
            <a:ext cx="49788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9"/>
          <p:cNvSpPr/>
          <p:nvPr/>
        </p:nvSpPr>
        <p:spPr>
          <a:xfrm>
            <a:off x="4233600" y="1414440"/>
            <a:ext cx="370800" cy="38916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0"/>
          <p:cNvSpPr/>
          <p:nvPr/>
        </p:nvSpPr>
        <p:spPr>
          <a:xfrm>
            <a:off x="4604760" y="1609200"/>
            <a:ext cx="360" cy="3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51"/>
          <p:cNvSpPr/>
          <p:nvPr/>
        </p:nvSpPr>
        <p:spPr>
          <a:xfrm rot="10800000">
            <a:off x="4605120" y="1807560"/>
            <a:ext cx="370800" cy="38916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2"/>
          <p:cNvSpPr/>
          <p:nvPr/>
        </p:nvSpPr>
        <p:spPr>
          <a:xfrm flipH="1">
            <a:off x="7909920" y="1407240"/>
            <a:ext cx="370800" cy="38916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3"/>
          <p:cNvSpPr/>
          <p:nvPr/>
        </p:nvSpPr>
        <p:spPr>
          <a:xfrm>
            <a:off x="7909920" y="1602000"/>
            <a:ext cx="360" cy="3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54"/>
          <p:cNvSpPr/>
          <p:nvPr/>
        </p:nvSpPr>
        <p:spPr>
          <a:xfrm flipH="1" rot="10800000">
            <a:off x="7539120" y="1800360"/>
            <a:ext cx="370800" cy="38916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5"/>
          <p:cNvSpPr/>
          <p:nvPr/>
        </p:nvSpPr>
        <p:spPr>
          <a:xfrm flipH="1" rot="10800000">
            <a:off x="4789080" y="2189880"/>
            <a:ext cx="293364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Why Use Databases?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Why not just use a plain file?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Databases define the structure of the data and the relationships between entities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Databases provide data checking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Databases provide transparent fast access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Can eliminate redundancy and duplication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914400" indent="-406080">
              <a:lnSpc>
                <a:spcPct val="100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Can be used to answer varied questions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1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25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Inserting Using SELECT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You can insert multiple rows from another table: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This command can be useful for restructuring data or changing a table definition.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330840" y="1762200"/>
            <a:ext cx="8482320" cy="1014480"/>
          </a:xfrm>
          <a:prstGeom prst="rect">
            <a:avLst/>
          </a:prstGeom>
          <a:solidFill>
            <a:srgbClr val="351c75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INSERT INTO invoices (res_id, total, invoice_date, paid)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AS SELECT booking_id, amount, invdate, complete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FROM old_invoices;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Exercise: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Insert yourself in the customers table. Query the table to check your new data.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Insert a new room type of PENTHOUSE with a default rate of 285.00.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Add two new rooms, 501 and 502, of type PENTHOUSE and set the rate to the same as the default for that room type.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Try to insert a reservation for a customer id that does not exist in the `customers` table (for example ID `1000`). What is happening and why?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Summary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In this lesson you have learned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The structure of relational databases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The basics of using SQL to query a pre-existing database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How to control the sequence of columns in a query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How to control the order of rows returned from a query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How to restrict the rows to those that match some predicate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Various conditional operators used to construct predicates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20124d"/>
                </a:solidFill>
                <a:latin typeface="Arial"/>
                <a:ea typeface="Arial"/>
              </a:rPr>
              <a:t>Inserting new data into a table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Homework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See the instructions in the course notes for this week's homework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Complete the class exercises if you haven't yet finished them (most people don't during the class)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Fork and clone the homework repository and create a new branch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Complete the mandatory tasks, 1-reading and 2-classes-db, for week-1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20124d"/>
              </a:buClr>
              <a:buFont typeface="StarSymbol"/>
              <a:buAutoNum type="arabicPeriod"/>
            </a:pPr>
            <a:r>
              <a:rPr b="0" lang="en-GB" sz="2000" spc="-1" strike="noStrike">
                <a:solidFill>
                  <a:srgbClr val="20124d"/>
                </a:solidFill>
                <a:latin typeface="Arial"/>
                <a:ea typeface="Arial"/>
              </a:rPr>
              <a:t>Submit your homework solutions by creating a pull request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End 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of 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Les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son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at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Kin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of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Dat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ab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e?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There are many kinds of database but the most frequently used is the Relational kind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Other kinds include Key/Value, Graph, Document (all often generically called NoSQL databases)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20124d"/>
              </a:buClr>
              <a:buFont typeface="Arial"/>
              <a:buChar char="●"/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We’re going to look at Relational Database, the most widely used and supported by standards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What is SQL?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SQL (Structured Query Language) is used to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access relational databases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 2" charset="2"/>
              <a:buChar char="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Pronounced S-Q-L or Sequel (many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people use both)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Provides for query, update, insert and delete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Can create and alter the data structure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SQL is non-procedural (no loops, no if-then-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else…)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You specify what you want and the RDBMS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works out how to achieve it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at’s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an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BM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S?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RDBMS (Relational Database Management System) is a layer of software between the application and the file system.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It processes requests in SQL from application code and returns query results and status.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20124d"/>
                </a:solidFill>
                <a:latin typeface="Arial"/>
                <a:ea typeface="Arial"/>
              </a:rPr>
              <a:t>Stores data in tables of rows and columns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Ta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ble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s,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Col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um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ns,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Ro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8" name="Table 2"/>
          <p:cNvGraphicFramePr/>
          <p:nvPr/>
        </p:nvGraphicFramePr>
        <p:xfrm>
          <a:off x="311760" y="1448640"/>
          <a:ext cx="3861000" cy="1585080"/>
        </p:xfrm>
        <a:graphic>
          <a:graphicData uri="http://schemas.openxmlformats.org/drawingml/2006/table">
            <a:tbl>
              <a:tblPr/>
              <a:tblGrid>
                <a:gridCol w="785880"/>
                <a:gridCol w="1770840"/>
                <a:gridCol w="1304640"/>
              </a:tblGrid>
              <a:tr h="4384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telephone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Thomas Jones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01612345678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Sally Duncan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07987654321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337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Jenny Martin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01613456789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9" name="CustomShape 3"/>
          <p:cNvSpPr/>
          <p:nvPr/>
        </p:nvSpPr>
        <p:spPr>
          <a:xfrm>
            <a:off x="311760" y="1051920"/>
            <a:ext cx="24735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CUSTOMERS table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4479480" y="2587320"/>
            <a:ext cx="2412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BOOKINGS table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141" name="Table 5"/>
          <p:cNvGraphicFramePr/>
          <p:nvPr/>
        </p:nvGraphicFramePr>
        <p:xfrm>
          <a:off x="4479480" y="3026160"/>
          <a:ext cx="4478760" cy="1585080"/>
        </p:xfrm>
        <a:graphic>
          <a:graphicData uri="http://schemas.openxmlformats.org/drawingml/2006/table">
            <a:tbl>
              <a:tblPr/>
              <a:tblGrid>
                <a:gridCol w="807840"/>
                <a:gridCol w="1230480"/>
                <a:gridCol w="1356120"/>
                <a:gridCol w="1084680"/>
              </a:tblGrid>
              <a:tr h="4384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customer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startDate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nights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2018-06-14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337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2018-05-27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2018-06-25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2" name="CustomShape 6"/>
          <p:cNvSpPr/>
          <p:nvPr/>
        </p:nvSpPr>
        <p:spPr>
          <a:xfrm>
            <a:off x="4741920" y="2027520"/>
            <a:ext cx="1580400" cy="414360"/>
          </a:xfrm>
          <a:prstGeom prst="wedgeRoundRectCallout">
            <a:avLst>
              <a:gd name="adj1" fmla="val -33672"/>
              <a:gd name="adj2" fmla="val 123432"/>
              <a:gd name="adj3" fmla="val 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Table Name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5052960" y="1230840"/>
            <a:ext cx="1930320" cy="452520"/>
          </a:xfrm>
          <a:prstGeom prst="wedgeRoundRectCallout">
            <a:avLst>
              <a:gd name="adj1" fmla="val -109701"/>
              <a:gd name="adj2" fmla="val 44382"/>
              <a:gd name="adj3" fmla="val 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Column Names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2578320" y="3578760"/>
            <a:ext cx="1178640" cy="479160"/>
          </a:xfrm>
          <a:prstGeom prst="wedgeRoundRectCallout">
            <a:avLst>
              <a:gd name="adj1" fmla="val 108240"/>
              <a:gd name="adj2" fmla="val -41891"/>
              <a:gd name="adj3" fmla="val 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Rows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2578320" y="3578760"/>
            <a:ext cx="1178640" cy="479160"/>
          </a:xfrm>
          <a:prstGeom prst="wedgeRoundRectCallout">
            <a:avLst>
              <a:gd name="adj1" fmla="val 111537"/>
              <a:gd name="adj2" fmla="val 36483"/>
              <a:gd name="adj3" fmla="val 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Rows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558000" y="3611160"/>
            <a:ext cx="1580400" cy="414360"/>
          </a:xfrm>
          <a:prstGeom prst="wedgeRoundRectCallout">
            <a:avLst>
              <a:gd name="adj1" fmla="val -44340"/>
              <a:gd name="adj2" fmla="val -168729"/>
              <a:gd name="adj3" fmla="val 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Columns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558000" y="3611160"/>
            <a:ext cx="1580400" cy="414360"/>
          </a:xfrm>
          <a:prstGeom prst="wedgeRoundRectCallout">
            <a:avLst>
              <a:gd name="adj1" fmla="val 27143"/>
              <a:gd name="adj2" fmla="val -168729"/>
              <a:gd name="adj3" fmla="val 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Columns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y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Not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Co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mb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ine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Dat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What happened to Thomas Jones?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0124d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20124d"/>
                </a:solidFill>
                <a:latin typeface="Arial"/>
                <a:ea typeface="Arial"/>
              </a:rPr>
              <a:t>What do we need to do if Sally changes her phone number?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0" name="Table 3"/>
          <p:cNvGraphicFramePr/>
          <p:nvPr/>
        </p:nvGraphicFramePr>
        <p:xfrm>
          <a:off x="311760" y="1628280"/>
          <a:ext cx="7238160" cy="1585080"/>
        </p:xfrm>
        <a:graphic>
          <a:graphicData uri="http://schemas.openxmlformats.org/drawingml/2006/table">
            <a:tbl>
              <a:tblPr/>
              <a:tblGrid>
                <a:gridCol w="696240"/>
                <a:gridCol w="1875240"/>
                <a:gridCol w="1927080"/>
                <a:gridCol w="1603080"/>
                <a:gridCol w="1136880"/>
              </a:tblGrid>
              <a:tr h="4384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customerName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custTelephone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startDate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nights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Sally Duncan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07987654321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2018-06-14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Jenny Martin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01613456789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2018-05-27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Sally Duncan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07987654321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2018-06-25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1" name="CustomShape 4"/>
          <p:cNvSpPr/>
          <p:nvPr/>
        </p:nvSpPr>
        <p:spPr>
          <a:xfrm>
            <a:off x="311760" y="1265760"/>
            <a:ext cx="2412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BOOKINGS table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2811600" y="4287240"/>
            <a:ext cx="30963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3000" spc="-1" strike="noStrike">
                <a:solidFill>
                  <a:srgbClr val="980000"/>
                </a:solidFill>
                <a:latin typeface="Arial"/>
                <a:ea typeface="Arial"/>
              </a:rPr>
              <a:t>(Don’t do this!!!)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2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2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2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2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2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25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2022-11-05T12:29:09Z</dcterms:modified>
  <cp:revision>4</cp:revision>
  <dc:subject/>
  <dc:title/>
</cp:coreProperties>
</file>