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1.png" ContentType="image/png"/>
  <Override PartName="/ppt/media/image2.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12.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2151000"/>
            <a:ext cx="8520120" cy="39013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69"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7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72"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7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7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75"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7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7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82"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84"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86"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8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311760" y="2151000"/>
            <a:ext cx="8520120" cy="39013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91"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9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93"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95"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9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9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99"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01"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03"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04"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06"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0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08"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0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11"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1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1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14"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1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1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2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22"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24"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2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311760" y="2151000"/>
            <a:ext cx="8520120" cy="39013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29"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3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31"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33"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3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3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37"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3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39"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41"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42"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44"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4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46"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4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49"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5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5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52"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5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5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8"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5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61"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63"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6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5"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6" name="PlaceHolder 1"/>
          <p:cNvSpPr>
            <a:spLocks noGrp="1"/>
          </p:cNvSpPr>
          <p:nvPr>
            <p:ph type="subTitle"/>
          </p:nvPr>
        </p:nvSpPr>
        <p:spPr>
          <a:xfrm>
            <a:off x="311760" y="2151000"/>
            <a:ext cx="8520120" cy="39013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68"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6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70"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72"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7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7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76"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7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78"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80"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81"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83"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8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85"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8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2151000"/>
            <a:ext cx="8520120" cy="39013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88"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8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9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91"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9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9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2151000"/>
            <a:ext cx="8520120" cy="84132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fe9fb"/>
            </a:gs>
            <a:gs pos="100000">
              <a:srgbClr val="6e9be7"/>
            </a:gs>
          </a:gsLst>
          <a:lin ang="13500000"/>
        </a:gra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noAutofit/>
          </a:bodyPr>
          <a:p>
            <a:pPr algn="ctr"/>
            <a:r>
              <a:rPr b="0" lang="en-GB" sz="5200" spc="-1" strike="noStrike">
                <a:solidFill>
                  <a:srgbClr val="000000"/>
                </a:solidFill>
                <a:latin typeface="Arial"/>
              </a:rPr>
              <a:t>Click to edit the title text </a:t>
            </a:r>
            <a:r>
              <a:rPr b="0" lang="en-GB" sz="5200" spc="-1" strike="noStrike">
                <a:solidFill>
                  <a:srgbClr val="000000"/>
                </a:solidFill>
                <a:latin typeface="Arial"/>
              </a:rPr>
              <a:t>format</a:t>
            </a:r>
            <a:endParaRPr b="0" lang="en-GB"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tabLst>
                <a:tab algn="l" pos="0"/>
              </a:tabLst>
            </a:pPr>
            <a:fld id="{215C8382-B5D6-48BE-BFB0-0ADBF430ABDE}" type="slidenum">
              <a:rPr b="0" lang="en-GB" sz="1000" spc="-1" strike="noStrike">
                <a:solidFill>
                  <a:srgbClr val="595959"/>
                </a:solidFill>
                <a:latin typeface="Arial"/>
                <a:ea typeface="Arial"/>
              </a:rPr>
              <a:t>&lt;number&gt;</a:t>
            </a:fld>
            <a:endParaRPr b="0" lang="en-GB"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fe9fb"/>
            </a:gs>
            <a:gs pos="100000">
              <a:srgbClr val="6e9be7"/>
            </a:gs>
          </a:gsLst>
          <a:lin ang="13500000"/>
        </a:gra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noAutofit/>
          </a:bodyPr>
          <a:p>
            <a:pPr algn="ctr"/>
            <a:r>
              <a:rPr b="0" lang="en-GB" sz="2800" spc="-1" strike="noStrike">
                <a:solidFill>
                  <a:srgbClr val="000000"/>
                </a:solidFill>
                <a:latin typeface="Arial"/>
              </a:rPr>
              <a:t>Click to edit the title text format</a:t>
            </a:r>
            <a:endParaRPr b="0" lang="en-GB"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noAutofit/>
          </a:bodyPr>
          <a:p>
            <a:pPr marL="432000" indent="-324000" algn="ctr">
              <a:spcBef>
                <a:spcPts val="1417"/>
              </a:spcBef>
              <a:buClr>
                <a:srgbClr val="000000"/>
              </a:buClr>
              <a:buSzPct val="45000"/>
              <a:buFont typeface="Wingdings" charset="2"/>
              <a:buChar char=""/>
            </a:pPr>
            <a:r>
              <a:rPr b="0" lang="en-GB" sz="2400" spc="-1" strike="noStrike">
                <a:solidFill>
                  <a:srgbClr val="000000"/>
                </a:solidFill>
                <a:latin typeface="Arial"/>
              </a:rPr>
              <a:t>Click to edit the outline text format</a:t>
            </a:r>
            <a:endParaRPr b="0" lang="en-GB" sz="24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GB" sz="2400" spc="-1" strike="noStrike">
                <a:solidFill>
                  <a:srgbClr val="000000"/>
                </a:solidFill>
                <a:latin typeface="Arial"/>
              </a:rPr>
              <a:t>Second Outline Level</a:t>
            </a:r>
            <a:endParaRPr b="0" lang="en-GB" sz="24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GB" sz="2400" spc="-1" strike="noStrike">
                <a:solidFill>
                  <a:srgbClr val="000000"/>
                </a:solidFill>
                <a:latin typeface="Arial"/>
              </a:rPr>
              <a:t>Fourth Outline Level</a:t>
            </a:r>
            <a:endParaRPr b="0" lang="en-GB" sz="24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GB" sz="2400" spc="-1" strike="noStrike">
                <a:solidFill>
                  <a:srgbClr val="000000"/>
                </a:solidFill>
                <a:latin typeface="Arial"/>
              </a:rPr>
              <a:t>Fifth Outline Level</a:t>
            </a:r>
            <a:endParaRPr b="0" lang="en-GB" sz="24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GB" sz="2400" spc="-1" strike="noStrike">
                <a:solidFill>
                  <a:srgbClr val="000000"/>
                </a:solidFill>
                <a:latin typeface="Arial"/>
              </a:rPr>
              <a:t>Sixth Outline Level</a:t>
            </a:r>
            <a:endParaRPr b="0" lang="en-GB" sz="24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GB" sz="2400" spc="-1" strike="noStrike">
                <a:solidFill>
                  <a:srgbClr val="000000"/>
                </a:solidFill>
                <a:latin typeface="Arial"/>
              </a:rPr>
              <a:t>Seventh Outline Level</a:t>
            </a:r>
            <a:endParaRPr b="0" lang="en-GB" sz="24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tabLst>
                <a:tab algn="l" pos="0"/>
              </a:tabLst>
            </a:pPr>
            <a:fld id="{425AAD57-2368-4893-A443-DF8E8C91AFE3}" type="slidenum">
              <a:rPr b="0" lang="en-GB" sz="1000" spc="-1" strike="noStrike">
                <a:solidFill>
                  <a:srgbClr val="595959"/>
                </a:solidFill>
                <a:latin typeface="Arial"/>
                <a:ea typeface="Arial"/>
              </a:rPr>
              <a:t>&lt;number&gt;</a:t>
            </a:fld>
            <a:endParaRPr b="0" lang="en-GB"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fe9fb"/>
            </a:gs>
            <a:gs pos="100000">
              <a:srgbClr val="6e9be7"/>
            </a:gs>
          </a:gsLst>
          <a:lin ang="13500000"/>
        </a:gra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44960"/>
            <a:ext cx="8520120" cy="572400"/>
          </a:xfrm>
          <a:prstGeom prst="rect">
            <a:avLst/>
          </a:prstGeom>
        </p:spPr>
        <p:txBody>
          <a:bodyPr tIns="91440" bIns="91440">
            <a:noAutofit/>
          </a:bodyPr>
          <a:p>
            <a:pPr algn="ctr"/>
            <a:r>
              <a:rPr b="0" lang="en-GB" sz="3000" spc="-1" strike="noStrike">
                <a:solidFill>
                  <a:srgbClr val="000000"/>
                </a:solidFill>
                <a:latin typeface="Arial"/>
              </a:rPr>
              <a:t>Click to edit the title text format</a:t>
            </a:r>
            <a:endParaRPr b="0" lang="en-GB" sz="3000" spc="-1" strike="noStrike">
              <a:solidFill>
                <a:srgbClr val="000000"/>
              </a:solidFill>
              <a:latin typeface="Arial"/>
            </a:endParaRPr>
          </a:p>
        </p:txBody>
      </p:sp>
      <p:sp>
        <p:nvSpPr>
          <p:cNvPr id="79" name="PlaceHolder 2"/>
          <p:cNvSpPr>
            <a:spLocks noGrp="1"/>
          </p:cNvSpPr>
          <p:nvPr>
            <p:ph type="body"/>
          </p:nvPr>
        </p:nvSpPr>
        <p:spPr>
          <a:xfrm>
            <a:off x="311760" y="1152360"/>
            <a:ext cx="8520120" cy="3416040"/>
          </a:xfrm>
          <a:prstGeom prst="rect">
            <a:avLst/>
          </a:prstGeom>
        </p:spPr>
        <p:txBody>
          <a:bodyPr tIns="91440" bIns="91440">
            <a:noAutofit/>
          </a:bodyPr>
          <a:p>
            <a:pPr marL="432000" indent="-324000" algn="ctr">
              <a:spcBef>
                <a:spcPts val="1417"/>
              </a:spcBef>
              <a:buClr>
                <a:srgbClr val="000000"/>
              </a:buClr>
              <a:buSzPct val="45000"/>
              <a:buFont typeface="Wingdings" charset="2"/>
              <a:buChar char=""/>
            </a:pPr>
            <a:r>
              <a:rPr b="0" lang="en-GB" sz="2800" spc="-1" strike="noStrike">
                <a:solidFill>
                  <a:srgbClr val="000000"/>
                </a:solidFill>
                <a:latin typeface="Arial"/>
              </a:rPr>
              <a:t>Click to edit the outline text format</a:t>
            </a:r>
            <a:endParaRPr b="0" lang="en-GB" sz="2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GB" sz="2800" spc="-1" strike="noStrike">
                <a:solidFill>
                  <a:srgbClr val="000000"/>
                </a:solidFill>
                <a:latin typeface="Arial"/>
              </a:rPr>
              <a:t>Third Outline Level</a:t>
            </a:r>
            <a:endParaRPr b="0" lang="en-GB" sz="2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GB" sz="2800" spc="-1" strike="noStrike">
                <a:solidFill>
                  <a:srgbClr val="000000"/>
                </a:solidFill>
                <a:latin typeface="Arial"/>
              </a:rPr>
              <a:t>Fourth Outline Level</a:t>
            </a:r>
            <a:endParaRPr b="0" lang="en-GB" sz="2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GB" sz="2800" spc="-1" strike="noStrike">
                <a:solidFill>
                  <a:srgbClr val="000000"/>
                </a:solidFill>
                <a:latin typeface="Arial"/>
              </a:rPr>
              <a:t>Fifth Outline Level</a:t>
            </a:r>
            <a:endParaRPr b="0" lang="en-GB" sz="2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GB" sz="2800" spc="-1" strike="noStrike">
                <a:solidFill>
                  <a:srgbClr val="000000"/>
                </a:solidFill>
                <a:latin typeface="Arial"/>
              </a:rPr>
              <a:t>Sixth Outline Level</a:t>
            </a:r>
            <a:endParaRPr b="0" lang="en-GB" sz="2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GB" sz="2800" spc="-1" strike="noStrike">
                <a:solidFill>
                  <a:srgbClr val="000000"/>
                </a:solidFill>
                <a:latin typeface="Arial"/>
              </a:rPr>
              <a:t>Seventh Outline Level</a:t>
            </a:r>
            <a:endParaRPr b="0" lang="en-GB" sz="2800" spc="-1" strike="noStrike">
              <a:solidFill>
                <a:srgbClr val="000000"/>
              </a:solidFill>
              <a:latin typeface="Arial"/>
            </a:endParaRPr>
          </a:p>
        </p:txBody>
      </p:sp>
      <p:sp>
        <p:nvSpPr>
          <p:cNvPr id="80" name="PlaceHolder 3"/>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tabLst>
                <a:tab algn="l" pos="0"/>
              </a:tabLst>
            </a:pPr>
            <a:fld id="{851CFFF1-853C-47F7-8C0A-4435D8638FC6}" type="slidenum">
              <a:rPr b="0" lang="en-GB" sz="1000" spc="-1" strike="noStrike">
                <a:solidFill>
                  <a:srgbClr val="595959"/>
                </a:solidFill>
                <a:latin typeface="Arial"/>
                <a:ea typeface="Arial"/>
              </a:rPr>
              <a:t>&lt;number&gt;</a:t>
            </a:fld>
            <a:endParaRPr b="0" lang="en-GB"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fe9fb"/>
            </a:gs>
            <a:gs pos="100000">
              <a:srgbClr val="6e9be7"/>
            </a:gs>
          </a:gsLst>
          <a:lin ang="13500000"/>
        </a:gradFill>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311760" y="2151000"/>
            <a:ext cx="8519760" cy="840960"/>
          </a:xfrm>
          <a:prstGeom prst="rect">
            <a:avLst/>
          </a:prstGeom>
        </p:spPr>
        <p:txBody>
          <a:bodyPr lIns="0" rIns="0" tIns="0" bIns="0" anchor="ctr">
            <a:noAutofit/>
          </a:bodyPr>
          <a:p>
            <a:pPr algn="ct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18" name="PlaceHolder 2"/>
          <p:cNvSpPr>
            <a:spLocks noGrp="1"/>
          </p:cNvSpPr>
          <p:nvPr>
            <p:ph type="body"/>
          </p:nvPr>
        </p:nvSpPr>
        <p:spPr>
          <a:xfrm>
            <a:off x="457200" y="1203480"/>
            <a:ext cx="8228880" cy="2982600"/>
          </a:xfrm>
          <a:prstGeom prst="rect">
            <a:avLst/>
          </a:prstGeom>
        </p:spPr>
        <p:txBody>
          <a:bodyPr lIns="0" rIns="0" tIns="0" bIns="0">
            <a:noAutofit/>
          </a:bodyPr>
          <a:p>
            <a:pPr marL="432000" indent="-324000" algn="ctr">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fe9fb"/>
            </a:gs>
            <a:gs pos="100000">
              <a:srgbClr val="6e9be7"/>
            </a:gs>
          </a:gsLst>
          <a:lin ang="13500000"/>
        </a:gradFill>
      </p:bgPr>
    </p:bg>
    <p:spTree>
      <p:nvGrpSpPr>
        <p:cNvPr id="1" name=""/>
        <p:cNvGrpSpPr/>
        <p:nvPr/>
      </p:nvGrpSpPr>
      <p:grpSpPr>
        <a:xfrm>
          <a:off x="0" y="0"/>
          <a:ext cx="0" cy="0"/>
          <a:chOff x="0" y="0"/>
          <a:chExt cx="0" cy="0"/>
        </a:xfrm>
      </p:grpSpPr>
      <p:sp>
        <p:nvSpPr>
          <p:cNvPr id="155" name="PlaceHolder 1"/>
          <p:cNvSpPr>
            <a:spLocks noGrp="1"/>
          </p:cNvSpPr>
          <p:nvPr>
            <p:ph type="title"/>
          </p:nvPr>
        </p:nvSpPr>
        <p:spPr>
          <a:xfrm>
            <a:off x="311760" y="2151000"/>
            <a:ext cx="8520120" cy="841320"/>
          </a:xfrm>
          <a:prstGeom prst="rect">
            <a:avLst/>
          </a:prstGeom>
        </p:spPr>
        <p:txBody>
          <a:bodyPr tIns="91440" bIns="91440" anchor="ctr">
            <a:noAutofit/>
          </a:bodyPr>
          <a:p>
            <a:pPr algn="ctr"/>
            <a:r>
              <a:rPr b="0" lang="en-GB" sz="3600" spc="-1" strike="noStrike">
                <a:solidFill>
                  <a:srgbClr val="000000"/>
                </a:solidFill>
                <a:latin typeface="Arial"/>
              </a:rPr>
              <a:t>Click to edit the title text format</a:t>
            </a:r>
            <a:endParaRPr b="0" lang="en-GB" sz="3600" spc="-1" strike="noStrike">
              <a:solidFill>
                <a:srgbClr val="000000"/>
              </a:solidFill>
              <a:latin typeface="Arial"/>
            </a:endParaRPr>
          </a:p>
        </p:txBody>
      </p:sp>
      <p:sp>
        <p:nvSpPr>
          <p:cNvPr id="156" name="PlaceHolder 2"/>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tabLst>
                <a:tab algn="l" pos="0"/>
              </a:tabLst>
            </a:pPr>
            <a:fld id="{2AF98958-AF3C-4469-91C8-E7275E37CEA6}" type="slidenum">
              <a:rPr b="0" lang="en-GB" sz="1000" spc="-1" strike="noStrike">
                <a:solidFill>
                  <a:srgbClr val="595959"/>
                </a:solidFill>
                <a:latin typeface="Arial"/>
                <a:ea typeface="Arial"/>
              </a:rPr>
              <a:t>&lt;number&gt;</a:t>
            </a:fld>
            <a:endParaRPr b="0" lang="en-GB" sz="1000" spc="-1" strike="noStrike">
              <a:latin typeface="Times New Roman"/>
            </a:endParaRPr>
          </a:p>
        </p:txBody>
      </p:sp>
      <p:sp>
        <p:nvSpPr>
          <p:cNvPr id="157"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7.xml.rels><?xml version="1.0" encoding="UTF-8"?>
<Relationships xmlns="http://schemas.openxmlformats.org/package/2006/relationships"><Relationship Id="rId1" Type="http://schemas.openxmlformats.org/officeDocument/2006/relationships/hyperlink" Target="mailto:fred@bloggs.org" TargetMode="External"/><Relationship Id="rId2" Type="http://schemas.openxmlformats.org/officeDocument/2006/relationships/slideLayout" Target="../slideLayouts/slideLayout2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2.xml.rels><?xml version="1.0" encoding="UTF-8"?>
<Relationships xmlns="http://schemas.openxmlformats.org/package/2006/relationships"><Relationship Id="rId1" Type="http://schemas.openxmlformats.org/officeDocument/2006/relationships/hyperlink" Target="mailto:fred@bloggs.org" TargetMode="External"/><Relationship Id="rId2" Type="http://schemas.openxmlformats.org/officeDocument/2006/relationships/slideLayout" Target="../slideLayouts/slideLayout2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5.xml.rels><?xml version="1.0" encoding="UTF-8"?>
<Relationships xmlns="http://schemas.openxmlformats.org/package/2006/relationships"><Relationship Id="rId1" Type="http://schemas.openxmlformats.org/officeDocument/2006/relationships/hyperlink" Target="mailto:fred@newbloggs.net" TargetMode="External"/><Relationship Id="rId2" Type="http://schemas.openxmlformats.org/officeDocument/2006/relationships/slideLayout" Target="../slideLayouts/slideLayout2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311760" y="744480"/>
            <a:ext cx="8520120" cy="2052360"/>
          </a:xfrm>
          <a:prstGeom prst="rect">
            <a:avLst/>
          </a:prstGeom>
          <a:noFill/>
          <a:ln>
            <a:noFill/>
          </a:ln>
          <a:effectLst>
            <a:outerShdw dist="37936" dir="2769207">
              <a:srgbClr val="b45f06"/>
            </a:outerShdw>
          </a:effectLst>
        </p:spPr>
        <p:txBody>
          <a:bodyPr tIns="91440" bIns="91440" anchor="b">
            <a:noAutofit/>
          </a:bodyPr>
          <a:p>
            <a:pPr algn="ctr">
              <a:lnSpc>
                <a:spcPct val="100000"/>
              </a:lnSpc>
              <a:tabLst>
                <a:tab algn="l" pos="0"/>
              </a:tabLst>
            </a:pPr>
            <a:r>
              <a:rPr b="0" lang="en-GB" sz="5200" spc="-1" strike="noStrike">
                <a:solidFill>
                  <a:srgbClr val="000000"/>
                </a:solidFill>
                <a:latin typeface="Arial"/>
                <a:ea typeface="Arial"/>
              </a:rPr>
              <a:t>SQL With Node</a:t>
            </a:r>
            <a:endParaRPr b="0" lang="en-GB" sz="5200" spc="-1" strike="noStrike">
              <a:solidFill>
                <a:srgbClr val="000000"/>
              </a:solidFill>
              <a:latin typeface="Arial"/>
            </a:endParaRPr>
          </a:p>
        </p:txBody>
      </p:sp>
      <p:sp>
        <p:nvSpPr>
          <p:cNvPr id="195" name="TextShape 2"/>
          <p:cNvSpPr txBox="1"/>
          <p:nvPr/>
        </p:nvSpPr>
        <p:spPr>
          <a:xfrm>
            <a:off x="311760" y="2834280"/>
            <a:ext cx="8520120" cy="792360"/>
          </a:xfrm>
          <a:prstGeom prst="rect">
            <a:avLst/>
          </a:prstGeom>
          <a:noFill/>
          <a:ln>
            <a:noFill/>
          </a:ln>
        </p:spPr>
        <p:txBody>
          <a:bodyPr tIns="91440" bIns="91440">
            <a:noAutofit/>
          </a:bodyPr>
          <a:p>
            <a:pPr algn="ctr">
              <a:lnSpc>
                <a:spcPct val="100000"/>
              </a:lnSpc>
              <a:tabLst>
                <a:tab algn="l" pos="0"/>
              </a:tabLst>
            </a:pPr>
            <a:r>
              <a:rPr b="0" lang="en-GB" sz="2800" spc="-1" strike="noStrike">
                <a:solidFill>
                  <a:srgbClr val="073763"/>
                </a:solidFill>
                <a:latin typeface="Arial"/>
                <a:ea typeface="Arial"/>
              </a:rPr>
              <a:t>Using SQL with Node.js, express and PostgreSQL</a:t>
            </a:r>
            <a:endParaRPr b="0" lang="en-GB"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2800" spc="-1" strike="noStrike">
                <a:solidFill>
                  <a:srgbClr val="000000"/>
                </a:solidFill>
                <a:latin typeface="Arial"/>
                <a:ea typeface="Arial"/>
              </a:rPr>
              <a:t>Being More Selective</a:t>
            </a:r>
            <a:endParaRPr b="0" lang="en-GB" sz="2800" spc="-1" strike="noStrike">
              <a:solidFill>
                <a:srgbClr val="000000"/>
              </a:solidFill>
              <a:latin typeface="Arial"/>
            </a:endParaRPr>
          </a:p>
        </p:txBody>
      </p:sp>
      <p:sp>
        <p:nvSpPr>
          <p:cNvPr id="267" name="TextShape 2"/>
          <p:cNvSpPr txBox="1"/>
          <p:nvPr/>
        </p:nvSpPr>
        <p:spPr>
          <a:xfrm>
            <a:off x="311760" y="1152360"/>
            <a:ext cx="8520120" cy="3416040"/>
          </a:xfrm>
          <a:prstGeom prst="rect">
            <a:avLst/>
          </a:prstGeom>
          <a:noFill/>
          <a:ln>
            <a:noFill/>
          </a:ln>
        </p:spPr>
        <p:txBody>
          <a:bodyPr tIns="91440" bIns="91440">
            <a:noAutofit/>
          </a:bodyPr>
          <a:p>
            <a:pPr>
              <a:lnSpc>
                <a:spcPct val="100000"/>
              </a:lnSpc>
              <a:tabLst>
                <a:tab algn="l" pos="0"/>
              </a:tabLst>
            </a:pPr>
            <a:r>
              <a:rPr b="0" lang="en-GB" sz="2400" spc="-1" strike="noStrike">
                <a:solidFill>
                  <a:srgbClr val="073763"/>
                </a:solidFill>
                <a:latin typeface="Arial"/>
                <a:ea typeface="Arial"/>
              </a:rPr>
              <a:t>All rows is fine for a small table, but if we have 200,000 customers it becomes a bit unworkable.</a:t>
            </a: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r>
              <a:rPr b="0" lang="en-GB" sz="2400" spc="-1" strike="noStrike">
                <a:solidFill>
                  <a:srgbClr val="073763"/>
                </a:solidFill>
                <a:latin typeface="Arial"/>
                <a:ea typeface="Arial"/>
              </a:rPr>
              <a:t>If we know the id of the customer we can query for just one.</a:t>
            </a: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r>
              <a:rPr b="0" lang="en-GB" sz="2400" spc="-1" strike="noStrike">
                <a:solidFill>
                  <a:srgbClr val="073763"/>
                </a:solidFill>
                <a:latin typeface="Arial"/>
                <a:ea typeface="Arial"/>
              </a:rPr>
              <a:t>Add code for a new endpoint: /customers/:id</a:t>
            </a: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r>
              <a:rPr b="0" lang="en-GB" sz="2200" spc="-1" strike="noStrike">
                <a:solidFill>
                  <a:srgbClr val="073763"/>
                </a:solidFill>
                <a:latin typeface="Arial"/>
                <a:ea typeface="Arial"/>
              </a:rPr>
              <a:t>The URL would be: </a:t>
            </a:r>
            <a:r>
              <a:rPr b="0" lang="en-GB" sz="2200" spc="-1" strike="noStrike">
                <a:solidFill>
                  <a:srgbClr val="073763"/>
                </a:solidFill>
                <a:latin typeface="Courier New"/>
                <a:ea typeface="Courier New"/>
              </a:rPr>
              <a:t>http://localhost:3000/customers/34</a:t>
            </a:r>
            <a:endParaRPr b="0" lang="en-GB" sz="2200" spc="-1" strike="noStrike">
              <a:solidFill>
                <a:srgbClr val="000000"/>
              </a:solidFill>
              <a:latin typeface="Arial"/>
            </a:endParaRPr>
          </a:p>
        </p:txBody>
      </p:sp>
      <p:sp>
        <p:nvSpPr>
          <p:cNvPr id="268" name="CustomShape 3"/>
          <p:cNvSpPr/>
          <p:nvPr/>
        </p:nvSpPr>
        <p:spPr>
          <a:xfrm>
            <a:off x="311760" y="3076560"/>
            <a:ext cx="8311320" cy="1109160"/>
          </a:xfrm>
          <a:prstGeom prst="rect">
            <a:avLst/>
          </a:prstGeom>
          <a:solidFill>
            <a:srgbClr val="351c75"/>
          </a:solidFill>
          <a:ln>
            <a:noFill/>
          </a:ln>
        </p:spPr>
        <p:style>
          <a:lnRef idx="0"/>
          <a:fillRef idx="0"/>
          <a:effectRef idx="0"/>
          <a:fontRef idx="minor"/>
        </p:style>
        <p:txBody>
          <a:bodyPr tIns="91440" bIns="91440">
            <a:noAutofit/>
          </a:bodyPr>
          <a:p>
            <a:pPr>
              <a:lnSpc>
                <a:spcPct val="100000"/>
              </a:lnSpc>
              <a:tabLst>
                <a:tab algn="l" pos="0"/>
              </a:tabLst>
            </a:pPr>
            <a:r>
              <a:rPr b="0" lang="en-GB" sz="2000" spc="-1" strike="noStrike">
                <a:solidFill>
                  <a:srgbClr val="f3f3f3"/>
                </a:solidFill>
                <a:latin typeface="Courier New"/>
                <a:ea typeface="Courier New"/>
              </a:rPr>
              <a:t>app.get("/customers</a:t>
            </a:r>
            <a:r>
              <a:rPr b="1" lang="en-GB" sz="2000" spc="-1" strike="noStrike">
                <a:solidFill>
                  <a:srgbClr val="f3f3f3"/>
                </a:solidFill>
                <a:latin typeface="Courier New"/>
                <a:ea typeface="Courier New"/>
              </a:rPr>
              <a:t>/:id</a:t>
            </a:r>
            <a:r>
              <a:rPr b="0" lang="en-GB" sz="2000" spc="-1" strike="noStrike">
                <a:solidFill>
                  <a:srgbClr val="f3f3f3"/>
                </a:solidFill>
                <a:latin typeface="Courier New"/>
                <a:ea typeface="Courier New"/>
              </a:rPr>
              <a:t>", function(req, res) {</a:t>
            </a:r>
            <a:endParaRPr b="0" lang="en-GB" sz="2000" spc="-1" strike="noStrike">
              <a:latin typeface="Arial"/>
            </a:endParaRPr>
          </a:p>
          <a:p>
            <a:pPr>
              <a:lnSpc>
                <a:spcPct val="100000"/>
              </a:lnSpc>
              <a:tabLst>
                <a:tab algn="l" pos="0"/>
              </a:tabLst>
            </a:pPr>
            <a:r>
              <a:rPr b="0" lang="en-GB" sz="2000" spc="-1" strike="noStrike">
                <a:solidFill>
                  <a:srgbClr val="f3f3f3"/>
                </a:solidFill>
                <a:latin typeface="Courier New"/>
                <a:ea typeface="Courier New"/>
              </a:rPr>
              <a:t>  </a:t>
            </a:r>
            <a:r>
              <a:rPr b="0" lang="en-GB" sz="2000" spc="-1" strike="noStrike">
                <a:solidFill>
                  <a:srgbClr val="f3f3f3"/>
                </a:solidFill>
                <a:latin typeface="Courier New"/>
                <a:ea typeface="Courier New"/>
              </a:rPr>
              <a:t>// TODO: add code here</a:t>
            </a:r>
            <a:endParaRPr b="0" lang="en-GB" sz="2000" spc="-1" strike="noStrike">
              <a:latin typeface="Arial"/>
            </a:endParaRPr>
          </a:p>
          <a:p>
            <a:pPr>
              <a:lnSpc>
                <a:spcPct val="100000"/>
              </a:lnSpc>
              <a:tabLst>
                <a:tab algn="l" pos="0"/>
              </a:tabLst>
            </a:pPr>
            <a:r>
              <a:rPr b="0" lang="en-GB" sz="2000" spc="-1" strike="noStrike">
                <a:solidFill>
                  <a:srgbClr val="f3f3f3"/>
                </a:solidFill>
                <a:latin typeface="Courier New"/>
                <a:ea typeface="Courier New"/>
              </a:rPr>
              <a:t>});</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2800" spc="-1" strike="noStrike">
                <a:solidFill>
                  <a:srgbClr val="000000"/>
                </a:solidFill>
                <a:latin typeface="Arial"/>
                <a:ea typeface="Arial"/>
              </a:rPr>
              <a:t>Selecting By id Value</a:t>
            </a:r>
            <a:endParaRPr b="0" lang="en-GB" sz="2800" spc="-1" strike="noStrike">
              <a:solidFill>
                <a:srgbClr val="000000"/>
              </a:solidFill>
              <a:latin typeface="Arial"/>
            </a:endParaRPr>
          </a:p>
        </p:txBody>
      </p:sp>
      <p:sp>
        <p:nvSpPr>
          <p:cNvPr id="270" name="TextShape 2"/>
          <p:cNvSpPr txBox="1"/>
          <p:nvPr/>
        </p:nvSpPr>
        <p:spPr>
          <a:xfrm>
            <a:off x="311760" y="1152360"/>
            <a:ext cx="8520120" cy="3416040"/>
          </a:xfrm>
          <a:prstGeom prst="rect">
            <a:avLst/>
          </a:prstGeom>
          <a:noFill/>
          <a:ln>
            <a:noFill/>
          </a:ln>
        </p:spPr>
        <p:txBody>
          <a:bodyPr tIns="91440" bIns="91440">
            <a:noAutofit/>
          </a:bodyPr>
          <a:p>
            <a:pPr>
              <a:lnSpc>
                <a:spcPct val="100000"/>
              </a:lnSpc>
              <a:tabLst>
                <a:tab algn="l" pos="0"/>
              </a:tabLst>
            </a:pPr>
            <a:r>
              <a:rPr b="0" lang="en-GB" sz="2400" spc="-1" strike="noStrike">
                <a:solidFill>
                  <a:srgbClr val="073763"/>
                </a:solidFill>
                <a:latin typeface="Arial"/>
                <a:ea typeface="Arial"/>
              </a:rPr>
              <a:t>First, get the id from the request:</a:t>
            </a: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r>
              <a:rPr b="0" lang="en-GB" sz="2400" spc="-1" strike="noStrike">
                <a:solidFill>
                  <a:srgbClr val="073763"/>
                </a:solidFill>
                <a:latin typeface="Arial"/>
                <a:ea typeface="Arial"/>
              </a:rPr>
              <a:t>Next, use the id in the SQL query:</a:t>
            </a: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r>
              <a:rPr b="0" lang="en-GB" sz="2000" spc="-1" strike="noStrike">
                <a:solidFill>
                  <a:srgbClr val="073763"/>
                </a:solidFill>
                <a:latin typeface="Arial"/>
                <a:ea typeface="Arial"/>
              </a:rPr>
              <a:t>Note the </a:t>
            </a:r>
            <a:r>
              <a:rPr b="0" lang="en-GB" sz="2000" spc="-1" strike="noStrike">
                <a:solidFill>
                  <a:srgbClr val="073763"/>
                </a:solidFill>
                <a:latin typeface="Courier New"/>
                <a:ea typeface="Courier New"/>
              </a:rPr>
              <a:t>$1</a:t>
            </a:r>
            <a:r>
              <a:rPr b="0" lang="en-GB" sz="2000" spc="-1" strike="noStrike">
                <a:solidFill>
                  <a:srgbClr val="073763"/>
                </a:solidFill>
                <a:latin typeface="Arial"/>
                <a:ea typeface="Arial"/>
              </a:rPr>
              <a:t> placeholder in SQL matches the </a:t>
            </a:r>
            <a:r>
              <a:rPr b="0" lang="en-GB" sz="2000" spc="-1" strike="noStrike">
                <a:solidFill>
                  <a:srgbClr val="073763"/>
                </a:solidFill>
                <a:latin typeface="Courier New"/>
                <a:ea typeface="Courier New"/>
              </a:rPr>
              <a:t>custId</a:t>
            </a:r>
            <a:r>
              <a:rPr b="0" lang="en-GB" sz="2000" spc="-1" strike="noStrike">
                <a:solidFill>
                  <a:srgbClr val="073763"/>
                </a:solidFill>
                <a:latin typeface="Arial"/>
                <a:ea typeface="Arial"/>
              </a:rPr>
              <a:t> in the array (2nd param). The value of </a:t>
            </a:r>
            <a:r>
              <a:rPr b="0" lang="en-GB" sz="2000" spc="-1" strike="noStrike">
                <a:solidFill>
                  <a:srgbClr val="073763"/>
                </a:solidFill>
                <a:latin typeface="Courier New"/>
                <a:ea typeface="Courier New"/>
              </a:rPr>
              <a:t>custId</a:t>
            </a:r>
            <a:r>
              <a:rPr b="0" lang="en-GB" sz="2000" spc="-1" strike="noStrike">
                <a:solidFill>
                  <a:srgbClr val="073763"/>
                </a:solidFill>
                <a:latin typeface="Arial"/>
                <a:ea typeface="Arial"/>
              </a:rPr>
              <a:t> will replace the $1 in the SQL.</a:t>
            </a:r>
            <a:endParaRPr b="0" lang="en-GB" sz="2000" spc="-1" strike="noStrike">
              <a:solidFill>
                <a:srgbClr val="000000"/>
              </a:solidFill>
              <a:latin typeface="Arial"/>
            </a:endParaRPr>
          </a:p>
        </p:txBody>
      </p:sp>
      <p:sp>
        <p:nvSpPr>
          <p:cNvPr id="271" name="CustomShape 3"/>
          <p:cNvSpPr/>
          <p:nvPr/>
        </p:nvSpPr>
        <p:spPr>
          <a:xfrm>
            <a:off x="416160" y="1638720"/>
            <a:ext cx="8311320" cy="436320"/>
          </a:xfrm>
          <a:prstGeom prst="rect">
            <a:avLst/>
          </a:prstGeom>
          <a:solidFill>
            <a:srgbClr val="351c75"/>
          </a:solidFill>
          <a:ln>
            <a:noFill/>
          </a:ln>
        </p:spPr>
        <p:style>
          <a:lnRef idx="0"/>
          <a:fillRef idx="0"/>
          <a:effectRef idx="0"/>
          <a:fontRef idx="minor"/>
        </p:style>
        <p:txBody>
          <a:bodyPr tIns="91440" bIns="91440">
            <a:noAutofit/>
          </a:bodyPr>
          <a:p>
            <a:pPr>
              <a:lnSpc>
                <a:spcPct val="100000"/>
              </a:lnSpc>
              <a:tabLst>
                <a:tab algn="l" pos="0"/>
              </a:tabLst>
            </a:pPr>
            <a:r>
              <a:rPr b="1" lang="en-GB" sz="1800" spc="-1" strike="noStrike">
                <a:solidFill>
                  <a:srgbClr val="f3f3f3"/>
                </a:solidFill>
                <a:latin typeface="Courier New"/>
                <a:ea typeface="Courier New"/>
              </a:rPr>
              <a:t>var custId = parseInt(req.params.id);</a:t>
            </a:r>
            <a:endParaRPr b="0" lang="en-GB" sz="1800" spc="-1" strike="noStrike">
              <a:latin typeface="Arial"/>
            </a:endParaRPr>
          </a:p>
        </p:txBody>
      </p:sp>
      <p:sp>
        <p:nvSpPr>
          <p:cNvPr id="272" name="CustomShape 4"/>
          <p:cNvSpPr/>
          <p:nvPr/>
        </p:nvSpPr>
        <p:spPr>
          <a:xfrm>
            <a:off x="416160" y="2553120"/>
            <a:ext cx="8311320" cy="1297440"/>
          </a:xfrm>
          <a:prstGeom prst="rect">
            <a:avLst/>
          </a:prstGeom>
          <a:solidFill>
            <a:srgbClr val="351c75"/>
          </a:solidFill>
          <a:ln>
            <a:noFill/>
          </a:ln>
        </p:spPr>
        <p:style>
          <a:lnRef idx="0"/>
          <a:fillRef idx="0"/>
          <a:effectRef idx="0"/>
          <a:fontRef idx="minor"/>
        </p:style>
        <p:txBody>
          <a:bodyPr tIns="91440" bIns="91440">
            <a:noAutofit/>
          </a:bodyPr>
          <a:p>
            <a:pPr>
              <a:lnSpc>
                <a:spcPct val="100000"/>
              </a:lnSpc>
              <a:tabLst>
                <a:tab algn="l" pos="0"/>
              </a:tabLst>
            </a:pPr>
            <a:r>
              <a:rPr b="1" lang="en-GB" sz="1800" spc="-1" strike="noStrike">
                <a:solidFill>
                  <a:srgbClr val="f3f3f3"/>
                </a:solidFill>
                <a:latin typeface="Courier New"/>
                <a:ea typeface="Courier New"/>
              </a:rPr>
              <a:t>db.query("SELECT * FROM customers WHERE id = $1", [custId],</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function (err, result){</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 we’ll add code here next ...</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2800" spc="-1" strike="noStrike">
                <a:solidFill>
                  <a:srgbClr val="000000"/>
                </a:solidFill>
                <a:latin typeface="Arial"/>
                <a:ea typeface="Arial"/>
              </a:rPr>
              <a:t>Returning the Row in the Response</a:t>
            </a:r>
            <a:endParaRPr b="0" lang="en-GB" sz="2800" spc="-1" strike="noStrike">
              <a:solidFill>
                <a:srgbClr val="000000"/>
              </a:solidFill>
              <a:latin typeface="Arial"/>
            </a:endParaRPr>
          </a:p>
        </p:txBody>
      </p:sp>
      <p:sp>
        <p:nvSpPr>
          <p:cNvPr id="274" name="TextShape 2"/>
          <p:cNvSpPr txBox="1"/>
          <p:nvPr/>
        </p:nvSpPr>
        <p:spPr>
          <a:xfrm>
            <a:off x="311760" y="1152360"/>
            <a:ext cx="8520120" cy="3416040"/>
          </a:xfrm>
          <a:prstGeom prst="rect">
            <a:avLst/>
          </a:prstGeom>
          <a:noFill/>
          <a:ln>
            <a:noFill/>
          </a:ln>
        </p:spPr>
        <p:txBody>
          <a:bodyPr tIns="91440" bIns="91440">
            <a:noAutofit/>
          </a:bodyPr>
          <a:p>
            <a:pPr>
              <a:lnSpc>
                <a:spcPct val="100000"/>
              </a:lnSpc>
              <a:tabLst>
                <a:tab algn="l" pos="0"/>
              </a:tabLst>
            </a:pPr>
            <a:r>
              <a:rPr b="0" lang="en-GB" sz="2400" spc="-1" strike="noStrike">
                <a:solidFill>
                  <a:srgbClr val="073763"/>
                </a:solidFill>
                <a:latin typeface="Arial"/>
                <a:ea typeface="Arial"/>
              </a:rPr>
              <a:t>Finally, we return the row from the query:</a:t>
            </a: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r>
              <a:rPr b="0" lang="en-GB" sz="2400" spc="-1" strike="noStrike">
                <a:solidFill>
                  <a:srgbClr val="073763"/>
                </a:solidFill>
                <a:latin typeface="Arial"/>
                <a:ea typeface="Arial"/>
              </a:rPr>
              <a:t>Use Postman to check the response, the URL for customer id = 3 is: </a:t>
            </a:r>
            <a:r>
              <a:rPr b="1" lang="en-GB" sz="2400" spc="-1" strike="noStrike">
                <a:solidFill>
                  <a:srgbClr val="073763"/>
                </a:solidFill>
                <a:latin typeface="Arial"/>
                <a:ea typeface="Arial"/>
              </a:rPr>
              <a:t>http://localhost:3000/customers/</a:t>
            </a:r>
            <a:r>
              <a:rPr b="1" lang="en-GB" sz="2400" spc="-1" strike="noStrike" u="sng">
                <a:solidFill>
                  <a:srgbClr val="073763"/>
                </a:solidFill>
                <a:uFillTx/>
                <a:latin typeface="Arial"/>
                <a:ea typeface="Arial"/>
              </a:rPr>
              <a:t>3</a:t>
            </a:r>
            <a:endParaRPr b="0" lang="en-GB" sz="2400" spc="-1" strike="noStrike">
              <a:solidFill>
                <a:srgbClr val="000000"/>
              </a:solidFill>
              <a:latin typeface="Arial"/>
            </a:endParaRPr>
          </a:p>
        </p:txBody>
      </p:sp>
      <p:sp>
        <p:nvSpPr>
          <p:cNvPr id="275" name="CustomShape 3"/>
          <p:cNvSpPr/>
          <p:nvPr/>
        </p:nvSpPr>
        <p:spPr>
          <a:xfrm>
            <a:off x="416160" y="1648800"/>
            <a:ext cx="8311320" cy="1845720"/>
          </a:xfrm>
          <a:prstGeom prst="rect">
            <a:avLst/>
          </a:prstGeom>
          <a:solidFill>
            <a:srgbClr val="351c75"/>
          </a:solidFill>
          <a:ln>
            <a:noFill/>
          </a:ln>
        </p:spPr>
        <p:style>
          <a:lnRef idx="0"/>
          <a:fillRef idx="0"/>
          <a:effectRef idx="0"/>
          <a:fontRef idx="minor"/>
        </p:style>
        <p:txBody>
          <a:bodyPr tIns="91440" bIns="91440">
            <a:noAutofit/>
          </a:bodyPr>
          <a:p>
            <a:pPr>
              <a:lnSpc>
                <a:spcPct val="100000"/>
              </a:lnSpc>
              <a:tabLst>
                <a:tab algn="l" pos="0"/>
              </a:tabLst>
            </a:pPr>
            <a:r>
              <a:rPr b="1" lang="en-GB" sz="1800" spc="-1" strike="noStrike">
                <a:solidFill>
                  <a:srgbClr val="f3f3f3"/>
                </a:solidFill>
                <a:latin typeface="Courier New"/>
                <a:ea typeface="Courier New"/>
              </a:rPr>
              <a:t>db.query("SELECT ... FROM customers WHERE id = $1", [id],</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function (err, result){</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res.status(200).json({</a:t>
            </a:r>
            <a:br/>
            <a:r>
              <a:rPr b="1" lang="en-GB" sz="1800" spc="-1" strike="noStrike">
                <a:solidFill>
                  <a:srgbClr val="f3f3f3"/>
                </a:solidFill>
                <a:latin typeface="Courier New"/>
                <a:ea typeface="Courier New"/>
              </a:rPr>
              <a:t>    customer: result.rows[0]</a:t>
            </a:r>
            <a:br/>
            <a:r>
              <a:rPr b="1" lang="en-GB" sz="1800" spc="-1" strike="noStrike">
                <a:solidFill>
                  <a:srgbClr val="f3f3f3"/>
                </a:solidFill>
                <a:latin typeface="Courier New"/>
                <a:ea typeface="Courier New"/>
              </a:rPr>
              <a:t>  });</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2800" spc="-1" strike="noStrike">
                <a:solidFill>
                  <a:srgbClr val="000000"/>
                </a:solidFill>
                <a:latin typeface="Arial"/>
                <a:ea typeface="Arial"/>
              </a:rPr>
              <a:t>Placeholders in SQL</a:t>
            </a:r>
            <a:endParaRPr b="0" lang="en-GB" sz="2800" spc="-1" strike="noStrike">
              <a:solidFill>
                <a:srgbClr val="000000"/>
              </a:solidFill>
              <a:latin typeface="Arial"/>
            </a:endParaRPr>
          </a:p>
        </p:txBody>
      </p:sp>
      <p:sp>
        <p:nvSpPr>
          <p:cNvPr id="277" name="TextShape 2"/>
          <p:cNvSpPr txBox="1"/>
          <p:nvPr/>
        </p:nvSpPr>
        <p:spPr>
          <a:xfrm>
            <a:off x="311760" y="1152360"/>
            <a:ext cx="8520120" cy="3416040"/>
          </a:xfrm>
          <a:prstGeom prst="rect">
            <a:avLst/>
          </a:prstGeom>
          <a:noFill/>
          <a:ln>
            <a:noFill/>
          </a:ln>
        </p:spPr>
        <p:txBody>
          <a:bodyPr tIns="91440" bIns="91440">
            <a:noAutofit/>
          </a:bodyPr>
          <a:p>
            <a:pPr>
              <a:lnSpc>
                <a:spcPct val="100000"/>
              </a:lnSpc>
              <a:tabLst>
                <a:tab algn="l" pos="0"/>
              </a:tabLst>
            </a:pPr>
            <a:r>
              <a:rPr b="0" lang="en-GB" sz="2400" spc="-1" strike="noStrike">
                <a:solidFill>
                  <a:srgbClr val="073763"/>
                </a:solidFill>
                <a:latin typeface="Arial"/>
                <a:ea typeface="Arial"/>
              </a:rPr>
              <a:t>Placeholders comprise a $ symbol followed by a number, for example, $1, $2, $3, … $9, $10, $11, $12, etc…</a:t>
            </a: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r>
              <a:rPr b="0" lang="en-GB" sz="2400" spc="-1" strike="noStrike">
                <a:solidFill>
                  <a:srgbClr val="073763"/>
                </a:solidFill>
                <a:latin typeface="Arial"/>
                <a:ea typeface="Arial"/>
              </a:rPr>
              <a:t>Values to replace placeholders are provided in an array and these must match the placeholders, so that arr[0] matches $1, arr[1] matches $2, etc…</a:t>
            </a: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r>
              <a:rPr b="0" lang="en-GB" sz="2400" spc="-1" strike="noStrike">
                <a:solidFill>
                  <a:srgbClr val="073763"/>
                </a:solidFill>
                <a:latin typeface="Arial"/>
                <a:ea typeface="Arial"/>
              </a:rPr>
              <a:t>Note: Not all database implementations use $, for example, Oracle uses colon (:)</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2800" spc="-1" strike="noStrike">
                <a:solidFill>
                  <a:srgbClr val="000000"/>
                </a:solidFill>
                <a:latin typeface="Arial"/>
                <a:ea typeface="Arial"/>
              </a:rPr>
              <a:t>String Placeholders</a:t>
            </a:r>
            <a:endParaRPr b="0" lang="en-GB" sz="2800" spc="-1" strike="noStrike">
              <a:solidFill>
                <a:srgbClr val="000000"/>
              </a:solidFill>
              <a:latin typeface="Arial"/>
            </a:endParaRPr>
          </a:p>
        </p:txBody>
      </p:sp>
      <p:sp>
        <p:nvSpPr>
          <p:cNvPr id="279" name="TextShape 2"/>
          <p:cNvSpPr txBox="1"/>
          <p:nvPr/>
        </p:nvSpPr>
        <p:spPr>
          <a:xfrm>
            <a:off x="311760" y="1152360"/>
            <a:ext cx="8520120" cy="3416040"/>
          </a:xfrm>
          <a:prstGeom prst="rect">
            <a:avLst/>
          </a:prstGeom>
          <a:noFill/>
          <a:ln>
            <a:noFill/>
          </a:ln>
        </p:spPr>
        <p:txBody>
          <a:bodyPr tIns="91440" bIns="91440">
            <a:noAutofit/>
          </a:bodyPr>
          <a:p>
            <a:pPr>
              <a:lnSpc>
                <a:spcPct val="100000"/>
              </a:lnSpc>
              <a:tabLst>
                <a:tab algn="l" pos="0"/>
              </a:tabLst>
            </a:pPr>
            <a:r>
              <a:rPr b="0" lang="en-GB" sz="2400" spc="-1" strike="noStrike">
                <a:solidFill>
                  <a:srgbClr val="073763"/>
                </a:solidFill>
                <a:latin typeface="Arial"/>
                <a:ea typeface="Arial"/>
              </a:rPr>
              <a:t>Don't put apostrophes around string placeholders:</a:t>
            </a:r>
            <a:endParaRPr b="0" lang="en-GB" sz="2400" spc="-1" strike="noStrike">
              <a:solidFill>
                <a:srgbClr val="000000"/>
              </a:solidFill>
              <a:latin typeface="Arial"/>
            </a:endParaRPr>
          </a:p>
        </p:txBody>
      </p:sp>
      <p:sp>
        <p:nvSpPr>
          <p:cNvPr id="280" name="CustomShape 3"/>
          <p:cNvSpPr/>
          <p:nvPr/>
        </p:nvSpPr>
        <p:spPr>
          <a:xfrm>
            <a:off x="416160" y="1648800"/>
            <a:ext cx="8311320" cy="3038760"/>
          </a:xfrm>
          <a:prstGeom prst="rect">
            <a:avLst/>
          </a:prstGeom>
          <a:solidFill>
            <a:srgbClr val="351c75"/>
          </a:solidFill>
          <a:ln>
            <a:noFill/>
          </a:ln>
        </p:spPr>
        <p:style>
          <a:lnRef idx="0"/>
          <a:fillRef idx="0"/>
          <a:effectRef idx="0"/>
          <a:fontRef idx="minor"/>
        </p:style>
        <p:txBody>
          <a:bodyPr tIns="91440" bIns="91440">
            <a:noAutofit/>
          </a:bodyPr>
          <a:p>
            <a:pPr>
              <a:lnSpc>
                <a:spcPct val="100000"/>
              </a:lnSpc>
              <a:tabLst>
                <a:tab algn="l" pos="0"/>
              </a:tabLst>
            </a:pPr>
            <a:r>
              <a:rPr b="1" lang="en-GB" sz="1800" spc="-1" strike="noStrike">
                <a:solidFill>
                  <a:srgbClr val="f3f3f3"/>
                </a:solidFill>
                <a:latin typeface="Courier New"/>
                <a:ea typeface="Courier New"/>
              </a:rPr>
              <a:t>app.get("/customers/by_city/:city", (req, res) =&gt; {</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const cityName = req.params.city;</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db.query("SELECT * FROM customers " +</a:t>
            </a:r>
            <a:endParaRPr b="0" lang="en-GB" sz="1800" spc="-1" strike="noStrike">
              <a:latin typeface="Arial"/>
            </a:endParaRPr>
          </a:p>
          <a:p>
            <a:pPr marL="1371600">
              <a:lnSpc>
                <a:spcPct val="100000"/>
              </a:lnSpc>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"WHERE city LIKE $1||'%'", [cityName],</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function (err, result){</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res.status(200).json({</a:t>
            </a:r>
            <a:br/>
            <a:r>
              <a:rPr b="1" lang="en-GB" sz="1800" spc="-1" strike="noStrike">
                <a:solidFill>
                  <a:srgbClr val="f3f3f3"/>
                </a:solidFill>
                <a:latin typeface="Courier New"/>
                <a:ea typeface="Courier New"/>
              </a:rPr>
              <a:t>        customers: result.rows</a:t>
            </a:r>
            <a:br/>
            <a:r>
              <a:rPr b="1" lang="en-GB" sz="1800" spc="-1" strike="noStrike">
                <a:solidFill>
                  <a:srgbClr val="f3f3f3"/>
                </a:solidFill>
                <a:latin typeface="Courier New"/>
                <a:ea typeface="Courier New"/>
              </a:rPr>
              <a:t>    });</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6db"/>
            </a:gs>
            <a:gs pos="100000">
              <a:srgbClr val="fad25c"/>
            </a:gs>
          </a:gsLst>
          <a:lin ang="13500000"/>
        </a:gradFill>
      </p:bgPr>
    </p:bg>
    <p:spTree>
      <p:nvGrpSpPr>
        <p:cNvPr id="1" name=""/>
        <p:cNvGrpSpPr/>
        <p:nvPr/>
      </p:nvGrpSpPr>
      <p:grpSpPr>
        <a:xfrm>
          <a:off x="0" y="0"/>
          <a:ext cx="0" cy="0"/>
          <a:chOff x="0" y="0"/>
          <a:chExt cx="0" cy="0"/>
        </a:xfrm>
      </p:grpSpPr>
      <p:sp>
        <p:nvSpPr>
          <p:cNvPr id="281"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3000" spc="-1" strike="noStrike">
                <a:solidFill>
                  <a:srgbClr val="000000"/>
                </a:solidFill>
                <a:latin typeface="Arial"/>
                <a:ea typeface="Arial"/>
              </a:rPr>
              <a:t>Exercise:</a:t>
            </a:r>
            <a:endParaRPr b="0" lang="en-GB" sz="3000" spc="-1" strike="noStrike">
              <a:solidFill>
                <a:srgbClr val="000000"/>
              </a:solidFill>
              <a:latin typeface="Arial"/>
            </a:endParaRPr>
          </a:p>
        </p:txBody>
      </p:sp>
      <p:sp>
        <p:nvSpPr>
          <p:cNvPr id="282" name="TextShape 2"/>
          <p:cNvSpPr txBox="1"/>
          <p:nvPr/>
        </p:nvSpPr>
        <p:spPr>
          <a:xfrm>
            <a:off x="311760" y="1152360"/>
            <a:ext cx="8520120" cy="3416040"/>
          </a:xfrm>
          <a:prstGeom prst="rect">
            <a:avLst/>
          </a:prstGeom>
          <a:noFill/>
          <a:ln>
            <a:noFill/>
          </a:ln>
        </p:spPr>
        <p:txBody>
          <a:bodyPr tIns="91440" bIns="91440">
            <a:noAutofit/>
          </a:bodyPr>
          <a:p>
            <a:pPr marL="457200" indent="-367920">
              <a:lnSpc>
                <a:spcPct val="100000"/>
              </a:lnSpc>
              <a:buClr>
                <a:srgbClr val="073763"/>
              </a:buClr>
              <a:buFont typeface="Arial"/>
              <a:buAutoNum type="arabicPeriod"/>
            </a:pPr>
            <a:r>
              <a:rPr b="0" lang="en-GB" sz="2200" spc="-1" strike="noStrike">
                <a:solidFill>
                  <a:srgbClr val="073763"/>
                </a:solidFill>
                <a:latin typeface="Arial"/>
                <a:ea typeface="Arial"/>
              </a:rPr>
              <a:t>Make sure you have defined the endpoints for:</a:t>
            </a:r>
            <a:endParaRPr b="0" lang="en-GB" sz="2200" spc="-1" strike="noStrike">
              <a:solidFill>
                <a:srgbClr val="000000"/>
              </a:solidFill>
              <a:latin typeface="Arial"/>
            </a:endParaRPr>
          </a:p>
          <a:p>
            <a:pPr lvl="1" marL="914400" indent="-367920">
              <a:lnSpc>
                <a:spcPct val="100000"/>
              </a:lnSpc>
              <a:buClr>
                <a:srgbClr val="073763"/>
              </a:buClr>
              <a:buFont typeface="Arial"/>
              <a:buAutoNum type="alphaLcPeriod"/>
            </a:pPr>
            <a:r>
              <a:rPr b="0" lang="en-GB" sz="2200" spc="-1" strike="noStrike">
                <a:solidFill>
                  <a:srgbClr val="073763"/>
                </a:solidFill>
                <a:latin typeface="Arial"/>
                <a:ea typeface="Arial"/>
              </a:rPr>
              <a:t>Getting all customers</a:t>
            </a:r>
            <a:endParaRPr b="0" lang="en-GB" sz="2200" spc="-1" strike="noStrike">
              <a:solidFill>
                <a:srgbClr val="000000"/>
              </a:solidFill>
              <a:latin typeface="Arial"/>
            </a:endParaRPr>
          </a:p>
          <a:p>
            <a:pPr lvl="1" marL="914400" indent="-367920">
              <a:lnSpc>
                <a:spcPct val="100000"/>
              </a:lnSpc>
              <a:buClr>
                <a:srgbClr val="073763"/>
              </a:buClr>
              <a:buFont typeface="Arial"/>
              <a:buAutoNum type="alphaLcPeriod"/>
            </a:pPr>
            <a:r>
              <a:rPr b="0" lang="en-GB" sz="2200" spc="-1" strike="noStrike">
                <a:solidFill>
                  <a:srgbClr val="073763"/>
                </a:solidFill>
                <a:latin typeface="Arial"/>
                <a:ea typeface="Arial"/>
              </a:rPr>
              <a:t>Getting a single customer by id</a:t>
            </a:r>
            <a:endParaRPr b="0" lang="en-GB" sz="2200" spc="-1" strike="noStrike">
              <a:solidFill>
                <a:srgbClr val="000000"/>
              </a:solidFill>
              <a:latin typeface="Arial"/>
            </a:endParaRPr>
          </a:p>
          <a:p>
            <a:pPr marL="457200" indent="-367920">
              <a:lnSpc>
                <a:spcPct val="100000"/>
              </a:lnSpc>
              <a:buClr>
                <a:srgbClr val="073763"/>
              </a:buClr>
              <a:buFont typeface="Arial"/>
              <a:buAutoNum type="arabicPeriod"/>
            </a:pPr>
            <a:r>
              <a:rPr b="0" lang="en-GB" sz="2200" spc="-1" strike="noStrike">
                <a:solidFill>
                  <a:srgbClr val="073763"/>
                </a:solidFill>
                <a:latin typeface="Arial"/>
                <a:ea typeface="Arial"/>
              </a:rPr>
              <a:t>Using a method similar to the one used to get a customer by id, define an endpoint that can get customers by matching part of the name (e.g. /customers/by-name/:name).</a:t>
            </a:r>
            <a:endParaRPr b="0" lang="en-GB" sz="2200" spc="-1" strike="noStrike">
              <a:solidFill>
                <a:srgbClr val="000000"/>
              </a:solidFill>
              <a:latin typeface="Arial"/>
            </a:endParaRPr>
          </a:p>
          <a:p>
            <a:pPr>
              <a:lnSpc>
                <a:spcPct val="100000"/>
              </a:lnSpc>
              <a:tabLst>
                <a:tab algn="l" pos="0"/>
              </a:tabLst>
            </a:pPr>
            <a:r>
              <a:rPr b="0" lang="en-GB" sz="2200" spc="-1" strike="noStrike">
                <a:solidFill>
                  <a:srgbClr val="073763"/>
                </a:solidFill>
                <a:latin typeface="Arial"/>
                <a:ea typeface="Arial"/>
              </a:rPr>
              <a:t>	</a:t>
            </a:r>
            <a:r>
              <a:rPr b="0" lang="en-GB" sz="2200" spc="-1" strike="noStrike">
                <a:solidFill>
                  <a:srgbClr val="073763"/>
                </a:solidFill>
                <a:latin typeface="Arial"/>
                <a:ea typeface="Arial"/>
              </a:rPr>
              <a:t>** Remember there may be more than one matching row!</a:t>
            </a:r>
            <a:endParaRPr b="0" lang="en-GB" sz="2200" spc="-1" strike="noStrike">
              <a:solidFill>
                <a:srgbClr val="000000"/>
              </a:solidFill>
              <a:latin typeface="Arial"/>
            </a:endParaRPr>
          </a:p>
          <a:p>
            <a:pPr marL="457200" indent="-367920">
              <a:lnSpc>
                <a:spcPct val="100000"/>
              </a:lnSpc>
              <a:buClr>
                <a:srgbClr val="073763"/>
              </a:buClr>
              <a:buFont typeface="Arial"/>
              <a:buAutoNum type="arabicPeriod"/>
              <a:tabLst>
                <a:tab algn="l" pos="0"/>
              </a:tabLst>
            </a:pPr>
            <a:r>
              <a:rPr b="0" lang="en-GB" sz="2200" spc="-1" strike="noStrike">
                <a:solidFill>
                  <a:srgbClr val="073763"/>
                </a:solidFill>
                <a:latin typeface="Arial"/>
                <a:ea typeface="Arial"/>
              </a:rPr>
              <a:t>Test all these endpoints with Postman and ensure the results are as expected.</a:t>
            </a:r>
            <a:endParaRPr b="0" lang="en-GB"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3000" spc="-1" strike="noStrike">
                <a:solidFill>
                  <a:srgbClr val="000000"/>
                </a:solidFill>
                <a:latin typeface="Arial"/>
                <a:ea typeface="Arial"/>
              </a:rPr>
              <a:t>CRUD: Create, Retrieve, Update, Delete</a:t>
            </a:r>
            <a:endParaRPr b="0" lang="en-GB" sz="3000" spc="-1" strike="noStrike">
              <a:solidFill>
                <a:srgbClr val="000000"/>
              </a:solidFill>
              <a:latin typeface="Arial"/>
            </a:endParaRPr>
          </a:p>
        </p:txBody>
      </p:sp>
      <p:graphicFrame>
        <p:nvGraphicFramePr>
          <p:cNvPr id="284" name="Table 2"/>
          <p:cNvGraphicFramePr/>
          <p:nvPr/>
        </p:nvGraphicFramePr>
        <p:xfrm>
          <a:off x="952560" y="1152360"/>
          <a:ext cx="7238520" cy="3346560"/>
        </p:xfrm>
        <a:graphic>
          <a:graphicData uri="http://schemas.openxmlformats.org/drawingml/2006/table">
            <a:tbl>
              <a:tblPr/>
              <a:tblGrid>
                <a:gridCol w="2412720"/>
                <a:gridCol w="1531440"/>
                <a:gridCol w="3294360"/>
              </a:tblGrid>
              <a:tr h="669240">
                <a:tc>
                  <a:txBody>
                    <a:bodyPr lIns="91080" rIns="91080" tIns="91080" bIns="91080" anchor="ctr">
                      <a:noAutofit/>
                    </a:bodyPr>
                    <a:p>
                      <a:pPr algn="ctr">
                        <a:lnSpc>
                          <a:spcPct val="100000"/>
                        </a:lnSpc>
                        <a:tabLst>
                          <a:tab algn="l" pos="0"/>
                        </a:tabLst>
                      </a:pPr>
                      <a:r>
                        <a:rPr b="1" lang="en-GB" sz="2400" spc="-1" strike="noStrike">
                          <a:solidFill>
                            <a:srgbClr val="000000"/>
                          </a:solidFill>
                          <a:latin typeface="Arial"/>
                          <a:ea typeface="Arial"/>
                        </a:rPr>
                        <a:t>Operation</a:t>
                      </a:r>
                      <a:endParaRPr b="0" lang="en-GB" sz="2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gn="ctr">
                        <a:lnSpc>
                          <a:spcPct val="100000"/>
                        </a:lnSpc>
                        <a:tabLst>
                          <a:tab algn="l" pos="0"/>
                        </a:tabLst>
                      </a:pPr>
                      <a:r>
                        <a:rPr b="1" lang="en-GB" sz="2400" spc="-1" strike="noStrike">
                          <a:solidFill>
                            <a:srgbClr val="000000"/>
                          </a:solidFill>
                          <a:latin typeface="Arial"/>
                          <a:ea typeface="Arial"/>
                        </a:rPr>
                        <a:t>SQL</a:t>
                      </a:r>
                      <a:endParaRPr b="0" lang="en-GB" sz="2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gn="ctr">
                        <a:lnSpc>
                          <a:spcPct val="100000"/>
                        </a:lnSpc>
                        <a:tabLst>
                          <a:tab algn="l" pos="0"/>
                        </a:tabLst>
                      </a:pPr>
                      <a:r>
                        <a:rPr b="1" lang="en-GB" sz="2400" spc="-1" strike="noStrike">
                          <a:solidFill>
                            <a:srgbClr val="000000"/>
                          </a:solidFill>
                          <a:latin typeface="Arial"/>
                          <a:ea typeface="Arial"/>
                        </a:rPr>
                        <a:t>HTTP</a:t>
                      </a:r>
                      <a:endParaRPr b="0" lang="en-GB" sz="2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669240">
                <a:tc>
                  <a:txBody>
                    <a:bodyPr lIns="91080" rIns="91080" tIns="91080" bIns="91080" anchor="ctr">
                      <a:noAutofit/>
                    </a:bodyPr>
                    <a:p>
                      <a:pPr>
                        <a:lnSpc>
                          <a:spcPct val="100000"/>
                        </a:lnSpc>
                        <a:tabLst>
                          <a:tab algn="l" pos="0"/>
                        </a:tabLst>
                      </a:pPr>
                      <a:r>
                        <a:rPr b="0" lang="en-GB" sz="2400" spc="-1" strike="noStrike">
                          <a:solidFill>
                            <a:srgbClr val="000000"/>
                          </a:solidFill>
                          <a:latin typeface="Arial"/>
                          <a:ea typeface="Arial"/>
                        </a:rPr>
                        <a:t>Create</a:t>
                      </a:r>
                      <a:endParaRPr b="0" lang="en-GB" sz="2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nSpc>
                          <a:spcPct val="100000"/>
                        </a:lnSpc>
                        <a:tabLst>
                          <a:tab algn="l" pos="0"/>
                        </a:tabLst>
                      </a:pPr>
                      <a:r>
                        <a:rPr b="0" lang="en-GB" sz="2400" spc="-1" strike="noStrike">
                          <a:solidFill>
                            <a:srgbClr val="000000"/>
                          </a:solidFill>
                          <a:latin typeface="Arial"/>
                          <a:ea typeface="Arial"/>
                        </a:rPr>
                        <a:t>INSERT</a:t>
                      </a:r>
                      <a:endParaRPr b="0" lang="en-GB" sz="2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nSpc>
                          <a:spcPct val="100000"/>
                        </a:lnSpc>
                        <a:tabLst>
                          <a:tab algn="l" pos="0"/>
                        </a:tabLst>
                      </a:pPr>
                      <a:r>
                        <a:rPr b="0" lang="en-GB" sz="2400" spc="-1" strike="noStrike">
                          <a:solidFill>
                            <a:srgbClr val="000000"/>
                          </a:solidFill>
                          <a:latin typeface="Arial"/>
                          <a:ea typeface="Arial"/>
                        </a:rPr>
                        <a:t>POST / PUT</a:t>
                      </a:r>
                      <a:endParaRPr b="0" lang="en-GB" sz="2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669240">
                <a:tc>
                  <a:txBody>
                    <a:bodyPr lIns="91080" rIns="91080" tIns="91080" bIns="91080" anchor="ctr">
                      <a:noAutofit/>
                    </a:bodyPr>
                    <a:p>
                      <a:pPr>
                        <a:lnSpc>
                          <a:spcPct val="100000"/>
                        </a:lnSpc>
                        <a:tabLst>
                          <a:tab algn="l" pos="0"/>
                        </a:tabLst>
                      </a:pPr>
                      <a:r>
                        <a:rPr b="0" lang="en-GB" sz="2400" spc="-1" strike="noStrike">
                          <a:solidFill>
                            <a:srgbClr val="000000"/>
                          </a:solidFill>
                          <a:latin typeface="Arial"/>
                          <a:ea typeface="Arial"/>
                        </a:rPr>
                        <a:t>Read (Retrieve)</a:t>
                      </a:r>
                      <a:endParaRPr b="0" lang="en-GB" sz="2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nSpc>
                          <a:spcPct val="100000"/>
                        </a:lnSpc>
                        <a:tabLst>
                          <a:tab algn="l" pos="0"/>
                        </a:tabLst>
                      </a:pPr>
                      <a:r>
                        <a:rPr b="0" lang="en-GB" sz="2400" spc="-1" strike="noStrike">
                          <a:solidFill>
                            <a:srgbClr val="000000"/>
                          </a:solidFill>
                          <a:latin typeface="Arial"/>
                          <a:ea typeface="Arial"/>
                        </a:rPr>
                        <a:t>SELECT</a:t>
                      </a:r>
                      <a:endParaRPr b="0" lang="en-GB" sz="2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nSpc>
                          <a:spcPct val="100000"/>
                        </a:lnSpc>
                        <a:tabLst>
                          <a:tab algn="l" pos="0"/>
                        </a:tabLst>
                      </a:pPr>
                      <a:r>
                        <a:rPr b="0" lang="en-GB" sz="2400" spc="-1" strike="noStrike">
                          <a:solidFill>
                            <a:srgbClr val="000000"/>
                          </a:solidFill>
                          <a:latin typeface="Arial"/>
                          <a:ea typeface="Arial"/>
                        </a:rPr>
                        <a:t>GET</a:t>
                      </a:r>
                      <a:endParaRPr b="0" lang="en-GB" sz="2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669240">
                <a:tc>
                  <a:txBody>
                    <a:bodyPr lIns="91080" rIns="91080" tIns="91080" bIns="91080" anchor="ctr">
                      <a:noAutofit/>
                    </a:bodyPr>
                    <a:p>
                      <a:pPr>
                        <a:lnSpc>
                          <a:spcPct val="100000"/>
                        </a:lnSpc>
                        <a:tabLst>
                          <a:tab algn="l" pos="0"/>
                        </a:tabLst>
                      </a:pPr>
                      <a:r>
                        <a:rPr b="0" lang="en-GB" sz="2400" spc="-1" strike="noStrike">
                          <a:solidFill>
                            <a:srgbClr val="000000"/>
                          </a:solidFill>
                          <a:latin typeface="Arial"/>
                          <a:ea typeface="Arial"/>
                        </a:rPr>
                        <a:t>Update (Modify)</a:t>
                      </a:r>
                      <a:endParaRPr b="0" lang="en-GB" sz="2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nSpc>
                          <a:spcPct val="100000"/>
                        </a:lnSpc>
                        <a:tabLst>
                          <a:tab algn="l" pos="0"/>
                        </a:tabLst>
                      </a:pPr>
                      <a:r>
                        <a:rPr b="0" lang="en-GB" sz="2400" spc="-1" strike="noStrike">
                          <a:solidFill>
                            <a:srgbClr val="000000"/>
                          </a:solidFill>
                          <a:latin typeface="Arial"/>
                          <a:ea typeface="Arial"/>
                        </a:rPr>
                        <a:t>UPDATE</a:t>
                      </a:r>
                      <a:endParaRPr b="0" lang="en-GB" sz="2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nSpc>
                          <a:spcPct val="100000"/>
                        </a:lnSpc>
                        <a:tabLst>
                          <a:tab algn="l" pos="0"/>
                        </a:tabLst>
                      </a:pPr>
                      <a:r>
                        <a:rPr b="0" lang="en-GB" sz="2400" spc="-1" strike="noStrike">
                          <a:solidFill>
                            <a:srgbClr val="000000"/>
                          </a:solidFill>
                          <a:latin typeface="Arial"/>
                          <a:ea typeface="Arial"/>
                        </a:rPr>
                        <a:t>PUT / POST /PATCH</a:t>
                      </a:r>
                      <a:endParaRPr b="0" lang="en-GB" sz="2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669600">
                <a:tc>
                  <a:txBody>
                    <a:bodyPr lIns="91080" rIns="91080" tIns="91080" bIns="91080" anchor="ctr">
                      <a:noAutofit/>
                    </a:bodyPr>
                    <a:p>
                      <a:pPr>
                        <a:lnSpc>
                          <a:spcPct val="100000"/>
                        </a:lnSpc>
                        <a:tabLst>
                          <a:tab algn="l" pos="0"/>
                        </a:tabLst>
                      </a:pPr>
                      <a:r>
                        <a:rPr b="0" lang="en-GB" sz="2400" spc="-1" strike="noStrike">
                          <a:solidFill>
                            <a:srgbClr val="000000"/>
                          </a:solidFill>
                          <a:latin typeface="Arial"/>
                          <a:ea typeface="Arial"/>
                        </a:rPr>
                        <a:t>Delete (Destroy)</a:t>
                      </a:r>
                      <a:endParaRPr b="0" lang="en-GB" sz="2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nSpc>
                          <a:spcPct val="100000"/>
                        </a:lnSpc>
                        <a:tabLst>
                          <a:tab algn="l" pos="0"/>
                        </a:tabLst>
                      </a:pPr>
                      <a:r>
                        <a:rPr b="0" lang="en-GB" sz="2400" spc="-1" strike="noStrike">
                          <a:solidFill>
                            <a:srgbClr val="000000"/>
                          </a:solidFill>
                          <a:latin typeface="Arial"/>
                          <a:ea typeface="Arial"/>
                        </a:rPr>
                        <a:t>DELETE</a:t>
                      </a:r>
                      <a:endParaRPr b="0" lang="en-GB" sz="2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ctr">
                      <a:noAutofit/>
                    </a:bodyPr>
                    <a:p>
                      <a:pPr>
                        <a:lnSpc>
                          <a:spcPct val="100000"/>
                        </a:lnSpc>
                        <a:tabLst>
                          <a:tab algn="l" pos="0"/>
                        </a:tabLst>
                      </a:pPr>
                      <a:r>
                        <a:rPr b="0" lang="en-GB" sz="2400" spc="-1" strike="noStrike">
                          <a:solidFill>
                            <a:srgbClr val="000000"/>
                          </a:solidFill>
                          <a:latin typeface="Arial"/>
                          <a:ea typeface="Arial"/>
                        </a:rPr>
                        <a:t>DELETE</a:t>
                      </a:r>
                      <a:endParaRPr b="0" lang="en-GB" sz="2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3000" spc="-1" strike="noStrike">
                <a:solidFill>
                  <a:srgbClr val="000000"/>
                </a:solidFill>
                <a:latin typeface="Arial"/>
                <a:ea typeface="Arial"/>
              </a:rPr>
              <a:t>Creating Data</a:t>
            </a:r>
            <a:endParaRPr b="0" lang="en-GB" sz="3000" spc="-1" strike="noStrike">
              <a:solidFill>
                <a:srgbClr val="000000"/>
              </a:solidFill>
              <a:latin typeface="Arial"/>
            </a:endParaRPr>
          </a:p>
        </p:txBody>
      </p:sp>
      <p:sp>
        <p:nvSpPr>
          <p:cNvPr id="286" name="TextShape 2"/>
          <p:cNvSpPr txBox="1"/>
          <p:nvPr/>
        </p:nvSpPr>
        <p:spPr>
          <a:xfrm>
            <a:off x="311760" y="1152360"/>
            <a:ext cx="8520120" cy="3416040"/>
          </a:xfrm>
          <a:prstGeom prst="rect">
            <a:avLst/>
          </a:prstGeom>
          <a:noFill/>
          <a:ln>
            <a:noFill/>
          </a:ln>
        </p:spPr>
        <p:txBody>
          <a:bodyPr tIns="91440" bIns="91440">
            <a:noAutofit/>
          </a:bodyPr>
          <a:p>
            <a:pPr>
              <a:lnSpc>
                <a:spcPct val="115000"/>
              </a:lnSpc>
              <a:tabLst>
                <a:tab algn="l" pos="0"/>
              </a:tabLst>
            </a:pPr>
            <a:r>
              <a:rPr b="0" lang="en-GB" sz="2800" spc="-1" strike="noStrike">
                <a:solidFill>
                  <a:srgbClr val="20124d"/>
                </a:solidFill>
                <a:latin typeface="Arial"/>
                <a:ea typeface="Arial"/>
              </a:rPr>
              <a:t>Reminder - to insert a new customer:</a:t>
            </a:r>
            <a:endParaRPr b="0" lang="en-GB" sz="2800" spc="-1" strike="noStrike">
              <a:solidFill>
                <a:srgbClr val="000000"/>
              </a:solidFill>
              <a:latin typeface="Arial"/>
            </a:endParaRPr>
          </a:p>
          <a:p>
            <a:pPr>
              <a:lnSpc>
                <a:spcPct val="115000"/>
              </a:lnSpc>
              <a:tabLst>
                <a:tab algn="l" pos="0"/>
              </a:tabLst>
            </a:pPr>
            <a:endParaRPr b="0" lang="en-GB" sz="2800" spc="-1" strike="noStrike">
              <a:solidFill>
                <a:srgbClr val="000000"/>
              </a:solidFill>
              <a:latin typeface="Arial"/>
            </a:endParaRPr>
          </a:p>
          <a:p>
            <a:pPr>
              <a:lnSpc>
                <a:spcPct val="115000"/>
              </a:lnSpc>
              <a:tabLst>
                <a:tab algn="l" pos="0"/>
              </a:tabLst>
            </a:pPr>
            <a:endParaRPr b="0" lang="en-GB" sz="2800" spc="-1" strike="noStrike">
              <a:solidFill>
                <a:srgbClr val="000000"/>
              </a:solidFill>
              <a:latin typeface="Arial"/>
            </a:endParaRPr>
          </a:p>
          <a:p>
            <a:pPr>
              <a:lnSpc>
                <a:spcPct val="115000"/>
              </a:lnSpc>
              <a:tabLst>
                <a:tab algn="l" pos="0"/>
              </a:tabLst>
            </a:pPr>
            <a:endParaRPr b="0" lang="en-GB" sz="2800" spc="-1" strike="noStrike">
              <a:solidFill>
                <a:srgbClr val="000000"/>
              </a:solidFill>
              <a:latin typeface="Arial"/>
            </a:endParaRPr>
          </a:p>
          <a:p>
            <a:pPr>
              <a:lnSpc>
                <a:spcPct val="115000"/>
              </a:lnSpc>
              <a:tabLst>
                <a:tab algn="l" pos="0"/>
              </a:tabLst>
            </a:pPr>
            <a:endParaRPr b="0" lang="en-GB" sz="2800" spc="-1" strike="noStrike">
              <a:solidFill>
                <a:srgbClr val="000000"/>
              </a:solidFill>
              <a:latin typeface="Arial"/>
            </a:endParaRPr>
          </a:p>
          <a:p>
            <a:pPr>
              <a:lnSpc>
                <a:spcPct val="115000"/>
              </a:lnSpc>
              <a:tabLst>
                <a:tab algn="l" pos="0"/>
              </a:tabLst>
            </a:pPr>
            <a:r>
              <a:rPr b="0" lang="en-GB" sz="2800" spc="-1" strike="noStrike">
                <a:solidFill>
                  <a:srgbClr val="20124d"/>
                </a:solidFill>
                <a:latin typeface="Arial"/>
                <a:ea typeface="Arial"/>
              </a:rPr>
              <a:t>This will need a new endpoint in server.js</a:t>
            </a:r>
            <a:endParaRPr b="0" lang="en-GB" sz="2800" spc="-1" strike="noStrike">
              <a:solidFill>
                <a:srgbClr val="000000"/>
              </a:solidFill>
              <a:latin typeface="Arial"/>
            </a:endParaRPr>
          </a:p>
          <a:p>
            <a:pPr>
              <a:lnSpc>
                <a:spcPct val="115000"/>
              </a:lnSpc>
              <a:tabLst>
                <a:tab algn="l" pos="0"/>
              </a:tabLst>
            </a:pPr>
            <a:endParaRPr b="0" lang="en-GB" sz="2800" spc="-1" strike="noStrike">
              <a:solidFill>
                <a:srgbClr val="000000"/>
              </a:solidFill>
              <a:latin typeface="Arial"/>
            </a:endParaRPr>
          </a:p>
        </p:txBody>
      </p:sp>
      <p:sp>
        <p:nvSpPr>
          <p:cNvPr id="287" name="CustomShape 3"/>
          <p:cNvSpPr/>
          <p:nvPr/>
        </p:nvSpPr>
        <p:spPr>
          <a:xfrm>
            <a:off x="311760" y="1679400"/>
            <a:ext cx="8311320" cy="1674000"/>
          </a:xfrm>
          <a:prstGeom prst="rect">
            <a:avLst/>
          </a:prstGeom>
          <a:solidFill>
            <a:srgbClr val="351c75"/>
          </a:solidFill>
          <a:ln>
            <a:noFill/>
          </a:ln>
        </p:spPr>
        <p:style>
          <a:lnRef idx="0"/>
          <a:fillRef idx="0"/>
          <a:effectRef idx="0"/>
          <a:fontRef idx="minor"/>
        </p:style>
        <p:txBody>
          <a:bodyPr tIns="91440" bIns="91440">
            <a:noAutofit/>
          </a:bodyPr>
          <a:p>
            <a:pPr>
              <a:lnSpc>
                <a:spcPct val="100000"/>
              </a:lnSpc>
              <a:tabLst>
                <a:tab algn="l" pos="0"/>
              </a:tabLst>
            </a:pPr>
            <a:r>
              <a:rPr b="1" lang="en-GB" sz="1900" spc="-1" strike="noStrike">
                <a:solidFill>
                  <a:srgbClr val="f3f3f3"/>
                </a:solidFill>
                <a:latin typeface="Courier New"/>
                <a:ea typeface="Courier New"/>
              </a:rPr>
              <a:t>INSERT INTO customers</a:t>
            </a:r>
            <a:endParaRPr b="0" lang="en-GB" sz="1900" spc="-1" strike="noStrike">
              <a:latin typeface="Arial"/>
            </a:endParaRPr>
          </a:p>
          <a:p>
            <a:pPr>
              <a:lnSpc>
                <a:spcPct val="100000"/>
              </a:lnSpc>
              <a:tabLst>
                <a:tab algn="l" pos="0"/>
              </a:tabLst>
            </a:pPr>
            <a:r>
              <a:rPr b="1" lang="en-GB" sz="1900" spc="-1" strike="noStrike">
                <a:solidFill>
                  <a:srgbClr val="f3f3f3"/>
                </a:solidFill>
                <a:latin typeface="Courier New"/>
                <a:ea typeface="Courier New"/>
              </a:rPr>
              <a:t>  </a:t>
            </a:r>
            <a:r>
              <a:rPr b="1" lang="en-GB" sz="1900" spc="-1" strike="noStrike">
                <a:solidFill>
                  <a:srgbClr val="f3f3f3"/>
                </a:solidFill>
                <a:latin typeface="Courier New"/>
                <a:ea typeface="Courier New"/>
              </a:rPr>
              <a:t>(name, email, phone, address, city, postcode, country)</a:t>
            </a:r>
            <a:endParaRPr b="0" lang="en-GB" sz="1900" spc="-1" strike="noStrike">
              <a:latin typeface="Arial"/>
            </a:endParaRPr>
          </a:p>
          <a:p>
            <a:pPr>
              <a:lnSpc>
                <a:spcPct val="100000"/>
              </a:lnSpc>
              <a:tabLst>
                <a:tab algn="l" pos="0"/>
              </a:tabLst>
            </a:pPr>
            <a:r>
              <a:rPr b="1" lang="en-GB" sz="1900" spc="-1" strike="noStrike">
                <a:solidFill>
                  <a:srgbClr val="f3f3f3"/>
                </a:solidFill>
                <a:latin typeface="Courier New"/>
                <a:ea typeface="Courier New"/>
              </a:rPr>
              <a:t>VALUES</a:t>
            </a:r>
            <a:endParaRPr b="0" lang="en-GB" sz="1900" spc="-1" strike="noStrike">
              <a:latin typeface="Arial"/>
            </a:endParaRPr>
          </a:p>
          <a:p>
            <a:pPr>
              <a:lnSpc>
                <a:spcPct val="100000"/>
              </a:lnSpc>
              <a:tabLst>
                <a:tab algn="l" pos="0"/>
              </a:tabLst>
            </a:pPr>
            <a:r>
              <a:rPr b="1" lang="en-GB" sz="1900" spc="-1" strike="noStrike">
                <a:solidFill>
                  <a:srgbClr val="f3f3f3"/>
                </a:solidFill>
                <a:latin typeface="Courier New"/>
                <a:ea typeface="Courier New"/>
              </a:rPr>
              <a:t>  </a:t>
            </a:r>
            <a:r>
              <a:rPr b="1" lang="en-GB" sz="1900" spc="-1" strike="noStrike">
                <a:solidFill>
                  <a:srgbClr val="f3f3f3"/>
                </a:solidFill>
                <a:latin typeface="Courier New"/>
                <a:ea typeface="Courier New"/>
              </a:rPr>
              <a:t>('Fred Bloggs', '</a:t>
            </a:r>
            <a:r>
              <a:rPr b="1" lang="en-GB" sz="1900" spc="-1" strike="noStrike" u="sng">
                <a:solidFill>
                  <a:srgbClr val="0097a7"/>
                </a:solidFill>
                <a:uFillTx/>
                <a:latin typeface="Courier New"/>
                <a:ea typeface="Courier New"/>
                <a:hlinkClick r:id="rId1"/>
              </a:rPr>
              <a:t>fred@bloggs.org</a:t>
            </a:r>
            <a:r>
              <a:rPr b="1" lang="en-GB" sz="1900" spc="-1" strike="noStrike">
                <a:solidFill>
                  <a:srgbClr val="f3f3f3"/>
                </a:solidFill>
                <a:latin typeface="Courier New"/>
                <a:ea typeface="Courier New"/>
              </a:rPr>
              <a:t>', '07123456789',</a:t>
            </a:r>
            <a:endParaRPr b="0" lang="en-GB" sz="1900" spc="-1" strike="noStrike">
              <a:latin typeface="Arial"/>
            </a:endParaRPr>
          </a:p>
          <a:p>
            <a:pPr>
              <a:lnSpc>
                <a:spcPct val="100000"/>
              </a:lnSpc>
              <a:tabLst>
                <a:tab algn="l" pos="0"/>
              </a:tabLst>
            </a:pPr>
            <a:r>
              <a:rPr b="1" lang="en-GB" sz="1900" spc="-1" strike="noStrike">
                <a:solidFill>
                  <a:srgbClr val="f3f3f3"/>
                </a:solidFill>
                <a:latin typeface="Courier New"/>
                <a:ea typeface="Courier New"/>
              </a:rPr>
              <a:t>    </a:t>
            </a:r>
            <a:r>
              <a:rPr b="1" lang="en-GB" sz="1900" spc="-1" strike="noStrike">
                <a:solidFill>
                  <a:srgbClr val="f3f3f3"/>
                </a:solidFill>
                <a:latin typeface="Courier New"/>
                <a:ea typeface="Courier New"/>
              </a:rPr>
              <a:t>'1 Low Brow', 'Ashbottom', 'XY2 3ZA', 'UK');</a:t>
            </a:r>
            <a:endParaRPr b="0" lang="en-GB" sz="19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3000" spc="-1" strike="noStrike">
                <a:solidFill>
                  <a:srgbClr val="000000"/>
                </a:solidFill>
                <a:latin typeface="Arial"/>
                <a:ea typeface="Arial"/>
              </a:rPr>
              <a:t>Using body-parser for Form Data</a:t>
            </a:r>
            <a:endParaRPr b="0" lang="en-GB" sz="3000" spc="-1" strike="noStrike">
              <a:solidFill>
                <a:srgbClr val="000000"/>
              </a:solidFill>
              <a:latin typeface="Arial"/>
            </a:endParaRPr>
          </a:p>
        </p:txBody>
      </p:sp>
      <p:sp>
        <p:nvSpPr>
          <p:cNvPr id="289" name="TextShape 2"/>
          <p:cNvSpPr txBox="1"/>
          <p:nvPr/>
        </p:nvSpPr>
        <p:spPr>
          <a:xfrm>
            <a:off x="311760" y="1152360"/>
            <a:ext cx="8520120" cy="3416040"/>
          </a:xfrm>
          <a:prstGeom prst="rect">
            <a:avLst/>
          </a:prstGeom>
          <a:noFill/>
          <a:ln>
            <a:noFill/>
          </a:ln>
        </p:spPr>
        <p:txBody>
          <a:bodyPr tIns="91440" bIns="91440">
            <a:noAutofit/>
          </a:bodyPr>
          <a:p>
            <a:pPr>
              <a:lnSpc>
                <a:spcPct val="100000"/>
              </a:lnSpc>
              <a:tabLst>
                <a:tab algn="l" pos="0"/>
              </a:tabLst>
            </a:pPr>
            <a:r>
              <a:rPr b="0" lang="en-GB" sz="2400" spc="-1" strike="noStrike">
                <a:solidFill>
                  <a:srgbClr val="20124d"/>
                </a:solidFill>
                <a:latin typeface="Arial"/>
                <a:ea typeface="Arial"/>
              </a:rPr>
              <a:t>For endpoints that expect a large number of data values (e.g. insert data) we can use a ‘middleware’ package. We shall use body-parser (but see also formidable). At terminal type:</a:t>
            </a: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r>
              <a:rPr b="0" lang="en-GB" sz="2400" spc="-1" strike="noStrike">
                <a:solidFill>
                  <a:srgbClr val="20124d"/>
                </a:solidFill>
                <a:latin typeface="Arial"/>
                <a:ea typeface="Arial"/>
              </a:rPr>
              <a:t>In your server.js file you need to add:</a:t>
            </a:r>
            <a:endParaRPr b="0" lang="en-GB" sz="2400" spc="-1" strike="noStrike">
              <a:solidFill>
                <a:srgbClr val="000000"/>
              </a:solidFill>
              <a:latin typeface="Arial"/>
            </a:endParaRPr>
          </a:p>
        </p:txBody>
      </p:sp>
      <p:sp>
        <p:nvSpPr>
          <p:cNvPr id="290" name="CustomShape 3"/>
          <p:cNvSpPr/>
          <p:nvPr/>
        </p:nvSpPr>
        <p:spPr>
          <a:xfrm>
            <a:off x="416160" y="3315240"/>
            <a:ext cx="8311320" cy="1297440"/>
          </a:xfrm>
          <a:prstGeom prst="rect">
            <a:avLst/>
          </a:prstGeom>
          <a:solidFill>
            <a:srgbClr val="351c75"/>
          </a:solidFill>
          <a:ln>
            <a:noFill/>
          </a:ln>
        </p:spPr>
        <p:style>
          <a:lnRef idx="0"/>
          <a:fillRef idx="0"/>
          <a:effectRef idx="0"/>
          <a:fontRef idx="minor"/>
        </p:style>
        <p:txBody>
          <a:bodyPr tIns="91440" bIns="91440">
            <a:noAutofit/>
          </a:bodyPr>
          <a:p>
            <a:pPr>
              <a:lnSpc>
                <a:spcPct val="100000"/>
              </a:lnSpc>
              <a:tabLst>
                <a:tab algn="l" pos="0"/>
              </a:tabLst>
            </a:pPr>
            <a:r>
              <a:rPr b="1" lang="en-GB" sz="1800" spc="-1" strike="noStrike">
                <a:solidFill>
                  <a:srgbClr val="f3f3f3"/>
                </a:solidFill>
                <a:latin typeface="Courier New"/>
                <a:ea typeface="Courier New"/>
              </a:rPr>
              <a:t>const bodyParser = require("body-parser");</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 . .</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app.use(bodyParser.json());</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 . .</a:t>
            </a:r>
            <a:endParaRPr b="0" lang="en-GB" sz="1800" spc="-1" strike="noStrike">
              <a:latin typeface="Arial"/>
            </a:endParaRPr>
          </a:p>
        </p:txBody>
      </p:sp>
      <p:sp>
        <p:nvSpPr>
          <p:cNvPr id="291" name="CustomShape 4"/>
          <p:cNvSpPr/>
          <p:nvPr/>
        </p:nvSpPr>
        <p:spPr>
          <a:xfrm>
            <a:off x="416160" y="2400840"/>
            <a:ext cx="8311320" cy="446040"/>
          </a:xfrm>
          <a:prstGeom prst="rect">
            <a:avLst/>
          </a:prstGeom>
          <a:solidFill>
            <a:srgbClr val="351c75"/>
          </a:solidFill>
          <a:ln>
            <a:noFill/>
          </a:ln>
        </p:spPr>
        <p:style>
          <a:lnRef idx="0"/>
          <a:fillRef idx="0"/>
          <a:effectRef idx="0"/>
          <a:fontRef idx="minor"/>
        </p:style>
        <p:txBody>
          <a:bodyPr tIns="91440" bIns="91440">
            <a:noAutofit/>
          </a:bodyPr>
          <a:p>
            <a:pPr>
              <a:lnSpc>
                <a:spcPct val="100000"/>
              </a:lnSpc>
              <a:tabLst>
                <a:tab algn="l" pos="0"/>
              </a:tabLst>
            </a:pPr>
            <a:r>
              <a:rPr b="1" lang="en-GB" sz="1800" spc="-1" strike="noStrike">
                <a:solidFill>
                  <a:srgbClr val="999999"/>
                </a:solidFill>
                <a:latin typeface="Courier New"/>
                <a:ea typeface="Courier New"/>
              </a:rPr>
              <a:t>$</a:t>
            </a:r>
            <a:r>
              <a:rPr b="1" lang="en-GB" sz="1800" spc="-1" strike="noStrike">
                <a:solidFill>
                  <a:srgbClr val="f3f3f3"/>
                </a:solidFill>
                <a:latin typeface="Courier New"/>
                <a:ea typeface="Courier New"/>
              </a:rPr>
              <a:t> npm install body-parser --save</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3000" spc="-1" strike="noStrike">
                <a:solidFill>
                  <a:srgbClr val="000000"/>
                </a:solidFill>
                <a:latin typeface="Arial"/>
                <a:ea typeface="Arial"/>
              </a:rPr>
              <a:t>Inserting Rows Using Node.js</a:t>
            </a:r>
            <a:endParaRPr b="0" lang="en-GB" sz="3000" spc="-1" strike="noStrike">
              <a:solidFill>
                <a:srgbClr val="000000"/>
              </a:solidFill>
              <a:latin typeface="Arial"/>
            </a:endParaRPr>
          </a:p>
        </p:txBody>
      </p:sp>
      <p:sp>
        <p:nvSpPr>
          <p:cNvPr id="293" name="TextShape 2"/>
          <p:cNvSpPr txBox="1"/>
          <p:nvPr/>
        </p:nvSpPr>
        <p:spPr>
          <a:xfrm>
            <a:off x="311760" y="1152360"/>
            <a:ext cx="8520120" cy="3416040"/>
          </a:xfrm>
          <a:prstGeom prst="rect">
            <a:avLst/>
          </a:prstGeom>
          <a:noFill/>
          <a:ln>
            <a:noFill/>
          </a:ln>
        </p:spPr>
        <p:txBody>
          <a:bodyPr tIns="91440" bIns="91440">
            <a:noAutofit/>
          </a:bodyPr>
          <a:p>
            <a:pPr>
              <a:lnSpc>
                <a:spcPct val="115000"/>
              </a:lnSpc>
              <a:tabLst>
                <a:tab algn="l" pos="0"/>
              </a:tabLst>
            </a:pPr>
            <a:r>
              <a:rPr b="0" lang="en-GB" sz="2400" spc="-1" strike="noStrike">
                <a:solidFill>
                  <a:srgbClr val="20124d"/>
                </a:solidFill>
                <a:latin typeface="Arial"/>
                <a:ea typeface="Arial"/>
              </a:rPr>
              <a:t>To insert rows into our tables we use a POST instead of a GET method. We define an endpoint in server.js:</a:t>
            </a: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r>
              <a:rPr b="0" lang="en-GB" sz="2400" spc="-1" strike="noStrike">
                <a:solidFill>
                  <a:srgbClr val="20124d"/>
                </a:solidFill>
                <a:latin typeface="Arial"/>
                <a:ea typeface="Arial"/>
              </a:rPr>
              <a:t>(the added code follows…)</a:t>
            </a:r>
            <a:endParaRPr b="0" lang="en-GB" sz="2400" spc="-1" strike="noStrike">
              <a:solidFill>
                <a:srgbClr val="000000"/>
              </a:solidFill>
              <a:latin typeface="Arial"/>
            </a:endParaRPr>
          </a:p>
        </p:txBody>
      </p:sp>
      <p:sp>
        <p:nvSpPr>
          <p:cNvPr id="294" name="CustomShape 3"/>
          <p:cNvSpPr/>
          <p:nvPr/>
        </p:nvSpPr>
        <p:spPr>
          <a:xfrm>
            <a:off x="363960" y="2094840"/>
            <a:ext cx="8311320" cy="1287720"/>
          </a:xfrm>
          <a:prstGeom prst="rect">
            <a:avLst/>
          </a:prstGeom>
          <a:solidFill>
            <a:srgbClr val="351c75"/>
          </a:solidFill>
          <a:ln>
            <a:noFill/>
          </a:ln>
        </p:spPr>
        <p:style>
          <a:lnRef idx="0"/>
          <a:fillRef idx="0"/>
          <a:effectRef idx="0"/>
          <a:fontRef idx="minor"/>
        </p:style>
        <p:txBody>
          <a:bodyPr tIns="91440" bIns="91440">
            <a:noAutofit/>
          </a:bodyPr>
          <a:p>
            <a:pPr>
              <a:lnSpc>
                <a:spcPct val="100000"/>
              </a:lnSpc>
              <a:tabLst>
                <a:tab algn="l" pos="0"/>
              </a:tabLst>
            </a:pPr>
            <a:r>
              <a:rPr b="0" lang="en-GB" sz="2200" spc="-1" strike="noStrike">
                <a:solidFill>
                  <a:srgbClr val="f3f3f3"/>
                </a:solidFill>
                <a:latin typeface="Courier New"/>
                <a:ea typeface="Courier New"/>
              </a:rPr>
              <a:t>app.</a:t>
            </a:r>
            <a:r>
              <a:rPr b="1" lang="en-GB" sz="2200" spc="-1" strike="noStrike">
                <a:solidFill>
                  <a:srgbClr val="f3f3f3"/>
                </a:solidFill>
                <a:latin typeface="Courier New"/>
                <a:ea typeface="Courier New"/>
              </a:rPr>
              <a:t>post</a:t>
            </a:r>
            <a:r>
              <a:rPr b="0" lang="en-GB" sz="2200" spc="-1" strike="noStrike">
                <a:solidFill>
                  <a:srgbClr val="f3f3f3"/>
                </a:solidFill>
                <a:latin typeface="Courier New"/>
                <a:ea typeface="Courier New"/>
              </a:rPr>
              <a:t>("/customers", function (req, res) {</a:t>
            </a:r>
            <a:endParaRPr b="0" lang="en-GB" sz="2200" spc="-1" strike="noStrike">
              <a:latin typeface="Arial"/>
            </a:endParaRPr>
          </a:p>
          <a:p>
            <a:pPr>
              <a:lnSpc>
                <a:spcPct val="100000"/>
              </a:lnSpc>
              <a:tabLst>
                <a:tab algn="l" pos="0"/>
              </a:tabLst>
            </a:pPr>
            <a:r>
              <a:rPr b="0" lang="en-GB" sz="2200" spc="-1" strike="noStrike">
                <a:solidFill>
                  <a:srgbClr val="f3f3f3"/>
                </a:solidFill>
                <a:latin typeface="Courier New"/>
                <a:ea typeface="Courier New"/>
              </a:rPr>
              <a:t>  </a:t>
            </a:r>
            <a:r>
              <a:rPr b="0" lang="en-GB" sz="2200" spc="-1" strike="noStrike">
                <a:solidFill>
                  <a:srgbClr val="f3f3f3"/>
                </a:solidFill>
                <a:latin typeface="Courier New"/>
                <a:ea typeface="Courier New"/>
              </a:rPr>
              <a:t>// add code here to insert row...</a:t>
            </a:r>
            <a:endParaRPr b="0" lang="en-GB" sz="2200" spc="-1" strike="noStrike">
              <a:latin typeface="Arial"/>
            </a:endParaRPr>
          </a:p>
          <a:p>
            <a:pPr>
              <a:lnSpc>
                <a:spcPct val="100000"/>
              </a:lnSpc>
              <a:tabLst>
                <a:tab algn="l" pos="0"/>
              </a:tabLst>
            </a:pPr>
            <a:r>
              <a:rPr b="0" lang="en-GB" sz="2200" spc="-1" strike="noStrike">
                <a:solidFill>
                  <a:srgbClr val="f3f3f3"/>
                </a:solidFill>
                <a:latin typeface="Courier New"/>
                <a:ea typeface="Courier New"/>
              </a:rPr>
              <a:t>});</a:t>
            </a:r>
            <a:endParaRPr b="0" lang="en-GB"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2800" spc="-1" strike="noStrike">
                <a:solidFill>
                  <a:srgbClr val="000000"/>
                </a:solidFill>
                <a:latin typeface="Arial"/>
                <a:ea typeface="Arial"/>
              </a:rPr>
              <a:t>Objectives</a:t>
            </a:r>
            <a:endParaRPr b="0" lang="en-GB" sz="2800" spc="-1" strike="noStrike">
              <a:solidFill>
                <a:srgbClr val="000000"/>
              </a:solidFill>
              <a:latin typeface="Arial"/>
            </a:endParaRPr>
          </a:p>
        </p:txBody>
      </p:sp>
      <p:sp>
        <p:nvSpPr>
          <p:cNvPr id="197" name="TextShape 2"/>
          <p:cNvSpPr txBox="1"/>
          <p:nvPr/>
        </p:nvSpPr>
        <p:spPr>
          <a:xfrm>
            <a:off x="311760" y="1152360"/>
            <a:ext cx="8520120" cy="3416040"/>
          </a:xfrm>
          <a:prstGeom prst="rect">
            <a:avLst/>
          </a:prstGeom>
          <a:noFill/>
          <a:ln>
            <a:noFill/>
          </a:ln>
        </p:spPr>
        <p:txBody>
          <a:bodyPr tIns="91440" bIns="91440">
            <a:noAutofit/>
          </a:bodyPr>
          <a:p>
            <a:pPr marL="457200" indent="-380520">
              <a:lnSpc>
                <a:spcPct val="100000"/>
              </a:lnSpc>
              <a:buClr>
                <a:srgbClr val="073763"/>
              </a:buClr>
              <a:buFont typeface="Arial"/>
              <a:buChar char="●"/>
            </a:pPr>
            <a:r>
              <a:rPr b="0" lang="en-GB" sz="2400" spc="-1" strike="noStrike">
                <a:solidFill>
                  <a:srgbClr val="073763"/>
                </a:solidFill>
                <a:latin typeface="Arial"/>
                <a:ea typeface="Arial"/>
              </a:rPr>
              <a:t>Revise PostgreSQL with NodeJS and the /customers endpoint</a:t>
            </a:r>
            <a:endParaRPr b="0" lang="en-GB" sz="2400" spc="-1" strike="noStrike">
              <a:solidFill>
                <a:srgbClr val="000000"/>
              </a:solidFill>
              <a:latin typeface="Arial"/>
            </a:endParaRPr>
          </a:p>
          <a:p>
            <a:pPr marL="457200" indent="-380520">
              <a:lnSpc>
                <a:spcPct val="100000"/>
              </a:lnSpc>
              <a:buClr>
                <a:srgbClr val="073763"/>
              </a:buClr>
              <a:buFont typeface="Arial"/>
              <a:buChar char="●"/>
            </a:pPr>
            <a:r>
              <a:rPr b="0" lang="en-GB" sz="2400" spc="-1" strike="noStrike">
                <a:solidFill>
                  <a:srgbClr val="073763"/>
                </a:solidFill>
                <a:latin typeface="Arial"/>
                <a:ea typeface="Arial"/>
              </a:rPr>
              <a:t>Create endpoints to execute selective queries</a:t>
            </a:r>
            <a:endParaRPr b="0" lang="en-GB" sz="2400" spc="-1" strike="noStrike">
              <a:solidFill>
                <a:srgbClr val="000000"/>
              </a:solidFill>
              <a:latin typeface="Arial"/>
            </a:endParaRPr>
          </a:p>
          <a:p>
            <a:pPr marL="457200" indent="-380520">
              <a:lnSpc>
                <a:spcPct val="100000"/>
              </a:lnSpc>
              <a:buClr>
                <a:srgbClr val="073763"/>
              </a:buClr>
              <a:buFont typeface="Arial"/>
              <a:buChar char="●"/>
            </a:pPr>
            <a:r>
              <a:rPr b="0" lang="en-GB" sz="2400" spc="-1" strike="noStrike">
                <a:solidFill>
                  <a:srgbClr val="073763"/>
                </a:solidFill>
                <a:latin typeface="Arial"/>
                <a:ea typeface="Arial"/>
              </a:rPr>
              <a:t>Create endpoints to insert new data into a table</a:t>
            </a:r>
            <a:endParaRPr b="0" lang="en-GB" sz="2400" spc="-1" strike="noStrike">
              <a:solidFill>
                <a:srgbClr val="000000"/>
              </a:solidFill>
              <a:latin typeface="Arial"/>
            </a:endParaRPr>
          </a:p>
          <a:p>
            <a:pPr marL="457200" indent="-380520">
              <a:lnSpc>
                <a:spcPct val="100000"/>
              </a:lnSpc>
              <a:buClr>
                <a:srgbClr val="073763"/>
              </a:buClr>
              <a:buFont typeface="Arial"/>
              <a:buChar char="●"/>
            </a:pPr>
            <a:r>
              <a:rPr b="0" lang="en-GB" sz="2400" spc="-1" strike="noStrike">
                <a:solidFill>
                  <a:srgbClr val="073763"/>
                </a:solidFill>
                <a:latin typeface="Arial"/>
                <a:ea typeface="Arial"/>
              </a:rPr>
              <a:t>Create endpoints to delete a row from a table</a:t>
            </a:r>
            <a:endParaRPr b="0" lang="en-GB" sz="2400" spc="-1" strike="noStrike">
              <a:solidFill>
                <a:srgbClr val="000000"/>
              </a:solidFill>
              <a:latin typeface="Arial"/>
            </a:endParaRPr>
          </a:p>
          <a:p>
            <a:pPr marL="457200" indent="-380520">
              <a:lnSpc>
                <a:spcPct val="100000"/>
              </a:lnSpc>
              <a:buClr>
                <a:srgbClr val="073763"/>
              </a:buClr>
              <a:buFont typeface="Arial"/>
              <a:buChar char="●"/>
            </a:pPr>
            <a:r>
              <a:rPr b="0" lang="en-GB" sz="2400" spc="-1" strike="noStrike">
                <a:solidFill>
                  <a:srgbClr val="073763"/>
                </a:solidFill>
                <a:latin typeface="Arial"/>
                <a:ea typeface="Arial"/>
              </a:rPr>
              <a:t>Create endpoints to update values in an existing row</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3000" spc="-1" strike="noStrike">
                <a:solidFill>
                  <a:srgbClr val="000000"/>
                </a:solidFill>
                <a:latin typeface="Arial"/>
                <a:ea typeface="Arial"/>
              </a:rPr>
              <a:t>Getting Values from the Browser</a:t>
            </a:r>
            <a:endParaRPr b="0" lang="en-GB" sz="3000" spc="-1" strike="noStrike">
              <a:solidFill>
                <a:srgbClr val="000000"/>
              </a:solidFill>
              <a:latin typeface="Arial"/>
            </a:endParaRPr>
          </a:p>
        </p:txBody>
      </p:sp>
      <p:sp>
        <p:nvSpPr>
          <p:cNvPr id="296" name="TextShape 2"/>
          <p:cNvSpPr txBox="1"/>
          <p:nvPr/>
        </p:nvSpPr>
        <p:spPr>
          <a:xfrm>
            <a:off x="311760" y="1152360"/>
            <a:ext cx="8520120" cy="3416040"/>
          </a:xfrm>
          <a:prstGeom prst="rect">
            <a:avLst/>
          </a:prstGeom>
          <a:noFill/>
          <a:ln>
            <a:noFill/>
          </a:ln>
        </p:spPr>
        <p:txBody>
          <a:bodyPr tIns="91440" bIns="91440">
            <a:noAutofit/>
          </a:bodyPr>
          <a:p>
            <a:pPr>
              <a:lnSpc>
                <a:spcPct val="115000"/>
              </a:lnSpc>
              <a:tabLst>
                <a:tab algn="l" pos="0"/>
              </a:tabLst>
            </a:pPr>
            <a:r>
              <a:rPr b="0" lang="en-GB" sz="2400" spc="-1" strike="noStrike">
                <a:solidFill>
                  <a:srgbClr val="20124d"/>
                </a:solidFill>
                <a:latin typeface="Arial"/>
                <a:ea typeface="Arial"/>
              </a:rPr>
              <a:t>The browser sends the values for the new row as JSON. The body-parser middleware puts them into req.body so that we can access them:</a:t>
            </a: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r>
              <a:rPr b="0" lang="en-GB" sz="2400" spc="-1" strike="noStrike">
                <a:solidFill>
                  <a:srgbClr val="20124d"/>
                </a:solidFill>
                <a:latin typeface="Courier New"/>
                <a:ea typeface="Courier New"/>
              </a:rPr>
              <a:t>  </a:t>
            </a: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r>
              <a:rPr b="0" lang="en-GB" sz="2400" spc="-1" strike="noStrike">
                <a:solidFill>
                  <a:srgbClr val="20124d"/>
                </a:solidFill>
                <a:latin typeface="Arial"/>
                <a:ea typeface="Arial"/>
              </a:rPr>
              <a:t>(Note: for formidable use </a:t>
            </a:r>
            <a:r>
              <a:rPr b="1" lang="en-GB" sz="2200" spc="-1" strike="noStrike">
                <a:solidFill>
                  <a:srgbClr val="20124d"/>
                </a:solidFill>
                <a:latin typeface="Courier New"/>
                <a:ea typeface="Courier New"/>
              </a:rPr>
              <a:t>req.fields</a:t>
            </a:r>
            <a:r>
              <a:rPr b="0" lang="en-GB" sz="2400" spc="-1" strike="noStrike">
                <a:solidFill>
                  <a:srgbClr val="20124d"/>
                </a:solidFill>
                <a:latin typeface="Arial"/>
                <a:ea typeface="Arial"/>
              </a:rPr>
              <a:t> instead of </a:t>
            </a:r>
            <a:r>
              <a:rPr b="1" lang="en-GB" sz="2200" spc="-1" strike="noStrike">
                <a:solidFill>
                  <a:srgbClr val="20124d"/>
                </a:solidFill>
                <a:latin typeface="Courier New"/>
                <a:ea typeface="Courier New"/>
              </a:rPr>
              <a:t>req.body</a:t>
            </a:r>
            <a:r>
              <a:rPr b="0" lang="en-GB" sz="2400" spc="-1" strike="noStrike">
                <a:solidFill>
                  <a:srgbClr val="20124d"/>
                </a:solidFill>
                <a:latin typeface="Arial"/>
                <a:ea typeface="Arial"/>
              </a:rPr>
              <a:t>)</a:t>
            </a:r>
            <a:endParaRPr b="0" lang="en-GB" sz="2400" spc="-1" strike="noStrike">
              <a:solidFill>
                <a:srgbClr val="000000"/>
              </a:solidFill>
              <a:latin typeface="Arial"/>
            </a:endParaRPr>
          </a:p>
        </p:txBody>
      </p:sp>
      <p:sp>
        <p:nvSpPr>
          <p:cNvPr id="297" name="CustomShape 3"/>
          <p:cNvSpPr/>
          <p:nvPr/>
        </p:nvSpPr>
        <p:spPr>
          <a:xfrm>
            <a:off x="363960" y="2628360"/>
            <a:ext cx="8311320" cy="1287720"/>
          </a:xfrm>
          <a:prstGeom prst="rect">
            <a:avLst/>
          </a:prstGeom>
          <a:solidFill>
            <a:srgbClr val="351c75"/>
          </a:solidFill>
          <a:ln>
            <a:noFill/>
          </a:ln>
        </p:spPr>
        <p:style>
          <a:lnRef idx="0"/>
          <a:fillRef idx="0"/>
          <a:effectRef idx="0"/>
          <a:fontRef idx="minor"/>
        </p:style>
        <p:txBody>
          <a:bodyPr tIns="91440" bIns="91440">
            <a:noAutofit/>
          </a:bodyPr>
          <a:p>
            <a:pPr>
              <a:lnSpc>
                <a:spcPct val="100000"/>
              </a:lnSpc>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var newName  = req.body.name;</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var newPhone = req.body.phone;</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var newEmail = req.body.email;</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var newAddr  = req.body.address; // ...etc.</a:t>
            </a:r>
            <a:endParaRPr b="0" lang="en-GB" sz="1800" spc="-1" strike="noStrike">
              <a:latin typeface="Arial"/>
            </a:endParaRPr>
          </a:p>
          <a:p>
            <a:pPr>
              <a:lnSpc>
                <a:spcPct val="100000"/>
              </a:lnSpc>
              <a:tabLst>
                <a:tab algn="l" pos="0"/>
              </a:tabLst>
            </a:pPr>
            <a:endParaRPr b="0" lang="en-GB" sz="1800" spc="-1" strike="noStrike">
              <a:latin typeface="Arial"/>
            </a:endParaRPr>
          </a:p>
          <a:p>
            <a:pPr>
              <a:lnSpc>
                <a:spcPct val="100000"/>
              </a:lnSpc>
              <a:tabLst>
                <a:tab algn="l" pos="0"/>
              </a:tabLst>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3000" spc="-1" strike="noStrike">
                <a:solidFill>
                  <a:srgbClr val="000000"/>
                </a:solidFill>
                <a:latin typeface="Arial"/>
                <a:ea typeface="Arial"/>
              </a:rPr>
              <a:t>Issue an SQL INSERT Command with Values</a:t>
            </a:r>
            <a:endParaRPr b="0" lang="en-GB" sz="3000" spc="-1" strike="noStrike">
              <a:solidFill>
                <a:srgbClr val="000000"/>
              </a:solidFill>
              <a:latin typeface="Arial"/>
            </a:endParaRPr>
          </a:p>
        </p:txBody>
      </p:sp>
      <p:sp>
        <p:nvSpPr>
          <p:cNvPr id="299" name="TextShape 2"/>
          <p:cNvSpPr txBox="1"/>
          <p:nvPr/>
        </p:nvSpPr>
        <p:spPr>
          <a:xfrm>
            <a:off x="311760" y="1152360"/>
            <a:ext cx="8520120" cy="3416040"/>
          </a:xfrm>
          <a:prstGeom prst="rect">
            <a:avLst/>
          </a:prstGeom>
          <a:noFill/>
          <a:ln>
            <a:noFill/>
          </a:ln>
        </p:spPr>
        <p:txBody>
          <a:bodyPr tIns="91440" bIns="91440">
            <a:noAutofit/>
          </a:bodyPr>
          <a:p>
            <a:pPr>
              <a:lnSpc>
                <a:spcPct val="115000"/>
              </a:lnSpc>
              <a:tabLst>
                <a:tab algn="l" pos="0"/>
              </a:tabLst>
            </a:pPr>
            <a:r>
              <a:rPr b="0" lang="en-GB" sz="2400" spc="-1" strike="noStrike">
                <a:solidFill>
                  <a:srgbClr val="20124d"/>
                </a:solidFill>
                <a:latin typeface="Arial"/>
                <a:ea typeface="Arial"/>
              </a:rPr>
              <a:t>Use $</a:t>
            </a:r>
            <a:r>
              <a:rPr b="0" i="1" lang="en-GB" sz="2400" spc="-1" strike="noStrike">
                <a:solidFill>
                  <a:srgbClr val="20124d"/>
                </a:solidFill>
                <a:latin typeface="Arial"/>
                <a:ea typeface="Arial"/>
              </a:rPr>
              <a:t>n</a:t>
            </a:r>
            <a:r>
              <a:rPr b="0" lang="en-GB" sz="2400" spc="-1" strike="noStrike">
                <a:solidFill>
                  <a:srgbClr val="20124d"/>
                </a:solidFill>
                <a:latin typeface="Arial"/>
                <a:ea typeface="Arial"/>
              </a:rPr>
              <a:t> placeholders for inserted values:</a:t>
            </a: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r>
              <a:rPr b="0" i="1" lang="en-GB" sz="2200" spc="-1" strike="noStrike">
                <a:solidFill>
                  <a:srgbClr val="20124d"/>
                </a:solidFill>
                <a:latin typeface="Arial"/>
                <a:ea typeface="Arial"/>
              </a:rPr>
              <a:t>Note: this example only uses a small set of values for compactness</a:t>
            </a:r>
            <a:endParaRPr b="0" lang="en-GB" sz="2200" spc="-1" strike="noStrike">
              <a:solidFill>
                <a:srgbClr val="000000"/>
              </a:solidFill>
              <a:latin typeface="Arial"/>
            </a:endParaRPr>
          </a:p>
        </p:txBody>
      </p:sp>
      <p:sp>
        <p:nvSpPr>
          <p:cNvPr id="300" name="CustomShape 3"/>
          <p:cNvSpPr/>
          <p:nvPr/>
        </p:nvSpPr>
        <p:spPr>
          <a:xfrm>
            <a:off x="363960" y="1713960"/>
            <a:ext cx="8311320" cy="2172960"/>
          </a:xfrm>
          <a:prstGeom prst="rect">
            <a:avLst/>
          </a:prstGeom>
          <a:solidFill>
            <a:srgbClr val="351c75"/>
          </a:solidFill>
          <a:ln>
            <a:noFill/>
          </a:ln>
        </p:spPr>
        <p:style>
          <a:lnRef idx="0"/>
          <a:fillRef idx="0"/>
          <a:effectRef idx="0"/>
          <a:fontRef idx="minor"/>
        </p:style>
        <p:txBody>
          <a:bodyPr tIns="91440" bIns="91440">
            <a:noAutofit/>
          </a:bodyPr>
          <a:p>
            <a:pPr>
              <a:lnSpc>
                <a:spcPct val="100000"/>
              </a:lnSpc>
              <a:tabLst>
                <a:tab algn="l" pos="0"/>
              </a:tabLst>
            </a:pPr>
            <a:r>
              <a:rPr b="1" lang="en-GB" sz="1800" spc="-1" strike="noStrike">
                <a:solidFill>
                  <a:srgbClr val="f3f3f3"/>
                </a:solidFill>
                <a:latin typeface="Courier New"/>
                <a:ea typeface="Courier New"/>
              </a:rPr>
              <a:t>db.query("INSERT INTO customers " +</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"(name, email, phone, address) " +</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"VALUES ($1, $2, $3, $4)",</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[newName, newEmail, newPhone, newAddr], </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function(err) {</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 callback code goes here</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3000" spc="-1" strike="noStrike">
                <a:solidFill>
                  <a:srgbClr val="000000"/>
                </a:solidFill>
                <a:latin typeface="Arial"/>
                <a:ea typeface="Arial"/>
              </a:rPr>
              <a:t>Using Postman to Test a POST</a:t>
            </a:r>
            <a:endParaRPr b="0" lang="en-GB" sz="3000" spc="-1" strike="noStrike">
              <a:solidFill>
                <a:srgbClr val="000000"/>
              </a:solidFill>
              <a:latin typeface="Arial"/>
            </a:endParaRPr>
          </a:p>
        </p:txBody>
      </p:sp>
      <p:sp>
        <p:nvSpPr>
          <p:cNvPr id="302" name="TextShape 2"/>
          <p:cNvSpPr txBox="1"/>
          <p:nvPr/>
        </p:nvSpPr>
        <p:spPr>
          <a:xfrm>
            <a:off x="311760" y="1152360"/>
            <a:ext cx="8520120" cy="3416040"/>
          </a:xfrm>
          <a:prstGeom prst="rect">
            <a:avLst/>
          </a:prstGeom>
          <a:noFill/>
          <a:ln>
            <a:noFill/>
          </a:ln>
        </p:spPr>
        <p:txBody>
          <a:bodyPr tIns="91440" bIns="91440">
            <a:noAutofit/>
          </a:bodyPr>
          <a:p>
            <a:pPr>
              <a:lnSpc>
                <a:spcPct val="115000"/>
              </a:lnSpc>
              <a:tabLst>
                <a:tab algn="l" pos="0"/>
              </a:tabLst>
            </a:pPr>
            <a:r>
              <a:rPr b="0" lang="en-GB" sz="2400" spc="-1" strike="noStrike">
                <a:solidFill>
                  <a:srgbClr val="20124d"/>
                </a:solidFill>
                <a:latin typeface="Arial"/>
                <a:ea typeface="Arial"/>
              </a:rPr>
              <a:t>In Postman:</a:t>
            </a:r>
            <a:endParaRPr b="0" lang="en-GB" sz="2400" spc="-1" strike="noStrike">
              <a:solidFill>
                <a:srgbClr val="000000"/>
              </a:solidFill>
              <a:latin typeface="Arial"/>
            </a:endParaRPr>
          </a:p>
          <a:p>
            <a:pPr marL="457200" indent="-367920">
              <a:lnSpc>
                <a:spcPct val="115000"/>
              </a:lnSpc>
              <a:buClr>
                <a:srgbClr val="20124d"/>
              </a:buClr>
              <a:buFont typeface="Arial"/>
              <a:buChar char="●"/>
              <a:tabLst>
                <a:tab algn="l" pos="0"/>
              </a:tabLst>
            </a:pPr>
            <a:r>
              <a:rPr b="0" lang="en-GB" sz="2200" spc="-1" strike="noStrike">
                <a:solidFill>
                  <a:srgbClr val="20124d"/>
                </a:solidFill>
                <a:latin typeface="Arial"/>
                <a:ea typeface="Arial"/>
              </a:rPr>
              <a:t>Change the method to POST</a:t>
            </a:r>
            <a:endParaRPr b="0" lang="en-GB" sz="2200" spc="-1" strike="noStrike">
              <a:solidFill>
                <a:srgbClr val="000000"/>
              </a:solidFill>
              <a:latin typeface="Arial"/>
            </a:endParaRPr>
          </a:p>
          <a:p>
            <a:pPr marL="457200" indent="-367920">
              <a:lnSpc>
                <a:spcPct val="115000"/>
              </a:lnSpc>
              <a:buClr>
                <a:srgbClr val="20124d"/>
              </a:buClr>
              <a:buFont typeface="Arial"/>
              <a:buChar char="●"/>
              <a:tabLst>
                <a:tab algn="l" pos="0"/>
              </a:tabLst>
            </a:pPr>
            <a:r>
              <a:rPr b="0" lang="en-GB" sz="2200" spc="-1" strike="noStrike">
                <a:solidFill>
                  <a:srgbClr val="20124d"/>
                </a:solidFill>
                <a:latin typeface="Arial"/>
                <a:ea typeface="Arial"/>
              </a:rPr>
              <a:t>Change the address to </a:t>
            </a:r>
            <a:r>
              <a:rPr b="0" lang="en-GB" sz="2100" spc="-1" strike="noStrike">
                <a:solidFill>
                  <a:srgbClr val="20124d"/>
                </a:solidFill>
                <a:latin typeface="Courier New"/>
                <a:ea typeface="Courier New"/>
              </a:rPr>
              <a:t>http://localhost:3000/customers</a:t>
            </a:r>
            <a:endParaRPr b="0" lang="en-GB" sz="2100" spc="-1" strike="noStrike">
              <a:solidFill>
                <a:srgbClr val="000000"/>
              </a:solidFill>
              <a:latin typeface="Arial"/>
            </a:endParaRPr>
          </a:p>
          <a:p>
            <a:pPr marL="457200" indent="-367920">
              <a:lnSpc>
                <a:spcPct val="115000"/>
              </a:lnSpc>
              <a:buClr>
                <a:srgbClr val="20124d"/>
              </a:buClr>
              <a:buFont typeface="Arial"/>
              <a:buChar char="●"/>
              <a:tabLst>
                <a:tab algn="l" pos="0"/>
              </a:tabLst>
            </a:pPr>
            <a:r>
              <a:rPr b="0" lang="en-GB" sz="2200" spc="-1" strike="noStrike">
                <a:solidFill>
                  <a:srgbClr val="20124d"/>
                </a:solidFill>
                <a:latin typeface="Arial"/>
                <a:ea typeface="Arial"/>
              </a:rPr>
              <a:t>Under the address select </a:t>
            </a:r>
            <a:r>
              <a:rPr b="1" lang="en-GB" sz="2200" spc="-1" strike="noStrike">
                <a:solidFill>
                  <a:srgbClr val="20124d"/>
                </a:solidFill>
                <a:latin typeface="Arial"/>
                <a:ea typeface="Arial"/>
              </a:rPr>
              <a:t>Body</a:t>
            </a:r>
            <a:r>
              <a:rPr b="0" lang="en-GB" sz="2200" spc="-1" strike="noStrike">
                <a:solidFill>
                  <a:srgbClr val="20124d"/>
                </a:solidFill>
                <a:latin typeface="Arial"/>
                <a:ea typeface="Arial"/>
              </a:rPr>
              <a:t> then select </a:t>
            </a:r>
            <a:r>
              <a:rPr b="1" lang="en-GB" sz="2200" spc="-1" strike="noStrike">
                <a:solidFill>
                  <a:srgbClr val="20124d"/>
                </a:solidFill>
                <a:latin typeface="Arial"/>
                <a:ea typeface="Arial"/>
              </a:rPr>
              <a:t>raw</a:t>
            </a:r>
            <a:endParaRPr b="0" lang="en-GB" sz="2200" spc="-1" strike="noStrike">
              <a:solidFill>
                <a:srgbClr val="000000"/>
              </a:solidFill>
              <a:latin typeface="Arial"/>
            </a:endParaRPr>
          </a:p>
          <a:p>
            <a:pPr marL="457200" indent="-367920">
              <a:lnSpc>
                <a:spcPct val="115000"/>
              </a:lnSpc>
              <a:buClr>
                <a:srgbClr val="20124d"/>
              </a:buClr>
              <a:buFont typeface="Arial"/>
              <a:buChar char="●"/>
              <a:tabLst>
                <a:tab algn="l" pos="0"/>
              </a:tabLst>
            </a:pPr>
            <a:r>
              <a:rPr b="0" lang="en-GB" sz="2200" spc="-1" strike="noStrike">
                <a:solidFill>
                  <a:srgbClr val="20124d"/>
                </a:solidFill>
                <a:latin typeface="Arial"/>
                <a:ea typeface="Arial"/>
              </a:rPr>
              <a:t>Ensure that </a:t>
            </a:r>
            <a:r>
              <a:rPr b="1" lang="en-GB" sz="2200" spc="-1" strike="noStrike">
                <a:solidFill>
                  <a:srgbClr val="cc0000"/>
                </a:solidFill>
                <a:latin typeface="Arial"/>
                <a:ea typeface="Arial"/>
              </a:rPr>
              <a:t>JSON</a:t>
            </a:r>
            <a:r>
              <a:rPr b="0" lang="en-GB" sz="2200" spc="-1" strike="noStrike">
                <a:solidFill>
                  <a:srgbClr val="20124d"/>
                </a:solidFill>
                <a:latin typeface="Arial"/>
                <a:ea typeface="Arial"/>
              </a:rPr>
              <a:t> is selected at the right hand end</a:t>
            </a:r>
            <a:endParaRPr b="0" lang="en-GB" sz="2200" spc="-1" strike="noStrike">
              <a:solidFill>
                <a:srgbClr val="000000"/>
              </a:solidFill>
              <a:latin typeface="Arial"/>
            </a:endParaRPr>
          </a:p>
          <a:p>
            <a:pPr marL="457200" indent="-367920">
              <a:lnSpc>
                <a:spcPct val="115000"/>
              </a:lnSpc>
              <a:buClr>
                <a:srgbClr val="20124d"/>
              </a:buClr>
              <a:buFont typeface="Arial"/>
              <a:buChar char="●"/>
              <a:tabLst>
                <a:tab algn="l" pos="0"/>
              </a:tabLst>
            </a:pPr>
            <a:r>
              <a:rPr b="0" lang="en-GB" sz="2200" spc="-1" strike="noStrike">
                <a:solidFill>
                  <a:srgbClr val="20124d"/>
                </a:solidFill>
                <a:latin typeface="Arial"/>
                <a:ea typeface="Arial"/>
              </a:rPr>
              <a:t>Enter the data as JSON in the panel below, for example:</a:t>
            </a:r>
            <a:endParaRPr b="0" lang="en-GB" sz="2200" spc="-1" strike="noStrike">
              <a:solidFill>
                <a:srgbClr val="000000"/>
              </a:solidFill>
              <a:latin typeface="Arial"/>
            </a:endParaRPr>
          </a:p>
        </p:txBody>
      </p:sp>
      <p:sp>
        <p:nvSpPr>
          <p:cNvPr id="303" name="CustomShape 3"/>
          <p:cNvSpPr/>
          <p:nvPr/>
        </p:nvSpPr>
        <p:spPr>
          <a:xfrm>
            <a:off x="416160" y="3582360"/>
            <a:ext cx="8311320" cy="1287720"/>
          </a:xfrm>
          <a:prstGeom prst="rect">
            <a:avLst/>
          </a:prstGeom>
          <a:solidFill>
            <a:srgbClr val="351c75"/>
          </a:solidFill>
          <a:ln>
            <a:noFill/>
          </a:ln>
        </p:spPr>
        <p:style>
          <a:lnRef idx="0"/>
          <a:fillRef idx="0"/>
          <a:effectRef idx="0"/>
          <a:fontRef idx="minor"/>
        </p:style>
        <p:txBody>
          <a:bodyPr tIns="91440" bIns="91440">
            <a:noAutofit/>
          </a:bodyPr>
          <a:p>
            <a:pPr>
              <a:lnSpc>
                <a:spcPct val="100000"/>
              </a:lnSpc>
              <a:tabLst>
                <a:tab algn="l" pos="0"/>
              </a:tabLst>
            </a:pPr>
            <a:r>
              <a:rPr b="1" lang="en-GB" sz="1800" spc="-1" strike="noStrike">
                <a:solidFill>
                  <a:srgbClr val="f3f3f3"/>
                </a:solidFill>
                <a:latin typeface="Courier New"/>
                <a:ea typeface="Courier New"/>
              </a:rPr>
              <a:t>{ "name": "Fred Bloggs",</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"email": "</a:t>
            </a:r>
            <a:r>
              <a:rPr b="1" lang="en-GB" sz="1800" spc="-1" strike="noStrike" u="sng">
                <a:solidFill>
                  <a:srgbClr val="0097a7"/>
                </a:solidFill>
                <a:uFillTx/>
                <a:latin typeface="Courier New"/>
                <a:ea typeface="Courier New"/>
                <a:hlinkClick r:id="rId1"/>
              </a:rPr>
              <a:t>fred@bloggs.org</a:t>
            </a:r>
            <a:r>
              <a:rPr b="1" lang="en-GB" sz="1800" spc="-1" strike="noStrike">
                <a:solidFill>
                  <a:srgbClr val="f3f3f3"/>
                </a:solidFill>
                <a:latin typeface="Courier New"/>
                <a:ea typeface="Courier New"/>
              </a:rPr>
              <a:t>",</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"phone": "07123456789"</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a:t>
            </a:r>
            <a:endParaRPr b="0" lang="en-GB" sz="1800" spc="-1" strike="noStrike">
              <a:latin typeface="Arial"/>
            </a:endParaRPr>
          </a:p>
          <a:p>
            <a:pPr>
              <a:lnSpc>
                <a:spcPct val="100000"/>
              </a:lnSpc>
              <a:tabLst>
                <a:tab algn="l" pos="0"/>
              </a:tabLst>
            </a:pPr>
            <a:endParaRPr b="0" lang="en-GB" sz="1800" spc="-1" strike="noStrike">
              <a:latin typeface="Arial"/>
            </a:endParaRPr>
          </a:p>
          <a:p>
            <a:pPr>
              <a:lnSpc>
                <a:spcPct val="100000"/>
              </a:lnSpc>
              <a:tabLst>
                <a:tab algn="l" pos="0"/>
              </a:tabLst>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6db"/>
            </a:gs>
            <a:gs pos="100000">
              <a:srgbClr val="fad25c"/>
            </a:gs>
          </a:gsLst>
          <a:lin ang="13500000"/>
        </a:gradFill>
      </p:bgPr>
    </p:bg>
    <p:spTree>
      <p:nvGrpSpPr>
        <p:cNvPr id="1" name=""/>
        <p:cNvGrpSpPr/>
        <p:nvPr/>
      </p:nvGrpSpPr>
      <p:grpSpPr>
        <a:xfrm>
          <a:off x="0" y="0"/>
          <a:ext cx="0" cy="0"/>
          <a:chOff x="0" y="0"/>
          <a:chExt cx="0" cy="0"/>
        </a:xfrm>
      </p:grpSpPr>
      <p:sp>
        <p:nvSpPr>
          <p:cNvPr id="304"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3000" spc="-1" strike="noStrike">
                <a:solidFill>
                  <a:srgbClr val="000000"/>
                </a:solidFill>
                <a:latin typeface="Arial"/>
                <a:ea typeface="Arial"/>
              </a:rPr>
              <a:t>Exercise:</a:t>
            </a:r>
            <a:endParaRPr b="0" lang="en-GB" sz="3000" spc="-1" strike="noStrike">
              <a:solidFill>
                <a:srgbClr val="000000"/>
              </a:solidFill>
              <a:latin typeface="Arial"/>
            </a:endParaRPr>
          </a:p>
        </p:txBody>
      </p:sp>
      <p:sp>
        <p:nvSpPr>
          <p:cNvPr id="305" name="TextShape 2"/>
          <p:cNvSpPr txBox="1"/>
          <p:nvPr/>
        </p:nvSpPr>
        <p:spPr>
          <a:xfrm>
            <a:off x="311760" y="1152360"/>
            <a:ext cx="8520120" cy="3416040"/>
          </a:xfrm>
          <a:prstGeom prst="rect">
            <a:avLst/>
          </a:prstGeom>
          <a:noFill/>
          <a:ln>
            <a:noFill/>
          </a:ln>
        </p:spPr>
        <p:txBody>
          <a:bodyPr tIns="91440" bIns="91440">
            <a:noAutofit/>
          </a:bodyPr>
          <a:p>
            <a:pPr marL="457200" indent="-367920">
              <a:lnSpc>
                <a:spcPct val="100000"/>
              </a:lnSpc>
              <a:buClr>
                <a:srgbClr val="073763"/>
              </a:buClr>
              <a:buFont typeface="Arial"/>
              <a:buAutoNum type="arabicPeriod"/>
            </a:pPr>
            <a:r>
              <a:rPr b="0" lang="en-GB" sz="2200" spc="-1" strike="noStrike">
                <a:solidFill>
                  <a:srgbClr val="073763"/>
                </a:solidFill>
                <a:latin typeface="Arial"/>
                <a:ea typeface="Arial"/>
              </a:rPr>
              <a:t>Install body-parser and enable it in your server.js</a:t>
            </a:r>
            <a:endParaRPr b="0" lang="en-GB" sz="2200" spc="-1" strike="noStrike">
              <a:solidFill>
                <a:srgbClr val="000000"/>
              </a:solidFill>
              <a:latin typeface="Arial"/>
            </a:endParaRPr>
          </a:p>
          <a:p>
            <a:pPr marL="457200" indent="-367920">
              <a:lnSpc>
                <a:spcPct val="100000"/>
              </a:lnSpc>
              <a:buClr>
                <a:srgbClr val="073763"/>
              </a:buClr>
              <a:buFont typeface="Arial"/>
              <a:buAutoNum type="arabicPeriod"/>
            </a:pPr>
            <a:r>
              <a:rPr b="0" lang="en-GB" sz="2200" spc="-1" strike="noStrike">
                <a:solidFill>
                  <a:srgbClr val="073763"/>
                </a:solidFill>
                <a:latin typeface="Arial"/>
                <a:ea typeface="Arial"/>
              </a:rPr>
              <a:t>Define a new endpoint to create new customer records</a:t>
            </a:r>
            <a:br/>
            <a:r>
              <a:rPr b="0" lang="en-GB" sz="2200" spc="-1" strike="noStrike">
                <a:solidFill>
                  <a:srgbClr val="073763"/>
                </a:solidFill>
                <a:latin typeface="Arial"/>
                <a:ea typeface="Arial"/>
              </a:rPr>
              <a:t>For simplicity, only insert the name, phone &amp; email values. Invent your own values.</a:t>
            </a:r>
            <a:endParaRPr b="0" lang="en-GB" sz="2200" spc="-1" strike="noStrike">
              <a:solidFill>
                <a:srgbClr val="000000"/>
              </a:solidFill>
              <a:latin typeface="Arial"/>
            </a:endParaRPr>
          </a:p>
          <a:p>
            <a:pPr marL="457200" indent="-367920">
              <a:lnSpc>
                <a:spcPct val="100000"/>
              </a:lnSpc>
              <a:buClr>
                <a:srgbClr val="073763"/>
              </a:buClr>
              <a:buFont typeface="Arial"/>
              <a:buAutoNum type="arabicPeriod"/>
            </a:pPr>
            <a:r>
              <a:rPr b="0" lang="en-GB" sz="2200" spc="-1" strike="noStrike">
                <a:solidFill>
                  <a:srgbClr val="073763"/>
                </a:solidFill>
                <a:latin typeface="Arial"/>
                <a:ea typeface="Arial"/>
              </a:rPr>
              <a:t>After successfully inserting the row send back a message, "New customer added."</a:t>
            </a:r>
            <a:endParaRPr b="0" lang="en-GB" sz="2200" spc="-1" strike="noStrike">
              <a:solidFill>
                <a:srgbClr val="000000"/>
              </a:solidFill>
              <a:latin typeface="Arial"/>
            </a:endParaRPr>
          </a:p>
          <a:p>
            <a:pPr marL="457200" indent="-367920">
              <a:lnSpc>
                <a:spcPct val="100000"/>
              </a:lnSpc>
              <a:buClr>
                <a:srgbClr val="073763"/>
              </a:buClr>
              <a:buFont typeface="Arial"/>
              <a:buAutoNum type="arabicPeriod"/>
            </a:pPr>
            <a:r>
              <a:rPr b="0" lang="en-GB" sz="2200" spc="-1" strike="noStrike">
                <a:solidFill>
                  <a:srgbClr val="073763"/>
                </a:solidFill>
                <a:latin typeface="Arial"/>
                <a:ea typeface="Arial"/>
              </a:rPr>
              <a:t>Test your endpoint using Postman</a:t>
            </a:r>
            <a:endParaRPr b="0" lang="en-GB" sz="2200" spc="-1" strike="noStrike">
              <a:solidFill>
                <a:srgbClr val="000000"/>
              </a:solidFill>
              <a:latin typeface="Arial"/>
            </a:endParaRPr>
          </a:p>
          <a:p>
            <a:pPr marL="457200" indent="-367920">
              <a:lnSpc>
                <a:spcPct val="100000"/>
              </a:lnSpc>
              <a:buClr>
                <a:srgbClr val="073763"/>
              </a:buClr>
              <a:buFont typeface="Arial"/>
              <a:buAutoNum type="arabicPeriod"/>
            </a:pPr>
            <a:r>
              <a:rPr b="0" lang="en-GB" sz="2200" spc="-1" strike="noStrike">
                <a:solidFill>
                  <a:srgbClr val="073763"/>
                </a:solidFill>
                <a:latin typeface="Arial"/>
                <a:ea typeface="Arial"/>
              </a:rPr>
              <a:t>Check the data has appeared in the table using psql</a:t>
            </a:r>
            <a:endParaRPr b="0" lang="en-GB" sz="2200" spc="-1" strike="noStrike">
              <a:solidFill>
                <a:srgbClr val="000000"/>
              </a:solidFill>
              <a:latin typeface="Arial"/>
            </a:endParaRPr>
          </a:p>
        </p:txBody>
      </p:sp>
      <p:sp>
        <p:nvSpPr>
          <p:cNvPr id="306" name="CustomShape 3"/>
          <p:cNvSpPr/>
          <p:nvPr/>
        </p:nvSpPr>
        <p:spPr>
          <a:xfrm>
            <a:off x="8503560" y="4631760"/>
            <a:ext cx="398160" cy="397800"/>
          </a:xfrm>
          <a:prstGeom prst="ellipse">
            <a:avLst/>
          </a:prstGeom>
          <a:solidFill>
            <a:srgbClr val="eeeeee"/>
          </a:solidFill>
          <a:ln w="9360">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en-GB" sz="1400" spc="-1" strike="noStrike">
                <a:solidFill>
                  <a:srgbClr val="000000"/>
                </a:solidFill>
                <a:latin typeface="Arial"/>
                <a:ea typeface="Arial"/>
              </a:rPr>
              <a:t>L</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3000" spc="-1" strike="noStrike">
                <a:solidFill>
                  <a:srgbClr val="000000"/>
                </a:solidFill>
                <a:latin typeface="Arial"/>
                <a:ea typeface="Arial"/>
              </a:rPr>
              <a:t>What Can We Do After an Insert?</a:t>
            </a:r>
            <a:endParaRPr b="0" lang="en-GB" sz="3000" spc="-1" strike="noStrike">
              <a:solidFill>
                <a:srgbClr val="000000"/>
              </a:solidFill>
              <a:latin typeface="Arial"/>
            </a:endParaRPr>
          </a:p>
        </p:txBody>
      </p:sp>
      <p:sp>
        <p:nvSpPr>
          <p:cNvPr id="308" name="TextShape 2"/>
          <p:cNvSpPr txBox="1"/>
          <p:nvPr/>
        </p:nvSpPr>
        <p:spPr>
          <a:xfrm>
            <a:off x="311760" y="1152360"/>
            <a:ext cx="8520120" cy="3416040"/>
          </a:xfrm>
          <a:prstGeom prst="rect">
            <a:avLst/>
          </a:prstGeom>
          <a:noFill/>
          <a:ln>
            <a:noFill/>
          </a:ln>
        </p:spPr>
        <p:txBody>
          <a:bodyPr tIns="91440" bIns="91440">
            <a:noAutofit/>
          </a:bodyPr>
          <a:p>
            <a:pPr marL="457200" indent="-380520">
              <a:lnSpc>
                <a:spcPct val="115000"/>
              </a:lnSpc>
              <a:buClr>
                <a:srgbClr val="20124d"/>
              </a:buClr>
              <a:buFont typeface="Arial"/>
              <a:buChar char="●"/>
            </a:pPr>
            <a:r>
              <a:rPr b="0" lang="en-GB" sz="2400" spc="-1" strike="noStrike">
                <a:solidFill>
                  <a:srgbClr val="20124d"/>
                </a:solidFill>
                <a:latin typeface="Arial"/>
                <a:ea typeface="Arial"/>
              </a:rPr>
              <a:t>We should start checking for errors! Not just for inserts!</a:t>
            </a:r>
            <a:endParaRPr b="0" lang="en-GB" sz="2400" spc="-1" strike="noStrike">
              <a:solidFill>
                <a:srgbClr val="000000"/>
              </a:solidFill>
              <a:latin typeface="Arial"/>
            </a:endParaRPr>
          </a:p>
          <a:p>
            <a:pPr marL="457200" indent="-380520">
              <a:lnSpc>
                <a:spcPct val="115000"/>
              </a:lnSpc>
              <a:buClr>
                <a:srgbClr val="20124d"/>
              </a:buClr>
              <a:buFont typeface="Arial"/>
              <a:buChar char="●"/>
            </a:pPr>
            <a:r>
              <a:rPr b="0" lang="en-GB" sz="2400" spc="-1" strike="noStrike">
                <a:solidFill>
                  <a:srgbClr val="20124d"/>
                </a:solidFill>
                <a:latin typeface="Arial"/>
                <a:ea typeface="Arial"/>
              </a:rPr>
              <a:t>If the table uses an autoincrementing PK we might return the value (that could be useful).</a:t>
            </a:r>
            <a:endParaRPr b="0" lang="en-GB" sz="2400" spc="-1" strike="noStrike">
              <a:solidFill>
                <a:srgbClr val="000000"/>
              </a:solidFill>
              <a:latin typeface="Arial"/>
            </a:endParaRPr>
          </a:p>
          <a:p>
            <a:pPr marL="457200" indent="-380520">
              <a:lnSpc>
                <a:spcPct val="115000"/>
              </a:lnSpc>
              <a:buClr>
                <a:srgbClr val="20124d"/>
              </a:buClr>
              <a:buFont typeface="Arial"/>
              <a:buChar char="●"/>
            </a:pPr>
            <a:r>
              <a:rPr b="0" lang="en-GB" sz="2400" spc="-1" strike="noStrike">
                <a:solidFill>
                  <a:srgbClr val="20124d"/>
                </a:solidFill>
                <a:latin typeface="Arial"/>
                <a:ea typeface="Arial"/>
              </a:rPr>
              <a:t>We could console.log the inserted data</a:t>
            </a:r>
            <a:endParaRPr b="0" lang="en-GB" sz="2400" spc="-1" strike="noStrike">
              <a:solidFill>
                <a:srgbClr val="000000"/>
              </a:solidFill>
              <a:latin typeface="Arial"/>
            </a:endParaRPr>
          </a:p>
          <a:p>
            <a:pPr marL="457200" indent="-380520">
              <a:lnSpc>
                <a:spcPct val="115000"/>
              </a:lnSpc>
              <a:buClr>
                <a:srgbClr val="20124d"/>
              </a:buClr>
              <a:buFont typeface="Arial"/>
              <a:buChar char="●"/>
            </a:pPr>
            <a:r>
              <a:rPr b="0" lang="en-GB" sz="2400" spc="-1" strike="noStrike">
                <a:solidFill>
                  <a:srgbClr val="20124d"/>
                </a:solidFill>
                <a:latin typeface="Arial"/>
                <a:ea typeface="Arial"/>
              </a:rPr>
              <a:t>And so forth...</a:t>
            </a: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3000" spc="-1" strike="noStrike">
                <a:solidFill>
                  <a:srgbClr val="000000"/>
                </a:solidFill>
                <a:latin typeface="Arial"/>
                <a:ea typeface="Arial"/>
              </a:rPr>
              <a:t>Check for Errors</a:t>
            </a:r>
            <a:endParaRPr b="0" lang="en-GB" sz="3000" spc="-1" strike="noStrike">
              <a:solidFill>
                <a:srgbClr val="000000"/>
              </a:solidFill>
              <a:latin typeface="Arial"/>
            </a:endParaRPr>
          </a:p>
        </p:txBody>
      </p:sp>
      <p:sp>
        <p:nvSpPr>
          <p:cNvPr id="310" name="TextShape 2"/>
          <p:cNvSpPr txBox="1"/>
          <p:nvPr/>
        </p:nvSpPr>
        <p:spPr>
          <a:xfrm>
            <a:off x="311760" y="1152360"/>
            <a:ext cx="8520120" cy="3416040"/>
          </a:xfrm>
          <a:prstGeom prst="rect">
            <a:avLst/>
          </a:prstGeom>
          <a:noFill/>
          <a:ln>
            <a:noFill/>
          </a:ln>
        </p:spPr>
        <p:txBody>
          <a:bodyPr tIns="91440" bIns="91440">
            <a:noAutofit/>
          </a:bodyPr>
          <a:p>
            <a:pPr>
              <a:lnSpc>
                <a:spcPct val="115000"/>
              </a:lnSpc>
              <a:tabLst>
                <a:tab algn="l" pos="0"/>
              </a:tabLst>
            </a:pPr>
            <a:r>
              <a:rPr b="0" lang="en-GB" sz="2400" spc="-1" strike="noStrike">
                <a:solidFill>
                  <a:srgbClr val="20124d"/>
                </a:solidFill>
                <a:latin typeface="Arial"/>
                <a:ea typeface="Arial"/>
              </a:rPr>
              <a:t>The callback function always includes an error parameter as the first parameter. It’s undefined if the command succeeded, or a message if an error occurred.</a:t>
            </a:r>
            <a:endParaRPr b="0" lang="en-GB" sz="2400" spc="-1" strike="noStrike">
              <a:solidFill>
                <a:srgbClr val="000000"/>
              </a:solidFill>
              <a:latin typeface="Arial"/>
            </a:endParaRPr>
          </a:p>
          <a:p>
            <a:pPr>
              <a:lnSpc>
                <a:spcPct val="115000"/>
              </a:lnSpc>
              <a:tabLst>
                <a:tab algn="l" pos="0"/>
              </a:tabLst>
            </a:pPr>
            <a:r>
              <a:rPr b="0" lang="en-GB" sz="2400" spc="-1" strike="noStrike">
                <a:solidFill>
                  <a:srgbClr val="20124d"/>
                </a:solidFill>
                <a:latin typeface="Courier New"/>
                <a:ea typeface="Courier New"/>
              </a:rPr>
              <a:t>	</a:t>
            </a:r>
            <a:r>
              <a:rPr b="0" lang="en-GB" sz="2000" spc="-1" strike="noStrike">
                <a:solidFill>
                  <a:srgbClr val="20124d"/>
                </a:solidFill>
                <a:latin typeface="Courier New"/>
                <a:ea typeface="Courier New"/>
              </a:rPr>
              <a:t>do.something(..., function (</a:t>
            </a:r>
            <a:r>
              <a:rPr b="1" lang="en-GB" sz="2000" spc="-1" strike="noStrike">
                <a:solidFill>
                  <a:srgbClr val="20124d"/>
                </a:solidFill>
                <a:latin typeface="Courier New"/>
                <a:ea typeface="Courier New"/>
              </a:rPr>
              <a:t>err</a:t>
            </a:r>
            <a:r>
              <a:rPr b="0" lang="en-GB" sz="2000" spc="-1" strike="noStrike">
                <a:solidFill>
                  <a:srgbClr val="20124d"/>
                </a:solidFill>
                <a:latin typeface="Courier New"/>
                <a:ea typeface="Courier New"/>
              </a:rPr>
              <a:t>) {</a:t>
            </a:r>
            <a:endParaRPr b="0" lang="en-GB" sz="2000" spc="-1" strike="noStrike">
              <a:solidFill>
                <a:srgbClr val="000000"/>
              </a:solidFill>
              <a:latin typeface="Arial"/>
            </a:endParaRPr>
          </a:p>
          <a:p>
            <a:pPr>
              <a:lnSpc>
                <a:spcPct val="115000"/>
              </a:lnSpc>
              <a:tabLst>
                <a:tab algn="l" pos="0"/>
              </a:tabLst>
            </a:pPr>
            <a:r>
              <a:rPr b="0" lang="en-GB" sz="2000" spc="-1" strike="noStrike">
                <a:solidFill>
                  <a:srgbClr val="20124d"/>
                </a:solidFill>
                <a:latin typeface="Courier New"/>
                <a:ea typeface="Courier New"/>
              </a:rPr>
              <a:t>	</a:t>
            </a:r>
            <a:r>
              <a:rPr b="0" lang="en-GB" sz="2000" spc="-1" strike="noStrike">
                <a:solidFill>
                  <a:srgbClr val="20124d"/>
                </a:solidFill>
                <a:latin typeface="Courier New"/>
                <a:ea typeface="Courier New"/>
              </a:rPr>
              <a:t>  </a:t>
            </a:r>
            <a:r>
              <a:rPr b="1" lang="en-GB" sz="2000" spc="-1" strike="noStrike">
                <a:solidFill>
                  <a:srgbClr val="20124d"/>
                </a:solidFill>
                <a:latin typeface="Courier New"/>
                <a:ea typeface="Courier New"/>
              </a:rPr>
              <a:t>if (err == undefined) {</a:t>
            </a:r>
            <a:endParaRPr b="0" lang="en-GB" sz="2000" spc="-1" strike="noStrike">
              <a:solidFill>
                <a:srgbClr val="000000"/>
              </a:solidFill>
              <a:latin typeface="Arial"/>
            </a:endParaRPr>
          </a:p>
          <a:p>
            <a:pPr>
              <a:lnSpc>
                <a:spcPct val="115000"/>
              </a:lnSpc>
              <a:tabLst>
                <a:tab algn="l" pos="0"/>
              </a:tabLst>
            </a:pPr>
            <a:r>
              <a:rPr b="1" lang="en-GB" sz="2000" spc="-1" strike="noStrike">
                <a:solidFill>
                  <a:srgbClr val="20124d"/>
                </a:solidFill>
                <a:latin typeface="Courier New"/>
                <a:ea typeface="Courier New"/>
              </a:rPr>
              <a:t>	</a:t>
            </a:r>
            <a:r>
              <a:rPr b="1" lang="en-GB" sz="2000" spc="-1" strike="noStrike">
                <a:solidFill>
                  <a:srgbClr val="20124d"/>
                </a:solidFill>
                <a:latin typeface="Courier New"/>
                <a:ea typeface="Courier New"/>
              </a:rPr>
              <a:t>    </a:t>
            </a:r>
            <a:r>
              <a:rPr b="0" lang="en-GB" sz="2000" spc="-1" strike="noStrike">
                <a:solidFill>
                  <a:srgbClr val="20124d"/>
                </a:solidFill>
                <a:latin typeface="Courier New"/>
                <a:ea typeface="Courier New"/>
              </a:rPr>
              <a:t>// do stuff for success</a:t>
            </a:r>
            <a:endParaRPr b="0" lang="en-GB" sz="2000" spc="-1" strike="noStrike">
              <a:solidFill>
                <a:srgbClr val="000000"/>
              </a:solidFill>
              <a:latin typeface="Arial"/>
            </a:endParaRPr>
          </a:p>
          <a:p>
            <a:pPr>
              <a:lnSpc>
                <a:spcPct val="115000"/>
              </a:lnSpc>
              <a:tabLst>
                <a:tab algn="l" pos="0"/>
              </a:tabLst>
            </a:pPr>
            <a:r>
              <a:rPr b="1" lang="en-GB" sz="2000" spc="-1" strike="noStrike">
                <a:solidFill>
                  <a:srgbClr val="20124d"/>
                </a:solidFill>
                <a:latin typeface="Courier New"/>
                <a:ea typeface="Courier New"/>
              </a:rPr>
              <a:t>	</a:t>
            </a:r>
            <a:r>
              <a:rPr b="1" lang="en-GB" sz="2000" spc="-1" strike="noStrike">
                <a:solidFill>
                  <a:srgbClr val="20124d"/>
                </a:solidFill>
                <a:latin typeface="Courier New"/>
                <a:ea typeface="Courier New"/>
              </a:rPr>
              <a:t>  </a:t>
            </a:r>
            <a:r>
              <a:rPr b="1" lang="en-GB" sz="2000" spc="-1" strike="noStrike">
                <a:solidFill>
                  <a:srgbClr val="20124d"/>
                </a:solidFill>
                <a:latin typeface="Courier New"/>
                <a:ea typeface="Courier New"/>
              </a:rPr>
              <a:t>} else {</a:t>
            </a:r>
            <a:endParaRPr b="0" lang="en-GB" sz="2000" spc="-1" strike="noStrike">
              <a:solidFill>
                <a:srgbClr val="000000"/>
              </a:solidFill>
              <a:latin typeface="Arial"/>
            </a:endParaRPr>
          </a:p>
          <a:p>
            <a:pPr>
              <a:lnSpc>
                <a:spcPct val="115000"/>
              </a:lnSpc>
              <a:tabLst>
                <a:tab algn="l" pos="0"/>
              </a:tabLst>
            </a:pPr>
            <a:r>
              <a:rPr b="1" lang="en-GB" sz="2000" spc="-1" strike="noStrike">
                <a:solidFill>
                  <a:srgbClr val="20124d"/>
                </a:solidFill>
                <a:latin typeface="Courier New"/>
                <a:ea typeface="Courier New"/>
              </a:rPr>
              <a:t>	</a:t>
            </a:r>
            <a:r>
              <a:rPr b="1" lang="en-GB" sz="2000" spc="-1" strike="noStrike">
                <a:solidFill>
                  <a:srgbClr val="20124d"/>
                </a:solidFill>
                <a:latin typeface="Courier New"/>
                <a:ea typeface="Courier New"/>
              </a:rPr>
              <a:t>    </a:t>
            </a:r>
            <a:r>
              <a:rPr b="1" lang="en-GB" sz="2000" spc="-1" strike="noStrike">
                <a:solidFill>
                  <a:srgbClr val="20124d"/>
                </a:solidFill>
                <a:latin typeface="Courier New"/>
                <a:ea typeface="Courier New"/>
              </a:rPr>
              <a:t>res.status(500).json({error: err});</a:t>
            </a:r>
            <a:endParaRPr b="0" lang="en-GB" sz="2000" spc="-1" strike="noStrike">
              <a:solidFill>
                <a:srgbClr val="000000"/>
              </a:solidFill>
              <a:latin typeface="Arial"/>
            </a:endParaRPr>
          </a:p>
          <a:p>
            <a:pPr>
              <a:lnSpc>
                <a:spcPct val="115000"/>
              </a:lnSpc>
              <a:tabLst>
                <a:tab algn="l" pos="0"/>
              </a:tabLst>
            </a:pPr>
            <a:r>
              <a:rPr b="1" lang="en-GB" sz="2000" spc="-1" strike="noStrike">
                <a:solidFill>
                  <a:srgbClr val="20124d"/>
                </a:solidFill>
                <a:latin typeface="Courier New"/>
                <a:ea typeface="Courier New"/>
              </a:rPr>
              <a:t>	</a:t>
            </a:r>
            <a:r>
              <a:rPr b="1" lang="en-GB" sz="2000" spc="-1" strike="noStrike">
                <a:solidFill>
                  <a:srgbClr val="20124d"/>
                </a:solidFill>
                <a:latin typeface="Courier New"/>
                <a:ea typeface="Courier New"/>
              </a:rPr>
              <a:t>  </a:t>
            </a:r>
            <a:r>
              <a:rPr b="1" lang="en-GB" sz="2000" spc="-1" strike="noStrike">
                <a:solidFill>
                  <a:srgbClr val="20124d"/>
                </a:solidFill>
                <a:latin typeface="Courier New"/>
                <a:ea typeface="Courier New"/>
              </a:rPr>
              <a:t>}</a:t>
            </a:r>
            <a:endParaRPr b="0" lang="en-GB"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3000" spc="-1" strike="noStrike">
                <a:solidFill>
                  <a:srgbClr val="000000"/>
                </a:solidFill>
                <a:latin typeface="Arial"/>
                <a:ea typeface="Arial"/>
              </a:rPr>
              <a:t>Validating Input Data</a:t>
            </a:r>
            <a:endParaRPr b="0" lang="en-GB" sz="3000" spc="-1" strike="noStrike">
              <a:solidFill>
                <a:srgbClr val="000000"/>
              </a:solidFill>
              <a:latin typeface="Arial"/>
            </a:endParaRPr>
          </a:p>
        </p:txBody>
      </p:sp>
      <p:sp>
        <p:nvSpPr>
          <p:cNvPr id="312" name="TextShape 2"/>
          <p:cNvSpPr txBox="1"/>
          <p:nvPr/>
        </p:nvSpPr>
        <p:spPr>
          <a:xfrm>
            <a:off x="311760" y="1152360"/>
            <a:ext cx="8520120" cy="3416040"/>
          </a:xfrm>
          <a:prstGeom prst="rect">
            <a:avLst/>
          </a:prstGeom>
          <a:noFill/>
          <a:ln>
            <a:noFill/>
          </a:ln>
        </p:spPr>
        <p:txBody>
          <a:bodyPr tIns="91440" bIns="91440">
            <a:noAutofit/>
          </a:bodyPr>
          <a:p>
            <a:pPr>
              <a:lnSpc>
                <a:spcPct val="115000"/>
              </a:lnSpc>
              <a:tabLst>
                <a:tab algn="l" pos="0"/>
              </a:tabLst>
            </a:pPr>
            <a:r>
              <a:rPr b="0" lang="en-GB" sz="2400" spc="-1" strike="noStrike">
                <a:solidFill>
                  <a:srgbClr val="20124d"/>
                </a:solidFill>
                <a:latin typeface="Arial"/>
                <a:ea typeface="Arial"/>
              </a:rPr>
              <a:t>It is very important to check incoming data - a process known as validation. For example:</a:t>
            </a:r>
            <a:endParaRPr b="0" lang="en-GB" sz="2400" spc="-1" strike="noStrike">
              <a:solidFill>
                <a:srgbClr val="000000"/>
              </a:solidFill>
              <a:latin typeface="Arial"/>
            </a:endParaRPr>
          </a:p>
          <a:p>
            <a:pPr marL="457200" indent="-380520">
              <a:lnSpc>
                <a:spcPct val="115000"/>
              </a:lnSpc>
              <a:buClr>
                <a:srgbClr val="20124d"/>
              </a:buClr>
              <a:buFont typeface="Arial"/>
              <a:buChar char="●"/>
              <a:tabLst>
                <a:tab algn="l" pos="0"/>
              </a:tabLst>
            </a:pPr>
            <a:r>
              <a:rPr b="0" lang="en-GB" sz="2400" spc="-1" strike="noStrike">
                <a:solidFill>
                  <a:srgbClr val="20124d"/>
                </a:solidFill>
                <a:latin typeface="Arial"/>
                <a:ea typeface="Arial"/>
              </a:rPr>
              <a:t>Check that phone number contains only 0-9, (, ), +, -</a:t>
            </a:r>
            <a:endParaRPr b="0" lang="en-GB" sz="2400" spc="-1" strike="noStrike">
              <a:solidFill>
                <a:srgbClr val="000000"/>
              </a:solidFill>
              <a:latin typeface="Arial"/>
            </a:endParaRPr>
          </a:p>
          <a:p>
            <a:pPr marL="457200" indent="-380520">
              <a:lnSpc>
                <a:spcPct val="115000"/>
              </a:lnSpc>
              <a:buClr>
                <a:srgbClr val="20124d"/>
              </a:buClr>
              <a:buFont typeface="Arial"/>
              <a:buChar char="●"/>
              <a:tabLst>
                <a:tab algn="l" pos="0"/>
              </a:tabLst>
            </a:pPr>
            <a:r>
              <a:rPr b="0" lang="en-GB" sz="2400" spc="-1" strike="noStrike">
                <a:solidFill>
                  <a:srgbClr val="20124d"/>
                </a:solidFill>
                <a:latin typeface="Arial"/>
                <a:ea typeface="Arial"/>
              </a:rPr>
              <a:t>Check that email address is not already registered</a:t>
            </a:r>
            <a:endParaRPr b="0" lang="en-GB" sz="2400" spc="-1" strike="noStrike">
              <a:solidFill>
                <a:srgbClr val="000000"/>
              </a:solidFill>
              <a:latin typeface="Arial"/>
            </a:endParaRPr>
          </a:p>
          <a:p>
            <a:pPr marL="457200" indent="-380520">
              <a:lnSpc>
                <a:spcPct val="115000"/>
              </a:lnSpc>
              <a:buClr>
                <a:srgbClr val="20124d"/>
              </a:buClr>
              <a:buFont typeface="Arial"/>
              <a:buChar char="●"/>
              <a:tabLst>
                <a:tab algn="l" pos="0"/>
              </a:tabLst>
            </a:pPr>
            <a:r>
              <a:rPr b="0" lang="en-GB" sz="2400" spc="-1" strike="noStrike">
                <a:solidFill>
                  <a:srgbClr val="20124d"/>
                </a:solidFill>
                <a:latin typeface="Arial"/>
                <a:ea typeface="Arial"/>
              </a:rPr>
              <a:t>… </a:t>
            </a:r>
            <a:r>
              <a:rPr b="0" lang="en-GB" sz="2400" spc="-1" strike="noStrike">
                <a:solidFill>
                  <a:srgbClr val="20124d"/>
                </a:solidFill>
                <a:latin typeface="Arial"/>
                <a:ea typeface="Arial"/>
              </a:rPr>
              <a:t>etc.</a:t>
            </a: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3000" spc="-1" strike="noStrike">
                <a:solidFill>
                  <a:srgbClr val="000000"/>
                </a:solidFill>
                <a:latin typeface="Arial"/>
                <a:ea typeface="Arial"/>
              </a:rPr>
              <a:t>Check Phone Number</a:t>
            </a:r>
            <a:endParaRPr b="0" lang="en-GB" sz="3000" spc="-1" strike="noStrike">
              <a:solidFill>
                <a:srgbClr val="000000"/>
              </a:solidFill>
              <a:latin typeface="Arial"/>
            </a:endParaRPr>
          </a:p>
        </p:txBody>
      </p:sp>
      <p:sp>
        <p:nvSpPr>
          <p:cNvPr id="314" name="TextShape 2"/>
          <p:cNvSpPr txBox="1"/>
          <p:nvPr/>
        </p:nvSpPr>
        <p:spPr>
          <a:xfrm>
            <a:off x="311760" y="1152360"/>
            <a:ext cx="8520120" cy="3416040"/>
          </a:xfrm>
          <a:prstGeom prst="rect">
            <a:avLst/>
          </a:prstGeom>
          <a:noFill/>
          <a:ln>
            <a:noFill/>
          </a:ln>
        </p:spPr>
        <p:txBody>
          <a:bodyPr tIns="91440" bIns="91440">
            <a:noAutofit/>
          </a:bodyPr>
          <a:p>
            <a:pPr>
              <a:lnSpc>
                <a:spcPct val="115000"/>
              </a:lnSpc>
              <a:tabLst>
                <a:tab algn="l" pos="0"/>
              </a:tabLst>
            </a:pPr>
            <a:r>
              <a:rPr b="0" lang="en-GB" sz="2400" spc="-1" strike="noStrike">
                <a:solidFill>
                  <a:srgbClr val="20124d"/>
                </a:solidFill>
                <a:latin typeface="Arial"/>
                <a:ea typeface="Arial"/>
              </a:rPr>
              <a:t>Phone numbers are usually stored as text. To check it only contains valid characters we can use:</a:t>
            </a: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r>
              <a:rPr b="0" lang="en-GB" sz="2000" spc="-1" strike="noStrike">
                <a:solidFill>
                  <a:srgbClr val="20124d"/>
                </a:solidFill>
                <a:latin typeface="Arial"/>
                <a:ea typeface="Arial"/>
              </a:rPr>
              <a:t>This uses a regular expression to match valid characters, replaces each with 0 and compares to a string of zeros the same length as value.</a:t>
            </a:r>
            <a:endParaRPr b="0" lang="en-GB" sz="2000" spc="-1" strike="noStrike">
              <a:solidFill>
                <a:srgbClr val="000000"/>
              </a:solidFill>
              <a:latin typeface="Arial"/>
            </a:endParaRPr>
          </a:p>
          <a:p>
            <a:pPr>
              <a:lnSpc>
                <a:spcPct val="115000"/>
              </a:lnSpc>
              <a:tabLst>
                <a:tab algn="l" pos="0"/>
              </a:tabLst>
            </a:pPr>
            <a:r>
              <a:rPr b="0" lang="en-GB" sz="2200" spc="-1" strike="noStrike">
                <a:solidFill>
                  <a:srgbClr val="0000ff"/>
                </a:solidFill>
                <a:latin typeface="Arial"/>
                <a:ea typeface="Arial"/>
              </a:rPr>
              <a:t>Note: this validation can also be done in the browser at lower cost</a:t>
            </a:r>
            <a:endParaRPr b="0" lang="en-GB" sz="2200" spc="-1" strike="noStrike">
              <a:solidFill>
                <a:srgbClr val="000000"/>
              </a:solidFill>
              <a:latin typeface="Arial"/>
            </a:endParaRPr>
          </a:p>
        </p:txBody>
      </p:sp>
      <p:sp>
        <p:nvSpPr>
          <p:cNvPr id="315" name="CustomShape 3"/>
          <p:cNvSpPr/>
          <p:nvPr/>
        </p:nvSpPr>
        <p:spPr>
          <a:xfrm>
            <a:off x="416160" y="2111760"/>
            <a:ext cx="8311320" cy="1748520"/>
          </a:xfrm>
          <a:prstGeom prst="rect">
            <a:avLst/>
          </a:prstGeom>
          <a:solidFill>
            <a:srgbClr val="351c75"/>
          </a:solidFill>
          <a:ln>
            <a:noFill/>
          </a:ln>
        </p:spPr>
        <p:style>
          <a:lnRef idx="0"/>
          <a:fillRef idx="0"/>
          <a:effectRef idx="0"/>
          <a:fontRef idx="minor"/>
        </p:style>
        <p:txBody>
          <a:bodyPr tIns="91440" bIns="91440">
            <a:noAutofit/>
          </a:bodyPr>
          <a:p>
            <a:pPr>
              <a:lnSpc>
                <a:spcPct val="100000"/>
              </a:lnSpc>
              <a:tabLst>
                <a:tab algn="l" pos="0"/>
              </a:tabLst>
            </a:pPr>
            <a:r>
              <a:rPr b="0" lang="en-GB" sz="1700" spc="-1" strike="noStrike">
                <a:solidFill>
                  <a:srgbClr val="f3f3f3"/>
                </a:solidFill>
                <a:latin typeface="Courier New"/>
                <a:ea typeface="Courier New"/>
              </a:rPr>
              <a:t>if (newPhone.replace(/[+\-()0-9 ]/g, '0') !=</a:t>
            </a:r>
            <a:endParaRPr b="0" lang="en-GB" sz="1700" spc="-1" strike="noStrike">
              <a:latin typeface="Arial"/>
            </a:endParaRPr>
          </a:p>
          <a:p>
            <a:pPr>
              <a:lnSpc>
                <a:spcPct val="100000"/>
              </a:lnSpc>
              <a:tabLst>
                <a:tab algn="l" pos="0"/>
              </a:tabLst>
            </a:pPr>
            <a:r>
              <a:rPr b="0" lang="en-GB" sz="1700" spc="-1" strike="noStrike">
                <a:solidFill>
                  <a:srgbClr val="f3f3f3"/>
                </a:solidFill>
                <a:latin typeface="Courier New"/>
                <a:ea typeface="Courier New"/>
              </a:rPr>
              <a:t>    </a:t>
            </a:r>
            <a:r>
              <a:rPr b="0" lang="en-GB" sz="1700" spc="-1" strike="noStrike">
                <a:solidFill>
                  <a:srgbClr val="f3f3f3"/>
                </a:solidFill>
                <a:latin typeface="Courier New"/>
                <a:ea typeface="Courier New"/>
              </a:rPr>
              <a:t>'0'.padEnd(newPhone.length, '0')) {</a:t>
            </a:r>
            <a:endParaRPr b="0" lang="en-GB" sz="1700" spc="-1" strike="noStrike">
              <a:latin typeface="Arial"/>
            </a:endParaRPr>
          </a:p>
          <a:p>
            <a:pPr>
              <a:lnSpc>
                <a:spcPct val="100000"/>
              </a:lnSpc>
              <a:tabLst>
                <a:tab algn="l" pos="0"/>
              </a:tabLst>
            </a:pPr>
            <a:r>
              <a:rPr b="0" lang="en-GB" sz="1700" spc="-1" strike="noStrike">
                <a:solidFill>
                  <a:srgbClr val="f3f3f3"/>
                </a:solidFill>
                <a:latin typeface="Courier New"/>
                <a:ea typeface="Courier New"/>
              </a:rPr>
              <a:t>  </a:t>
            </a:r>
            <a:r>
              <a:rPr b="0" lang="en-GB" sz="1700" spc="-1" strike="noStrike">
                <a:solidFill>
                  <a:srgbClr val="f3f3f3"/>
                </a:solidFill>
                <a:latin typeface="Courier New"/>
                <a:ea typeface="Courier New"/>
              </a:rPr>
              <a:t>return res</a:t>
            </a:r>
            <a:endParaRPr b="0" lang="en-GB" sz="1700" spc="-1" strike="noStrike">
              <a:latin typeface="Arial"/>
            </a:endParaRPr>
          </a:p>
          <a:p>
            <a:pPr>
              <a:lnSpc>
                <a:spcPct val="100000"/>
              </a:lnSpc>
              <a:tabLst>
                <a:tab algn="l" pos="0"/>
              </a:tabLst>
            </a:pPr>
            <a:r>
              <a:rPr b="0" lang="en-GB" sz="1700" spc="-1" strike="noStrike">
                <a:solidFill>
                  <a:srgbClr val="f3f3f3"/>
                </a:solidFill>
                <a:latin typeface="Courier New"/>
                <a:ea typeface="Courier New"/>
              </a:rPr>
              <a:t>    </a:t>
            </a:r>
            <a:r>
              <a:rPr b="0" lang="en-GB" sz="1700" spc="-1" strike="noStrike">
                <a:solidFill>
                  <a:srgbClr val="f3f3f3"/>
                </a:solidFill>
                <a:latin typeface="Courier New"/>
                <a:ea typeface="Courier New"/>
              </a:rPr>
              <a:t>.status(400)</a:t>
            </a:r>
            <a:endParaRPr b="0" lang="en-GB" sz="1700" spc="-1" strike="noStrike">
              <a:latin typeface="Arial"/>
            </a:endParaRPr>
          </a:p>
          <a:p>
            <a:pPr>
              <a:lnSpc>
                <a:spcPct val="100000"/>
              </a:lnSpc>
              <a:tabLst>
                <a:tab algn="l" pos="0"/>
              </a:tabLst>
            </a:pPr>
            <a:r>
              <a:rPr b="0" lang="en-GB" sz="1700" spc="-1" strike="noStrike">
                <a:solidFill>
                  <a:srgbClr val="f3f3f3"/>
                </a:solidFill>
                <a:latin typeface="Courier New"/>
                <a:ea typeface="Courier New"/>
              </a:rPr>
              <a:t>    </a:t>
            </a:r>
            <a:r>
              <a:rPr b="0" lang="en-GB" sz="1700" spc="-1" strike="noStrike">
                <a:solidFill>
                  <a:srgbClr val="f3f3f3"/>
                </a:solidFill>
                <a:latin typeface="Courier New"/>
                <a:ea typeface="Courier New"/>
              </a:rPr>
              <a:t>.send("Phone can only contain 0-9, +, -, (, ) or space.");</a:t>
            </a:r>
            <a:endParaRPr b="0" lang="en-GB" sz="1700" spc="-1" strike="noStrike">
              <a:latin typeface="Arial"/>
            </a:endParaRPr>
          </a:p>
          <a:p>
            <a:pPr>
              <a:lnSpc>
                <a:spcPct val="100000"/>
              </a:lnSpc>
              <a:tabLst>
                <a:tab algn="l" pos="0"/>
              </a:tabLst>
            </a:pPr>
            <a:r>
              <a:rPr b="0" lang="en-GB" sz="1700" spc="-1" strike="noStrike">
                <a:solidFill>
                  <a:srgbClr val="f3f3f3"/>
                </a:solidFill>
                <a:latin typeface="Courier New"/>
                <a:ea typeface="Courier New"/>
              </a:rPr>
              <a:t>}</a:t>
            </a:r>
            <a:endParaRPr b="0" lang="en-GB" sz="17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6db"/>
            </a:gs>
            <a:gs pos="100000">
              <a:srgbClr val="fad25c"/>
            </a:gs>
          </a:gsLst>
          <a:lin ang="13500000"/>
        </a:gradFill>
      </p:bgPr>
    </p:bg>
    <p:spTree>
      <p:nvGrpSpPr>
        <p:cNvPr id="1" name=""/>
        <p:cNvGrpSpPr/>
        <p:nvPr/>
      </p:nvGrpSpPr>
      <p:grpSpPr>
        <a:xfrm>
          <a:off x="0" y="0"/>
          <a:ext cx="0" cy="0"/>
          <a:chOff x="0" y="0"/>
          <a:chExt cx="0" cy="0"/>
        </a:xfrm>
      </p:grpSpPr>
      <p:sp>
        <p:nvSpPr>
          <p:cNvPr id="316"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3000" spc="-1" strike="noStrike">
                <a:solidFill>
                  <a:srgbClr val="000000"/>
                </a:solidFill>
                <a:latin typeface="Arial"/>
                <a:ea typeface="Arial"/>
              </a:rPr>
              <a:t>Exercise:</a:t>
            </a:r>
            <a:endParaRPr b="0" lang="en-GB" sz="3000" spc="-1" strike="noStrike">
              <a:solidFill>
                <a:srgbClr val="000000"/>
              </a:solidFill>
              <a:latin typeface="Arial"/>
            </a:endParaRPr>
          </a:p>
        </p:txBody>
      </p:sp>
      <p:sp>
        <p:nvSpPr>
          <p:cNvPr id="317" name="TextShape 2"/>
          <p:cNvSpPr txBox="1"/>
          <p:nvPr/>
        </p:nvSpPr>
        <p:spPr>
          <a:xfrm>
            <a:off x="311760" y="1152360"/>
            <a:ext cx="8520120" cy="3416040"/>
          </a:xfrm>
          <a:prstGeom prst="rect">
            <a:avLst/>
          </a:prstGeom>
          <a:noFill/>
          <a:ln>
            <a:noFill/>
          </a:ln>
        </p:spPr>
        <p:txBody>
          <a:bodyPr tIns="91440" bIns="91440">
            <a:noAutofit/>
          </a:bodyPr>
          <a:p>
            <a:pPr marL="457200" indent="-367920">
              <a:lnSpc>
                <a:spcPct val="100000"/>
              </a:lnSpc>
              <a:buClr>
                <a:srgbClr val="073763"/>
              </a:buClr>
              <a:buFont typeface="Arial"/>
              <a:buAutoNum type="arabicPeriod"/>
            </a:pPr>
            <a:r>
              <a:rPr b="0" lang="en-GB" sz="2200" spc="-1" strike="noStrike">
                <a:solidFill>
                  <a:srgbClr val="073763"/>
                </a:solidFill>
                <a:latin typeface="Arial"/>
                <a:ea typeface="Arial"/>
              </a:rPr>
              <a:t>Modify your endpoint to check for errors. If an error is encountered then console.log it and return it to the browser.</a:t>
            </a:r>
            <a:endParaRPr b="0" lang="en-GB" sz="2200" spc="-1" strike="noStrike">
              <a:solidFill>
                <a:srgbClr val="000000"/>
              </a:solidFill>
              <a:latin typeface="Arial"/>
            </a:endParaRPr>
          </a:p>
          <a:p>
            <a:pPr marL="457200" indent="-367920">
              <a:lnSpc>
                <a:spcPct val="100000"/>
              </a:lnSpc>
              <a:buClr>
                <a:srgbClr val="073763"/>
              </a:buClr>
              <a:buFont typeface="Arial"/>
              <a:buAutoNum type="arabicPeriod"/>
            </a:pPr>
            <a:r>
              <a:rPr b="0" lang="en-GB" sz="2200" spc="-1" strike="noStrike">
                <a:solidFill>
                  <a:srgbClr val="073763"/>
                </a:solidFill>
                <a:latin typeface="Arial"/>
                <a:ea typeface="Arial"/>
              </a:rPr>
              <a:t>Add phone number validation to your endpoint to check that only digits, +, -, (, ) or space are present. Any other characters should send a suitable message back to the browser and abort the insert.</a:t>
            </a:r>
            <a:endParaRPr b="0" lang="en-GB" sz="2200" spc="-1" strike="noStrike">
              <a:solidFill>
                <a:srgbClr val="000000"/>
              </a:solidFill>
              <a:latin typeface="Arial"/>
            </a:endParaRPr>
          </a:p>
          <a:p>
            <a:pPr marL="457200" indent="-367920">
              <a:lnSpc>
                <a:spcPct val="100000"/>
              </a:lnSpc>
              <a:buClr>
                <a:srgbClr val="073763"/>
              </a:buClr>
              <a:buFont typeface="Arial"/>
              <a:buAutoNum type="arabicPeriod"/>
            </a:pPr>
            <a:r>
              <a:rPr b="0" lang="en-GB" sz="2200" spc="-1" strike="noStrike">
                <a:solidFill>
                  <a:srgbClr val="073763"/>
                </a:solidFill>
                <a:latin typeface="Arial"/>
                <a:ea typeface="Arial"/>
              </a:rPr>
              <a:t>Test your endpoint with a variety of data including valid and invalid phone numbers.</a:t>
            </a:r>
            <a:endParaRPr b="0" lang="en-GB"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3000" spc="-1" strike="noStrike">
                <a:solidFill>
                  <a:srgbClr val="000000"/>
                </a:solidFill>
                <a:latin typeface="Arial"/>
                <a:ea typeface="Arial"/>
              </a:rPr>
              <a:t>Check Email Address</a:t>
            </a:r>
            <a:r>
              <a:rPr b="0" lang="en-GB" sz="3000" spc="-1" strike="noStrike">
                <a:solidFill>
                  <a:srgbClr val="000000"/>
                </a:solidFill>
                <a:latin typeface="Arial"/>
                <a:ea typeface="Arial"/>
              </a:rPr>
              <a:t>	</a:t>
            </a:r>
            <a:endParaRPr b="0" lang="en-GB" sz="3000" spc="-1" strike="noStrike">
              <a:solidFill>
                <a:srgbClr val="000000"/>
              </a:solidFill>
              <a:latin typeface="Arial"/>
            </a:endParaRPr>
          </a:p>
        </p:txBody>
      </p:sp>
      <p:sp>
        <p:nvSpPr>
          <p:cNvPr id="319" name="TextShape 2"/>
          <p:cNvSpPr txBox="1"/>
          <p:nvPr/>
        </p:nvSpPr>
        <p:spPr>
          <a:xfrm>
            <a:off x="311760" y="1152360"/>
            <a:ext cx="8520120" cy="3416040"/>
          </a:xfrm>
          <a:prstGeom prst="rect">
            <a:avLst/>
          </a:prstGeom>
          <a:noFill/>
          <a:ln>
            <a:noFill/>
          </a:ln>
        </p:spPr>
        <p:txBody>
          <a:bodyPr tIns="91440" bIns="91440">
            <a:noAutofit/>
          </a:bodyPr>
          <a:p>
            <a:pPr>
              <a:lnSpc>
                <a:spcPct val="115000"/>
              </a:lnSpc>
              <a:tabLst>
                <a:tab algn="l" pos="0"/>
              </a:tabLst>
            </a:pPr>
            <a:r>
              <a:rPr b="0" lang="en-GB" sz="2400" spc="-1" strike="noStrike">
                <a:solidFill>
                  <a:srgbClr val="20124d"/>
                </a:solidFill>
                <a:latin typeface="Arial"/>
                <a:ea typeface="Arial"/>
              </a:rPr>
              <a:t>To check the email address doesn't already exist we must use a query:</a:t>
            </a: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r>
              <a:rPr b="0" lang="en-GB" sz="2100" spc="-1" strike="noStrike">
                <a:solidFill>
                  <a:srgbClr val="0000ff"/>
                </a:solidFill>
                <a:latin typeface="Arial"/>
                <a:ea typeface="Arial"/>
              </a:rPr>
              <a:t>Note that this validation </a:t>
            </a:r>
            <a:r>
              <a:rPr b="1" lang="en-GB" sz="2100" spc="-1" strike="noStrike">
                <a:solidFill>
                  <a:srgbClr val="0000ff"/>
                </a:solidFill>
                <a:latin typeface="Arial"/>
                <a:ea typeface="Arial"/>
              </a:rPr>
              <a:t>cannot</a:t>
            </a:r>
            <a:r>
              <a:rPr b="0" lang="en-GB" sz="2100" spc="-1" strike="noStrike">
                <a:solidFill>
                  <a:srgbClr val="0000ff"/>
                </a:solidFill>
                <a:latin typeface="Arial"/>
                <a:ea typeface="Arial"/>
              </a:rPr>
              <a:t> be done in the browser.</a:t>
            </a:r>
            <a:endParaRPr b="0" lang="en-GB" sz="2100" spc="-1" strike="noStrike">
              <a:solidFill>
                <a:srgbClr val="000000"/>
              </a:solidFill>
              <a:latin typeface="Arial"/>
            </a:endParaRPr>
          </a:p>
        </p:txBody>
      </p:sp>
      <p:sp>
        <p:nvSpPr>
          <p:cNvPr id="320" name="CustomShape 3"/>
          <p:cNvSpPr/>
          <p:nvPr/>
        </p:nvSpPr>
        <p:spPr>
          <a:xfrm>
            <a:off x="416160" y="2111760"/>
            <a:ext cx="8311320" cy="2165040"/>
          </a:xfrm>
          <a:prstGeom prst="rect">
            <a:avLst/>
          </a:prstGeom>
          <a:solidFill>
            <a:srgbClr val="351c75"/>
          </a:solidFill>
          <a:ln>
            <a:noFill/>
          </a:ln>
        </p:spPr>
        <p:style>
          <a:lnRef idx="0"/>
          <a:fillRef idx="0"/>
          <a:effectRef idx="0"/>
          <a:fontRef idx="minor"/>
        </p:style>
        <p:txBody>
          <a:bodyPr tIns="91440" bIns="91440">
            <a:noAutofit/>
          </a:bodyPr>
          <a:p>
            <a:pPr>
              <a:lnSpc>
                <a:spcPct val="100000"/>
              </a:lnSpc>
              <a:tabLst>
                <a:tab algn="l" pos="0"/>
              </a:tabLst>
            </a:pPr>
            <a:r>
              <a:rPr b="0" lang="en-GB" sz="1800" spc="-1" strike="noStrike">
                <a:solidFill>
                  <a:srgbClr val="f3f3f3"/>
                </a:solidFill>
                <a:latin typeface="Courier New"/>
                <a:ea typeface="Courier New"/>
              </a:rPr>
              <a:t>db.query("SELECT 1 FROM customers WHERE email = $1",</a:t>
            </a:r>
            <a:endParaRPr b="0" lang="en-GB" sz="1800" spc="-1" strike="noStrike">
              <a:latin typeface="Arial"/>
            </a:endParaRPr>
          </a:p>
          <a:p>
            <a:pPr>
              <a:lnSpc>
                <a:spcPct val="100000"/>
              </a:lnSpc>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[newEmail], (err, result) =&gt; {</a:t>
            </a:r>
            <a:endParaRPr b="0" lang="en-GB" sz="1800" spc="-1" strike="noStrike">
              <a:latin typeface="Arial"/>
            </a:endParaRPr>
          </a:p>
          <a:p>
            <a:pPr>
              <a:lnSpc>
                <a:spcPct val="100000"/>
              </a:lnSpc>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if (result.rowCount &gt; 0) {</a:t>
            </a:r>
            <a:endParaRPr b="0" lang="en-GB" sz="1800" spc="-1" strike="noStrike">
              <a:latin typeface="Arial"/>
            </a:endParaRPr>
          </a:p>
          <a:p>
            <a:pPr>
              <a:lnSpc>
                <a:spcPct val="100000"/>
              </a:lnSpc>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return res.status(400)</a:t>
            </a:r>
            <a:endParaRPr b="0" lang="en-GB" sz="1800" spc="-1" strike="noStrike">
              <a:latin typeface="Arial"/>
            </a:endParaRPr>
          </a:p>
          <a:p>
            <a:pPr>
              <a:lnSpc>
                <a:spcPct val="100000"/>
              </a:lnSpc>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.send("A customer with that email exists.");</a:t>
            </a:r>
            <a:endParaRPr b="0" lang="en-GB" sz="1800" spc="-1" strike="noStrike">
              <a:latin typeface="Arial"/>
            </a:endParaRPr>
          </a:p>
          <a:p>
            <a:pPr>
              <a:lnSpc>
                <a:spcPct val="100000"/>
              </a:lnSpc>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 else {</a:t>
            </a:r>
            <a:endParaRPr b="0" lang="en-GB" sz="1800" spc="-1" strike="noStrike">
              <a:latin typeface="Arial"/>
            </a:endParaRPr>
          </a:p>
          <a:p>
            <a:pPr>
              <a:lnSpc>
                <a:spcPct val="100000"/>
              </a:lnSpc>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db.query("INSERT ...    // insert the new customer row</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6db"/>
            </a:gs>
            <a:gs pos="100000">
              <a:srgbClr val="fad25c"/>
            </a:gs>
          </a:gsLst>
          <a:lin ang="13500000"/>
        </a:gradFill>
      </p:bgPr>
    </p:bg>
    <p:spTree>
      <p:nvGrpSpPr>
        <p:cNvPr id="1" name=""/>
        <p:cNvGrpSpPr/>
        <p:nvPr/>
      </p:nvGrpSpPr>
      <p:grpSpPr>
        <a:xfrm>
          <a:off x="0" y="0"/>
          <a:ext cx="0" cy="0"/>
          <a:chOff x="0" y="0"/>
          <a:chExt cx="0" cy="0"/>
        </a:xfrm>
      </p:grpSpPr>
      <p:sp>
        <p:nvSpPr>
          <p:cNvPr id="198"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3000" spc="-1" strike="noStrike">
                <a:solidFill>
                  <a:srgbClr val="000000"/>
                </a:solidFill>
                <a:latin typeface="Arial"/>
                <a:ea typeface="Arial"/>
              </a:rPr>
              <a:t>Revision - Using PostgreSQL in NodeJS</a:t>
            </a:r>
            <a:endParaRPr b="0" lang="en-GB" sz="3000" spc="-1" strike="noStrike">
              <a:solidFill>
                <a:srgbClr val="000000"/>
              </a:solidFill>
              <a:latin typeface="Arial"/>
            </a:endParaRPr>
          </a:p>
        </p:txBody>
      </p:sp>
      <p:sp>
        <p:nvSpPr>
          <p:cNvPr id="199" name="TextShape 2"/>
          <p:cNvSpPr txBox="1"/>
          <p:nvPr/>
        </p:nvSpPr>
        <p:spPr>
          <a:xfrm>
            <a:off x="311760" y="1152360"/>
            <a:ext cx="8520120" cy="3416040"/>
          </a:xfrm>
          <a:prstGeom prst="rect">
            <a:avLst/>
          </a:prstGeom>
          <a:noFill/>
          <a:ln>
            <a:noFill/>
          </a:ln>
        </p:spPr>
        <p:txBody>
          <a:bodyPr tIns="91440" bIns="91440">
            <a:noAutofit/>
          </a:bodyPr>
          <a:p>
            <a:pPr>
              <a:lnSpc>
                <a:spcPct val="100000"/>
              </a:lnSpc>
              <a:tabLst>
                <a:tab algn="l" pos="0"/>
              </a:tabLst>
            </a:pPr>
            <a:r>
              <a:rPr b="0" lang="en-GB" sz="2400" spc="-1" strike="noStrike">
                <a:solidFill>
                  <a:srgbClr val="073763"/>
                </a:solidFill>
                <a:latin typeface="Arial"/>
                <a:ea typeface="Arial"/>
              </a:rPr>
              <a:t>Your server.js file from last week should contain something similar to the following (plus other code):</a:t>
            </a: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p:txBody>
      </p:sp>
      <p:sp>
        <p:nvSpPr>
          <p:cNvPr id="200" name="CustomShape 3"/>
          <p:cNvSpPr/>
          <p:nvPr/>
        </p:nvSpPr>
        <p:spPr>
          <a:xfrm>
            <a:off x="311760" y="2002680"/>
            <a:ext cx="8311320" cy="2765520"/>
          </a:xfrm>
          <a:prstGeom prst="rect">
            <a:avLst/>
          </a:prstGeom>
          <a:solidFill>
            <a:srgbClr val="351c75"/>
          </a:solidFill>
          <a:ln>
            <a:noFill/>
          </a:ln>
        </p:spPr>
        <p:style>
          <a:lnRef idx="0"/>
          <a:fillRef idx="0"/>
          <a:effectRef idx="0"/>
          <a:fontRef idx="minor"/>
        </p:style>
        <p:txBody>
          <a:bodyPr tIns="91440" bIns="91440">
            <a:noAutofit/>
          </a:bodyPr>
          <a:p>
            <a:pPr>
              <a:lnSpc>
                <a:spcPct val="100000"/>
              </a:lnSpc>
              <a:tabLst>
                <a:tab algn="l" pos="0"/>
              </a:tabLst>
            </a:pPr>
            <a:r>
              <a:rPr b="1" lang="en-GB" sz="1800" spc="-1" strike="noStrike">
                <a:solidFill>
                  <a:srgbClr val="f3f3f3"/>
                </a:solidFill>
                <a:latin typeface="Courier New"/>
                <a:ea typeface="Courier New"/>
              </a:rPr>
              <a:t>const Pool = require('pg').Pool;</a:t>
            </a:r>
            <a:endParaRPr b="0" lang="en-GB" sz="1800" spc="-1" strike="noStrike">
              <a:latin typeface="Arial"/>
            </a:endParaRPr>
          </a:p>
          <a:p>
            <a:pPr>
              <a:lnSpc>
                <a:spcPct val="100000"/>
              </a:lnSpc>
              <a:tabLst>
                <a:tab algn="l" pos="0"/>
              </a:tabLst>
            </a:pP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const db = new Pool({</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user: '&lt;your user name&gt;',</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host: 'localhost',</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database: '&lt;database name&gt;',</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password: '&lt;password&gt;',</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port: 5432</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3000" spc="-1" strike="noStrike">
                <a:solidFill>
                  <a:srgbClr val="000000"/>
                </a:solidFill>
                <a:latin typeface="Arial"/>
                <a:ea typeface="Arial"/>
              </a:rPr>
              <a:t>Check Email Address</a:t>
            </a:r>
            <a:r>
              <a:rPr b="0" lang="en-GB" sz="3000" spc="-1" strike="noStrike">
                <a:solidFill>
                  <a:srgbClr val="000000"/>
                </a:solidFill>
                <a:latin typeface="Arial"/>
                <a:ea typeface="Arial"/>
              </a:rPr>
              <a:t>	</a:t>
            </a:r>
            <a:r>
              <a:rPr b="0" lang="en-GB" sz="3000" spc="-1" strike="noStrike">
                <a:solidFill>
                  <a:srgbClr val="000000"/>
                </a:solidFill>
                <a:latin typeface="Arial"/>
                <a:ea typeface="Arial"/>
              </a:rPr>
              <a:t> (continued)</a:t>
            </a:r>
            <a:endParaRPr b="0" lang="en-GB" sz="3000" spc="-1" strike="noStrike">
              <a:solidFill>
                <a:srgbClr val="000000"/>
              </a:solidFill>
              <a:latin typeface="Arial"/>
            </a:endParaRPr>
          </a:p>
        </p:txBody>
      </p:sp>
      <p:sp>
        <p:nvSpPr>
          <p:cNvPr id="322" name="TextShape 2"/>
          <p:cNvSpPr txBox="1"/>
          <p:nvPr/>
        </p:nvSpPr>
        <p:spPr>
          <a:xfrm>
            <a:off x="311760" y="1152360"/>
            <a:ext cx="8520120" cy="3416040"/>
          </a:xfrm>
          <a:prstGeom prst="rect">
            <a:avLst/>
          </a:prstGeom>
          <a:noFill/>
          <a:ln>
            <a:noFill/>
          </a:ln>
        </p:spPr>
        <p:txBody>
          <a:bodyPr tIns="91440" bIns="91440">
            <a:noAutofit/>
          </a:bodyPr>
          <a:p>
            <a:pPr>
              <a:lnSpc>
                <a:spcPct val="115000"/>
              </a:lnSpc>
              <a:tabLst>
                <a:tab algn="l" pos="0"/>
              </a:tabLst>
            </a:pPr>
            <a:r>
              <a:rPr b="0" lang="en-GB" sz="2400" spc="-1" strike="noStrike">
                <a:solidFill>
                  <a:srgbClr val="20124d"/>
                </a:solidFill>
                <a:latin typeface="Arial"/>
                <a:ea typeface="Arial"/>
              </a:rPr>
              <a:t>Notice that:</a:t>
            </a:r>
            <a:endParaRPr b="0" lang="en-GB" sz="2400" spc="-1" strike="noStrike">
              <a:solidFill>
                <a:srgbClr val="000000"/>
              </a:solidFill>
              <a:latin typeface="Arial"/>
            </a:endParaRPr>
          </a:p>
          <a:p>
            <a:pPr marL="457200" indent="-380520">
              <a:lnSpc>
                <a:spcPct val="115000"/>
              </a:lnSpc>
              <a:buClr>
                <a:srgbClr val="20124d"/>
              </a:buClr>
              <a:buFont typeface="Arial"/>
              <a:buChar char="●"/>
              <a:tabLst>
                <a:tab algn="l" pos="0"/>
              </a:tabLst>
            </a:pPr>
            <a:r>
              <a:rPr b="0" lang="en-GB" sz="2400" spc="-1" strike="noStrike">
                <a:solidFill>
                  <a:srgbClr val="20124d"/>
                </a:solidFill>
                <a:latin typeface="Arial"/>
                <a:ea typeface="Arial"/>
              </a:rPr>
              <a:t>The query uses </a:t>
            </a:r>
            <a:r>
              <a:rPr b="0" lang="en-GB" sz="2400" spc="-1" strike="noStrike">
                <a:solidFill>
                  <a:srgbClr val="ffffff"/>
                </a:solidFill>
                <a:highlight>
                  <a:srgbClr val="073763"/>
                </a:highlight>
                <a:latin typeface="Courier New"/>
                <a:ea typeface="Courier New"/>
              </a:rPr>
              <a:t>SELECT 1 FROM customers ...</a:t>
            </a:r>
            <a:endParaRPr b="0" lang="en-GB" sz="2400" spc="-1" strike="noStrike">
              <a:solidFill>
                <a:srgbClr val="000000"/>
              </a:solidFill>
              <a:latin typeface="Arial"/>
            </a:endParaRPr>
          </a:p>
          <a:p>
            <a:pPr marL="457200" indent="-380520">
              <a:lnSpc>
                <a:spcPct val="115000"/>
              </a:lnSpc>
              <a:buClr>
                <a:srgbClr val="20124d"/>
              </a:buClr>
              <a:buFont typeface="Arial"/>
              <a:buChar char="●"/>
              <a:tabLst>
                <a:tab algn="l" pos="0"/>
              </a:tabLst>
            </a:pPr>
            <a:r>
              <a:rPr b="0" lang="en-GB" sz="2400" spc="-1" strike="noStrike">
                <a:solidFill>
                  <a:srgbClr val="20124d"/>
                </a:solidFill>
                <a:latin typeface="Arial"/>
                <a:ea typeface="Arial"/>
              </a:rPr>
              <a:t>The result should normally return zero rows</a:t>
            </a:r>
            <a:endParaRPr b="0" lang="en-GB" sz="2400" spc="-1" strike="noStrike">
              <a:solidFill>
                <a:srgbClr val="000000"/>
              </a:solidFill>
              <a:latin typeface="Arial"/>
            </a:endParaRPr>
          </a:p>
          <a:p>
            <a:pPr marL="457200" indent="-380520">
              <a:lnSpc>
                <a:spcPct val="115000"/>
              </a:lnSpc>
              <a:buClr>
                <a:srgbClr val="20124d"/>
              </a:buClr>
              <a:buFont typeface="Arial"/>
              <a:buChar char="●"/>
              <a:tabLst>
                <a:tab algn="l" pos="0"/>
              </a:tabLst>
            </a:pPr>
            <a:r>
              <a:rPr b="0" lang="en-GB" sz="2400" spc="-1" strike="noStrike">
                <a:solidFill>
                  <a:srgbClr val="20124d"/>
                </a:solidFill>
                <a:latin typeface="Arial"/>
                <a:ea typeface="Arial"/>
              </a:rPr>
              <a:t>You can use other result attributes like</a:t>
            </a:r>
            <a:r>
              <a:rPr b="0" lang="en-GB" sz="2400" spc="-1" strike="noStrike">
                <a:solidFill>
                  <a:srgbClr val="20124d"/>
                </a:solidFill>
                <a:highlight>
                  <a:srgbClr val="073763"/>
                </a:highlight>
                <a:latin typeface="Arial"/>
                <a:ea typeface="Arial"/>
              </a:rPr>
              <a:t> </a:t>
            </a:r>
            <a:r>
              <a:rPr b="0" lang="en-GB" sz="2400" spc="-1" strike="noStrike">
                <a:solidFill>
                  <a:srgbClr val="20124d"/>
                </a:solidFill>
                <a:latin typeface="Courier New"/>
                <a:ea typeface="Courier New"/>
              </a:rPr>
              <a:t>result.rowCount</a:t>
            </a:r>
            <a:r>
              <a:rPr b="0" lang="en-GB" sz="2400" spc="-1" strike="noStrike">
                <a:solidFill>
                  <a:srgbClr val="20124d"/>
                </a:solidFill>
                <a:latin typeface="Arial"/>
                <a:ea typeface="Arial"/>
              </a:rPr>
              <a:t> to </a:t>
            </a:r>
            <a:r>
              <a:rPr b="0" lang="en-GB" sz="2400" spc="-1" strike="noStrike">
                <a:solidFill>
                  <a:srgbClr val="20124d"/>
                </a:solidFill>
                <a:latin typeface="Arial"/>
                <a:ea typeface="Arial"/>
              </a:rPr>
              <a:t>check</a:t>
            </a:r>
            <a:r>
              <a:rPr b="0" lang="en-GB" sz="2400" spc="-1" strike="noStrike">
                <a:solidFill>
                  <a:srgbClr val="20124d"/>
                </a:solidFill>
                <a:latin typeface="Arial"/>
                <a:ea typeface="Arial"/>
              </a:rPr>
              <a:t> the number of rows</a:t>
            </a:r>
            <a:endParaRPr b="0" lang="en-GB" sz="2400" spc="-1" strike="noStrike">
              <a:solidFill>
                <a:srgbClr val="000000"/>
              </a:solidFill>
              <a:latin typeface="Arial"/>
            </a:endParaRPr>
          </a:p>
          <a:p>
            <a:pPr marL="457200" indent="-380520">
              <a:lnSpc>
                <a:spcPct val="115000"/>
              </a:lnSpc>
              <a:buClr>
                <a:srgbClr val="20124d"/>
              </a:buClr>
              <a:buFont typeface="Arial"/>
              <a:buChar char="●"/>
              <a:tabLst>
                <a:tab algn="l" pos="0"/>
              </a:tabLst>
            </a:pPr>
            <a:r>
              <a:rPr b="0" lang="en-GB" sz="2400" spc="-1" strike="noStrike">
                <a:solidFill>
                  <a:srgbClr val="20124d"/>
                </a:solidFill>
                <a:latin typeface="Arial"/>
                <a:ea typeface="Arial"/>
              </a:rPr>
              <a:t>The real work of the endpoint (inserting a new customer) is done inside the callback of the email query</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6db"/>
            </a:gs>
            <a:gs pos="100000">
              <a:srgbClr val="fad25c"/>
            </a:gs>
          </a:gsLst>
          <a:lin ang="13500000"/>
        </a:gradFill>
      </p:bgPr>
    </p:bg>
    <p:spTree>
      <p:nvGrpSpPr>
        <p:cNvPr id="1" name=""/>
        <p:cNvGrpSpPr/>
        <p:nvPr/>
      </p:nvGrpSpPr>
      <p:grpSpPr>
        <a:xfrm>
          <a:off x="0" y="0"/>
          <a:ext cx="0" cy="0"/>
          <a:chOff x="0" y="0"/>
          <a:chExt cx="0" cy="0"/>
        </a:xfrm>
      </p:grpSpPr>
      <p:sp>
        <p:nvSpPr>
          <p:cNvPr id="323"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3000" spc="-1" strike="noStrike">
                <a:solidFill>
                  <a:srgbClr val="000000"/>
                </a:solidFill>
                <a:latin typeface="Arial"/>
                <a:ea typeface="Arial"/>
              </a:rPr>
              <a:t>Exercise:</a:t>
            </a:r>
            <a:endParaRPr b="0" lang="en-GB" sz="3000" spc="-1" strike="noStrike">
              <a:solidFill>
                <a:srgbClr val="000000"/>
              </a:solidFill>
              <a:latin typeface="Arial"/>
            </a:endParaRPr>
          </a:p>
        </p:txBody>
      </p:sp>
      <p:sp>
        <p:nvSpPr>
          <p:cNvPr id="324" name="TextShape 2"/>
          <p:cNvSpPr txBox="1"/>
          <p:nvPr/>
        </p:nvSpPr>
        <p:spPr>
          <a:xfrm>
            <a:off x="311760" y="1152360"/>
            <a:ext cx="8520120" cy="3416040"/>
          </a:xfrm>
          <a:prstGeom prst="rect">
            <a:avLst/>
          </a:prstGeom>
          <a:noFill/>
          <a:ln>
            <a:noFill/>
          </a:ln>
        </p:spPr>
        <p:txBody>
          <a:bodyPr tIns="91440" bIns="91440">
            <a:noAutofit/>
          </a:bodyPr>
          <a:p>
            <a:pPr marL="457200" indent="-367920">
              <a:lnSpc>
                <a:spcPct val="100000"/>
              </a:lnSpc>
              <a:buClr>
                <a:srgbClr val="073763"/>
              </a:buClr>
              <a:buFont typeface="Arial"/>
              <a:buAutoNum type="arabicPeriod"/>
            </a:pPr>
            <a:r>
              <a:rPr b="0" lang="en-GB" sz="2200" spc="-1" strike="noStrike">
                <a:solidFill>
                  <a:srgbClr val="073763"/>
                </a:solidFill>
                <a:latin typeface="Arial"/>
                <a:ea typeface="Arial"/>
              </a:rPr>
              <a:t>Before adding a new customer ensure there are none with the same email address in the customers table</a:t>
            </a:r>
            <a:endParaRPr b="0" lang="en-GB" sz="2200" spc="-1" strike="noStrike">
              <a:solidFill>
                <a:srgbClr val="000000"/>
              </a:solidFill>
              <a:latin typeface="Arial"/>
            </a:endParaRPr>
          </a:p>
          <a:p>
            <a:pPr marL="457200" indent="-367920">
              <a:lnSpc>
                <a:spcPct val="100000"/>
              </a:lnSpc>
              <a:buClr>
                <a:srgbClr val="073763"/>
              </a:buClr>
              <a:buFont typeface="Arial"/>
              <a:buAutoNum type="arabicPeriod"/>
            </a:pPr>
            <a:r>
              <a:rPr b="0" lang="en-GB" sz="2200" spc="-1" strike="noStrike">
                <a:solidFill>
                  <a:srgbClr val="073763"/>
                </a:solidFill>
                <a:latin typeface="Arial"/>
                <a:ea typeface="Arial"/>
              </a:rPr>
              <a:t>If a duplicate email is found send an appropriate message to the browser</a:t>
            </a:r>
            <a:endParaRPr b="0" lang="en-GB" sz="2200" spc="-1" strike="noStrike">
              <a:solidFill>
                <a:srgbClr val="000000"/>
              </a:solidFill>
              <a:latin typeface="Arial"/>
            </a:endParaRPr>
          </a:p>
          <a:p>
            <a:pPr marL="457200" indent="-367920">
              <a:lnSpc>
                <a:spcPct val="100000"/>
              </a:lnSpc>
              <a:buClr>
                <a:srgbClr val="073763"/>
              </a:buClr>
              <a:buFont typeface="Arial"/>
              <a:buAutoNum type="arabicPeriod"/>
            </a:pPr>
            <a:r>
              <a:rPr b="0" lang="en-GB" sz="2200" spc="-1" strike="noStrike">
                <a:solidFill>
                  <a:srgbClr val="073763"/>
                </a:solidFill>
                <a:latin typeface="Arial"/>
                <a:ea typeface="Arial"/>
              </a:rPr>
              <a:t>Use Postman to check that your new code works as expected by trying to insert duplicate emails as well as correct ones</a:t>
            </a:r>
            <a:endParaRPr b="0" lang="en-GB" sz="2200" spc="-1" strike="noStrike">
              <a:solidFill>
                <a:srgbClr val="000000"/>
              </a:solidFill>
              <a:latin typeface="Arial"/>
            </a:endParaRPr>
          </a:p>
          <a:p>
            <a:pPr marL="457200" indent="-367920">
              <a:lnSpc>
                <a:spcPct val="100000"/>
              </a:lnSpc>
              <a:buClr>
                <a:srgbClr val="073763"/>
              </a:buClr>
              <a:buFont typeface="Arial"/>
              <a:buAutoNum type="arabicPeriod"/>
            </a:pPr>
            <a:r>
              <a:rPr b="0" lang="en-GB" sz="2200" spc="-1" strike="noStrike">
                <a:solidFill>
                  <a:srgbClr val="073763"/>
                </a:solidFill>
                <a:latin typeface="Arial"/>
                <a:ea typeface="Arial"/>
              </a:rPr>
              <a:t>Check the data has been added to the database (use psql)</a:t>
            </a:r>
            <a:endParaRPr b="0" lang="en-GB" sz="2200" spc="-1" strike="noStrike">
              <a:solidFill>
                <a:srgbClr val="000000"/>
              </a:solidFill>
              <a:latin typeface="Arial"/>
            </a:endParaRPr>
          </a:p>
        </p:txBody>
      </p:sp>
      <p:sp>
        <p:nvSpPr>
          <p:cNvPr id="325" name="CustomShape 3"/>
          <p:cNvSpPr/>
          <p:nvPr/>
        </p:nvSpPr>
        <p:spPr>
          <a:xfrm>
            <a:off x="8503560" y="4631760"/>
            <a:ext cx="398160" cy="397800"/>
          </a:xfrm>
          <a:prstGeom prst="ellipse">
            <a:avLst/>
          </a:prstGeom>
          <a:solidFill>
            <a:srgbClr val="eeeeee"/>
          </a:solidFill>
          <a:ln w="9360">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en-GB" sz="1400" spc="-1" strike="noStrike">
                <a:solidFill>
                  <a:srgbClr val="000000"/>
                </a:solidFill>
                <a:latin typeface="Arial"/>
                <a:ea typeface="Arial"/>
              </a:rPr>
              <a:t>B</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3000" spc="-1" strike="noStrike">
                <a:solidFill>
                  <a:srgbClr val="000000"/>
                </a:solidFill>
                <a:latin typeface="Arial"/>
                <a:ea typeface="Arial"/>
              </a:rPr>
              <a:t>Return the PK Value for Insert</a:t>
            </a:r>
            <a:endParaRPr b="0" lang="en-GB" sz="3000" spc="-1" strike="noStrike">
              <a:solidFill>
                <a:srgbClr val="000000"/>
              </a:solidFill>
              <a:latin typeface="Arial"/>
            </a:endParaRPr>
          </a:p>
        </p:txBody>
      </p:sp>
      <p:sp>
        <p:nvSpPr>
          <p:cNvPr id="327" name="TextShape 2"/>
          <p:cNvSpPr txBox="1"/>
          <p:nvPr/>
        </p:nvSpPr>
        <p:spPr>
          <a:xfrm>
            <a:off x="311760" y="1152360"/>
            <a:ext cx="8520120" cy="3416040"/>
          </a:xfrm>
          <a:prstGeom prst="rect">
            <a:avLst/>
          </a:prstGeom>
          <a:noFill/>
          <a:ln>
            <a:noFill/>
          </a:ln>
        </p:spPr>
        <p:txBody>
          <a:bodyPr tIns="91440" bIns="91440">
            <a:noAutofit/>
          </a:bodyPr>
          <a:p>
            <a:pPr>
              <a:lnSpc>
                <a:spcPct val="115000"/>
              </a:lnSpc>
              <a:tabLst>
                <a:tab algn="l" pos="0"/>
              </a:tabLst>
            </a:pPr>
            <a:r>
              <a:rPr b="0" lang="en-GB" sz="2400" spc="-1" strike="noStrike">
                <a:solidFill>
                  <a:srgbClr val="20124d"/>
                </a:solidFill>
                <a:latin typeface="Arial"/>
                <a:ea typeface="Arial"/>
              </a:rPr>
              <a:t>Modify the INSERT statement to include </a:t>
            </a:r>
            <a:r>
              <a:rPr b="0" lang="en-GB" sz="2400" spc="-1" strike="noStrike">
                <a:solidFill>
                  <a:srgbClr val="20124d"/>
                </a:solidFill>
                <a:latin typeface="Courier New"/>
                <a:ea typeface="Courier New"/>
              </a:rPr>
              <a:t>RETURNING id</a:t>
            </a:r>
            <a:r>
              <a:rPr b="0" lang="en-GB" sz="2400" spc="-1" strike="noStrike">
                <a:solidFill>
                  <a:srgbClr val="20124d"/>
                </a:solidFill>
                <a:latin typeface="Arial"/>
                <a:ea typeface="Arial"/>
              </a:rPr>
              <a:t> and the result parameter in the callback:</a:t>
            </a: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p:txBody>
      </p:sp>
      <p:sp>
        <p:nvSpPr>
          <p:cNvPr id="328" name="CustomShape 3"/>
          <p:cNvSpPr/>
          <p:nvPr/>
        </p:nvSpPr>
        <p:spPr>
          <a:xfrm>
            <a:off x="416160" y="2087640"/>
            <a:ext cx="8311320" cy="2701800"/>
          </a:xfrm>
          <a:prstGeom prst="rect">
            <a:avLst/>
          </a:prstGeom>
          <a:solidFill>
            <a:srgbClr val="351c75"/>
          </a:solidFill>
          <a:ln>
            <a:noFill/>
          </a:ln>
        </p:spPr>
        <p:style>
          <a:lnRef idx="0"/>
          <a:fillRef idx="0"/>
          <a:effectRef idx="0"/>
          <a:fontRef idx="minor"/>
        </p:style>
        <p:txBody>
          <a:bodyPr tIns="91440" bIns="91440">
            <a:noAutofit/>
          </a:bodyPr>
          <a:p>
            <a:pPr>
              <a:lnSpc>
                <a:spcPct val="100000"/>
              </a:lnSpc>
              <a:tabLst>
                <a:tab algn="l" pos="0"/>
              </a:tabLst>
            </a:pPr>
            <a:r>
              <a:rPr b="0" lang="en-GB" sz="1800" spc="-1" strike="noStrike">
                <a:solidFill>
                  <a:srgbClr val="f3f3f3"/>
                </a:solidFill>
                <a:latin typeface="Courier New"/>
                <a:ea typeface="Courier New"/>
              </a:rPr>
              <a:t>db.query("INSERT INTO customers " +</a:t>
            </a:r>
            <a:endParaRPr b="0" lang="en-GB" sz="1800" spc="-1" strike="noStrike">
              <a:latin typeface="Arial"/>
            </a:endParaRPr>
          </a:p>
          <a:p>
            <a:pPr>
              <a:lnSpc>
                <a:spcPct val="100000"/>
              </a:lnSpc>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   (name, email, phone, address) " +</a:t>
            </a:r>
            <a:endParaRPr b="0" lang="en-GB" sz="1800" spc="-1" strike="noStrike">
              <a:latin typeface="Arial"/>
            </a:endParaRPr>
          </a:p>
          <a:p>
            <a:pPr>
              <a:lnSpc>
                <a:spcPct val="100000"/>
              </a:lnSpc>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"VALUES ($1, $2, $3, $4) "</a:t>
            </a:r>
            <a:r>
              <a:rPr b="1" lang="en-GB" sz="1800" spc="-1" strike="noStrike">
                <a:solidFill>
                  <a:srgbClr val="f3f3f3"/>
                </a:solidFill>
                <a:latin typeface="Courier New"/>
                <a:ea typeface="Courier New"/>
              </a:rPr>
              <a:t> +</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"RETURNING id",</a:t>
            </a:r>
            <a:endParaRPr b="0" lang="en-GB" sz="1800" spc="-1" strike="noStrike">
              <a:latin typeface="Arial"/>
            </a:endParaRPr>
          </a:p>
          <a:p>
            <a:pPr>
              <a:lnSpc>
                <a:spcPct val="100000"/>
              </a:lnSpc>
              <a:tabLst>
                <a:tab algn="l" pos="0"/>
              </a:tabLst>
            </a:pPr>
            <a:r>
              <a:rPr b="1"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[newName, newEmail, newPhone, newAddr], </a:t>
            </a:r>
            <a:endParaRPr b="0" lang="en-GB" sz="1800" spc="-1" strike="noStrike">
              <a:latin typeface="Arial"/>
            </a:endParaRPr>
          </a:p>
          <a:p>
            <a:pPr>
              <a:lnSpc>
                <a:spcPct val="100000"/>
              </a:lnSpc>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function(err,</a:t>
            </a:r>
            <a:r>
              <a:rPr b="1" lang="en-GB" sz="1800" spc="-1" strike="noStrike">
                <a:solidFill>
                  <a:srgbClr val="f3f3f3"/>
                </a:solidFill>
                <a:latin typeface="Courier New"/>
                <a:ea typeface="Courier New"/>
              </a:rPr>
              <a:t> result</a:t>
            </a:r>
            <a:r>
              <a:rPr b="0" lang="en-GB" sz="1800" spc="-1" strike="noStrike">
                <a:solidFill>
                  <a:srgbClr val="f3f3f3"/>
                </a:solidFill>
                <a:latin typeface="Courier New"/>
                <a:ea typeface="Courier New"/>
              </a:rPr>
              <a:t>) {</a:t>
            </a:r>
            <a:endParaRPr b="0" lang="en-GB" sz="1800" spc="-1" strike="noStrike">
              <a:latin typeface="Arial"/>
            </a:endParaRPr>
          </a:p>
          <a:p>
            <a:pPr>
              <a:lnSpc>
                <a:spcPct val="100000"/>
              </a:lnSpc>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var newId = result.rows[0].id;</a:t>
            </a:r>
            <a:endParaRPr b="0" lang="en-GB" sz="1800" spc="-1" strike="noStrike">
              <a:latin typeface="Arial"/>
            </a:endParaRPr>
          </a:p>
          <a:p>
            <a:pPr>
              <a:lnSpc>
                <a:spcPct val="100000"/>
              </a:lnSpc>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a:t>
            </a:r>
            <a:endParaRPr b="0" lang="en-GB" sz="1800" spc="-1" strike="noStrike">
              <a:latin typeface="Arial"/>
            </a:endParaRPr>
          </a:p>
          <a:p>
            <a:pPr>
              <a:lnSpc>
                <a:spcPct val="100000"/>
              </a:lnSpc>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3000" spc="-1" strike="noStrike">
                <a:solidFill>
                  <a:srgbClr val="000000"/>
                </a:solidFill>
                <a:latin typeface="Arial"/>
                <a:ea typeface="Arial"/>
              </a:rPr>
              <a:t>Insert - putting it all together...</a:t>
            </a:r>
            <a:endParaRPr b="0" lang="en-GB" sz="3000" spc="-1" strike="noStrike">
              <a:solidFill>
                <a:srgbClr val="000000"/>
              </a:solidFill>
              <a:latin typeface="Arial"/>
            </a:endParaRPr>
          </a:p>
        </p:txBody>
      </p:sp>
      <p:sp>
        <p:nvSpPr>
          <p:cNvPr id="330" name="TextShape 2"/>
          <p:cNvSpPr txBox="1"/>
          <p:nvPr/>
        </p:nvSpPr>
        <p:spPr>
          <a:xfrm>
            <a:off x="311760" y="1140840"/>
            <a:ext cx="8520120" cy="3416040"/>
          </a:xfrm>
          <a:prstGeom prst="rect">
            <a:avLst/>
          </a:prstGeom>
          <a:noFill/>
          <a:ln>
            <a:noFill/>
          </a:ln>
        </p:spPr>
        <p:txBody>
          <a:bodyPr tIns="91440" bIns="91440">
            <a:noAutofit/>
          </a:bodyPr>
          <a:p>
            <a:endParaRPr b="0" lang="en-GB" sz="1400" spc="-1" strike="noStrike">
              <a:solidFill>
                <a:srgbClr val="000000"/>
              </a:solidFill>
              <a:latin typeface="Arial"/>
            </a:endParaRPr>
          </a:p>
        </p:txBody>
      </p:sp>
      <p:sp>
        <p:nvSpPr>
          <p:cNvPr id="331" name="CustomShape 3"/>
          <p:cNvSpPr/>
          <p:nvPr/>
        </p:nvSpPr>
        <p:spPr>
          <a:xfrm>
            <a:off x="311400" y="1017720"/>
            <a:ext cx="8520120" cy="3858840"/>
          </a:xfrm>
          <a:prstGeom prst="rect">
            <a:avLst/>
          </a:prstGeom>
          <a:solidFill>
            <a:srgbClr val="351c75"/>
          </a:solidFill>
          <a:ln>
            <a:noFill/>
          </a:ln>
        </p:spPr>
        <p:style>
          <a:lnRef idx="0"/>
          <a:fillRef idx="0"/>
          <a:effectRef idx="0"/>
          <a:fontRef idx="minor"/>
        </p:style>
        <p:txBody>
          <a:bodyPr tIns="91440" bIns="91440">
            <a:noAutofit/>
          </a:bodyPr>
          <a:p>
            <a:pPr>
              <a:lnSpc>
                <a:spcPct val="100000"/>
              </a:lnSpc>
              <a:tabLst>
                <a:tab algn="l" pos="0"/>
              </a:tabLst>
            </a:pPr>
            <a:r>
              <a:rPr b="0" lang="en-GB" sz="1400" spc="-1" strike="noStrike">
                <a:solidFill>
                  <a:srgbClr val="f3f3f3"/>
                </a:solidFill>
                <a:latin typeface="Courier New"/>
                <a:ea typeface="Courier New"/>
              </a:rPr>
              <a:t>app.post("/customers/", function (req.res) {</a:t>
            </a:r>
            <a:endParaRPr b="0" lang="en-GB" sz="1400" spc="-1" strike="noStrike">
              <a:latin typeface="Arial"/>
            </a:endParaRPr>
          </a:p>
          <a:p>
            <a:pPr>
              <a:lnSpc>
                <a:spcPct val="100000"/>
              </a:lnSpc>
              <a:tabLst>
                <a:tab algn="l" pos="0"/>
              </a:tabLst>
            </a:pP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var nam = req.body.name;</a:t>
            </a:r>
            <a:endParaRPr b="0" lang="en-GB" sz="1400" spc="-1" strike="noStrike">
              <a:latin typeface="Arial"/>
            </a:endParaRPr>
          </a:p>
          <a:p>
            <a:pPr>
              <a:lnSpc>
                <a:spcPct val="100000"/>
              </a:lnSpc>
              <a:tabLst>
                <a:tab algn="l" pos="0"/>
              </a:tabLst>
            </a:pP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var eml = req.body.email;</a:t>
            </a:r>
            <a:endParaRPr b="0" lang="en-GB" sz="1400" spc="-1" strike="noStrike">
              <a:latin typeface="Arial"/>
            </a:endParaRPr>
          </a:p>
          <a:p>
            <a:pPr>
              <a:lnSpc>
                <a:spcPct val="100000"/>
              </a:lnSpc>
              <a:tabLst>
                <a:tab algn="l" pos="0"/>
              </a:tabLst>
            </a:pP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var phn = req.body.phone;</a:t>
            </a:r>
            <a:endParaRPr b="0" lang="en-GB" sz="1400" spc="-1" strike="noStrike">
              <a:latin typeface="Arial"/>
            </a:endParaRPr>
          </a:p>
          <a:p>
            <a:pPr>
              <a:lnSpc>
                <a:spcPct val="100000"/>
              </a:lnSpc>
              <a:tabLst>
                <a:tab algn="l" pos="0"/>
              </a:tabLst>
            </a:pP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var add = req.body.address;</a:t>
            </a:r>
            <a:endParaRPr b="0" lang="en-GB" sz="1400" spc="-1" strike="noStrike">
              <a:latin typeface="Arial"/>
            </a:endParaRPr>
          </a:p>
          <a:p>
            <a:pPr>
              <a:lnSpc>
                <a:spcPct val="100000"/>
              </a:lnSpc>
              <a:tabLst>
                <a:tab algn="l" pos="0"/>
              </a:tabLst>
            </a:pP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db.query("INSERT INTO customers (name, email, phone, address)" +</a:t>
            </a:r>
            <a:endParaRPr b="0" lang="en-GB" sz="1400" spc="-1" strike="noStrike">
              <a:latin typeface="Arial"/>
            </a:endParaRPr>
          </a:p>
          <a:p>
            <a:pPr>
              <a:lnSpc>
                <a:spcPct val="100000"/>
              </a:lnSpc>
              <a:tabLst>
                <a:tab algn="l" pos="0"/>
              </a:tabLst>
            </a:pP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  VALUES ($1, $2, $3, $4) </a:t>
            </a:r>
            <a:r>
              <a:rPr b="1" lang="en-GB" sz="1400" spc="-1" strike="noStrike">
                <a:solidFill>
                  <a:srgbClr val="f3f3f3"/>
                </a:solidFill>
                <a:latin typeface="Courier New"/>
                <a:ea typeface="Courier New"/>
              </a:rPr>
              <a:t>RETURNING id</a:t>
            </a:r>
            <a:r>
              <a:rPr b="0" lang="en-GB" sz="1400" spc="-1" strike="noStrike">
                <a:solidFill>
                  <a:srgbClr val="f3f3f3"/>
                </a:solidFill>
                <a:latin typeface="Courier New"/>
                <a:ea typeface="Courier New"/>
              </a:rPr>
              <a:t>",</a:t>
            </a:r>
            <a:endParaRPr b="0" lang="en-GB" sz="1400" spc="-1" strike="noStrike">
              <a:latin typeface="Arial"/>
            </a:endParaRPr>
          </a:p>
          <a:p>
            <a:pPr>
              <a:lnSpc>
                <a:spcPct val="100000"/>
              </a:lnSpc>
              <a:tabLst>
                <a:tab algn="l" pos="0"/>
              </a:tabLst>
            </a:pP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[nam, phn, eml, add], function(err, result) {</a:t>
            </a:r>
            <a:endParaRPr b="0" lang="en-GB" sz="1400" spc="-1" strike="noStrike">
              <a:latin typeface="Arial"/>
            </a:endParaRPr>
          </a:p>
          <a:p>
            <a:pPr>
              <a:lnSpc>
                <a:spcPct val="100000"/>
              </a:lnSpc>
              <a:tabLst>
                <a:tab algn="l" pos="0"/>
              </a:tabLst>
            </a:pP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if (err == undefined) {</a:t>
            </a:r>
            <a:endParaRPr b="0" lang="en-GB" sz="1400" spc="-1" strike="noStrike">
              <a:latin typeface="Arial"/>
            </a:endParaRPr>
          </a:p>
          <a:p>
            <a:pPr>
              <a:lnSpc>
                <a:spcPct val="100000"/>
              </a:lnSpc>
              <a:tabLst>
                <a:tab algn="l" pos="0"/>
              </a:tabLst>
            </a:pP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    </a:t>
            </a:r>
            <a:r>
              <a:rPr b="1" lang="en-GB" sz="1400" spc="-1" strike="noStrike">
                <a:solidFill>
                  <a:srgbClr val="f3f3f3"/>
                </a:solidFill>
                <a:latin typeface="Courier New"/>
                <a:ea typeface="Courier New"/>
              </a:rPr>
              <a:t>var newId = result.rows[0].id;  //get the PK</a:t>
            </a:r>
            <a:endParaRPr b="0" lang="en-GB" sz="1400" spc="-1" strike="noStrike">
              <a:latin typeface="Arial"/>
            </a:endParaRPr>
          </a:p>
          <a:p>
            <a:pPr>
              <a:lnSpc>
                <a:spcPct val="100000"/>
              </a:lnSpc>
              <a:tabLst>
                <a:tab algn="l" pos="0"/>
              </a:tabLst>
            </a:pPr>
            <a:r>
              <a:rPr b="1" lang="en-GB" sz="1400" spc="-1" strike="noStrike">
                <a:solidFill>
                  <a:srgbClr val="f3f3f3"/>
                </a:solidFill>
                <a:latin typeface="Courier New"/>
                <a:ea typeface="Courier New"/>
              </a:rPr>
              <a:t>    </a:t>
            </a:r>
            <a:r>
              <a:rPr b="1" lang="en-GB" sz="1400" spc="-1" strike="noStrike">
                <a:solidFill>
                  <a:srgbClr val="f3f3f3"/>
                </a:solidFill>
                <a:latin typeface="Courier New"/>
                <a:ea typeface="Courier New"/>
              </a:rPr>
              <a:t>	</a:t>
            </a:r>
            <a:r>
              <a:rPr b="1" lang="en-GB" sz="1400" spc="-1" strike="noStrike">
                <a:solidFill>
                  <a:srgbClr val="f3f3f3"/>
                </a:solidFill>
                <a:latin typeface="Courier New"/>
                <a:ea typeface="Courier New"/>
              </a:rPr>
              <a:t>    </a:t>
            </a:r>
            <a:r>
              <a:rPr b="1" lang="en-GB" sz="1400" spc="-1" strike="noStrike">
                <a:solidFill>
                  <a:srgbClr val="f3f3f3"/>
                </a:solidFill>
                <a:latin typeface="Courier New"/>
                <a:ea typeface="Courier New"/>
              </a:rPr>
              <a:t>console.log(`New customer id = ${newId}`);</a:t>
            </a:r>
            <a:endParaRPr b="0" lang="en-GB" sz="1400" spc="-1" strike="noStrike">
              <a:latin typeface="Arial"/>
            </a:endParaRPr>
          </a:p>
          <a:p>
            <a:pPr>
              <a:lnSpc>
                <a:spcPct val="100000"/>
              </a:lnSpc>
              <a:tabLst>
                <a:tab algn="l" pos="0"/>
              </a:tabLst>
            </a:pPr>
            <a:r>
              <a:rPr b="1" lang="en-GB" sz="1400" spc="-1" strike="noStrike">
                <a:solidFill>
                  <a:srgbClr val="f3f3f3"/>
                </a:solidFill>
                <a:latin typeface="Courier New"/>
                <a:ea typeface="Courier New"/>
              </a:rPr>
              <a:t>    </a:t>
            </a:r>
            <a:r>
              <a:rPr b="1" lang="en-GB" sz="1400" spc="-1" strike="noStrike">
                <a:solidFill>
                  <a:srgbClr val="f3f3f3"/>
                </a:solidFill>
                <a:latin typeface="Courier New"/>
                <a:ea typeface="Courier New"/>
              </a:rPr>
              <a:t>	</a:t>
            </a:r>
            <a:r>
              <a:rPr b="1" lang="en-GB" sz="1400" spc="-1" strike="noStrike">
                <a:solidFill>
                  <a:srgbClr val="f3f3f3"/>
                </a:solidFill>
                <a:latin typeface="Courier New"/>
                <a:ea typeface="Courier New"/>
              </a:rPr>
              <a:t>    </a:t>
            </a:r>
            <a:r>
              <a:rPr b="1" lang="en-GB" sz="1400" spc="-1" strike="noStrike">
                <a:solidFill>
                  <a:srgbClr val="f3f3f3"/>
                </a:solidFill>
                <a:latin typeface="Courier New"/>
                <a:ea typeface="Courier New"/>
              </a:rPr>
              <a:t>res.status(200).json({lastId: newId});  // return the PK</a:t>
            </a:r>
            <a:endParaRPr b="0" lang="en-GB" sz="1400" spc="-1" strike="noStrike">
              <a:latin typeface="Arial"/>
            </a:endParaRPr>
          </a:p>
          <a:p>
            <a:pPr>
              <a:lnSpc>
                <a:spcPct val="100000"/>
              </a:lnSpc>
              <a:tabLst>
                <a:tab algn="l" pos="0"/>
              </a:tabLst>
            </a:pP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 else {</a:t>
            </a:r>
            <a:endParaRPr b="0" lang="en-GB" sz="1400" spc="-1" strike="noStrike">
              <a:latin typeface="Arial"/>
            </a:endParaRPr>
          </a:p>
          <a:p>
            <a:pPr>
              <a:lnSpc>
                <a:spcPct val="100000"/>
              </a:lnSpc>
              <a:tabLst>
                <a:tab algn="l" pos="0"/>
              </a:tabLst>
            </a:pP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res.status(500).json({error: err});</a:t>
            </a:r>
            <a:endParaRPr b="0" lang="en-GB" sz="1400" spc="-1" strike="noStrike">
              <a:latin typeface="Arial"/>
            </a:endParaRPr>
          </a:p>
          <a:p>
            <a:pPr>
              <a:lnSpc>
                <a:spcPct val="100000"/>
              </a:lnSpc>
              <a:tabLst>
                <a:tab algn="l" pos="0"/>
              </a:tabLst>
            </a:pP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a:t>
            </a:r>
            <a:endParaRPr b="0" lang="en-GB" sz="1400" spc="-1" strike="noStrike">
              <a:latin typeface="Arial"/>
            </a:endParaRPr>
          </a:p>
          <a:p>
            <a:pPr>
              <a:lnSpc>
                <a:spcPct val="100000"/>
              </a:lnSpc>
              <a:tabLst>
                <a:tab algn="l" pos="0"/>
              </a:tabLst>
            </a:pP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a:t>
            </a:r>
            <a:endParaRPr b="0" lang="en-GB" sz="1400" spc="-1" strike="noStrike">
              <a:latin typeface="Arial"/>
            </a:endParaRPr>
          </a:p>
          <a:p>
            <a:pPr>
              <a:lnSpc>
                <a:spcPct val="100000"/>
              </a:lnSpc>
              <a:tabLst>
                <a:tab algn="l" pos="0"/>
              </a:tabLst>
            </a:pPr>
            <a:r>
              <a:rPr b="0" lang="en-GB" sz="1400" spc="-1" strike="noStrike">
                <a:solidFill>
                  <a:srgbClr val="f3f3f3"/>
                </a:solidFill>
                <a:latin typeface="Courier New"/>
                <a:ea typeface="Courier New"/>
              </a:rPr>
              <a:t>});</a:t>
            </a:r>
            <a:endParaRPr b="0" lang="en-GB" sz="1400" spc="-1" strike="noStrike">
              <a:latin typeface="Arial"/>
            </a:endParaRPr>
          </a:p>
        </p:txBody>
      </p:sp>
      <p:sp>
        <p:nvSpPr>
          <p:cNvPr id="332" name="CustomShape 4"/>
          <p:cNvSpPr/>
          <p:nvPr/>
        </p:nvSpPr>
        <p:spPr>
          <a:xfrm>
            <a:off x="5085000" y="4170960"/>
            <a:ext cx="3327120" cy="53892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0" lang="en-GB" sz="2400" spc="-1" strike="noStrike">
                <a:solidFill>
                  <a:srgbClr val="ff9900"/>
                </a:solidFill>
                <a:latin typeface="Arial"/>
                <a:ea typeface="Arial"/>
              </a:rPr>
              <a:t>Sorry for the tiny text!</a:t>
            </a: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6db"/>
            </a:gs>
            <a:gs pos="100000">
              <a:srgbClr val="fad25c"/>
            </a:gs>
          </a:gsLst>
          <a:lin ang="13500000"/>
        </a:gradFill>
      </p:bgPr>
    </p:bg>
    <p:spTree>
      <p:nvGrpSpPr>
        <p:cNvPr id="1" name=""/>
        <p:cNvGrpSpPr/>
        <p:nvPr/>
      </p:nvGrpSpPr>
      <p:grpSpPr>
        <a:xfrm>
          <a:off x="0" y="0"/>
          <a:ext cx="0" cy="0"/>
          <a:chOff x="0" y="0"/>
          <a:chExt cx="0" cy="0"/>
        </a:xfrm>
      </p:grpSpPr>
      <p:sp>
        <p:nvSpPr>
          <p:cNvPr id="333"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3000" spc="-1" strike="noStrike">
                <a:solidFill>
                  <a:srgbClr val="000000"/>
                </a:solidFill>
                <a:latin typeface="Arial"/>
                <a:ea typeface="Arial"/>
              </a:rPr>
              <a:t>Exercise:</a:t>
            </a:r>
            <a:endParaRPr b="0" lang="en-GB" sz="3000" spc="-1" strike="noStrike">
              <a:solidFill>
                <a:srgbClr val="000000"/>
              </a:solidFill>
              <a:latin typeface="Arial"/>
            </a:endParaRPr>
          </a:p>
        </p:txBody>
      </p:sp>
      <p:sp>
        <p:nvSpPr>
          <p:cNvPr id="334" name="TextShape 2"/>
          <p:cNvSpPr txBox="1"/>
          <p:nvPr/>
        </p:nvSpPr>
        <p:spPr>
          <a:xfrm>
            <a:off x="311760" y="1152360"/>
            <a:ext cx="8520120" cy="3416040"/>
          </a:xfrm>
          <a:prstGeom prst="rect">
            <a:avLst/>
          </a:prstGeom>
          <a:noFill/>
          <a:ln>
            <a:noFill/>
          </a:ln>
        </p:spPr>
        <p:txBody>
          <a:bodyPr tIns="91440" bIns="91440">
            <a:noAutofit/>
          </a:bodyPr>
          <a:p>
            <a:pPr marL="457200" indent="-380520">
              <a:lnSpc>
                <a:spcPct val="100000"/>
              </a:lnSpc>
              <a:buClr>
                <a:srgbClr val="073763"/>
              </a:buClr>
              <a:buFont typeface="Arial"/>
              <a:buAutoNum type="arabicPeriod"/>
            </a:pPr>
            <a:r>
              <a:rPr b="0" lang="en-GB" sz="2400" spc="-1" strike="noStrike">
                <a:solidFill>
                  <a:srgbClr val="073763"/>
                </a:solidFill>
                <a:latin typeface="Arial"/>
                <a:ea typeface="Arial"/>
              </a:rPr>
              <a:t>Further extend your POST endpoint so that it returns the new customer id value to the browser.</a:t>
            </a:r>
            <a:endParaRPr b="0" lang="en-GB" sz="2400" spc="-1" strike="noStrike">
              <a:solidFill>
                <a:srgbClr val="000000"/>
              </a:solidFill>
              <a:latin typeface="Arial"/>
            </a:endParaRPr>
          </a:p>
          <a:p>
            <a:pPr marL="457200" indent="-380520">
              <a:lnSpc>
                <a:spcPct val="100000"/>
              </a:lnSpc>
              <a:buClr>
                <a:srgbClr val="073763"/>
              </a:buClr>
              <a:buFont typeface="Arial"/>
              <a:buAutoNum type="arabicPeriod"/>
            </a:pPr>
            <a:r>
              <a:rPr b="0" lang="en-GB" sz="2400" spc="-1" strike="noStrike">
                <a:solidFill>
                  <a:srgbClr val="073763"/>
                </a:solidFill>
                <a:latin typeface="Arial"/>
                <a:ea typeface="Arial"/>
              </a:rPr>
              <a:t>Use Postman to check that the new value is returned.</a:t>
            </a: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3000" spc="-1" strike="noStrike">
                <a:solidFill>
                  <a:srgbClr val="000000"/>
                </a:solidFill>
                <a:latin typeface="Arial"/>
                <a:ea typeface="Arial"/>
              </a:rPr>
              <a:t>Updating Values in the Database</a:t>
            </a:r>
            <a:endParaRPr b="0" lang="en-GB" sz="3000" spc="-1" strike="noStrike">
              <a:solidFill>
                <a:srgbClr val="000000"/>
              </a:solidFill>
              <a:latin typeface="Arial"/>
            </a:endParaRPr>
          </a:p>
        </p:txBody>
      </p:sp>
      <p:sp>
        <p:nvSpPr>
          <p:cNvPr id="336" name="TextShape 2"/>
          <p:cNvSpPr txBox="1"/>
          <p:nvPr/>
        </p:nvSpPr>
        <p:spPr>
          <a:xfrm>
            <a:off x="311760" y="1152360"/>
            <a:ext cx="8520120" cy="3416040"/>
          </a:xfrm>
          <a:prstGeom prst="rect">
            <a:avLst/>
          </a:prstGeom>
          <a:noFill/>
          <a:ln>
            <a:noFill/>
          </a:ln>
        </p:spPr>
        <p:txBody>
          <a:bodyPr tIns="91440" bIns="91440">
            <a:noAutofit/>
          </a:bodyPr>
          <a:p>
            <a:pPr>
              <a:lnSpc>
                <a:spcPct val="115000"/>
              </a:lnSpc>
              <a:tabLst>
                <a:tab algn="l" pos="0"/>
              </a:tabLst>
            </a:pPr>
            <a:r>
              <a:rPr b="0" lang="en-GB" sz="2400" spc="-1" strike="noStrike">
                <a:solidFill>
                  <a:srgbClr val="20124d"/>
                </a:solidFill>
                <a:latin typeface="Arial"/>
                <a:ea typeface="Arial"/>
              </a:rPr>
              <a:t>Reminder: Use the UPDATE command in SQL:</a:t>
            </a: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p:txBody>
      </p:sp>
      <p:sp>
        <p:nvSpPr>
          <p:cNvPr id="337" name="CustomShape 3"/>
          <p:cNvSpPr/>
          <p:nvPr/>
        </p:nvSpPr>
        <p:spPr>
          <a:xfrm>
            <a:off x="363960" y="1790280"/>
            <a:ext cx="8311320" cy="1287720"/>
          </a:xfrm>
          <a:prstGeom prst="rect">
            <a:avLst/>
          </a:prstGeom>
          <a:solidFill>
            <a:srgbClr val="351c75"/>
          </a:solidFill>
          <a:ln>
            <a:noFill/>
          </a:ln>
        </p:spPr>
        <p:style>
          <a:lnRef idx="0"/>
          <a:fillRef idx="0"/>
          <a:effectRef idx="0"/>
          <a:fontRef idx="minor"/>
        </p:style>
        <p:txBody>
          <a:bodyPr tIns="91440" bIns="91440">
            <a:noAutofit/>
          </a:bodyPr>
          <a:p>
            <a:pPr>
              <a:lnSpc>
                <a:spcPct val="100000"/>
              </a:lnSpc>
              <a:tabLst>
                <a:tab algn="l" pos="0"/>
              </a:tabLst>
            </a:pPr>
            <a:r>
              <a:rPr b="0" lang="en-GB" sz="2100" spc="-1" strike="noStrike">
                <a:solidFill>
                  <a:srgbClr val="f3f3f3"/>
                </a:solidFill>
                <a:latin typeface="Courier New"/>
                <a:ea typeface="Courier New"/>
              </a:rPr>
              <a:t>UPDATE customers SET email = '</a:t>
            </a:r>
            <a:r>
              <a:rPr b="0" lang="en-GB" sz="2100" spc="-1" strike="noStrike" u="sng">
                <a:solidFill>
                  <a:srgbClr val="0097a7"/>
                </a:solidFill>
                <a:uFillTx/>
                <a:latin typeface="Courier New"/>
                <a:ea typeface="Courier New"/>
                <a:hlinkClick r:id="rId1"/>
              </a:rPr>
              <a:t>fred@newbloggs.net</a:t>
            </a:r>
            <a:r>
              <a:rPr b="0" lang="en-GB" sz="2100" spc="-1" strike="noStrike">
                <a:solidFill>
                  <a:srgbClr val="f3f3f3"/>
                </a:solidFill>
                <a:latin typeface="Courier New"/>
                <a:ea typeface="Courier New"/>
              </a:rPr>
              <a:t>',</a:t>
            </a:r>
            <a:endParaRPr b="0" lang="en-GB" sz="2100" spc="-1" strike="noStrike">
              <a:latin typeface="Arial"/>
            </a:endParaRPr>
          </a:p>
          <a:p>
            <a:pPr>
              <a:lnSpc>
                <a:spcPct val="100000"/>
              </a:lnSpc>
              <a:tabLst>
                <a:tab algn="l" pos="0"/>
              </a:tabLst>
            </a:pPr>
            <a:r>
              <a:rPr b="0" lang="en-GB" sz="2100" spc="-1" strike="noStrike">
                <a:solidFill>
                  <a:srgbClr val="f3f3f3"/>
                </a:solidFill>
                <a:latin typeface="Courier New"/>
                <a:ea typeface="Courier New"/>
              </a:rPr>
              <a:t>                     </a:t>
            </a:r>
            <a:r>
              <a:rPr b="0" lang="en-GB" sz="2100" spc="-1" strike="noStrike">
                <a:solidFill>
                  <a:srgbClr val="f3f3f3"/>
                </a:solidFill>
                <a:latin typeface="Courier New"/>
                <a:ea typeface="Courier New"/>
              </a:rPr>
              <a:t>phone = '0161 234 5678'</a:t>
            </a:r>
            <a:endParaRPr b="0" lang="en-GB" sz="2100" spc="-1" strike="noStrike">
              <a:latin typeface="Arial"/>
            </a:endParaRPr>
          </a:p>
          <a:p>
            <a:pPr>
              <a:lnSpc>
                <a:spcPct val="100000"/>
              </a:lnSpc>
              <a:tabLst>
                <a:tab algn="l" pos="0"/>
              </a:tabLst>
            </a:pPr>
            <a:r>
              <a:rPr b="0" lang="en-GB" sz="2100" spc="-1" strike="noStrike">
                <a:solidFill>
                  <a:srgbClr val="f3f3f3"/>
                </a:solidFill>
                <a:latin typeface="Courier New"/>
                <a:ea typeface="Courier New"/>
              </a:rPr>
              <a:t>  </a:t>
            </a:r>
            <a:r>
              <a:rPr b="0" lang="en-GB" sz="2100" spc="-1" strike="noStrike">
                <a:solidFill>
                  <a:srgbClr val="f3f3f3"/>
                </a:solidFill>
                <a:latin typeface="Courier New"/>
                <a:ea typeface="Courier New"/>
              </a:rPr>
              <a:t>WHERE name = 'Fred Bloggs';</a:t>
            </a:r>
            <a:endParaRPr b="0" lang="en-GB" sz="21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3000" spc="-1" strike="noStrike">
                <a:solidFill>
                  <a:srgbClr val="000000"/>
                </a:solidFill>
                <a:latin typeface="Arial"/>
                <a:ea typeface="Arial"/>
              </a:rPr>
              <a:t>Using UPDATE in NodeJS</a:t>
            </a:r>
            <a:endParaRPr b="0" lang="en-GB" sz="3000" spc="-1" strike="noStrike">
              <a:solidFill>
                <a:srgbClr val="000000"/>
              </a:solidFill>
              <a:latin typeface="Arial"/>
            </a:endParaRPr>
          </a:p>
        </p:txBody>
      </p:sp>
      <p:sp>
        <p:nvSpPr>
          <p:cNvPr id="339" name="TextShape 2"/>
          <p:cNvSpPr txBox="1"/>
          <p:nvPr/>
        </p:nvSpPr>
        <p:spPr>
          <a:xfrm>
            <a:off x="311760" y="1152360"/>
            <a:ext cx="8520120" cy="3416040"/>
          </a:xfrm>
          <a:prstGeom prst="rect">
            <a:avLst/>
          </a:prstGeom>
          <a:noFill/>
          <a:ln>
            <a:noFill/>
          </a:ln>
        </p:spPr>
        <p:txBody>
          <a:bodyPr tIns="91440" bIns="91440">
            <a:noAutofit/>
          </a:bodyPr>
          <a:p>
            <a:pPr>
              <a:lnSpc>
                <a:spcPct val="115000"/>
              </a:lnSpc>
              <a:tabLst>
                <a:tab algn="l" pos="0"/>
              </a:tabLst>
            </a:pPr>
            <a:r>
              <a:rPr b="0" lang="en-GB" sz="2400" spc="-1" strike="noStrike">
                <a:solidFill>
                  <a:srgbClr val="20124d"/>
                </a:solidFill>
                <a:latin typeface="Arial"/>
                <a:ea typeface="Arial"/>
              </a:rPr>
              <a:t>In HTML we use the PUT method for making changes. We can add a new endpoint (to update email &amp; phone):</a:t>
            </a:r>
            <a:endParaRPr b="0" lang="en-GB" sz="2400" spc="-1" strike="noStrike">
              <a:solidFill>
                <a:srgbClr val="000000"/>
              </a:solidFill>
              <a:latin typeface="Arial"/>
            </a:endParaRPr>
          </a:p>
        </p:txBody>
      </p:sp>
      <p:sp>
        <p:nvSpPr>
          <p:cNvPr id="340" name="CustomShape 3"/>
          <p:cNvSpPr/>
          <p:nvPr/>
        </p:nvSpPr>
        <p:spPr>
          <a:xfrm>
            <a:off x="363960" y="2094840"/>
            <a:ext cx="8311320" cy="2676960"/>
          </a:xfrm>
          <a:prstGeom prst="rect">
            <a:avLst/>
          </a:prstGeom>
          <a:solidFill>
            <a:srgbClr val="351c75"/>
          </a:solidFill>
          <a:ln>
            <a:noFill/>
          </a:ln>
        </p:spPr>
        <p:style>
          <a:lnRef idx="0"/>
          <a:fillRef idx="0"/>
          <a:effectRef idx="0"/>
          <a:fontRef idx="minor"/>
        </p:style>
        <p:txBody>
          <a:bodyPr tIns="91440" bIns="91440">
            <a:noAutofit/>
          </a:bodyPr>
          <a:p>
            <a:pPr>
              <a:lnSpc>
                <a:spcPct val="100000"/>
              </a:lnSpc>
              <a:tabLst>
                <a:tab algn="l" pos="0"/>
              </a:tabLst>
            </a:pPr>
            <a:r>
              <a:rPr b="0" lang="en-GB" sz="2100" spc="-1" strike="noStrike">
                <a:solidFill>
                  <a:srgbClr val="f3f3f3"/>
                </a:solidFill>
                <a:latin typeface="Courier New"/>
                <a:ea typeface="Courier New"/>
              </a:rPr>
              <a:t>app.put("/customers/:id", function(req, res) {</a:t>
            </a:r>
            <a:endParaRPr b="0" lang="en-GB" sz="2100" spc="-1" strike="noStrike">
              <a:latin typeface="Arial"/>
            </a:endParaRPr>
          </a:p>
          <a:p>
            <a:pPr>
              <a:lnSpc>
                <a:spcPct val="100000"/>
              </a:lnSpc>
              <a:tabLst>
                <a:tab algn="l" pos="0"/>
              </a:tabLst>
            </a:pPr>
            <a:r>
              <a:rPr b="0" lang="en-GB" sz="2100" spc="-1" strike="noStrike">
                <a:solidFill>
                  <a:srgbClr val="f3f3f3"/>
                </a:solidFill>
                <a:latin typeface="Courier New"/>
                <a:ea typeface="Courier New"/>
              </a:rPr>
              <a:t>  </a:t>
            </a:r>
            <a:r>
              <a:rPr b="0" lang="en-GB" sz="2100" spc="-1" strike="noStrike">
                <a:solidFill>
                  <a:srgbClr val="f3f3f3"/>
                </a:solidFill>
                <a:latin typeface="Courier New"/>
                <a:ea typeface="Courier New"/>
              </a:rPr>
              <a:t>let custId = parseInt(req.params.id);</a:t>
            </a:r>
            <a:endParaRPr b="0" lang="en-GB" sz="2100" spc="-1" strike="noStrike">
              <a:latin typeface="Arial"/>
            </a:endParaRPr>
          </a:p>
          <a:p>
            <a:pPr>
              <a:lnSpc>
                <a:spcPct val="100000"/>
              </a:lnSpc>
              <a:tabLst>
                <a:tab algn="l" pos="0"/>
              </a:tabLst>
            </a:pPr>
            <a:r>
              <a:rPr b="0" lang="en-GB" sz="2100" spc="-1" strike="noStrike">
                <a:solidFill>
                  <a:srgbClr val="f3f3f3"/>
                </a:solidFill>
                <a:latin typeface="Courier New"/>
                <a:ea typeface="Courier New"/>
              </a:rPr>
              <a:t>  </a:t>
            </a:r>
            <a:r>
              <a:rPr b="0" lang="en-GB" sz="2100" spc="-1" strike="noStrike">
                <a:solidFill>
                  <a:srgbClr val="f3f3f3"/>
                </a:solidFill>
                <a:latin typeface="Courier New"/>
                <a:ea typeface="Courier New"/>
              </a:rPr>
              <a:t>let newEmail = req.body.email;</a:t>
            </a:r>
            <a:endParaRPr b="0" lang="en-GB" sz="2100" spc="-1" strike="noStrike">
              <a:latin typeface="Arial"/>
            </a:endParaRPr>
          </a:p>
          <a:p>
            <a:pPr>
              <a:lnSpc>
                <a:spcPct val="100000"/>
              </a:lnSpc>
              <a:tabLst>
                <a:tab algn="l" pos="0"/>
              </a:tabLst>
            </a:pPr>
            <a:r>
              <a:rPr b="0" lang="en-GB" sz="2100" spc="-1" strike="noStrike">
                <a:solidFill>
                  <a:srgbClr val="f3f3f3"/>
                </a:solidFill>
                <a:latin typeface="Courier New"/>
                <a:ea typeface="Courier New"/>
              </a:rPr>
              <a:t>  </a:t>
            </a:r>
            <a:r>
              <a:rPr b="0" lang="en-GB" sz="2100" spc="-1" strike="noStrike">
                <a:solidFill>
                  <a:srgbClr val="f3f3f3"/>
                </a:solidFill>
                <a:latin typeface="Courier New"/>
                <a:ea typeface="Courier New"/>
              </a:rPr>
              <a:t>let newPhone = req.body.phone;</a:t>
            </a:r>
            <a:endParaRPr b="0" lang="en-GB" sz="2100" spc="-1" strike="noStrike">
              <a:latin typeface="Arial"/>
            </a:endParaRPr>
          </a:p>
          <a:p>
            <a:pPr>
              <a:lnSpc>
                <a:spcPct val="100000"/>
              </a:lnSpc>
              <a:tabLst>
                <a:tab algn="l" pos="0"/>
              </a:tabLst>
            </a:pPr>
            <a:r>
              <a:rPr b="0" lang="en-GB" sz="2100" spc="-1" strike="noStrike">
                <a:solidFill>
                  <a:srgbClr val="f3f3f3"/>
                </a:solidFill>
                <a:latin typeface="Courier New"/>
                <a:ea typeface="Courier New"/>
              </a:rPr>
              <a:t>  </a:t>
            </a:r>
            <a:r>
              <a:rPr b="0" lang="en-GB" sz="2100" spc="-1" strike="noStrike">
                <a:solidFill>
                  <a:srgbClr val="f3f3f3"/>
                </a:solidFill>
                <a:latin typeface="Courier New"/>
                <a:ea typeface="Courier New"/>
              </a:rPr>
              <a:t>let sql = "UPDATE customers SET email = $2,</a:t>
            </a:r>
            <a:endParaRPr b="0" lang="en-GB" sz="2100" spc="-1" strike="noStrike">
              <a:latin typeface="Arial"/>
            </a:endParaRPr>
          </a:p>
          <a:p>
            <a:pPr>
              <a:lnSpc>
                <a:spcPct val="100000"/>
              </a:lnSpc>
              <a:tabLst>
                <a:tab algn="l" pos="0"/>
              </a:tabLst>
            </a:pPr>
            <a:r>
              <a:rPr b="0" lang="en-GB" sz="2100" spc="-1" strike="noStrike">
                <a:solidFill>
                  <a:srgbClr val="f3f3f3"/>
                </a:solidFill>
                <a:latin typeface="Courier New"/>
                <a:ea typeface="Courier New"/>
              </a:rPr>
              <a:t>              </a:t>
            </a:r>
            <a:r>
              <a:rPr b="0" lang="en-GB" sz="2100" spc="-1" strike="noStrike">
                <a:solidFill>
                  <a:srgbClr val="f3f3f3"/>
                </a:solidFill>
                <a:latin typeface="Courier New"/>
                <a:ea typeface="Courier New"/>
              </a:rPr>
              <a:t>"phone = $3 WHERE id = $1";</a:t>
            </a:r>
            <a:endParaRPr b="0" lang="en-GB" sz="2100" spc="-1" strike="noStrike">
              <a:latin typeface="Arial"/>
            </a:endParaRPr>
          </a:p>
          <a:p>
            <a:pPr>
              <a:lnSpc>
                <a:spcPct val="100000"/>
              </a:lnSpc>
              <a:tabLst>
                <a:tab algn="l" pos="0"/>
              </a:tabLst>
            </a:pPr>
            <a:r>
              <a:rPr b="0" lang="en-GB" sz="2100" spc="-1" strike="noStrike">
                <a:solidFill>
                  <a:srgbClr val="f3f3f3"/>
                </a:solidFill>
                <a:latin typeface="Courier New"/>
                <a:ea typeface="Courier New"/>
              </a:rPr>
              <a:t>  </a:t>
            </a:r>
            <a:r>
              <a:rPr b="0" lang="en-GB" sz="2100" spc="-1" strike="noStrike">
                <a:solidFill>
                  <a:srgbClr val="f3f3f3"/>
                </a:solidFill>
                <a:latin typeface="Courier New"/>
                <a:ea typeface="Courier New"/>
              </a:rPr>
              <a:t>db.query(sql, [custId, newEmail, newPhone],</a:t>
            </a:r>
            <a:endParaRPr b="0" lang="en-GB" sz="2100" spc="-1" strike="noStrike">
              <a:latin typeface="Arial"/>
            </a:endParaRPr>
          </a:p>
          <a:p>
            <a:pPr>
              <a:lnSpc>
                <a:spcPct val="100000"/>
              </a:lnSpc>
              <a:tabLst>
                <a:tab algn="l" pos="0"/>
              </a:tabLst>
            </a:pPr>
            <a:r>
              <a:rPr b="0" lang="en-GB" sz="2100" spc="-1" strike="noStrike">
                <a:solidFill>
                  <a:srgbClr val="f3f3f3"/>
                </a:solidFill>
                <a:latin typeface="Courier New"/>
                <a:ea typeface="Courier New"/>
              </a:rPr>
              <a:t>    </a:t>
            </a:r>
            <a:r>
              <a:rPr b="0" lang="en-GB" sz="2100" spc="-1" strike="noStrike">
                <a:solidFill>
                  <a:srgbClr val="f3f3f3"/>
                </a:solidFill>
                <a:latin typeface="Courier New"/>
                <a:ea typeface="Courier New"/>
              </a:rPr>
              <a:t>(err) =&gt; { // etc...</a:t>
            </a:r>
            <a:endParaRPr b="0" lang="en-GB" sz="21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6db"/>
            </a:gs>
            <a:gs pos="100000">
              <a:srgbClr val="fad25c"/>
            </a:gs>
          </a:gsLst>
          <a:lin ang="13500000"/>
        </a:gradFill>
      </p:bgPr>
    </p:bg>
    <p:spTree>
      <p:nvGrpSpPr>
        <p:cNvPr id="1" name=""/>
        <p:cNvGrpSpPr/>
        <p:nvPr/>
      </p:nvGrpSpPr>
      <p:grpSpPr>
        <a:xfrm>
          <a:off x="0" y="0"/>
          <a:ext cx="0" cy="0"/>
          <a:chOff x="0" y="0"/>
          <a:chExt cx="0" cy="0"/>
        </a:xfrm>
      </p:grpSpPr>
      <p:sp>
        <p:nvSpPr>
          <p:cNvPr id="341"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3000" spc="-1" strike="noStrike">
                <a:solidFill>
                  <a:srgbClr val="000000"/>
                </a:solidFill>
                <a:latin typeface="Arial"/>
                <a:ea typeface="Arial"/>
              </a:rPr>
              <a:t>Exercise:</a:t>
            </a:r>
            <a:endParaRPr b="0" lang="en-GB" sz="3000" spc="-1" strike="noStrike">
              <a:solidFill>
                <a:srgbClr val="000000"/>
              </a:solidFill>
              <a:latin typeface="Arial"/>
            </a:endParaRPr>
          </a:p>
        </p:txBody>
      </p:sp>
      <p:sp>
        <p:nvSpPr>
          <p:cNvPr id="342" name="TextShape 2"/>
          <p:cNvSpPr txBox="1"/>
          <p:nvPr/>
        </p:nvSpPr>
        <p:spPr>
          <a:xfrm>
            <a:off x="311760" y="1152360"/>
            <a:ext cx="8520120" cy="3416040"/>
          </a:xfrm>
          <a:prstGeom prst="rect">
            <a:avLst/>
          </a:prstGeom>
          <a:noFill/>
          <a:ln>
            <a:noFill/>
          </a:ln>
        </p:spPr>
        <p:txBody>
          <a:bodyPr tIns="91440" bIns="91440">
            <a:noAutofit/>
          </a:bodyPr>
          <a:p>
            <a:pPr marL="457200" indent="-380520">
              <a:lnSpc>
                <a:spcPct val="100000"/>
              </a:lnSpc>
              <a:buClr>
                <a:srgbClr val="073763"/>
              </a:buClr>
              <a:buFont typeface="Arial"/>
              <a:buAutoNum type="arabicPeriod"/>
            </a:pPr>
            <a:r>
              <a:rPr b="0" lang="en-GB" sz="2400" spc="-1" strike="noStrike">
                <a:solidFill>
                  <a:srgbClr val="073763"/>
                </a:solidFill>
                <a:latin typeface="Arial"/>
                <a:ea typeface="Arial"/>
              </a:rPr>
              <a:t>Create a new endpoint to update reservations to provide the room number allocated to the guest when they check in. Use the reservation id value to identify the row.</a:t>
            </a:r>
            <a:endParaRPr b="0" lang="en-GB" sz="2400" spc="-1" strike="noStrike">
              <a:solidFill>
                <a:srgbClr val="000000"/>
              </a:solidFill>
              <a:latin typeface="Arial"/>
            </a:endParaRPr>
          </a:p>
          <a:p>
            <a:pPr marL="457200" indent="-380520">
              <a:lnSpc>
                <a:spcPct val="100000"/>
              </a:lnSpc>
              <a:buClr>
                <a:srgbClr val="073763"/>
              </a:buClr>
              <a:buFont typeface="Arial"/>
              <a:buAutoNum type="arabicPeriod"/>
            </a:pPr>
            <a:r>
              <a:rPr b="0" lang="en-GB" sz="2400" spc="-1" strike="noStrike">
                <a:solidFill>
                  <a:srgbClr val="073763"/>
                </a:solidFill>
                <a:latin typeface="Arial"/>
                <a:ea typeface="Arial"/>
              </a:rPr>
              <a:t>Use Postman to check that the endpoint works correctly and the row is updated.</a:t>
            </a: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3000" spc="-1" strike="noStrike">
                <a:solidFill>
                  <a:srgbClr val="000000"/>
                </a:solidFill>
                <a:latin typeface="Arial"/>
                <a:ea typeface="Arial"/>
              </a:rPr>
              <a:t>Deleting Rows in SQL</a:t>
            </a:r>
            <a:endParaRPr b="0" lang="en-GB" sz="3000" spc="-1" strike="noStrike">
              <a:solidFill>
                <a:srgbClr val="000000"/>
              </a:solidFill>
              <a:latin typeface="Arial"/>
            </a:endParaRPr>
          </a:p>
        </p:txBody>
      </p:sp>
      <p:sp>
        <p:nvSpPr>
          <p:cNvPr id="344" name="TextShape 2"/>
          <p:cNvSpPr txBox="1"/>
          <p:nvPr/>
        </p:nvSpPr>
        <p:spPr>
          <a:xfrm>
            <a:off x="311760" y="1152360"/>
            <a:ext cx="8520120" cy="3416040"/>
          </a:xfrm>
          <a:prstGeom prst="rect">
            <a:avLst/>
          </a:prstGeom>
          <a:noFill/>
          <a:ln>
            <a:noFill/>
          </a:ln>
        </p:spPr>
        <p:txBody>
          <a:bodyPr tIns="91440" bIns="91440">
            <a:noAutofit/>
          </a:bodyPr>
          <a:p>
            <a:pPr>
              <a:lnSpc>
                <a:spcPct val="115000"/>
              </a:lnSpc>
              <a:tabLst>
                <a:tab algn="l" pos="0"/>
              </a:tabLst>
            </a:pPr>
            <a:r>
              <a:rPr b="0" lang="en-GB" sz="2400" spc="-1" strike="noStrike">
                <a:solidFill>
                  <a:srgbClr val="20124d"/>
                </a:solidFill>
                <a:latin typeface="Arial"/>
                <a:ea typeface="Arial"/>
              </a:rPr>
              <a:t>Reminder: DELETE command in SQL:</a:t>
            </a: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r>
              <a:rPr b="0" lang="en-GB" sz="2400" spc="-1" strike="noStrike">
                <a:solidFill>
                  <a:srgbClr val="20124d"/>
                </a:solidFill>
                <a:latin typeface="Arial"/>
                <a:ea typeface="Arial"/>
              </a:rPr>
              <a:t>This deletes paid invoices older than 90 days.</a:t>
            </a:r>
            <a:endParaRPr b="0" lang="en-GB" sz="2400" spc="-1" strike="noStrike">
              <a:solidFill>
                <a:srgbClr val="000000"/>
              </a:solidFill>
              <a:latin typeface="Arial"/>
            </a:endParaRPr>
          </a:p>
        </p:txBody>
      </p:sp>
      <p:sp>
        <p:nvSpPr>
          <p:cNvPr id="345" name="CustomShape 3"/>
          <p:cNvSpPr/>
          <p:nvPr/>
        </p:nvSpPr>
        <p:spPr>
          <a:xfrm>
            <a:off x="363960" y="1637640"/>
            <a:ext cx="8311320" cy="1149120"/>
          </a:xfrm>
          <a:prstGeom prst="rect">
            <a:avLst/>
          </a:prstGeom>
          <a:solidFill>
            <a:srgbClr val="351c75"/>
          </a:solidFill>
          <a:ln>
            <a:noFill/>
          </a:ln>
        </p:spPr>
        <p:style>
          <a:lnRef idx="0"/>
          <a:fillRef idx="0"/>
          <a:effectRef idx="0"/>
          <a:fontRef idx="minor"/>
        </p:style>
        <p:txBody>
          <a:bodyPr tIns="91440" bIns="91440">
            <a:noAutofit/>
          </a:bodyPr>
          <a:p>
            <a:pPr>
              <a:lnSpc>
                <a:spcPct val="100000"/>
              </a:lnSpc>
              <a:tabLst>
                <a:tab algn="l" pos="0"/>
              </a:tabLst>
            </a:pPr>
            <a:r>
              <a:rPr b="0" lang="en-GB" sz="2100" spc="-1" strike="noStrike">
                <a:solidFill>
                  <a:srgbClr val="f3f3f3"/>
                </a:solidFill>
                <a:latin typeface="Courier New"/>
                <a:ea typeface="Courier New"/>
              </a:rPr>
              <a:t>DELETE FROM invoices</a:t>
            </a:r>
            <a:endParaRPr b="0" lang="en-GB" sz="2100" spc="-1" strike="noStrike">
              <a:latin typeface="Arial"/>
            </a:endParaRPr>
          </a:p>
          <a:p>
            <a:pPr>
              <a:lnSpc>
                <a:spcPct val="100000"/>
              </a:lnSpc>
              <a:tabLst>
                <a:tab algn="l" pos="0"/>
              </a:tabLst>
            </a:pPr>
            <a:r>
              <a:rPr b="0" lang="en-GB" sz="2100" spc="-1" strike="noStrike">
                <a:solidFill>
                  <a:srgbClr val="f3f3f3"/>
                </a:solidFill>
                <a:latin typeface="Courier New"/>
                <a:ea typeface="Courier New"/>
              </a:rPr>
              <a:t>  </a:t>
            </a:r>
            <a:r>
              <a:rPr b="0" lang="en-GB" sz="2100" spc="-1" strike="noStrike">
                <a:solidFill>
                  <a:srgbClr val="f3f3f3"/>
                </a:solidFill>
                <a:latin typeface="Courier New"/>
                <a:ea typeface="Courier New"/>
              </a:rPr>
              <a:t>WHERE paid = true</a:t>
            </a:r>
            <a:endParaRPr b="0" lang="en-GB" sz="2100" spc="-1" strike="noStrike">
              <a:latin typeface="Arial"/>
            </a:endParaRPr>
          </a:p>
          <a:p>
            <a:pPr>
              <a:lnSpc>
                <a:spcPct val="100000"/>
              </a:lnSpc>
              <a:tabLst>
                <a:tab algn="l" pos="0"/>
              </a:tabLst>
            </a:pPr>
            <a:r>
              <a:rPr b="0" lang="en-GB" sz="2100" spc="-1" strike="noStrike">
                <a:solidFill>
                  <a:srgbClr val="f3f3f3"/>
                </a:solidFill>
                <a:latin typeface="Courier New"/>
                <a:ea typeface="Courier New"/>
              </a:rPr>
              <a:t>    </a:t>
            </a:r>
            <a:r>
              <a:rPr b="0" lang="en-GB" sz="2100" spc="-1" strike="noStrike">
                <a:solidFill>
                  <a:srgbClr val="f3f3f3"/>
                </a:solidFill>
                <a:latin typeface="Courier New"/>
                <a:ea typeface="Courier New"/>
              </a:rPr>
              <a:t>AND invoice_date &lt; current_date - 90;</a:t>
            </a:r>
            <a:endParaRPr b="0" lang="en-GB" sz="21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3000" spc="-1" strike="noStrike">
                <a:solidFill>
                  <a:srgbClr val="000000"/>
                </a:solidFill>
                <a:latin typeface="Arial"/>
                <a:ea typeface="Arial"/>
              </a:rPr>
              <a:t>Deleting Rows in NodeJS/Express</a:t>
            </a:r>
            <a:endParaRPr b="0" lang="en-GB" sz="3000" spc="-1" strike="noStrike">
              <a:solidFill>
                <a:srgbClr val="000000"/>
              </a:solidFill>
              <a:latin typeface="Arial"/>
            </a:endParaRPr>
          </a:p>
        </p:txBody>
      </p:sp>
      <p:sp>
        <p:nvSpPr>
          <p:cNvPr id="347" name="TextShape 2"/>
          <p:cNvSpPr txBox="1"/>
          <p:nvPr/>
        </p:nvSpPr>
        <p:spPr>
          <a:xfrm>
            <a:off x="311760" y="1152360"/>
            <a:ext cx="8520120" cy="3416040"/>
          </a:xfrm>
          <a:prstGeom prst="rect">
            <a:avLst/>
          </a:prstGeom>
          <a:noFill/>
          <a:ln>
            <a:noFill/>
          </a:ln>
        </p:spPr>
        <p:txBody>
          <a:bodyPr tIns="91440" bIns="91440">
            <a:noAutofit/>
          </a:bodyPr>
          <a:p>
            <a:pPr>
              <a:lnSpc>
                <a:spcPct val="115000"/>
              </a:lnSpc>
              <a:tabLst>
                <a:tab algn="l" pos="0"/>
              </a:tabLst>
            </a:pPr>
            <a:r>
              <a:rPr b="0" lang="en-GB" sz="2800" spc="-1" strike="noStrike">
                <a:solidFill>
                  <a:srgbClr val="20124d"/>
                </a:solidFill>
                <a:latin typeface="Arial"/>
                <a:ea typeface="Arial"/>
              </a:rPr>
              <a:t>Create an endpoint using the delete method:</a:t>
            </a:r>
            <a:endParaRPr b="0" lang="en-GB" sz="2800" spc="-1" strike="noStrike">
              <a:solidFill>
                <a:srgbClr val="000000"/>
              </a:solidFill>
              <a:latin typeface="Arial"/>
            </a:endParaRPr>
          </a:p>
        </p:txBody>
      </p:sp>
      <p:sp>
        <p:nvSpPr>
          <p:cNvPr id="348" name="CustomShape 3"/>
          <p:cNvSpPr/>
          <p:nvPr/>
        </p:nvSpPr>
        <p:spPr>
          <a:xfrm>
            <a:off x="416160" y="1717560"/>
            <a:ext cx="8311320" cy="3174840"/>
          </a:xfrm>
          <a:prstGeom prst="rect">
            <a:avLst/>
          </a:prstGeom>
          <a:solidFill>
            <a:srgbClr val="351c75"/>
          </a:solidFill>
          <a:ln>
            <a:noFill/>
          </a:ln>
        </p:spPr>
        <p:style>
          <a:lnRef idx="0"/>
          <a:fillRef idx="0"/>
          <a:effectRef idx="0"/>
          <a:fontRef idx="minor"/>
        </p:style>
        <p:txBody>
          <a:bodyPr tIns="91440" bIns="91440">
            <a:noAutofit/>
          </a:bodyPr>
          <a:p>
            <a:pPr>
              <a:lnSpc>
                <a:spcPct val="100000"/>
              </a:lnSpc>
              <a:tabLst>
                <a:tab algn="l" pos="0"/>
              </a:tabLst>
            </a:pPr>
            <a:r>
              <a:rPr b="0" lang="en-GB" sz="1800" spc="-1" strike="noStrike">
                <a:solidFill>
                  <a:srgbClr val="f3f3f3"/>
                </a:solidFill>
                <a:latin typeface="Courier New"/>
                <a:ea typeface="Courier New"/>
              </a:rPr>
              <a:t>app.</a:t>
            </a:r>
            <a:r>
              <a:rPr b="1" lang="en-GB" sz="1800" spc="-1" strike="noStrike">
                <a:solidFill>
                  <a:srgbClr val="f3f3f3"/>
                </a:solidFill>
                <a:latin typeface="Courier New"/>
                <a:ea typeface="Courier New"/>
              </a:rPr>
              <a:t>delete</a:t>
            </a:r>
            <a:r>
              <a:rPr b="0" lang="en-GB" sz="1800" spc="-1" strike="noStrike">
                <a:solidFill>
                  <a:srgbClr val="f3f3f3"/>
                </a:solidFill>
                <a:latin typeface="Courier New"/>
                <a:ea typeface="Courier New"/>
              </a:rPr>
              <a:t>("/customers/:id", function(req, res) {</a:t>
            </a:r>
            <a:endParaRPr b="0" lang="en-GB" sz="1800" spc="-1" strike="noStrike">
              <a:latin typeface="Arial"/>
            </a:endParaRPr>
          </a:p>
          <a:p>
            <a:pPr>
              <a:lnSpc>
                <a:spcPct val="100000"/>
              </a:lnSpc>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const custId = req.params.id;</a:t>
            </a:r>
            <a:endParaRPr b="0" lang="en-GB" sz="1800" spc="-1" strike="noStrike">
              <a:latin typeface="Arial"/>
            </a:endParaRPr>
          </a:p>
          <a:p>
            <a:pPr>
              <a:lnSpc>
                <a:spcPct val="100000"/>
              </a:lnSpc>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db.query("DELETE FROM customers WHERE id = $1",</a:t>
            </a:r>
            <a:endParaRPr b="0" lang="en-GB" sz="1800" spc="-1" strike="noStrike">
              <a:latin typeface="Arial"/>
            </a:endParaRPr>
          </a:p>
          <a:p>
            <a:pPr>
              <a:lnSpc>
                <a:spcPct val="100000"/>
              </a:lnSpc>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[custId], (err) =&gt; {</a:t>
            </a:r>
            <a:endParaRPr b="0" lang="en-GB" sz="1800" spc="-1" strike="noStrike">
              <a:latin typeface="Arial"/>
            </a:endParaRPr>
          </a:p>
          <a:p>
            <a:pPr>
              <a:lnSpc>
                <a:spcPct val="100000"/>
              </a:lnSpc>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if (err == undefined) {</a:t>
            </a:r>
            <a:endParaRPr b="0" lang="en-GB" sz="1800" spc="-1" strike="noStrike">
              <a:latin typeface="Arial"/>
            </a:endParaRPr>
          </a:p>
          <a:p>
            <a:pPr>
              <a:lnSpc>
                <a:spcPct val="100000"/>
              </a:lnSpc>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res.send(`Customer ${custId} deleted.`);</a:t>
            </a:r>
            <a:endParaRPr b="0" lang="en-GB" sz="1800" spc="-1" strike="noStrike">
              <a:latin typeface="Arial"/>
            </a:endParaRPr>
          </a:p>
          <a:p>
            <a:pPr>
              <a:lnSpc>
                <a:spcPct val="100000"/>
              </a:lnSpc>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 else {</a:t>
            </a:r>
            <a:endParaRPr b="0" lang="en-GB" sz="1800" spc="-1" strike="noStrike">
              <a:latin typeface="Arial"/>
            </a:endParaRPr>
          </a:p>
          <a:p>
            <a:pPr>
              <a:lnSpc>
                <a:spcPct val="100000"/>
              </a:lnSpc>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res.status(400).json(err);</a:t>
            </a:r>
            <a:endParaRPr b="0" lang="en-GB" sz="1800" spc="-1" strike="noStrike">
              <a:latin typeface="Arial"/>
            </a:endParaRPr>
          </a:p>
          <a:p>
            <a:pPr>
              <a:lnSpc>
                <a:spcPct val="100000"/>
              </a:lnSpc>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a:t>
            </a:r>
            <a:endParaRPr b="0" lang="en-GB" sz="1800" spc="-1" strike="noStrike">
              <a:latin typeface="Arial"/>
            </a:endParaRPr>
          </a:p>
          <a:p>
            <a:pPr>
              <a:lnSpc>
                <a:spcPct val="100000"/>
              </a:lnSpc>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 </a:t>
            </a:r>
            <a:endParaRPr b="0" lang="en-GB" sz="1800" spc="-1" strike="noStrike">
              <a:latin typeface="Arial"/>
            </a:endParaRPr>
          </a:p>
          <a:p>
            <a:pPr>
              <a:lnSpc>
                <a:spcPct val="100000"/>
              </a:lnSpc>
              <a:tabLst>
                <a:tab algn="l" pos="0"/>
              </a:tabLst>
            </a:pPr>
            <a:r>
              <a:rPr b="0" lang="en-GB" sz="1800" spc="-1" strike="noStrike">
                <a:solidFill>
                  <a:srgbClr val="f3f3f3"/>
                </a:solidFill>
                <a:latin typeface="Courier New"/>
                <a:ea typeface="Courier New"/>
              </a:rPr>
              <a: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2800" spc="-1" strike="noStrike">
                <a:solidFill>
                  <a:srgbClr val="000000"/>
                </a:solidFill>
                <a:latin typeface="Arial"/>
                <a:ea typeface="Arial"/>
              </a:rPr>
              <a:t>Using SQL in Express</a:t>
            </a:r>
            <a:endParaRPr b="0" lang="en-GB" sz="2800" spc="-1" strike="noStrike">
              <a:solidFill>
                <a:srgbClr val="000000"/>
              </a:solidFill>
              <a:latin typeface="Arial"/>
            </a:endParaRPr>
          </a:p>
        </p:txBody>
      </p:sp>
      <p:sp>
        <p:nvSpPr>
          <p:cNvPr id="202" name="TextShape 2"/>
          <p:cNvSpPr txBox="1"/>
          <p:nvPr/>
        </p:nvSpPr>
        <p:spPr>
          <a:xfrm>
            <a:off x="311760" y="1152360"/>
            <a:ext cx="8520120" cy="3416040"/>
          </a:xfrm>
          <a:prstGeom prst="rect">
            <a:avLst/>
          </a:prstGeom>
          <a:noFill/>
          <a:ln>
            <a:noFill/>
          </a:ln>
        </p:spPr>
        <p:txBody>
          <a:bodyPr tIns="91440" bIns="91440">
            <a:noAutofit/>
          </a:bodyPr>
          <a:p>
            <a:pPr>
              <a:lnSpc>
                <a:spcPct val="100000"/>
              </a:lnSpc>
              <a:tabLst>
                <a:tab algn="l" pos="0"/>
              </a:tabLst>
            </a:pPr>
            <a:r>
              <a:rPr b="0" lang="en-GB" sz="2400" spc="-1" strike="noStrike">
                <a:solidFill>
                  <a:srgbClr val="073763"/>
                </a:solidFill>
                <a:latin typeface="Arial"/>
                <a:ea typeface="Arial"/>
              </a:rPr>
              <a:t>One simple way to use SQL with express inside an endpoint is as below:</a:t>
            </a: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p:txBody>
      </p:sp>
      <p:sp>
        <p:nvSpPr>
          <p:cNvPr id="203" name="CustomShape 3"/>
          <p:cNvSpPr/>
          <p:nvPr/>
        </p:nvSpPr>
        <p:spPr>
          <a:xfrm>
            <a:off x="416160" y="2190600"/>
            <a:ext cx="8311320" cy="2377800"/>
          </a:xfrm>
          <a:prstGeom prst="rect">
            <a:avLst/>
          </a:prstGeom>
          <a:solidFill>
            <a:srgbClr val="351c75"/>
          </a:solidFill>
          <a:ln>
            <a:noFill/>
          </a:ln>
        </p:spPr>
        <p:style>
          <a:lnRef idx="0"/>
          <a:fillRef idx="0"/>
          <a:effectRef idx="0"/>
          <a:fontRef idx="minor"/>
        </p:style>
        <p:txBody>
          <a:bodyPr tIns="91440" bIns="91440">
            <a:noAutofit/>
          </a:bodyPr>
          <a:p>
            <a:pPr>
              <a:lnSpc>
                <a:spcPct val="100000"/>
              </a:lnSpc>
              <a:tabLst>
                <a:tab algn="l" pos="0"/>
              </a:tabLst>
            </a:pPr>
            <a:r>
              <a:rPr b="1" lang="en-GB" sz="2000" spc="-1" strike="noStrike">
                <a:solidFill>
                  <a:srgbClr val="f3f3f3"/>
                </a:solidFill>
                <a:latin typeface="Courier New"/>
                <a:ea typeface="Courier New"/>
              </a:rPr>
              <a:t>. . .</a:t>
            </a:r>
            <a:endParaRPr b="0" lang="en-GB" sz="2000" spc="-1" strike="noStrike">
              <a:latin typeface="Arial"/>
            </a:endParaRPr>
          </a:p>
          <a:p>
            <a:pPr>
              <a:lnSpc>
                <a:spcPct val="100000"/>
              </a:lnSpc>
              <a:tabLst>
                <a:tab algn="l" pos="0"/>
              </a:tabLst>
            </a:pPr>
            <a:r>
              <a:rPr b="1" lang="en-GB" sz="2000" spc="-1" strike="noStrike">
                <a:solidFill>
                  <a:srgbClr val="f3f3f3"/>
                </a:solidFill>
                <a:latin typeface="Courier New"/>
                <a:ea typeface="Courier New"/>
              </a:rPr>
              <a:t>  </a:t>
            </a:r>
            <a:r>
              <a:rPr b="1" lang="en-GB" sz="2000" spc="-1" strike="noStrike">
                <a:solidFill>
                  <a:srgbClr val="f3f3f3"/>
                </a:solidFill>
                <a:latin typeface="Courier New"/>
                <a:ea typeface="Courier New"/>
              </a:rPr>
              <a:t>db.query('&lt;put SQL here&gt;', function(err, result) {</a:t>
            </a:r>
            <a:endParaRPr b="0" lang="en-GB" sz="2000" spc="-1" strike="noStrike">
              <a:latin typeface="Arial"/>
            </a:endParaRPr>
          </a:p>
          <a:p>
            <a:pPr>
              <a:lnSpc>
                <a:spcPct val="100000"/>
              </a:lnSpc>
              <a:tabLst>
                <a:tab algn="l" pos="0"/>
              </a:tabLst>
            </a:pPr>
            <a:r>
              <a:rPr b="1" lang="en-GB" sz="2000" spc="-1" strike="noStrike">
                <a:solidFill>
                  <a:srgbClr val="f3f3f3"/>
                </a:solidFill>
                <a:latin typeface="Courier New"/>
                <a:ea typeface="Courier New"/>
              </a:rPr>
              <a:t>    </a:t>
            </a:r>
            <a:r>
              <a:rPr b="1" lang="en-GB" sz="2000" spc="-1" strike="noStrike">
                <a:solidFill>
                  <a:srgbClr val="f3f3f3"/>
                </a:solidFill>
                <a:latin typeface="Courier New"/>
                <a:ea typeface="Courier New"/>
              </a:rPr>
              <a:t>if (err) {</a:t>
            </a:r>
            <a:endParaRPr b="0" lang="en-GB" sz="2000" spc="-1" strike="noStrike">
              <a:latin typeface="Arial"/>
            </a:endParaRPr>
          </a:p>
          <a:p>
            <a:pPr>
              <a:lnSpc>
                <a:spcPct val="100000"/>
              </a:lnSpc>
              <a:tabLst>
                <a:tab algn="l" pos="0"/>
              </a:tabLst>
            </a:pPr>
            <a:r>
              <a:rPr b="1" lang="en-GB" sz="2000" spc="-1" strike="noStrike">
                <a:solidFill>
                  <a:srgbClr val="f3f3f3"/>
                </a:solidFill>
                <a:latin typeface="Courier New"/>
                <a:ea typeface="Courier New"/>
              </a:rPr>
              <a:t>      </a:t>
            </a:r>
            <a:r>
              <a:rPr b="1" lang="en-GB" sz="2000" spc="-1" strike="noStrike">
                <a:solidFill>
                  <a:srgbClr val="f3f3f3"/>
                </a:solidFill>
                <a:latin typeface="Courier New"/>
                <a:ea typeface="Courier New"/>
              </a:rPr>
              <a:t>throw err;</a:t>
            </a:r>
            <a:endParaRPr b="0" lang="en-GB" sz="2000" spc="-1" strike="noStrike">
              <a:latin typeface="Arial"/>
            </a:endParaRPr>
          </a:p>
          <a:p>
            <a:pPr>
              <a:lnSpc>
                <a:spcPct val="100000"/>
              </a:lnSpc>
              <a:tabLst>
                <a:tab algn="l" pos="0"/>
              </a:tabLst>
            </a:pPr>
            <a:r>
              <a:rPr b="1" lang="en-GB" sz="2000" spc="-1" strike="noStrike">
                <a:solidFill>
                  <a:srgbClr val="f3f3f3"/>
                </a:solidFill>
                <a:latin typeface="Courier New"/>
                <a:ea typeface="Courier New"/>
              </a:rPr>
              <a:t>    </a:t>
            </a:r>
            <a:r>
              <a:rPr b="1" lang="en-GB" sz="2000" spc="-1" strike="noStrike">
                <a:solidFill>
                  <a:srgbClr val="f3f3f3"/>
                </a:solidFill>
                <a:latin typeface="Courier New"/>
                <a:ea typeface="Courier New"/>
              </a:rPr>
              <a:t>}</a:t>
            </a:r>
            <a:endParaRPr b="0" lang="en-GB" sz="2000" spc="-1" strike="noStrike">
              <a:latin typeface="Arial"/>
            </a:endParaRPr>
          </a:p>
          <a:p>
            <a:pPr>
              <a:lnSpc>
                <a:spcPct val="100000"/>
              </a:lnSpc>
              <a:tabLst>
                <a:tab algn="l" pos="0"/>
              </a:tabLst>
            </a:pPr>
            <a:r>
              <a:rPr b="1" lang="en-GB" sz="2000" spc="-1" strike="noStrike">
                <a:solidFill>
                  <a:srgbClr val="f3f3f3"/>
                </a:solidFill>
                <a:latin typeface="Courier New"/>
                <a:ea typeface="Courier New"/>
              </a:rPr>
              <a:t>    </a:t>
            </a:r>
            <a:r>
              <a:rPr b="1" lang="en-GB" sz="2000" spc="-1" strike="noStrike">
                <a:solidFill>
                  <a:srgbClr val="f3f3f3"/>
                </a:solidFill>
                <a:latin typeface="Courier New"/>
                <a:ea typeface="Courier New"/>
              </a:rPr>
              <a:t>&lt;process rows here&gt;</a:t>
            </a:r>
            <a:endParaRPr b="0" lang="en-GB" sz="2000" spc="-1" strike="noStrike">
              <a:latin typeface="Arial"/>
            </a:endParaRPr>
          </a:p>
          <a:p>
            <a:pPr>
              <a:lnSpc>
                <a:spcPct val="100000"/>
              </a:lnSpc>
              <a:tabLst>
                <a:tab algn="l" pos="0"/>
              </a:tabLst>
            </a:pPr>
            <a:r>
              <a:rPr b="1" lang="en-GB" sz="2000" spc="-1" strike="noStrike">
                <a:solidFill>
                  <a:srgbClr val="f3f3f3"/>
                </a:solidFill>
                <a:latin typeface="Courier New"/>
                <a:ea typeface="Courier New"/>
              </a:rPr>
              <a:t>  </a:t>
            </a:r>
            <a:r>
              <a:rPr b="1" lang="en-GB" sz="2000" spc="-1" strike="noStrike">
                <a:solidFill>
                  <a:srgbClr val="f3f3f3"/>
                </a:solidFill>
                <a:latin typeface="Courier New"/>
                <a:ea typeface="Courier New"/>
              </a:rPr>
              <a:t>});</a:t>
            </a:r>
            <a:endParaRPr b="0" lang="en-GB" sz="2000" spc="-1" strike="noStrike">
              <a:latin typeface="Arial"/>
            </a:endParaRPr>
          </a:p>
          <a:p>
            <a:pPr>
              <a:lnSpc>
                <a:spcPct val="100000"/>
              </a:lnSpc>
              <a:tabLst>
                <a:tab algn="l" pos="0"/>
              </a:tabLst>
            </a:pP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6db"/>
            </a:gs>
            <a:gs pos="100000">
              <a:srgbClr val="fad25c"/>
            </a:gs>
          </a:gsLst>
          <a:lin ang="13500000"/>
        </a:gradFill>
      </p:bgPr>
    </p:bg>
    <p:spTree>
      <p:nvGrpSpPr>
        <p:cNvPr id="1" name=""/>
        <p:cNvGrpSpPr/>
        <p:nvPr/>
      </p:nvGrpSpPr>
      <p:grpSpPr>
        <a:xfrm>
          <a:off x="0" y="0"/>
          <a:ext cx="0" cy="0"/>
          <a:chOff x="0" y="0"/>
          <a:chExt cx="0" cy="0"/>
        </a:xfrm>
      </p:grpSpPr>
      <p:sp>
        <p:nvSpPr>
          <p:cNvPr id="349"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3000" spc="-1" strike="noStrike">
                <a:solidFill>
                  <a:srgbClr val="000000"/>
                </a:solidFill>
                <a:latin typeface="Arial"/>
                <a:ea typeface="Arial"/>
              </a:rPr>
              <a:t>Exercise:</a:t>
            </a:r>
            <a:endParaRPr b="0" lang="en-GB" sz="3000" spc="-1" strike="noStrike">
              <a:solidFill>
                <a:srgbClr val="000000"/>
              </a:solidFill>
              <a:latin typeface="Arial"/>
            </a:endParaRPr>
          </a:p>
        </p:txBody>
      </p:sp>
      <p:sp>
        <p:nvSpPr>
          <p:cNvPr id="350" name="TextShape 2"/>
          <p:cNvSpPr txBox="1"/>
          <p:nvPr/>
        </p:nvSpPr>
        <p:spPr>
          <a:xfrm>
            <a:off x="311760" y="1152360"/>
            <a:ext cx="8520120" cy="3416040"/>
          </a:xfrm>
          <a:prstGeom prst="rect">
            <a:avLst/>
          </a:prstGeom>
          <a:noFill/>
          <a:ln>
            <a:noFill/>
          </a:ln>
        </p:spPr>
        <p:txBody>
          <a:bodyPr tIns="91440" bIns="91440">
            <a:noAutofit/>
          </a:bodyPr>
          <a:p>
            <a:pPr marL="457200" indent="-380520">
              <a:lnSpc>
                <a:spcPct val="100000"/>
              </a:lnSpc>
              <a:buClr>
                <a:srgbClr val="20124d"/>
              </a:buClr>
              <a:buFont typeface="Arial"/>
              <a:buAutoNum type="arabicPeriod"/>
            </a:pPr>
            <a:r>
              <a:rPr b="0" lang="en-GB" sz="2400" spc="-1" strike="noStrike">
                <a:solidFill>
                  <a:srgbClr val="20124d"/>
                </a:solidFill>
                <a:latin typeface="Arial"/>
                <a:ea typeface="Arial"/>
              </a:rPr>
              <a:t>Add an endpoint to delete from the reservations table using the value of the id to choose the row to be removed. Only allow deletion of reservations with future checkin dates otherwise return an error.</a:t>
            </a:r>
            <a:endParaRPr b="0" lang="en-GB" sz="2400" spc="-1" strike="noStrike">
              <a:solidFill>
                <a:srgbClr val="000000"/>
              </a:solidFill>
              <a:latin typeface="Arial"/>
            </a:endParaRPr>
          </a:p>
          <a:p>
            <a:pPr marL="457200" indent="-380520">
              <a:lnSpc>
                <a:spcPct val="100000"/>
              </a:lnSpc>
              <a:buClr>
                <a:srgbClr val="20124d"/>
              </a:buClr>
              <a:buFont typeface="Arial"/>
              <a:buAutoNum type="arabicPeriod"/>
            </a:pPr>
            <a:r>
              <a:rPr b="0" lang="en-GB" sz="2400" spc="-1" strike="noStrike">
                <a:solidFill>
                  <a:srgbClr val="20124d"/>
                </a:solidFill>
                <a:latin typeface="Arial"/>
                <a:ea typeface="Arial"/>
              </a:rPr>
              <a:t>Check the endpoint works correctly using Postman (use psql to verify the row has been deleted).</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3000" spc="-1" strike="noStrike">
                <a:solidFill>
                  <a:srgbClr val="000000"/>
                </a:solidFill>
                <a:latin typeface="Arial"/>
                <a:ea typeface="Arial"/>
              </a:rPr>
              <a:t>A Cautionary Note</a:t>
            </a:r>
            <a:endParaRPr b="0" lang="en-GB" sz="3000" spc="-1" strike="noStrike">
              <a:solidFill>
                <a:srgbClr val="000000"/>
              </a:solidFill>
              <a:latin typeface="Arial"/>
            </a:endParaRPr>
          </a:p>
        </p:txBody>
      </p:sp>
      <p:sp>
        <p:nvSpPr>
          <p:cNvPr id="352" name="TextShape 2"/>
          <p:cNvSpPr txBox="1"/>
          <p:nvPr/>
        </p:nvSpPr>
        <p:spPr>
          <a:xfrm>
            <a:off x="311760" y="1152360"/>
            <a:ext cx="8520120" cy="3416040"/>
          </a:xfrm>
          <a:prstGeom prst="rect">
            <a:avLst/>
          </a:prstGeom>
          <a:noFill/>
          <a:ln>
            <a:noFill/>
          </a:ln>
        </p:spPr>
        <p:txBody>
          <a:bodyPr tIns="91440" bIns="91440">
            <a:noAutofit/>
          </a:bodyPr>
          <a:p>
            <a:pPr>
              <a:lnSpc>
                <a:spcPct val="115000"/>
              </a:lnSpc>
              <a:tabLst>
                <a:tab algn="l" pos="0"/>
              </a:tabLst>
            </a:pPr>
            <a:r>
              <a:rPr b="0" lang="en-GB" sz="2400" spc="-1" strike="noStrike">
                <a:solidFill>
                  <a:srgbClr val="20124d"/>
                </a:solidFill>
                <a:latin typeface="Arial"/>
                <a:ea typeface="Arial"/>
              </a:rPr>
              <a:t>The techniques we've used for update and delete are not safe in a multi-user environment. If multiple users are able to update the same tables then there is the potential for data loss.</a:t>
            </a:r>
            <a:endParaRPr b="0" lang="en-GB" sz="2400" spc="-1" strike="noStrike">
              <a:solidFill>
                <a:srgbClr val="000000"/>
              </a:solidFill>
              <a:latin typeface="Arial"/>
            </a:endParaRPr>
          </a:p>
          <a:p>
            <a:pPr>
              <a:lnSpc>
                <a:spcPct val="115000"/>
              </a:lnSpc>
              <a:tabLst>
                <a:tab algn="l" pos="0"/>
              </a:tabLst>
            </a:pPr>
            <a:r>
              <a:rPr b="0" lang="en-GB" sz="2400" spc="-1" strike="noStrike">
                <a:solidFill>
                  <a:srgbClr val="20124d"/>
                </a:solidFill>
                <a:latin typeface="Arial"/>
                <a:ea typeface="Arial"/>
              </a:rPr>
              <a:t>We don't have time here to discuss this problem, which is easily solved, but this will be covered in a further course (see end note).</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3000" spc="-1" strike="noStrike">
                <a:solidFill>
                  <a:srgbClr val="000000"/>
                </a:solidFill>
                <a:latin typeface="Arial"/>
                <a:ea typeface="Arial"/>
              </a:rPr>
              <a:t>Homework</a:t>
            </a:r>
            <a:endParaRPr b="0" lang="en-GB" sz="3000" spc="-1" strike="noStrike">
              <a:solidFill>
                <a:srgbClr val="000000"/>
              </a:solidFill>
              <a:latin typeface="Arial"/>
            </a:endParaRPr>
          </a:p>
        </p:txBody>
      </p:sp>
      <p:sp>
        <p:nvSpPr>
          <p:cNvPr id="354" name="TextShape 2"/>
          <p:cNvSpPr txBox="1"/>
          <p:nvPr/>
        </p:nvSpPr>
        <p:spPr>
          <a:xfrm>
            <a:off x="311760" y="1152360"/>
            <a:ext cx="8520120" cy="3416040"/>
          </a:xfrm>
          <a:prstGeom prst="rect">
            <a:avLst/>
          </a:prstGeom>
          <a:noFill/>
          <a:ln>
            <a:noFill/>
          </a:ln>
        </p:spPr>
        <p:txBody>
          <a:bodyPr tIns="91440" bIns="91440">
            <a:noAutofit/>
          </a:bodyPr>
          <a:p>
            <a:pPr marL="457200" indent="-355320">
              <a:lnSpc>
                <a:spcPct val="115000"/>
              </a:lnSpc>
              <a:buClr>
                <a:srgbClr val="20124d"/>
              </a:buClr>
              <a:buFont typeface="Arial"/>
              <a:buAutoNum type="arabicPeriod"/>
            </a:pPr>
            <a:r>
              <a:rPr b="0" lang="en-GB" sz="2000" spc="-1" strike="noStrike">
                <a:solidFill>
                  <a:srgbClr val="20124d"/>
                </a:solidFill>
                <a:latin typeface="Arial"/>
                <a:ea typeface="Arial"/>
              </a:rPr>
              <a:t>If you haven't yet completed all the exercises from this lesson then please do that first.</a:t>
            </a:r>
            <a:endParaRPr b="0" lang="en-GB" sz="2000" spc="-1" strike="noStrike">
              <a:solidFill>
                <a:srgbClr val="000000"/>
              </a:solidFill>
              <a:latin typeface="Arial"/>
            </a:endParaRPr>
          </a:p>
          <a:p>
            <a:pPr marL="457200" indent="-355320">
              <a:lnSpc>
                <a:spcPct val="115000"/>
              </a:lnSpc>
              <a:buClr>
                <a:srgbClr val="20124d"/>
              </a:buClr>
              <a:buFont typeface="Arial"/>
              <a:buAutoNum type="arabicPeriod"/>
            </a:pPr>
            <a:r>
              <a:rPr b="0" lang="en-GB" sz="2000" spc="-1" strike="noStrike">
                <a:solidFill>
                  <a:srgbClr val="20124d"/>
                </a:solidFill>
                <a:latin typeface="Arial"/>
                <a:ea typeface="Arial"/>
              </a:rPr>
              <a:t>Complete the homework tasks in the DATABASES-HOMEWORK repository for week 3, extending the cyf-ecommerce-api from last week's homework.</a:t>
            </a:r>
            <a:endParaRPr b="0" lang="en-GB" sz="2000" spc="-1" strike="noStrike">
              <a:solidFill>
                <a:srgbClr val="000000"/>
              </a:solidFill>
              <a:latin typeface="Arial"/>
            </a:endParaRPr>
          </a:p>
          <a:p>
            <a:pPr marL="457200" indent="-355320">
              <a:lnSpc>
                <a:spcPct val="115000"/>
              </a:lnSpc>
              <a:buClr>
                <a:srgbClr val="20124d"/>
              </a:buClr>
              <a:buFont typeface="Arial"/>
              <a:buAutoNum type="arabicPeriod"/>
            </a:pPr>
            <a:r>
              <a:rPr b="0" lang="en-GB" sz="2000" spc="-1" strike="noStrike">
                <a:solidFill>
                  <a:srgbClr val="20124d"/>
                </a:solidFill>
                <a:latin typeface="Arial"/>
                <a:ea typeface="Arial"/>
              </a:rPr>
              <a:t>Add your homework code to the homework folder for week 3 and make a pull request as before.</a:t>
            </a:r>
            <a:endParaRPr b="0" lang="en-GB"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3000" spc="-1" strike="noStrike">
                <a:solidFill>
                  <a:srgbClr val="000000"/>
                </a:solidFill>
                <a:latin typeface="Arial"/>
                <a:ea typeface="Arial"/>
              </a:rPr>
              <a:t>End of DB Module</a:t>
            </a:r>
            <a:endParaRPr b="0" lang="en-GB" sz="3000" spc="-1" strike="noStrike">
              <a:solidFill>
                <a:srgbClr val="000000"/>
              </a:solidFill>
              <a:latin typeface="Arial"/>
            </a:endParaRPr>
          </a:p>
        </p:txBody>
      </p:sp>
      <p:sp>
        <p:nvSpPr>
          <p:cNvPr id="356" name="TextShape 2"/>
          <p:cNvSpPr txBox="1"/>
          <p:nvPr/>
        </p:nvSpPr>
        <p:spPr>
          <a:xfrm>
            <a:off x="311760" y="1152360"/>
            <a:ext cx="8520120" cy="3416040"/>
          </a:xfrm>
          <a:prstGeom prst="rect">
            <a:avLst/>
          </a:prstGeom>
          <a:noFill/>
          <a:ln>
            <a:noFill/>
          </a:ln>
        </p:spPr>
        <p:txBody>
          <a:bodyPr tIns="91440" bIns="91440">
            <a:noAutofit/>
          </a:bodyPr>
          <a:p>
            <a:pPr>
              <a:lnSpc>
                <a:spcPct val="115000"/>
              </a:lnSpc>
              <a:tabLst>
                <a:tab algn="l" pos="0"/>
              </a:tabLst>
            </a:pPr>
            <a:r>
              <a:rPr b="0" lang="en-GB" sz="2800" spc="-1" strike="noStrike">
                <a:solidFill>
                  <a:srgbClr val="20124d"/>
                </a:solidFill>
                <a:latin typeface="Arial"/>
                <a:ea typeface="Arial"/>
              </a:rPr>
              <a:t>This is the end of the DB module for the CYF course… but there is MUCH more to learn.</a:t>
            </a:r>
            <a:endParaRPr b="0" lang="en-GB" sz="2800" spc="-1" strike="noStrike">
              <a:solidFill>
                <a:srgbClr val="000000"/>
              </a:solidFill>
              <a:latin typeface="Arial"/>
            </a:endParaRPr>
          </a:p>
          <a:p>
            <a:pPr>
              <a:lnSpc>
                <a:spcPct val="115000"/>
              </a:lnSpc>
              <a:tabLst>
                <a:tab algn="l" pos="0"/>
              </a:tabLst>
            </a:pPr>
            <a:endParaRPr b="0" lang="en-GB" sz="2800" spc="-1" strike="noStrike">
              <a:solidFill>
                <a:srgbClr val="000000"/>
              </a:solidFill>
              <a:latin typeface="Arial"/>
            </a:endParaRPr>
          </a:p>
          <a:p>
            <a:pPr>
              <a:lnSpc>
                <a:spcPct val="115000"/>
              </a:lnSpc>
              <a:tabLst>
                <a:tab algn="l" pos="0"/>
              </a:tabLst>
            </a:pPr>
            <a:r>
              <a:rPr b="0" lang="en-GB" sz="2400" spc="-1" strike="noStrike">
                <a:solidFill>
                  <a:srgbClr val="20124d"/>
                </a:solidFill>
                <a:latin typeface="Arial"/>
                <a:ea typeface="Arial"/>
              </a:rPr>
              <a:t>If your primary interest turns out to be "backend" in the form of node and database you'll certainly need to learn more.</a:t>
            </a:r>
            <a:endParaRPr b="0" lang="en-GB" sz="2400" spc="-1" strike="noStrike">
              <a:solidFill>
                <a:srgbClr val="000000"/>
              </a:solidFill>
              <a:latin typeface="Arial"/>
            </a:endParaRPr>
          </a:p>
          <a:p>
            <a:pPr>
              <a:lnSpc>
                <a:spcPct val="115000"/>
              </a:lnSpc>
              <a:tabLst>
                <a:tab algn="l" pos="0"/>
              </a:tabLst>
            </a:pPr>
            <a:endParaRPr b="0" lang="en-GB" sz="2400" spc="-1" strike="noStrike">
              <a:solidFill>
                <a:srgbClr val="000000"/>
              </a:solidFill>
              <a:latin typeface="Arial"/>
            </a:endParaRPr>
          </a:p>
          <a:p>
            <a:pPr>
              <a:lnSpc>
                <a:spcPct val="115000"/>
              </a:lnSpc>
              <a:tabLst>
                <a:tab algn="l" pos="0"/>
              </a:tabLst>
            </a:pPr>
            <a:r>
              <a:rPr b="0" lang="en-GB" sz="2400" spc="-1" strike="noStrike">
                <a:solidFill>
                  <a:srgbClr val="20124d"/>
                </a:solidFill>
                <a:latin typeface="Arial"/>
                <a:ea typeface="Arial"/>
              </a:rPr>
              <a:t>I'm planning an "Intermediate SQL" course that I'll invite people to join at some later date - to cover some of that.</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TextShape 1"/>
          <p:cNvSpPr txBox="1"/>
          <p:nvPr/>
        </p:nvSpPr>
        <p:spPr>
          <a:xfrm>
            <a:off x="311760" y="2151000"/>
            <a:ext cx="8520120" cy="841320"/>
          </a:xfrm>
          <a:prstGeom prst="rect">
            <a:avLst/>
          </a:prstGeom>
          <a:noFill/>
          <a:ln>
            <a:noFill/>
          </a:ln>
        </p:spPr>
        <p:txBody>
          <a:bodyPr tIns="91440" bIns="91440" anchor="ctr">
            <a:noAutofit/>
          </a:bodyPr>
          <a:p>
            <a:pPr algn="ctr">
              <a:lnSpc>
                <a:spcPct val="100000"/>
              </a:lnSpc>
              <a:tabLst>
                <a:tab algn="l" pos="0"/>
              </a:tabLst>
            </a:pPr>
            <a:r>
              <a:rPr b="0" lang="en-GB" sz="3600" spc="-1" strike="noStrike">
                <a:solidFill>
                  <a:srgbClr val="000000"/>
                </a:solidFill>
                <a:latin typeface="Arial"/>
                <a:ea typeface="Arial"/>
              </a:rPr>
              <a:t>End of Lesson</a:t>
            </a:r>
            <a:br/>
            <a:r>
              <a:rPr b="0" lang="en-GB" sz="3600" spc="-1" strike="noStrike">
                <a:solidFill>
                  <a:srgbClr val="000000"/>
                </a:solidFill>
                <a:latin typeface="Arial"/>
                <a:ea typeface="Arial"/>
              </a:rPr>
              <a:t>&amp;</a:t>
            </a:r>
            <a:br/>
            <a:r>
              <a:rPr b="0" lang="en-GB" sz="3600" spc="-1" strike="noStrike">
                <a:solidFill>
                  <a:srgbClr val="000000"/>
                </a:solidFill>
                <a:latin typeface="Arial"/>
                <a:ea typeface="Arial"/>
              </a:rPr>
              <a:t>End of Module</a:t>
            </a:r>
            <a:endParaRPr b="0" lang="en-GB"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2800" spc="-1" strike="noStrike">
                <a:solidFill>
                  <a:srgbClr val="000000"/>
                </a:solidFill>
                <a:latin typeface="Arial"/>
                <a:ea typeface="Arial"/>
              </a:rPr>
              <a:t>Query to Return All Customers</a:t>
            </a:r>
            <a:endParaRPr b="0" lang="en-GB" sz="2800" spc="-1" strike="noStrike">
              <a:solidFill>
                <a:srgbClr val="000000"/>
              </a:solidFill>
              <a:latin typeface="Arial"/>
            </a:endParaRPr>
          </a:p>
        </p:txBody>
      </p:sp>
      <p:sp>
        <p:nvSpPr>
          <p:cNvPr id="205" name="TextShape 2"/>
          <p:cNvSpPr txBox="1"/>
          <p:nvPr/>
        </p:nvSpPr>
        <p:spPr>
          <a:xfrm>
            <a:off x="311760" y="1152360"/>
            <a:ext cx="8520120" cy="3416040"/>
          </a:xfrm>
          <a:prstGeom prst="rect">
            <a:avLst/>
          </a:prstGeom>
          <a:noFill/>
          <a:ln>
            <a:noFill/>
          </a:ln>
        </p:spPr>
        <p:txBody>
          <a:bodyPr tIns="91440" bIns="91440">
            <a:noAutofit/>
          </a:bodyPr>
          <a:p>
            <a:pPr>
              <a:lnSpc>
                <a:spcPct val="100000"/>
              </a:lnSpc>
              <a:tabLst>
                <a:tab algn="l" pos="0"/>
              </a:tabLst>
            </a:pPr>
            <a:r>
              <a:rPr b="0" lang="en-GB" sz="2400" spc="-1" strike="noStrike">
                <a:solidFill>
                  <a:srgbClr val="073763"/>
                </a:solidFill>
                <a:latin typeface="Arial"/>
                <a:ea typeface="Arial"/>
              </a:rPr>
              <a:t>In server.js, we created the /customers endpoint:</a:t>
            </a: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p:txBody>
      </p:sp>
      <p:sp>
        <p:nvSpPr>
          <p:cNvPr id="206" name="CustomShape 3"/>
          <p:cNvSpPr/>
          <p:nvPr/>
        </p:nvSpPr>
        <p:spPr>
          <a:xfrm>
            <a:off x="388080" y="1697760"/>
            <a:ext cx="8311320" cy="2690280"/>
          </a:xfrm>
          <a:prstGeom prst="rect">
            <a:avLst/>
          </a:prstGeom>
          <a:solidFill>
            <a:srgbClr val="351c75"/>
          </a:solidFill>
          <a:ln>
            <a:noFill/>
          </a:ln>
        </p:spPr>
        <p:style>
          <a:lnRef idx="0"/>
          <a:fillRef idx="0"/>
          <a:effectRef idx="0"/>
          <a:fontRef idx="minor"/>
        </p:style>
        <p:txBody>
          <a:bodyPr tIns="91440" bIns="91440">
            <a:noAutofit/>
          </a:bodyPr>
          <a:p>
            <a:pPr>
              <a:lnSpc>
                <a:spcPct val="100000"/>
              </a:lnSpc>
              <a:tabLst>
                <a:tab algn="l" pos="0"/>
              </a:tabLst>
            </a:pPr>
            <a:r>
              <a:rPr b="0" lang="en-GB" sz="2000" spc="-1" strike="noStrike">
                <a:solidFill>
                  <a:srgbClr val="f3f3f3"/>
                </a:solidFill>
                <a:latin typeface="Courier New"/>
                <a:ea typeface="Courier New"/>
              </a:rPr>
              <a:t>app.get("/customers", function(req, res) {</a:t>
            </a:r>
            <a:endParaRPr b="0" lang="en-GB" sz="2000" spc="-1" strike="noStrike">
              <a:latin typeface="Arial"/>
            </a:endParaRPr>
          </a:p>
          <a:p>
            <a:pPr>
              <a:lnSpc>
                <a:spcPct val="100000"/>
              </a:lnSpc>
              <a:tabLst>
                <a:tab algn="l" pos="0"/>
              </a:tabLst>
            </a:pPr>
            <a:r>
              <a:rPr b="1" lang="en-GB" sz="2000" spc="-1" strike="noStrike">
                <a:solidFill>
                  <a:srgbClr val="f3f3f3"/>
                </a:solidFill>
                <a:latin typeface="Courier New"/>
                <a:ea typeface="Courier New"/>
              </a:rPr>
              <a:t>  </a:t>
            </a:r>
            <a:r>
              <a:rPr b="1" lang="en-GB" sz="2000" spc="-1" strike="noStrike">
                <a:solidFill>
                  <a:srgbClr val="f3f3f3"/>
                </a:solidFill>
                <a:latin typeface="Courier New"/>
                <a:ea typeface="Courier New"/>
              </a:rPr>
              <a:t>var sql = "SELECT * FROM customers";</a:t>
            </a:r>
            <a:endParaRPr b="0" lang="en-GB" sz="2000" spc="-1" strike="noStrike">
              <a:latin typeface="Arial"/>
            </a:endParaRPr>
          </a:p>
          <a:p>
            <a:pPr>
              <a:lnSpc>
                <a:spcPct val="100000"/>
              </a:lnSpc>
              <a:tabLst>
                <a:tab algn="l" pos="0"/>
              </a:tabLst>
            </a:pPr>
            <a:r>
              <a:rPr b="1" lang="en-GB" sz="2000" spc="-1" strike="noStrike">
                <a:solidFill>
                  <a:srgbClr val="f3f3f3"/>
                </a:solidFill>
                <a:latin typeface="Courier New"/>
                <a:ea typeface="Courier New"/>
              </a:rPr>
              <a:t>  </a:t>
            </a:r>
            <a:r>
              <a:rPr b="1" lang="en-GB" sz="2000" spc="-1" strike="noStrike">
                <a:solidFill>
                  <a:srgbClr val="f3f3f3"/>
                </a:solidFill>
                <a:latin typeface="Courier New"/>
                <a:ea typeface="Courier New"/>
              </a:rPr>
              <a:t>db.query(sql, function (err, result) {</a:t>
            </a:r>
            <a:endParaRPr b="0" lang="en-GB" sz="2000" spc="-1" strike="noStrike">
              <a:latin typeface="Arial"/>
            </a:endParaRPr>
          </a:p>
          <a:p>
            <a:pPr>
              <a:lnSpc>
                <a:spcPct val="100000"/>
              </a:lnSpc>
              <a:tabLst>
                <a:tab algn="l" pos="0"/>
              </a:tabLst>
            </a:pPr>
            <a:r>
              <a:rPr b="1" lang="en-GB" sz="2000" spc="-1" strike="noStrike">
                <a:solidFill>
                  <a:srgbClr val="f3f3f3"/>
                </a:solidFill>
                <a:latin typeface="Courier New"/>
                <a:ea typeface="Courier New"/>
              </a:rPr>
              <a:t>	</a:t>
            </a:r>
            <a:r>
              <a:rPr b="1" lang="en-GB" sz="2000" spc="-1" strike="noStrike">
                <a:solidFill>
                  <a:srgbClr val="f3f3f3"/>
                </a:solidFill>
                <a:latin typeface="Courier New"/>
                <a:ea typeface="Courier New"/>
              </a:rPr>
              <a:t> </a:t>
            </a:r>
            <a:r>
              <a:rPr b="1" lang="en-GB" sz="2000" spc="-1" strike="noStrike">
                <a:solidFill>
                  <a:srgbClr val="f3f3f3"/>
                </a:solidFill>
                <a:latin typeface="Courier New"/>
                <a:ea typeface="Courier New"/>
              </a:rPr>
              <a:t>res.json({</a:t>
            </a:r>
            <a:r>
              <a:rPr b="1" lang="en-GB" sz="2000" spc="-1" strike="noStrike">
                <a:solidFill>
                  <a:srgbClr val="f3f3f3"/>
                </a:solidFill>
                <a:latin typeface="Courier New"/>
                <a:ea typeface="Courier New"/>
              </a:rPr>
              <a:t>	</a:t>
            </a:r>
            <a:r>
              <a:rPr b="1" lang="en-GB" sz="2000" spc="-1" strike="noStrike">
                <a:solidFill>
                  <a:srgbClr val="f3f3f3"/>
                </a:solidFill>
                <a:latin typeface="Courier New"/>
                <a:ea typeface="Courier New"/>
              </a:rPr>
              <a:t>	</a:t>
            </a:r>
            <a:r>
              <a:rPr b="1" lang="en-GB" sz="2000" spc="-1" strike="noStrike">
                <a:solidFill>
                  <a:srgbClr val="f3f3f3"/>
                </a:solidFill>
                <a:latin typeface="Courier New"/>
                <a:ea typeface="Courier New"/>
              </a:rPr>
              <a:t>	</a:t>
            </a:r>
            <a:r>
              <a:rPr b="1" lang="en-GB" sz="2000" spc="-1" strike="noStrike">
                <a:solidFill>
                  <a:srgbClr val="93c47d"/>
                </a:solidFill>
                <a:latin typeface="Courier New"/>
                <a:ea typeface="Courier New"/>
              </a:rPr>
              <a:t>// return rows to browser</a:t>
            </a:r>
            <a:endParaRPr b="0" lang="en-GB" sz="2000" spc="-1" strike="noStrike">
              <a:latin typeface="Arial"/>
            </a:endParaRPr>
          </a:p>
          <a:p>
            <a:pPr marL="457200" indent="457200">
              <a:lnSpc>
                <a:spcPct val="100000"/>
              </a:lnSpc>
              <a:tabLst>
                <a:tab algn="l" pos="0"/>
              </a:tabLst>
            </a:pPr>
            <a:r>
              <a:rPr b="1" lang="en-GB" sz="2000" spc="-1" strike="noStrike">
                <a:solidFill>
                  <a:srgbClr val="f3f3f3"/>
                </a:solidFill>
                <a:latin typeface="Courier New"/>
                <a:ea typeface="Courier New"/>
              </a:rPr>
              <a:t>customers: result.rows</a:t>
            </a:r>
            <a:endParaRPr b="0" lang="en-GB" sz="2000" spc="-1" strike="noStrike">
              <a:latin typeface="Arial"/>
            </a:endParaRPr>
          </a:p>
          <a:p>
            <a:pPr marL="457200">
              <a:lnSpc>
                <a:spcPct val="100000"/>
              </a:lnSpc>
              <a:tabLst>
                <a:tab algn="l" pos="0"/>
              </a:tabLst>
            </a:pPr>
            <a:r>
              <a:rPr b="1" lang="en-GB" sz="2000" spc="-1" strike="noStrike">
                <a:solidFill>
                  <a:srgbClr val="f3f3f3"/>
                </a:solidFill>
                <a:latin typeface="Courier New"/>
                <a:ea typeface="Courier New"/>
              </a:rPr>
              <a:t> </a:t>
            </a:r>
            <a:r>
              <a:rPr b="1" lang="en-GB" sz="2000" spc="-1" strike="noStrike">
                <a:solidFill>
                  <a:srgbClr val="f3f3f3"/>
                </a:solidFill>
                <a:latin typeface="Courier New"/>
                <a:ea typeface="Courier New"/>
              </a:rPr>
              <a:t>});</a:t>
            </a:r>
            <a:endParaRPr b="0" lang="en-GB" sz="2000" spc="-1" strike="noStrike">
              <a:latin typeface="Arial"/>
            </a:endParaRPr>
          </a:p>
          <a:p>
            <a:pPr>
              <a:lnSpc>
                <a:spcPct val="100000"/>
              </a:lnSpc>
              <a:tabLst>
                <a:tab algn="l" pos="0"/>
              </a:tabLst>
            </a:pPr>
            <a:r>
              <a:rPr b="1" lang="en-GB" sz="2000" spc="-1" strike="noStrike">
                <a:solidFill>
                  <a:srgbClr val="f3f3f3"/>
                </a:solidFill>
                <a:latin typeface="Courier New"/>
                <a:ea typeface="Courier New"/>
              </a:rPr>
              <a:t>  </a:t>
            </a:r>
            <a:r>
              <a:rPr b="1" lang="en-GB" sz="2000" spc="-1" strike="noStrike">
                <a:solidFill>
                  <a:srgbClr val="f3f3f3"/>
                </a:solidFill>
                <a:latin typeface="Courier New"/>
                <a:ea typeface="Courier New"/>
              </a:rPr>
              <a:t>});</a:t>
            </a:r>
            <a:r>
              <a:rPr b="1" lang="en-GB" sz="2000" spc="-1" strike="noStrike">
                <a:solidFill>
                  <a:srgbClr val="f3f3f3"/>
                </a:solidFill>
                <a:latin typeface="Courier New"/>
                <a:ea typeface="Courier New"/>
              </a:rPr>
              <a:t>	</a:t>
            </a:r>
            <a:r>
              <a:rPr b="1" lang="en-GB" sz="2000" spc="-1" strike="noStrike">
                <a:solidFill>
                  <a:srgbClr val="f3f3f3"/>
                </a:solidFill>
                <a:latin typeface="Courier New"/>
                <a:ea typeface="Courier New"/>
              </a:rPr>
              <a:t>	</a:t>
            </a:r>
            <a:r>
              <a:rPr b="1" lang="en-GB" sz="2000" spc="-1" strike="noStrike">
                <a:solidFill>
                  <a:srgbClr val="f3f3f3"/>
                </a:solidFill>
                <a:latin typeface="Courier New"/>
                <a:ea typeface="Courier New"/>
              </a:rPr>
              <a:t>	</a:t>
            </a:r>
            <a:r>
              <a:rPr b="1" lang="en-GB" sz="2000" spc="-1" strike="noStrike">
                <a:solidFill>
                  <a:srgbClr val="93c47d"/>
                </a:solidFill>
                <a:latin typeface="Courier New"/>
                <a:ea typeface="Courier New"/>
              </a:rPr>
              <a:t>// ends db.query callback</a:t>
            </a:r>
            <a:endParaRPr b="0" lang="en-GB" sz="2000" spc="-1" strike="noStrike">
              <a:latin typeface="Arial"/>
            </a:endParaRPr>
          </a:p>
          <a:p>
            <a:pPr>
              <a:lnSpc>
                <a:spcPct val="100000"/>
              </a:lnSpc>
              <a:tabLst>
                <a:tab algn="l" pos="0"/>
              </a:tabLst>
            </a:pPr>
            <a:r>
              <a:rPr b="0" lang="en-GB" sz="2000" spc="-1" strike="noStrike">
                <a:solidFill>
                  <a:srgbClr val="f3f3f3"/>
                </a:solidFill>
                <a:latin typeface="Courier New"/>
                <a:ea typeface="Courier New"/>
              </a:rPr>
              <a:t>});</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7" name="Google Shape;184;p43" descr=""/>
          <p:cNvPicPr/>
          <p:nvPr/>
        </p:nvPicPr>
        <p:blipFill>
          <a:blip r:embed="rId1"/>
          <a:stretch/>
        </p:blipFill>
        <p:spPr>
          <a:xfrm>
            <a:off x="428760" y="1783440"/>
            <a:ext cx="8286480" cy="2514240"/>
          </a:xfrm>
          <a:prstGeom prst="rect">
            <a:avLst/>
          </a:prstGeom>
          <a:ln>
            <a:noFill/>
          </a:ln>
        </p:spPr>
      </p:pic>
      <p:sp>
        <p:nvSpPr>
          <p:cNvPr id="208"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2800" spc="-1" strike="noStrike">
                <a:solidFill>
                  <a:srgbClr val="000000"/>
                </a:solidFill>
                <a:latin typeface="Arial"/>
                <a:ea typeface="Arial"/>
              </a:rPr>
              <a:t>Let’s Use Postman to Check the Response</a:t>
            </a:r>
            <a:endParaRPr b="0" lang="en-GB" sz="2800" spc="-1" strike="noStrike">
              <a:solidFill>
                <a:srgbClr val="000000"/>
              </a:solidFill>
              <a:latin typeface="Arial"/>
            </a:endParaRPr>
          </a:p>
        </p:txBody>
      </p:sp>
      <p:sp>
        <p:nvSpPr>
          <p:cNvPr id="209" name="TextShape 2"/>
          <p:cNvSpPr txBox="1"/>
          <p:nvPr/>
        </p:nvSpPr>
        <p:spPr>
          <a:xfrm>
            <a:off x="311760" y="1152360"/>
            <a:ext cx="8520120" cy="709920"/>
          </a:xfrm>
          <a:prstGeom prst="rect">
            <a:avLst/>
          </a:prstGeom>
          <a:noFill/>
          <a:ln>
            <a:noFill/>
          </a:ln>
        </p:spPr>
        <p:txBody>
          <a:bodyPr tIns="91440" bIns="91440">
            <a:noAutofit/>
          </a:bodyPr>
          <a:p>
            <a:pPr>
              <a:lnSpc>
                <a:spcPct val="100000"/>
              </a:lnSpc>
              <a:tabLst>
                <a:tab algn="l" pos="0"/>
              </a:tabLst>
            </a:pPr>
            <a:r>
              <a:rPr b="0" lang="en-GB" sz="2400" spc="-1" strike="noStrike">
                <a:solidFill>
                  <a:srgbClr val="073763"/>
                </a:solidFill>
                <a:latin typeface="Arial"/>
                <a:ea typeface="Arial"/>
              </a:rPr>
              <a:t>Find Postman in your system and run it (it's slow to start):</a:t>
            </a: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p:txBody>
      </p:sp>
      <p:sp>
        <p:nvSpPr>
          <p:cNvPr id="210" name="CustomShape 3"/>
          <p:cNvSpPr/>
          <p:nvPr/>
        </p:nvSpPr>
        <p:spPr>
          <a:xfrm>
            <a:off x="2727360" y="3725280"/>
            <a:ext cx="3362400" cy="843120"/>
          </a:xfrm>
          <a:prstGeom prst="wedgeRoundRectCallout">
            <a:avLst>
              <a:gd name="adj1" fmla="val -31725"/>
              <a:gd name="adj2" fmla="val -126387"/>
              <a:gd name="adj3" fmla="val 0"/>
            </a:avLst>
          </a:prstGeom>
          <a:solidFill>
            <a:srgbClr val="f9cb9c"/>
          </a:solidFill>
          <a:ln w="9360">
            <a:solidFill>
              <a:schemeClr val="dk2"/>
            </a:solidFill>
            <a:round/>
          </a:ln>
        </p:spPr>
        <p:style>
          <a:lnRef idx="0"/>
          <a:fillRef idx="0"/>
          <a:effectRef idx="0"/>
          <a:fontRef idx="minor"/>
        </p:style>
        <p:txBody>
          <a:bodyPr tIns="91440" bIns="91440">
            <a:noAutofit/>
          </a:bodyPr>
          <a:p>
            <a:pPr>
              <a:lnSpc>
                <a:spcPct val="100000"/>
              </a:lnSpc>
              <a:tabLst>
                <a:tab algn="l" pos="0"/>
              </a:tabLst>
            </a:pPr>
            <a:r>
              <a:rPr b="0" lang="en-GB" sz="1800" spc="-1" strike="noStrike">
                <a:solidFill>
                  <a:srgbClr val="000000"/>
                </a:solidFill>
                <a:latin typeface="Arial"/>
                <a:ea typeface="Arial"/>
              </a:rPr>
              <a:t>2. Put your URL for the /customers endpoint here …</a:t>
            </a:r>
            <a:endParaRPr b="0" lang="en-GB" sz="1800" spc="-1" strike="noStrike">
              <a:latin typeface="Arial"/>
            </a:endParaRPr>
          </a:p>
        </p:txBody>
      </p:sp>
      <p:sp>
        <p:nvSpPr>
          <p:cNvPr id="211" name="CustomShape 4"/>
          <p:cNvSpPr/>
          <p:nvPr/>
        </p:nvSpPr>
        <p:spPr>
          <a:xfrm>
            <a:off x="6255000" y="3435120"/>
            <a:ext cx="2284560" cy="572400"/>
          </a:xfrm>
          <a:prstGeom prst="wedgeRoundRectCallout">
            <a:avLst>
              <a:gd name="adj1" fmla="val 19740"/>
              <a:gd name="adj2" fmla="val -101144"/>
              <a:gd name="adj3" fmla="val 0"/>
            </a:avLst>
          </a:prstGeom>
          <a:solidFill>
            <a:srgbClr val="f9cb9c"/>
          </a:solidFill>
          <a:ln w="9360">
            <a:solidFill>
              <a:schemeClr val="dk2"/>
            </a:solidFill>
            <a:round/>
          </a:ln>
        </p:spPr>
        <p:style>
          <a:lnRef idx="0"/>
          <a:fillRef idx="0"/>
          <a:effectRef idx="0"/>
          <a:fontRef idx="minor"/>
        </p:style>
        <p:txBody>
          <a:bodyPr tIns="91440" bIns="91440">
            <a:noAutofit/>
          </a:bodyPr>
          <a:p>
            <a:pPr>
              <a:lnSpc>
                <a:spcPct val="100000"/>
              </a:lnSpc>
              <a:tabLst>
                <a:tab algn="l" pos="0"/>
              </a:tabLst>
            </a:pPr>
            <a:r>
              <a:rPr b="0" lang="en-GB" sz="1800" spc="-1" strike="noStrike">
                <a:solidFill>
                  <a:srgbClr val="000000"/>
                </a:solidFill>
                <a:latin typeface="Arial"/>
                <a:ea typeface="Arial"/>
              </a:rPr>
              <a:t>3. then click Send</a:t>
            </a:r>
            <a:endParaRPr b="0" lang="en-GB" sz="1800" spc="-1" strike="noStrike">
              <a:latin typeface="Arial"/>
            </a:endParaRPr>
          </a:p>
        </p:txBody>
      </p:sp>
      <p:sp>
        <p:nvSpPr>
          <p:cNvPr id="212" name="CustomShape 5"/>
          <p:cNvSpPr/>
          <p:nvPr/>
        </p:nvSpPr>
        <p:spPr>
          <a:xfrm>
            <a:off x="387720" y="3587760"/>
            <a:ext cx="2284560" cy="709920"/>
          </a:xfrm>
          <a:prstGeom prst="wedgeRoundRectCallout">
            <a:avLst>
              <a:gd name="adj1" fmla="val -18975"/>
              <a:gd name="adj2" fmla="val -138489"/>
              <a:gd name="adj3" fmla="val 0"/>
            </a:avLst>
          </a:prstGeom>
          <a:solidFill>
            <a:srgbClr val="f9cb9c"/>
          </a:solidFill>
          <a:ln w="9360">
            <a:solidFill>
              <a:schemeClr val="dk2"/>
            </a:solidFill>
            <a:round/>
          </a:ln>
        </p:spPr>
        <p:style>
          <a:lnRef idx="0"/>
          <a:fillRef idx="0"/>
          <a:effectRef idx="0"/>
          <a:fontRef idx="minor"/>
        </p:style>
        <p:txBody>
          <a:bodyPr tIns="91440" bIns="91440">
            <a:noAutofit/>
          </a:bodyPr>
          <a:p>
            <a:pPr>
              <a:lnSpc>
                <a:spcPct val="100000"/>
              </a:lnSpc>
              <a:tabLst>
                <a:tab algn="l" pos="0"/>
              </a:tabLst>
            </a:pPr>
            <a:r>
              <a:rPr b="0" lang="en-GB" sz="1800" spc="-1" strike="noStrike">
                <a:solidFill>
                  <a:srgbClr val="000000"/>
                </a:solidFill>
                <a:latin typeface="Arial"/>
                <a:ea typeface="Arial"/>
              </a:rPr>
              <a:t>1. Make sure this is</a:t>
            </a:r>
            <a:br/>
            <a:r>
              <a:rPr b="0" lang="en-GB" sz="1800" spc="-1" strike="noStrike">
                <a:solidFill>
                  <a:srgbClr val="000000"/>
                </a:solidFill>
                <a:latin typeface="Arial"/>
                <a:ea typeface="Arial"/>
              </a:rPr>
              <a:t>GET, then...</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2800" spc="-1" strike="noStrike">
                <a:solidFill>
                  <a:srgbClr val="000000"/>
                </a:solidFill>
                <a:latin typeface="Arial"/>
                <a:ea typeface="Arial"/>
              </a:rPr>
              <a:t>Seeing the Results</a:t>
            </a:r>
            <a:endParaRPr b="0" lang="en-GB" sz="2800" spc="-1" strike="noStrike">
              <a:solidFill>
                <a:srgbClr val="000000"/>
              </a:solidFill>
              <a:latin typeface="Arial"/>
            </a:endParaRPr>
          </a:p>
        </p:txBody>
      </p:sp>
      <p:sp>
        <p:nvSpPr>
          <p:cNvPr id="214" name="TextShape 2"/>
          <p:cNvSpPr txBox="1"/>
          <p:nvPr/>
        </p:nvSpPr>
        <p:spPr>
          <a:xfrm>
            <a:off x="311760" y="1152360"/>
            <a:ext cx="8520120" cy="3416040"/>
          </a:xfrm>
          <a:prstGeom prst="rect">
            <a:avLst/>
          </a:prstGeom>
          <a:noFill/>
          <a:ln>
            <a:noFill/>
          </a:ln>
        </p:spPr>
        <p:txBody>
          <a:bodyPr tIns="91440" bIns="91440">
            <a:noAutofit/>
          </a:bodyPr>
          <a:p>
            <a:pPr>
              <a:lnSpc>
                <a:spcPct val="100000"/>
              </a:lnSpc>
              <a:tabLst>
                <a:tab algn="l" pos="0"/>
              </a:tabLst>
            </a:pPr>
            <a:r>
              <a:rPr b="0" lang="en-GB" sz="2400" spc="-1" strike="noStrike">
                <a:solidFill>
                  <a:srgbClr val="073763"/>
                </a:solidFill>
                <a:latin typeface="Arial"/>
                <a:ea typeface="Arial"/>
              </a:rPr>
              <a:t>View the response in Postman:</a:t>
            </a: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r>
              <a:rPr b="0" lang="en-GB" sz="2400" spc="-1" strike="noStrike">
                <a:solidFill>
                  <a:srgbClr val="073763"/>
                </a:solidFill>
                <a:latin typeface="Arial"/>
                <a:ea typeface="Arial"/>
              </a:rPr>
              <a:t>Scroll down until you see</a:t>
            </a:r>
            <a:endParaRPr b="0" lang="en-GB" sz="2400" spc="-1" strike="noStrike">
              <a:solidFill>
                <a:srgbClr val="000000"/>
              </a:solidFill>
              <a:latin typeface="Arial"/>
            </a:endParaRPr>
          </a:p>
          <a:p>
            <a:pPr>
              <a:lnSpc>
                <a:spcPct val="100000"/>
              </a:lnSpc>
              <a:tabLst>
                <a:tab algn="l" pos="0"/>
              </a:tabLst>
            </a:pPr>
            <a:r>
              <a:rPr b="0" lang="en-GB" sz="2400" spc="-1" strike="noStrike">
                <a:solidFill>
                  <a:srgbClr val="073763"/>
                </a:solidFill>
                <a:latin typeface="Arial"/>
                <a:ea typeface="Arial"/>
              </a:rPr>
              <a:t>the JSON results:</a:t>
            </a: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a:p>
            <a:pPr>
              <a:lnSpc>
                <a:spcPct val="100000"/>
              </a:lnSpc>
              <a:tabLst>
                <a:tab algn="l" pos="0"/>
              </a:tabLst>
            </a:pPr>
            <a:r>
              <a:rPr b="0" lang="en-GB" sz="2400" spc="-1" strike="noStrike">
                <a:solidFill>
                  <a:srgbClr val="073763"/>
                </a:solidFill>
                <a:latin typeface="Arial"/>
                <a:ea typeface="Arial"/>
              </a:rPr>
              <a:t>It should return a JSON</a:t>
            </a:r>
            <a:br/>
            <a:r>
              <a:rPr b="0" lang="en-GB" sz="2400" spc="-1" strike="noStrike">
                <a:solidFill>
                  <a:srgbClr val="073763"/>
                </a:solidFill>
                <a:latin typeface="Arial"/>
                <a:ea typeface="Arial"/>
              </a:rPr>
              <a:t>structure with customers</a:t>
            </a:r>
            <a:br/>
            <a:r>
              <a:rPr b="0" lang="en-GB" sz="2400" spc="-1" strike="noStrike">
                <a:solidFill>
                  <a:srgbClr val="073763"/>
                </a:solidFill>
                <a:latin typeface="Arial"/>
                <a:ea typeface="Arial"/>
              </a:rPr>
              <a:t>set to an array of details.</a:t>
            </a:r>
            <a:endParaRPr b="0" lang="en-GB" sz="2400" spc="-1" strike="noStrike">
              <a:solidFill>
                <a:srgbClr val="000000"/>
              </a:solidFill>
              <a:latin typeface="Arial"/>
            </a:endParaRPr>
          </a:p>
          <a:p>
            <a:pPr>
              <a:lnSpc>
                <a:spcPct val="100000"/>
              </a:lnSpc>
              <a:tabLst>
                <a:tab algn="l" pos="0"/>
              </a:tabLst>
            </a:pPr>
            <a:r>
              <a:rPr b="0" lang="en-GB" sz="2400" spc="-1" strike="noStrike">
                <a:solidFill>
                  <a:srgbClr val="073763"/>
                </a:solidFill>
                <a:latin typeface="Arial"/>
                <a:ea typeface="Arial"/>
              </a:rPr>
              <a:t>Check the results are</a:t>
            </a:r>
            <a:br/>
            <a:r>
              <a:rPr b="0" lang="en-GB" sz="2400" spc="-1" strike="noStrike">
                <a:solidFill>
                  <a:srgbClr val="073763"/>
                </a:solidFill>
                <a:latin typeface="Arial"/>
                <a:ea typeface="Arial"/>
              </a:rPr>
              <a:t>correct.</a:t>
            </a:r>
            <a:endParaRPr b="0" lang="en-GB" sz="2400" spc="-1" strike="noStrike">
              <a:solidFill>
                <a:srgbClr val="000000"/>
              </a:solidFill>
              <a:latin typeface="Arial"/>
            </a:endParaRPr>
          </a:p>
        </p:txBody>
      </p:sp>
      <p:pic>
        <p:nvPicPr>
          <p:cNvPr id="215" name="Google Shape;196;p44" descr=""/>
          <p:cNvPicPr/>
          <p:nvPr/>
        </p:nvPicPr>
        <p:blipFill>
          <a:blip r:embed="rId1"/>
          <a:stretch/>
        </p:blipFill>
        <p:spPr>
          <a:xfrm>
            <a:off x="4168800" y="1730520"/>
            <a:ext cx="4438440" cy="28382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6db"/>
            </a:gs>
            <a:gs pos="100000">
              <a:srgbClr val="fad25c"/>
            </a:gs>
          </a:gsLst>
          <a:lin ang="13500000"/>
        </a:gradFill>
      </p:bgPr>
    </p:bg>
    <p:spTree>
      <p:nvGrpSpPr>
        <p:cNvPr id="1" name=""/>
        <p:cNvGrpSpPr/>
        <p:nvPr/>
      </p:nvGrpSpPr>
      <p:grpSpPr>
        <a:xfrm>
          <a:off x="0" y="0"/>
          <a:ext cx="0" cy="0"/>
          <a:chOff x="0" y="0"/>
          <a:chExt cx="0" cy="0"/>
        </a:xfrm>
      </p:grpSpPr>
      <p:sp>
        <p:nvSpPr>
          <p:cNvPr id="216"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GB" sz="3000" spc="-1" strike="noStrike">
                <a:solidFill>
                  <a:srgbClr val="000000"/>
                </a:solidFill>
                <a:latin typeface="Arial"/>
                <a:ea typeface="Arial"/>
              </a:rPr>
              <a:t>Revision - Clients and Servers</a:t>
            </a:r>
            <a:endParaRPr b="0" lang="en-GB" sz="3000" spc="-1" strike="noStrike">
              <a:solidFill>
                <a:srgbClr val="000000"/>
              </a:solidFill>
              <a:latin typeface="Arial"/>
            </a:endParaRPr>
          </a:p>
        </p:txBody>
      </p:sp>
      <p:sp>
        <p:nvSpPr>
          <p:cNvPr id="217" name="TextShape 2"/>
          <p:cNvSpPr txBox="1"/>
          <p:nvPr/>
        </p:nvSpPr>
        <p:spPr>
          <a:xfrm>
            <a:off x="311760" y="1018080"/>
            <a:ext cx="8520120" cy="3416040"/>
          </a:xfrm>
          <a:prstGeom prst="rect">
            <a:avLst/>
          </a:prstGeom>
          <a:noFill/>
          <a:ln>
            <a:noFill/>
          </a:ln>
        </p:spPr>
        <p:txBody>
          <a:bodyPr tIns="91440" bIns="91440">
            <a:noAutofit/>
          </a:bodyPr>
          <a:p>
            <a:pPr>
              <a:lnSpc>
                <a:spcPct val="100000"/>
              </a:lnSpc>
              <a:tabLst>
                <a:tab algn="l" pos="0"/>
              </a:tabLst>
            </a:pPr>
            <a:r>
              <a:rPr b="0" lang="en-GB" sz="2400" spc="-1" strike="noStrike">
                <a:solidFill>
                  <a:srgbClr val="073763"/>
                </a:solidFill>
                <a:latin typeface="Arial"/>
                <a:ea typeface="Arial"/>
              </a:rPr>
              <a:t>What are clients, what are servers, what do we know???</a:t>
            </a:r>
            <a:endParaRPr b="0" lang="en-GB" sz="2400" spc="-1" strike="noStrike">
              <a:solidFill>
                <a:srgbClr val="000000"/>
              </a:solidFill>
              <a:latin typeface="Arial"/>
            </a:endParaRPr>
          </a:p>
          <a:p>
            <a:pPr>
              <a:lnSpc>
                <a:spcPct val="100000"/>
              </a:lnSpc>
              <a:tabLst>
                <a:tab algn="l" pos="0"/>
              </a:tabLst>
            </a:pPr>
            <a:endParaRPr b="0" lang="en-GB" sz="2400" spc="-1" strike="noStrike">
              <a:solidFill>
                <a:srgbClr val="000000"/>
              </a:solidFill>
              <a:latin typeface="Arial"/>
            </a:endParaRPr>
          </a:p>
        </p:txBody>
      </p:sp>
      <p:sp>
        <p:nvSpPr>
          <p:cNvPr id="218" name="CustomShape 3"/>
          <p:cNvSpPr/>
          <p:nvPr/>
        </p:nvSpPr>
        <p:spPr>
          <a:xfrm>
            <a:off x="2559960" y="1657440"/>
            <a:ext cx="24480" cy="2983320"/>
          </a:xfrm>
          <a:custGeom>
            <a:avLst/>
            <a:gdLst/>
            <a:ahLst/>
            <a:rect l="l" t="t" r="r" b="b"/>
            <a:pathLst>
              <a:path w="21600" h="21600">
                <a:moveTo>
                  <a:pt x="0" y="0"/>
                </a:moveTo>
                <a:lnTo>
                  <a:pt x="21600" y="21600"/>
                </a:lnTo>
              </a:path>
            </a:pathLst>
          </a:custGeom>
          <a:noFill/>
          <a:ln w="76320">
            <a:solidFill>
              <a:srgbClr val="cc0000"/>
            </a:solidFill>
            <a:prstDash val="dash"/>
            <a:round/>
          </a:ln>
        </p:spPr>
        <p:style>
          <a:lnRef idx="0"/>
          <a:fillRef idx="0"/>
          <a:effectRef idx="0"/>
          <a:fontRef idx="minor"/>
        </p:style>
      </p:sp>
      <p:sp>
        <p:nvSpPr>
          <p:cNvPr id="219" name="CustomShape 4"/>
          <p:cNvSpPr/>
          <p:nvPr/>
        </p:nvSpPr>
        <p:spPr>
          <a:xfrm>
            <a:off x="5684040" y="1657440"/>
            <a:ext cx="24480" cy="2983320"/>
          </a:xfrm>
          <a:custGeom>
            <a:avLst/>
            <a:gdLst/>
            <a:ahLst/>
            <a:rect l="l" t="t" r="r" b="b"/>
            <a:pathLst>
              <a:path w="21600" h="21600">
                <a:moveTo>
                  <a:pt x="0" y="0"/>
                </a:moveTo>
                <a:lnTo>
                  <a:pt x="21600" y="21600"/>
                </a:lnTo>
              </a:path>
            </a:pathLst>
          </a:custGeom>
          <a:noFill/>
          <a:ln w="76320">
            <a:solidFill>
              <a:srgbClr val="cc0000"/>
            </a:solidFill>
            <a:round/>
          </a:ln>
        </p:spPr>
        <p:style>
          <a:lnRef idx="0"/>
          <a:fillRef idx="0"/>
          <a:effectRef idx="0"/>
          <a:fontRef idx="minor"/>
        </p:style>
      </p:sp>
      <p:grpSp>
        <p:nvGrpSpPr>
          <p:cNvPr id="220" name="Group 5"/>
          <p:cNvGrpSpPr/>
          <p:nvPr/>
        </p:nvGrpSpPr>
        <p:grpSpPr>
          <a:xfrm>
            <a:off x="409320" y="1635120"/>
            <a:ext cx="1999800" cy="2816640"/>
            <a:chOff x="409320" y="1635120"/>
            <a:chExt cx="1999800" cy="2816640"/>
          </a:xfrm>
        </p:grpSpPr>
        <p:sp>
          <p:nvSpPr>
            <p:cNvPr id="221" name="CustomShape 6"/>
            <p:cNvSpPr/>
            <p:nvPr/>
          </p:nvSpPr>
          <p:spPr>
            <a:xfrm>
              <a:off x="409320" y="1995840"/>
              <a:ext cx="641160" cy="641160"/>
            </a:xfrm>
            <a:prstGeom prst="ellipse">
              <a:avLst/>
            </a:prstGeom>
            <a:solidFill>
              <a:schemeClr val="lt2"/>
            </a:solidFill>
            <a:ln w="9360">
              <a:solidFill>
                <a:schemeClr val="dk2"/>
              </a:solidFill>
              <a:round/>
            </a:ln>
          </p:spPr>
          <p:style>
            <a:lnRef idx="0"/>
            <a:fillRef idx="0"/>
            <a:effectRef idx="0"/>
            <a:fontRef idx="minor"/>
          </p:style>
        </p:sp>
        <p:sp>
          <p:nvSpPr>
            <p:cNvPr id="222" name="CustomShape 7"/>
            <p:cNvSpPr/>
            <p:nvPr/>
          </p:nvSpPr>
          <p:spPr>
            <a:xfrm>
              <a:off x="561600" y="2148120"/>
              <a:ext cx="641160" cy="641160"/>
            </a:xfrm>
            <a:prstGeom prst="ellipse">
              <a:avLst/>
            </a:prstGeom>
            <a:solidFill>
              <a:schemeClr val="lt2"/>
            </a:solidFill>
            <a:ln w="9360">
              <a:solidFill>
                <a:schemeClr val="dk2"/>
              </a:solidFill>
              <a:round/>
            </a:ln>
          </p:spPr>
          <p:style>
            <a:lnRef idx="0"/>
            <a:fillRef idx="0"/>
            <a:effectRef idx="0"/>
            <a:fontRef idx="minor"/>
          </p:style>
        </p:sp>
        <p:sp>
          <p:nvSpPr>
            <p:cNvPr id="223" name="CustomShape 8"/>
            <p:cNvSpPr/>
            <p:nvPr/>
          </p:nvSpPr>
          <p:spPr>
            <a:xfrm>
              <a:off x="713880" y="2300400"/>
              <a:ext cx="641160" cy="641160"/>
            </a:xfrm>
            <a:prstGeom prst="ellipse">
              <a:avLst/>
            </a:prstGeom>
            <a:solidFill>
              <a:schemeClr val="lt2"/>
            </a:solidFill>
            <a:ln w="9360">
              <a:solidFill>
                <a:schemeClr val="dk2"/>
              </a:solidFill>
              <a:round/>
            </a:ln>
          </p:spPr>
          <p:style>
            <a:lnRef idx="0"/>
            <a:fillRef idx="0"/>
            <a:effectRef idx="0"/>
            <a:fontRef idx="minor"/>
          </p:style>
        </p:sp>
        <p:sp>
          <p:nvSpPr>
            <p:cNvPr id="224" name="CustomShape 9"/>
            <p:cNvSpPr/>
            <p:nvPr/>
          </p:nvSpPr>
          <p:spPr>
            <a:xfrm>
              <a:off x="866520" y="2453040"/>
              <a:ext cx="641160" cy="641160"/>
            </a:xfrm>
            <a:prstGeom prst="ellipse">
              <a:avLst/>
            </a:prstGeom>
            <a:solidFill>
              <a:schemeClr val="lt2"/>
            </a:solidFill>
            <a:ln w="9360">
              <a:solidFill>
                <a:schemeClr val="dk2"/>
              </a:solidFill>
              <a:round/>
            </a:ln>
          </p:spPr>
          <p:style>
            <a:lnRef idx="0"/>
            <a:fillRef idx="0"/>
            <a:effectRef idx="0"/>
            <a:fontRef idx="minor"/>
          </p:style>
        </p:sp>
        <p:sp>
          <p:nvSpPr>
            <p:cNvPr id="225" name="CustomShape 10"/>
            <p:cNvSpPr/>
            <p:nvPr/>
          </p:nvSpPr>
          <p:spPr>
            <a:xfrm>
              <a:off x="1018800" y="2605320"/>
              <a:ext cx="641160" cy="641160"/>
            </a:xfrm>
            <a:prstGeom prst="ellipse">
              <a:avLst/>
            </a:prstGeom>
            <a:solidFill>
              <a:schemeClr val="lt2"/>
            </a:solidFill>
            <a:ln w="9360">
              <a:solidFill>
                <a:schemeClr val="dk2"/>
              </a:solidFill>
              <a:round/>
            </a:ln>
          </p:spPr>
          <p:style>
            <a:lnRef idx="0"/>
            <a:fillRef idx="0"/>
            <a:effectRef idx="0"/>
            <a:fontRef idx="minor"/>
          </p:style>
        </p:sp>
        <p:sp>
          <p:nvSpPr>
            <p:cNvPr id="226" name="CustomShape 11"/>
            <p:cNvSpPr/>
            <p:nvPr/>
          </p:nvSpPr>
          <p:spPr>
            <a:xfrm>
              <a:off x="1171080" y="2757600"/>
              <a:ext cx="641160" cy="641160"/>
            </a:xfrm>
            <a:prstGeom prst="ellipse">
              <a:avLst/>
            </a:prstGeom>
            <a:solidFill>
              <a:schemeClr val="lt2"/>
            </a:solidFill>
            <a:ln w="9360">
              <a:solidFill>
                <a:schemeClr val="dk2"/>
              </a:solidFill>
              <a:round/>
            </a:ln>
          </p:spPr>
          <p:style>
            <a:lnRef idx="0"/>
            <a:fillRef idx="0"/>
            <a:effectRef idx="0"/>
            <a:fontRef idx="minor"/>
          </p:style>
        </p:sp>
        <p:sp>
          <p:nvSpPr>
            <p:cNvPr id="227" name="CustomShape 12"/>
            <p:cNvSpPr/>
            <p:nvPr/>
          </p:nvSpPr>
          <p:spPr>
            <a:xfrm>
              <a:off x="1323720" y="2910240"/>
              <a:ext cx="641160" cy="641160"/>
            </a:xfrm>
            <a:prstGeom prst="ellipse">
              <a:avLst/>
            </a:prstGeom>
            <a:solidFill>
              <a:schemeClr val="lt2"/>
            </a:solidFill>
            <a:ln w="9360">
              <a:solidFill>
                <a:schemeClr val="dk2"/>
              </a:solidFill>
              <a:round/>
            </a:ln>
          </p:spPr>
          <p:style>
            <a:lnRef idx="0"/>
            <a:fillRef idx="0"/>
            <a:effectRef idx="0"/>
            <a:fontRef idx="minor"/>
          </p:style>
        </p:sp>
        <p:sp>
          <p:nvSpPr>
            <p:cNvPr id="228" name="CustomShape 13"/>
            <p:cNvSpPr/>
            <p:nvPr/>
          </p:nvSpPr>
          <p:spPr>
            <a:xfrm>
              <a:off x="1018800" y="1635120"/>
              <a:ext cx="1098360" cy="35244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0" lang="en-GB" sz="1800" spc="-1" strike="noStrike">
                  <a:solidFill>
                    <a:srgbClr val="000000"/>
                  </a:solidFill>
                  <a:latin typeface="Arial"/>
                  <a:ea typeface="Arial"/>
                </a:rPr>
                <a:t>Clients</a:t>
              </a:r>
              <a:endParaRPr b="0" lang="en-GB" sz="1800" spc="-1" strike="noStrike">
                <a:latin typeface="Arial"/>
              </a:endParaRPr>
            </a:p>
          </p:txBody>
        </p:sp>
        <p:sp>
          <p:nvSpPr>
            <p:cNvPr id="229" name="CustomShape 14"/>
            <p:cNvSpPr/>
            <p:nvPr/>
          </p:nvSpPr>
          <p:spPr>
            <a:xfrm>
              <a:off x="409320" y="3540240"/>
              <a:ext cx="1999800" cy="91152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0" lang="en-GB" sz="1800" spc="-1" strike="noStrike">
                  <a:solidFill>
                    <a:srgbClr val="000000"/>
                  </a:solidFill>
                  <a:latin typeface="Arial"/>
                  <a:ea typeface="Arial"/>
                </a:rPr>
                <a:t>HTML, CSS, Javascript, REACT</a:t>
              </a:r>
              <a:endParaRPr b="0" lang="en-GB" sz="1800" spc="-1" strike="noStrike">
                <a:latin typeface="Arial"/>
              </a:endParaRPr>
            </a:p>
          </p:txBody>
        </p:sp>
      </p:grpSp>
      <p:grpSp>
        <p:nvGrpSpPr>
          <p:cNvPr id="230" name="Group 15"/>
          <p:cNvGrpSpPr/>
          <p:nvPr/>
        </p:nvGrpSpPr>
        <p:grpSpPr>
          <a:xfrm>
            <a:off x="3296880" y="1635120"/>
            <a:ext cx="1758600" cy="2905200"/>
            <a:chOff x="3296880" y="1635120"/>
            <a:chExt cx="1758600" cy="2905200"/>
          </a:xfrm>
        </p:grpSpPr>
        <p:sp>
          <p:nvSpPr>
            <p:cNvPr id="231" name="CustomShape 16"/>
            <p:cNvSpPr/>
            <p:nvPr/>
          </p:nvSpPr>
          <p:spPr>
            <a:xfrm>
              <a:off x="3461040" y="2179800"/>
              <a:ext cx="1539360" cy="1375920"/>
            </a:xfrm>
            <a:prstGeom prst="rect">
              <a:avLst/>
            </a:prstGeom>
            <a:solidFill>
              <a:schemeClr val="lt2"/>
            </a:solidFill>
            <a:ln w="9360">
              <a:solidFill>
                <a:schemeClr val="dk2"/>
              </a:solidFill>
              <a:round/>
            </a:ln>
          </p:spPr>
          <p:style>
            <a:lnRef idx="0"/>
            <a:fillRef idx="0"/>
            <a:effectRef idx="0"/>
            <a:fontRef idx="minor"/>
          </p:style>
        </p:sp>
        <p:sp>
          <p:nvSpPr>
            <p:cNvPr id="232" name="CustomShape 17"/>
            <p:cNvSpPr/>
            <p:nvPr/>
          </p:nvSpPr>
          <p:spPr>
            <a:xfrm>
              <a:off x="3296880" y="2019240"/>
              <a:ext cx="1539360" cy="1375920"/>
            </a:xfrm>
            <a:prstGeom prst="rect">
              <a:avLst/>
            </a:prstGeom>
            <a:solidFill>
              <a:schemeClr val="lt2"/>
            </a:solidFill>
            <a:ln w="9360">
              <a:solidFill>
                <a:schemeClr val="dk2"/>
              </a:solidFill>
              <a:round/>
            </a:ln>
          </p:spPr>
          <p:style>
            <a:lnRef idx="0"/>
            <a:fillRef idx="0"/>
            <a:effectRef idx="0"/>
            <a:fontRef idx="minor"/>
          </p:style>
          <p:txBody>
            <a:bodyPr tIns="91440" bIns="91440">
              <a:noAutofit/>
            </a:bodyPr>
            <a:p>
              <a:pPr>
                <a:lnSpc>
                  <a:spcPct val="100000"/>
                </a:lnSpc>
                <a:tabLst>
                  <a:tab algn="l" pos="0"/>
                </a:tabLst>
              </a:pPr>
              <a:r>
                <a:rPr b="0" lang="en-GB" sz="1400" spc="-1" strike="noStrike">
                  <a:solidFill>
                    <a:srgbClr val="000000"/>
                  </a:solidFill>
                  <a:latin typeface="Arial"/>
                  <a:ea typeface="Arial"/>
                </a:rPr>
                <a:t>NodeJS, Express, etc...</a:t>
              </a:r>
              <a:endParaRPr b="0" lang="en-GB" sz="1400" spc="-1" strike="noStrike">
                <a:latin typeface="Arial"/>
              </a:endParaRPr>
            </a:p>
          </p:txBody>
        </p:sp>
        <p:sp>
          <p:nvSpPr>
            <p:cNvPr id="233" name="CustomShape 18"/>
            <p:cNvSpPr/>
            <p:nvPr/>
          </p:nvSpPr>
          <p:spPr>
            <a:xfrm>
              <a:off x="3685680" y="1635120"/>
              <a:ext cx="1369800" cy="35244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0" lang="en-GB" sz="1800" spc="-1" strike="noStrike">
                  <a:solidFill>
                    <a:srgbClr val="000000"/>
                  </a:solidFill>
                  <a:latin typeface="Arial"/>
                  <a:ea typeface="Arial"/>
                </a:rPr>
                <a:t>Server(s)</a:t>
              </a:r>
              <a:endParaRPr b="0" lang="en-GB" sz="1800" spc="-1" strike="noStrike">
                <a:latin typeface="Arial"/>
              </a:endParaRPr>
            </a:p>
          </p:txBody>
        </p:sp>
        <p:sp>
          <p:nvSpPr>
            <p:cNvPr id="234" name="CustomShape 19"/>
            <p:cNvSpPr/>
            <p:nvPr/>
          </p:nvSpPr>
          <p:spPr>
            <a:xfrm>
              <a:off x="3887280" y="3810960"/>
              <a:ext cx="769320" cy="729360"/>
            </a:xfrm>
            <a:prstGeom prst="can">
              <a:avLst>
                <a:gd name="adj" fmla="val 25000"/>
              </a:avLst>
            </a:prstGeom>
            <a:solidFill>
              <a:schemeClr val="lt2"/>
            </a:solidFill>
            <a:ln w="9360">
              <a:solidFill>
                <a:schemeClr val="dk2"/>
              </a:solidFill>
              <a:round/>
            </a:ln>
          </p:spPr>
          <p:style>
            <a:lnRef idx="0"/>
            <a:fillRef idx="0"/>
            <a:effectRef idx="0"/>
            <a:fontRef idx="minor"/>
          </p:style>
          <p:txBody>
            <a:bodyPr tIns="91440" bIns="91440" anchor="ctr">
              <a:noAutofit/>
            </a:bodyPr>
            <a:p>
              <a:pPr>
                <a:lnSpc>
                  <a:spcPct val="100000"/>
                </a:lnSpc>
                <a:tabLst>
                  <a:tab algn="l" pos="0"/>
                </a:tabLst>
              </a:pPr>
              <a:r>
                <a:rPr b="0" lang="en-GB" sz="1400" spc="-1" strike="noStrike">
                  <a:solidFill>
                    <a:srgbClr val="000000"/>
                  </a:solidFill>
                  <a:latin typeface="Arial"/>
                  <a:ea typeface="Arial"/>
                </a:rPr>
                <a:t>.html, .css, .js</a:t>
              </a:r>
              <a:endParaRPr b="0" lang="en-GB" sz="1400" spc="-1" strike="noStrike">
                <a:latin typeface="Arial"/>
              </a:endParaRPr>
            </a:p>
          </p:txBody>
        </p:sp>
        <p:sp>
          <p:nvSpPr>
            <p:cNvPr id="235" name="CustomShape 20"/>
            <p:cNvSpPr/>
            <p:nvPr/>
          </p:nvSpPr>
          <p:spPr>
            <a:xfrm rot="10800000">
              <a:off x="4272120" y="3396960"/>
              <a:ext cx="9720" cy="414000"/>
            </a:xfrm>
            <a:custGeom>
              <a:avLst/>
              <a:gdLst/>
              <a:ahLst/>
              <a:rect l="l" t="t" r="r" b="b"/>
              <a:pathLst>
                <a:path w="21600" h="21600">
                  <a:moveTo>
                    <a:pt x="0" y="0"/>
                  </a:moveTo>
                  <a:lnTo>
                    <a:pt x="21600" y="21600"/>
                  </a:lnTo>
                </a:path>
              </a:pathLst>
            </a:custGeom>
            <a:noFill/>
            <a:ln w="38160">
              <a:solidFill>
                <a:schemeClr val="dk2"/>
              </a:solidFill>
              <a:round/>
              <a:tailEnd len="med" type="triangle" w="med"/>
            </a:ln>
          </p:spPr>
          <p:style>
            <a:lnRef idx="0"/>
            <a:fillRef idx="0"/>
            <a:effectRef idx="0"/>
            <a:fontRef idx="minor"/>
          </p:style>
        </p:sp>
      </p:grpSp>
      <p:grpSp>
        <p:nvGrpSpPr>
          <p:cNvPr id="236" name="Group 21"/>
          <p:cNvGrpSpPr/>
          <p:nvPr/>
        </p:nvGrpSpPr>
        <p:grpSpPr>
          <a:xfrm>
            <a:off x="6344280" y="1635120"/>
            <a:ext cx="1607040" cy="2905200"/>
            <a:chOff x="6344280" y="1635120"/>
            <a:chExt cx="1607040" cy="2905200"/>
          </a:xfrm>
        </p:grpSpPr>
        <p:sp>
          <p:nvSpPr>
            <p:cNvPr id="237" name="CustomShape 22"/>
            <p:cNvSpPr/>
            <p:nvPr/>
          </p:nvSpPr>
          <p:spPr>
            <a:xfrm>
              <a:off x="6344280" y="2019240"/>
              <a:ext cx="1539360" cy="1375920"/>
            </a:xfrm>
            <a:prstGeom prst="rect">
              <a:avLst/>
            </a:prstGeom>
            <a:solidFill>
              <a:schemeClr val="lt2"/>
            </a:solidFill>
            <a:ln w="9360">
              <a:solidFill>
                <a:schemeClr val="dk2"/>
              </a:solidFill>
              <a:round/>
            </a:ln>
          </p:spPr>
          <p:style>
            <a:lnRef idx="0"/>
            <a:fillRef idx="0"/>
            <a:effectRef idx="0"/>
            <a:fontRef idx="minor"/>
          </p:style>
          <p:txBody>
            <a:bodyPr tIns="91440" bIns="91440">
              <a:noAutofit/>
            </a:bodyPr>
            <a:p>
              <a:pPr>
                <a:lnSpc>
                  <a:spcPct val="100000"/>
                </a:lnSpc>
                <a:tabLst>
                  <a:tab algn="l" pos="0"/>
                </a:tabLst>
              </a:pPr>
              <a:r>
                <a:rPr b="0" lang="en-GB" sz="1400" spc="-1" strike="noStrike">
                  <a:solidFill>
                    <a:srgbClr val="000000"/>
                  </a:solidFill>
                  <a:latin typeface="Arial"/>
                  <a:ea typeface="Arial"/>
                </a:rPr>
                <a:t>PostgreSQL (or MySQL, Oracle, MS SQL Server, MongoDB, etc…)</a:t>
              </a:r>
              <a:endParaRPr b="0" lang="en-GB" sz="1400" spc="-1" strike="noStrike">
                <a:latin typeface="Arial"/>
              </a:endParaRPr>
            </a:p>
          </p:txBody>
        </p:sp>
        <p:sp>
          <p:nvSpPr>
            <p:cNvPr id="238" name="CustomShape 23"/>
            <p:cNvSpPr/>
            <p:nvPr/>
          </p:nvSpPr>
          <p:spPr>
            <a:xfrm>
              <a:off x="6581520" y="1635120"/>
              <a:ext cx="1369800" cy="35244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0" lang="en-GB" sz="1800" spc="-1" strike="noStrike">
                  <a:solidFill>
                    <a:srgbClr val="000000"/>
                  </a:solidFill>
                  <a:latin typeface="Arial"/>
                  <a:ea typeface="Arial"/>
                </a:rPr>
                <a:t>Server(s)</a:t>
              </a:r>
              <a:endParaRPr b="0" lang="en-GB" sz="1800" spc="-1" strike="noStrike">
                <a:latin typeface="Arial"/>
              </a:endParaRPr>
            </a:p>
          </p:txBody>
        </p:sp>
        <p:sp>
          <p:nvSpPr>
            <p:cNvPr id="239" name="CustomShape 24"/>
            <p:cNvSpPr/>
            <p:nvPr/>
          </p:nvSpPr>
          <p:spPr>
            <a:xfrm>
              <a:off x="6657480" y="3810960"/>
              <a:ext cx="970920" cy="729360"/>
            </a:xfrm>
            <a:prstGeom prst="can">
              <a:avLst>
                <a:gd name="adj" fmla="val 25000"/>
              </a:avLst>
            </a:prstGeom>
            <a:solidFill>
              <a:schemeClr val="lt2"/>
            </a:solidFill>
            <a:ln w="9360">
              <a:solidFill>
                <a:schemeClr val="dk2"/>
              </a:solidFill>
              <a:round/>
            </a:ln>
          </p:spPr>
          <p:style>
            <a:lnRef idx="0"/>
            <a:fillRef idx="0"/>
            <a:effectRef idx="0"/>
            <a:fontRef idx="minor"/>
          </p:style>
          <p:txBody>
            <a:bodyPr tIns="91440" bIns="91440" anchor="ctr">
              <a:noAutofit/>
            </a:bodyPr>
            <a:p>
              <a:pPr>
                <a:lnSpc>
                  <a:spcPct val="100000"/>
                </a:lnSpc>
                <a:tabLst>
                  <a:tab algn="l" pos="0"/>
                </a:tabLst>
              </a:pPr>
              <a:r>
                <a:rPr b="0" lang="en-GB" sz="1400" spc="-1" strike="noStrike">
                  <a:solidFill>
                    <a:srgbClr val="000000"/>
                  </a:solidFill>
                  <a:latin typeface="Arial"/>
                  <a:ea typeface="Arial"/>
                </a:rPr>
                <a:t>database</a:t>
              </a:r>
              <a:endParaRPr b="0" lang="en-GB" sz="1400" spc="-1" strike="noStrike">
                <a:latin typeface="Arial"/>
              </a:endParaRPr>
            </a:p>
          </p:txBody>
        </p:sp>
        <p:sp>
          <p:nvSpPr>
            <p:cNvPr id="240" name="CustomShape 25"/>
            <p:cNvSpPr/>
            <p:nvPr/>
          </p:nvSpPr>
          <p:spPr>
            <a:xfrm rot="10800000">
              <a:off x="7244280" y="3396960"/>
              <a:ext cx="9360" cy="414000"/>
            </a:xfrm>
            <a:custGeom>
              <a:avLst/>
              <a:gdLst/>
              <a:ahLst/>
              <a:rect l="l" t="t" r="r" b="b"/>
              <a:pathLst>
                <a:path w="21600" h="21600">
                  <a:moveTo>
                    <a:pt x="0" y="0"/>
                  </a:moveTo>
                  <a:lnTo>
                    <a:pt x="21600" y="21600"/>
                  </a:lnTo>
                </a:path>
              </a:pathLst>
            </a:custGeom>
            <a:noFill/>
            <a:ln w="38160">
              <a:solidFill>
                <a:schemeClr val="dk2"/>
              </a:solidFill>
              <a:round/>
              <a:tailEnd len="med" type="triangle" w="med"/>
            </a:ln>
          </p:spPr>
          <p:style>
            <a:lnRef idx="0"/>
            <a:fillRef idx="0"/>
            <a:effectRef idx="0"/>
            <a:fontRef idx="minor"/>
          </p:style>
        </p:sp>
        <p:sp>
          <p:nvSpPr>
            <p:cNvPr id="241" name="CustomShape 26"/>
            <p:cNvSpPr/>
            <p:nvPr/>
          </p:nvSpPr>
          <p:spPr>
            <a:xfrm flipH="1">
              <a:off x="7015320" y="3396600"/>
              <a:ext cx="9360" cy="414000"/>
            </a:xfrm>
            <a:custGeom>
              <a:avLst/>
              <a:gdLst/>
              <a:ahLst/>
              <a:rect l="l" t="t" r="r" b="b"/>
              <a:pathLst>
                <a:path w="21600" h="21600">
                  <a:moveTo>
                    <a:pt x="0" y="0"/>
                  </a:moveTo>
                  <a:lnTo>
                    <a:pt x="21600" y="21600"/>
                  </a:lnTo>
                </a:path>
              </a:pathLst>
            </a:custGeom>
            <a:noFill/>
            <a:ln w="38160">
              <a:solidFill>
                <a:schemeClr val="dk2"/>
              </a:solidFill>
              <a:round/>
              <a:tailEnd len="med" type="triangle" w="med"/>
            </a:ln>
          </p:spPr>
          <p:style>
            <a:lnRef idx="0"/>
            <a:fillRef idx="0"/>
            <a:effectRef idx="0"/>
            <a:fontRef idx="minor"/>
          </p:style>
        </p:sp>
      </p:grpSp>
      <p:grpSp>
        <p:nvGrpSpPr>
          <p:cNvPr id="242" name="Group 27"/>
          <p:cNvGrpSpPr/>
          <p:nvPr/>
        </p:nvGrpSpPr>
        <p:grpSpPr>
          <a:xfrm>
            <a:off x="2057400" y="2393640"/>
            <a:ext cx="1239480" cy="892440"/>
            <a:chOff x="2057400" y="2393640"/>
            <a:chExt cx="1239480" cy="892440"/>
          </a:xfrm>
        </p:grpSpPr>
        <p:grpSp>
          <p:nvGrpSpPr>
            <p:cNvPr id="243" name="Group 28"/>
            <p:cNvGrpSpPr/>
            <p:nvPr/>
          </p:nvGrpSpPr>
          <p:grpSpPr>
            <a:xfrm>
              <a:off x="2057400" y="2691720"/>
              <a:ext cx="1239480" cy="533520"/>
              <a:chOff x="2057400" y="2691720"/>
              <a:chExt cx="1239480" cy="533520"/>
            </a:xfrm>
          </p:grpSpPr>
          <p:sp>
            <p:nvSpPr>
              <p:cNvPr id="244" name="CustomShape 29"/>
              <p:cNvSpPr/>
              <p:nvPr/>
            </p:nvSpPr>
            <p:spPr>
              <a:xfrm>
                <a:off x="2057400" y="2691720"/>
                <a:ext cx="1239120" cy="360"/>
              </a:xfrm>
              <a:custGeom>
                <a:avLst/>
                <a:gdLst/>
                <a:ahLst/>
                <a:rect l="l" t="t" r="r" b="b"/>
                <a:pathLst>
                  <a:path w="21600" h="21600">
                    <a:moveTo>
                      <a:pt x="0" y="0"/>
                    </a:moveTo>
                    <a:lnTo>
                      <a:pt x="21600" y="21600"/>
                    </a:lnTo>
                  </a:path>
                </a:pathLst>
              </a:custGeom>
              <a:noFill/>
              <a:ln w="28440">
                <a:solidFill>
                  <a:schemeClr val="dk2"/>
                </a:solidFill>
                <a:round/>
                <a:tailEnd len="med" type="triangle" w="med"/>
              </a:ln>
            </p:spPr>
            <p:style>
              <a:lnRef idx="0"/>
              <a:fillRef idx="0"/>
              <a:effectRef idx="0"/>
              <a:fontRef idx="minor"/>
            </p:style>
          </p:sp>
          <p:sp>
            <p:nvSpPr>
              <p:cNvPr id="245" name="CustomShape 30"/>
              <p:cNvSpPr/>
              <p:nvPr/>
            </p:nvSpPr>
            <p:spPr>
              <a:xfrm rot="10800000">
                <a:off x="2057760" y="3224520"/>
                <a:ext cx="1239120" cy="360"/>
              </a:xfrm>
              <a:custGeom>
                <a:avLst/>
                <a:gdLst/>
                <a:ahLst/>
                <a:rect l="l" t="t" r="r" b="b"/>
                <a:pathLst>
                  <a:path w="21600" h="21600">
                    <a:moveTo>
                      <a:pt x="0" y="0"/>
                    </a:moveTo>
                    <a:lnTo>
                      <a:pt x="21600" y="21600"/>
                    </a:lnTo>
                  </a:path>
                </a:pathLst>
              </a:custGeom>
              <a:noFill/>
              <a:ln w="28440">
                <a:solidFill>
                  <a:schemeClr val="dk2"/>
                </a:solidFill>
                <a:round/>
                <a:tailEnd len="med" type="triangle" w="med"/>
              </a:ln>
            </p:spPr>
            <p:style>
              <a:lnRef idx="0"/>
              <a:fillRef idx="0"/>
              <a:effectRef idx="0"/>
              <a:fontRef idx="minor"/>
            </p:style>
          </p:sp>
        </p:grpSp>
        <p:sp>
          <p:nvSpPr>
            <p:cNvPr id="246" name="CustomShape 31"/>
            <p:cNvSpPr/>
            <p:nvPr/>
          </p:nvSpPr>
          <p:spPr>
            <a:xfrm>
              <a:off x="2305440" y="2393640"/>
              <a:ext cx="793080" cy="89244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0" lang="en-GB" sz="1400" spc="-1" strike="noStrike">
                  <a:solidFill>
                    <a:srgbClr val="000000"/>
                  </a:solidFill>
                  <a:latin typeface="Arial"/>
                  <a:ea typeface="Arial"/>
                </a:rPr>
                <a:t>HTTP</a:t>
              </a:r>
              <a:endParaRPr b="0" lang="en-GB" sz="1400" spc="-1" strike="noStrike">
                <a:latin typeface="Arial"/>
              </a:endParaRPr>
            </a:p>
            <a:p>
              <a:pPr>
                <a:lnSpc>
                  <a:spcPct val="100000"/>
                </a:lnSpc>
                <a:tabLst>
                  <a:tab algn="l" pos="0"/>
                </a:tabLst>
              </a:pPr>
              <a:endParaRPr b="0" lang="en-GB" sz="1400" spc="-1" strike="noStrike">
                <a:latin typeface="Arial"/>
              </a:endParaRPr>
            </a:p>
            <a:p>
              <a:pPr>
                <a:lnSpc>
                  <a:spcPct val="100000"/>
                </a:lnSpc>
                <a:tabLst>
                  <a:tab algn="l" pos="0"/>
                </a:tabLst>
              </a:pPr>
              <a:endParaRPr b="0" lang="en-GB" sz="1400" spc="-1" strike="noStrike">
                <a:latin typeface="Arial"/>
              </a:endParaRPr>
            </a:p>
            <a:p>
              <a:pPr>
                <a:lnSpc>
                  <a:spcPct val="100000"/>
                </a:lnSpc>
                <a:tabLst>
                  <a:tab algn="l" pos="0"/>
                </a:tabLst>
              </a:pPr>
              <a:r>
                <a:rPr b="0" lang="en-GB" sz="1400" spc="-1" strike="noStrike">
                  <a:solidFill>
                    <a:srgbClr val="000000"/>
                  </a:solidFill>
                  <a:latin typeface="Arial"/>
                  <a:ea typeface="Arial"/>
                </a:rPr>
                <a:t>HTML</a:t>
              </a:r>
              <a:endParaRPr b="0" lang="en-GB" sz="1400" spc="-1" strike="noStrike">
                <a:latin typeface="Arial"/>
              </a:endParaRPr>
            </a:p>
          </p:txBody>
        </p:sp>
      </p:grpSp>
      <p:grpSp>
        <p:nvGrpSpPr>
          <p:cNvPr id="247" name="Group 32"/>
          <p:cNvGrpSpPr/>
          <p:nvPr/>
        </p:nvGrpSpPr>
        <p:grpSpPr>
          <a:xfrm>
            <a:off x="5105520" y="2393640"/>
            <a:ext cx="1321560" cy="892440"/>
            <a:chOff x="5105520" y="2393640"/>
            <a:chExt cx="1321560" cy="892440"/>
          </a:xfrm>
        </p:grpSpPr>
        <p:grpSp>
          <p:nvGrpSpPr>
            <p:cNvPr id="248" name="Group 33"/>
            <p:cNvGrpSpPr/>
            <p:nvPr/>
          </p:nvGrpSpPr>
          <p:grpSpPr>
            <a:xfrm>
              <a:off x="5105520" y="2691720"/>
              <a:ext cx="1239480" cy="533520"/>
              <a:chOff x="5105520" y="2691720"/>
              <a:chExt cx="1239480" cy="533520"/>
            </a:xfrm>
          </p:grpSpPr>
          <p:sp>
            <p:nvSpPr>
              <p:cNvPr id="249" name="CustomShape 34"/>
              <p:cNvSpPr/>
              <p:nvPr/>
            </p:nvSpPr>
            <p:spPr>
              <a:xfrm>
                <a:off x="5105520" y="2691720"/>
                <a:ext cx="1239120" cy="360"/>
              </a:xfrm>
              <a:custGeom>
                <a:avLst/>
                <a:gdLst/>
                <a:ahLst/>
                <a:rect l="l" t="t" r="r" b="b"/>
                <a:pathLst>
                  <a:path w="21600" h="21600">
                    <a:moveTo>
                      <a:pt x="0" y="0"/>
                    </a:moveTo>
                    <a:lnTo>
                      <a:pt x="21600" y="21600"/>
                    </a:lnTo>
                  </a:path>
                </a:pathLst>
              </a:custGeom>
              <a:noFill/>
              <a:ln w="28440">
                <a:solidFill>
                  <a:schemeClr val="dk2"/>
                </a:solidFill>
                <a:round/>
                <a:tailEnd len="med" type="triangle" w="med"/>
              </a:ln>
            </p:spPr>
            <p:style>
              <a:lnRef idx="0"/>
              <a:fillRef idx="0"/>
              <a:effectRef idx="0"/>
              <a:fontRef idx="minor"/>
            </p:style>
          </p:sp>
          <p:sp>
            <p:nvSpPr>
              <p:cNvPr id="250" name="CustomShape 35"/>
              <p:cNvSpPr/>
              <p:nvPr/>
            </p:nvSpPr>
            <p:spPr>
              <a:xfrm rot="10800000">
                <a:off x="5105880" y="3224520"/>
                <a:ext cx="1239120" cy="360"/>
              </a:xfrm>
              <a:custGeom>
                <a:avLst/>
                <a:gdLst/>
                <a:ahLst/>
                <a:rect l="l" t="t" r="r" b="b"/>
                <a:pathLst>
                  <a:path w="21600" h="21600">
                    <a:moveTo>
                      <a:pt x="0" y="0"/>
                    </a:moveTo>
                    <a:lnTo>
                      <a:pt x="21600" y="21600"/>
                    </a:lnTo>
                  </a:path>
                </a:pathLst>
              </a:custGeom>
              <a:noFill/>
              <a:ln w="28440">
                <a:solidFill>
                  <a:schemeClr val="dk2"/>
                </a:solidFill>
                <a:round/>
                <a:tailEnd len="med" type="triangle" w="med"/>
              </a:ln>
            </p:spPr>
            <p:style>
              <a:lnRef idx="0"/>
              <a:fillRef idx="0"/>
              <a:effectRef idx="0"/>
              <a:fontRef idx="minor"/>
            </p:style>
          </p:sp>
        </p:grpSp>
        <p:sp>
          <p:nvSpPr>
            <p:cNvPr id="251" name="CustomShape 36"/>
            <p:cNvSpPr/>
            <p:nvPr/>
          </p:nvSpPr>
          <p:spPr>
            <a:xfrm>
              <a:off x="5124960" y="2393640"/>
              <a:ext cx="1302120" cy="89244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0" lang="en-GB" sz="1400" spc="-1" strike="noStrike">
                  <a:solidFill>
                    <a:srgbClr val="000000"/>
                  </a:solidFill>
                  <a:latin typeface="Arial"/>
                  <a:ea typeface="Arial"/>
                </a:rPr>
                <a:t>SQL</a:t>
              </a:r>
              <a:endParaRPr b="0" lang="en-GB" sz="1400" spc="-1" strike="noStrike">
                <a:latin typeface="Arial"/>
              </a:endParaRPr>
            </a:p>
            <a:p>
              <a:pPr>
                <a:lnSpc>
                  <a:spcPct val="100000"/>
                </a:lnSpc>
                <a:tabLst>
                  <a:tab algn="l" pos="0"/>
                </a:tabLst>
              </a:pPr>
              <a:endParaRPr b="0" lang="en-GB" sz="1400" spc="-1" strike="noStrike">
                <a:latin typeface="Arial"/>
              </a:endParaRPr>
            </a:p>
            <a:p>
              <a:pPr>
                <a:lnSpc>
                  <a:spcPct val="100000"/>
                </a:lnSpc>
                <a:tabLst>
                  <a:tab algn="l" pos="0"/>
                </a:tabLst>
              </a:pPr>
              <a:endParaRPr b="0" lang="en-GB" sz="1400" spc="-1" strike="noStrike">
                <a:latin typeface="Arial"/>
              </a:endParaRPr>
            </a:p>
            <a:p>
              <a:pPr>
                <a:lnSpc>
                  <a:spcPct val="100000"/>
                </a:lnSpc>
                <a:tabLst>
                  <a:tab algn="l" pos="0"/>
                </a:tabLst>
              </a:pPr>
              <a:r>
                <a:rPr b="0" lang="en-GB" sz="1400" spc="-1" strike="noStrike">
                  <a:solidFill>
                    <a:srgbClr val="000000"/>
                  </a:solidFill>
                  <a:latin typeface="Arial"/>
                  <a:ea typeface="Arial"/>
                </a:rPr>
                <a:t>rows / status</a:t>
              </a:r>
              <a:endParaRPr b="0" lang="en-GB" sz="1400" spc="-1" strike="noStrike">
                <a:latin typeface="Arial"/>
              </a:endParaRPr>
            </a:p>
          </p:txBody>
        </p:sp>
      </p:grpSp>
      <p:sp>
        <p:nvSpPr>
          <p:cNvPr id="252" name="CustomShape 37"/>
          <p:cNvSpPr/>
          <p:nvPr/>
        </p:nvSpPr>
        <p:spPr>
          <a:xfrm>
            <a:off x="8503560" y="4631760"/>
            <a:ext cx="398160" cy="397800"/>
          </a:xfrm>
          <a:prstGeom prst="ellipse">
            <a:avLst/>
          </a:prstGeom>
          <a:solidFill>
            <a:srgbClr val="eeeeee"/>
          </a:solidFill>
          <a:ln w="9360">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en-GB" sz="1400" spc="-1" strike="noStrike">
                <a:solidFill>
                  <a:srgbClr val="000000"/>
                </a:solidFill>
                <a:latin typeface="Arial"/>
                <a:ea typeface="Arial"/>
              </a:rPr>
              <a:t>B</a:t>
            </a:r>
            <a:endParaRPr b="0" lang="en-GB" sz="1400" spc="-1" strike="noStrike">
              <a:latin typeface="Arial"/>
            </a:endParaRPr>
          </a:p>
        </p:txBody>
      </p:sp>
      <p:sp>
        <p:nvSpPr>
          <p:cNvPr id="253" name="CustomShape 38"/>
          <p:cNvSpPr/>
          <p:nvPr/>
        </p:nvSpPr>
        <p:spPr>
          <a:xfrm>
            <a:off x="4059720" y="2451600"/>
            <a:ext cx="1160280" cy="956160"/>
          </a:xfrm>
          <a:prstGeom prst="ellipse">
            <a:avLst/>
          </a:prstGeom>
          <a:solidFill>
            <a:srgbClr val="f4cccc"/>
          </a:solidFill>
          <a:ln w="38160">
            <a:solidFill>
              <a:srgbClr val="ff0000"/>
            </a:solidFill>
            <a:round/>
          </a:ln>
        </p:spPr>
        <p:style>
          <a:lnRef idx="0"/>
          <a:fillRef idx="0"/>
          <a:effectRef idx="0"/>
          <a:fontRef idx="minor"/>
        </p:style>
        <p:txBody>
          <a:bodyPr tIns="91440" bIns="91440" anchor="ctr">
            <a:noAutofit/>
          </a:bodyPr>
          <a:p>
            <a:pPr>
              <a:lnSpc>
                <a:spcPct val="100000"/>
              </a:lnSpc>
              <a:tabLst>
                <a:tab algn="l" pos="0"/>
              </a:tabLst>
            </a:pPr>
            <a:r>
              <a:rPr b="0" lang="en-GB" sz="1800" spc="-1" strike="noStrike">
                <a:solidFill>
                  <a:srgbClr val="ff0000"/>
                </a:solidFill>
                <a:latin typeface="Arial"/>
                <a:ea typeface="Arial"/>
              </a:rPr>
              <a:t>Client</a:t>
            </a:r>
            <a:endParaRPr b="0" lang="en-GB"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220"/>
                                        </p:tgtEl>
                                        <p:attrNameLst>
                                          <p:attrName>style.visibility</p:attrName>
                                        </p:attrNameLst>
                                      </p:cBhvr>
                                      <p:to>
                                        <p:strVal val="visible"/>
                                      </p:to>
                                    </p:set>
                                    <p:animEffect filter="fade" transition="in">
                                      <p:cBhvr additive="repl">
                                        <p:cTn id="7" dur="1000"/>
                                        <p:tgtEl>
                                          <p:spTgt spid="220"/>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0">
                                  <p:stCondLst>
                                    <p:cond delay="0"/>
                                  </p:stCondLst>
                                  <p:childTnLst>
                                    <p:set>
                                      <p:cBhvr>
                                        <p:cTn id="11" dur="1" fill="hold">
                                          <p:stCondLst>
                                            <p:cond delay="0"/>
                                          </p:stCondLst>
                                        </p:cTn>
                                        <p:tgtEl>
                                          <p:spTgt spid="230"/>
                                        </p:tgtEl>
                                        <p:attrNameLst>
                                          <p:attrName>style.visibility</p:attrName>
                                        </p:attrNameLst>
                                      </p:cBhvr>
                                      <p:to>
                                        <p:strVal val="visible"/>
                                      </p:to>
                                    </p:set>
                                    <p:animEffect filter="fade" transition="in">
                                      <p:cBhvr additive="repl">
                                        <p:cTn id="12" dur="1000"/>
                                        <p:tgtEl>
                                          <p:spTgt spid="230"/>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0">
                                  <p:stCondLst>
                                    <p:cond delay="0"/>
                                  </p:stCondLst>
                                  <p:childTnLst>
                                    <p:set>
                                      <p:cBhvr>
                                        <p:cTn id="16" dur="1" fill="hold">
                                          <p:stCondLst>
                                            <p:cond delay="0"/>
                                          </p:stCondLst>
                                        </p:cTn>
                                        <p:tgtEl>
                                          <p:spTgt spid="242"/>
                                        </p:tgtEl>
                                        <p:attrNameLst>
                                          <p:attrName>style.visibility</p:attrName>
                                        </p:attrNameLst>
                                      </p:cBhvr>
                                      <p:to>
                                        <p:strVal val="visible"/>
                                      </p:to>
                                    </p:set>
                                    <p:animEffect filter="fade" transition="in">
                                      <p:cBhvr additive="repl">
                                        <p:cTn id="17" dur="1000"/>
                                        <p:tgtEl>
                                          <p:spTgt spid="242"/>
                                        </p:tgtEl>
                                      </p:cBhvr>
                                    </p:animEffect>
                                  </p:childTnLst>
                                </p:cTn>
                              </p:par>
                            </p:childTnLst>
                          </p:cTn>
                        </p:par>
                      </p:childTnLst>
                    </p:cTn>
                  </p:par>
                  <p:par>
                    <p:cTn id="18" fill="hold">
                      <p:stCondLst>
                        <p:cond delay="indefinite"/>
                      </p:stCondLst>
                      <p:childTnLst>
                        <p:par>
                          <p:cTn id="19" fill="hold">
                            <p:stCondLst>
                              <p:cond delay="0"/>
                            </p:stCondLst>
                            <p:childTnLst>
                              <p:par>
                                <p:cTn id="20" nodeType="clickEffect" fill="hold" presetClass="entr" presetID="10">
                                  <p:stCondLst>
                                    <p:cond delay="0"/>
                                  </p:stCondLst>
                                  <p:childTnLst>
                                    <p:set>
                                      <p:cBhvr>
                                        <p:cTn id="21" dur="1" fill="hold">
                                          <p:stCondLst>
                                            <p:cond delay="0"/>
                                          </p:stCondLst>
                                        </p:cTn>
                                        <p:tgtEl>
                                          <p:spTgt spid="218"/>
                                        </p:tgtEl>
                                        <p:attrNameLst>
                                          <p:attrName>style.visibility</p:attrName>
                                        </p:attrNameLst>
                                      </p:cBhvr>
                                      <p:to>
                                        <p:strVal val="visible"/>
                                      </p:to>
                                    </p:set>
                                    <p:animEffect filter="fade" transition="in">
                                      <p:cBhvr additive="repl">
                                        <p:cTn id="22" dur="1000"/>
                                        <p:tgtEl>
                                          <p:spTgt spid="218"/>
                                        </p:tgtEl>
                                      </p:cBhvr>
                                    </p:animEffec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0">
                                  <p:stCondLst>
                                    <p:cond delay="0"/>
                                  </p:stCondLst>
                                  <p:childTnLst>
                                    <p:set>
                                      <p:cBhvr>
                                        <p:cTn id="26" dur="1" fill="hold">
                                          <p:stCondLst>
                                            <p:cond delay="0"/>
                                          </p:stCondLst>
                                        </p:cTn>
                                        <p:tgtEl>
                                          <p:spTgt spid="236"/>
                                        </p:tgtEl>
                                        <p:attrNameLst>
                                          <p:attrName>style.visibility</p:attrName>
                                        </p:attrNameLst>
                                      </p:cBhvr>
                                      <p:to>
                                        <p:strVal val="visible"/>
                                      </p:to>
                                    </p:set>
                                    <p:animEffect filter="fade" transition="in">
                                      <p:cBhvr additive="repl">
                                        <p:cTn id="27" dur="1000"/>
                                        <p:tgtEl>
                                          <p:spTgt spid="236"/>
                                        </p:tgtEl>
                                      </p:cBhvr>
                                    </p:animEffect>
                                  </p:childTnLst>
                                </p:cTn>
                              </p:par>
                            </p:childTnLst>
                          </p:cTn>
                        </p:par>
                      </p:childTnLst>
                    </p:cTn>
                  </p:par>
                  <p:par>
                    <p:cTn id="28" fill="hold">
                      <p:stCondLst>
                        <p:cond delay="indefinite"/>
                      </p:stCondLst>
                      <p:childTnLst>
                        <p:par>
                          <p:cTn id="29" fill="hold">
                            <p:stCondLst>
                              <p:cond delay="0"/>
                            </p:stCondLst>
                            <p:childTnLst>
                              <p:par>
                                <p:cTn id="30" nodeType="clickEffect" fill="hold" presetClass="entr" presetID="10">
                                  <p:stCondLst>
                                    <p:cond delay="0"/>
                                  </p:stCondLst>
                                  <p:childTnLst>
                                    <p:set>
                                      <p:cBhvr>
                                        <p:cTn id="31" dur="1" fill="hold">
                                          <p:stCondLst>
                                            <p:cond delay="0"/>
                                          </p:stCondLst>
                                        </p:cTn>
                                        <p:tgtEl>
                                          <p:spTgt spid="253"/>
                                        </p:tgtEl>
                                        <p:attrNameLst>
                                          <p:attrName>style.visibility</p:attrName>
                                        </p:attrNameLst>
                                      </p:cBhvr>
                                      <p:to>
                                        <p:strVal val="visible"/>
                                      </p:to>
                                    </p:set>
                                    <p:animEffect filter="fade" transition="in">
                                      <p:cBhvr additive="repl">
                                        <p:cTn id="32" dur="1000"/>
                                        <p:tgtEl>
                                          <p:spTgt spid="253"/>
                                        </p:tgtEl>
                                      </p:cBhvr>
                                    </p:animEffec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0">
                                  <p:stCondLst>
                                    <p:cond delay="0"/>
                                  </p:stCondLst>
                                  <p:childTnLst>
                                    <p:set>
                                      <p:cBhvr>
                                        <p:cTn id="36" dur="1" fill="hold">
                                          <p:stCondLst>
                                            <p:cond delay="0"/>
                                          </p:stCondLst>
                                        </p:cTn>
                                        <p:tgtEl>
                                          <p:spTgt spid="247"/>
                                        </p:tgtEl>
                                        <p:attrNameLst>
                                          <p:attrName>style.visibility</p:attrName>
                                        </p:attrNameLst>
                                      </p:cBhvr>
                                      <p:to>
                                        <p:strVal val="visible"/>
                                      </p:to>
                                    </p:set>
                                    <p:animEffect filter="fade" transition="in">
                                      <p:cBhvr additive="repl">
                                        <p:cTn id="37" dur="1000"/>
                                        <p:tgtEl>
                                          <p:spTgt spid="247"/>
                                        </p:tgtEl>
                                      </p:cBhvr>
                                    </p:animEffect>
                                  </p:childTnLst>
                                </p:cTn>
                              </p:par>
                            </p:childTnLst>
                          </p:cTn>
                        </p:par>
                      </p:childTnLst>
                    </p:cTn>
                  </p:par>
                  <p:par>
                    <p:cTn id="38" fill="hold">
                      <p:stCondLst>
                        <p:cond delay="indefinite"/>
                      </p:stCondLst>
                      <p:childTnLst>
                        <p:par>
                          <p:cTn id="39" fill="hold">
                            <p:stCondLst>
                              <p:cond delay="0"/>
                            </p:stCondLst>
                            <p:childTnLst>
                              <p:par>
                                <p:cTn id="40" nodeType="clickEffect" fill="hold" presetClass="entr" presetID="10">
                                  <p:stCondLst>
                                    <p:cond delay="0"/>
                                  </p:stCondLst>
                                  <p:childTnLst>
                                    <p:set>
                                      <p:cBhvr>
                                        <p:cTn id="41" dur="1" fill="hold">
                                          <p:stCondLst>
                                            <p:cond delay="0"/>
                                          </p:stCondLst>
                                        </p:cTn>
                                        <p:tgtEl>
                                          <p:spTgt spid="219"/>
                                        </p:tgtEl>
                                        <p:attrNameLst>
                                          <p:attrName>style.visibility</p:attrName>
                                        </p:attrNameLst>
                                      </p:cBhvr>
                                      <p:to>
                                        <p:strVal val="visible"/>
                                      </p:to>
                                    </p:set>
                                    <p:animEffect filter="fade" transition="in">
                                      <p:cBhvr additive="repl">
                                        <p:cTn id="42"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6db"/>
            </a:gs>
            <a:gs pos="100000">
              <a:srgbClr val="fad25c"/>
            </a:gs>
          </a:gsLst>
          <a:lin ang="13500000"/>
        </a:gradFill>
      </p:bgPr>
    </p:bg>
    <p:spTree>
      <p:nvGrpSpPr>
        <p:cNvPr id="1" name=""/>
        <p:cNvGrpSpPr/>
        <p:nvPr/>
      </p:nvGrpSpPr>
      <p:grpSpPr>
        <a:xfrm>
          <a:off x="0" y="0"/>
          <a:ext cx="0" cy="0"/>
          <a:chOff x="0" y="0"/>
          <a:chExt cx="0" cy="0"/>
        </a:xfrm>
      </p:grpSpPr>
      <p:sp>
        <p:nvSpPr>
          <p:cNvPr id="254" name="CustomShape 1"/>
          <p:cNvSpPr/>
          <p:nvPr/>
        </p:nvSpPr>
        <p:spPr>
          <a:xfrm rot="16074600">
            <a:off x="3599280" y="3024360"/>
            <a:ext cx="1439640" cy="1439640"/>
          </a:xfrm>
          <a:prstGeom prst="arc">
            <a:avLst>
              <a:gd name="adj1" fmla="val 21469200"/>
              <a:gd name="adj2" fmla="val 16141200"/>
            </a:avLst>
          </a:prstGeom>
          <a:noFill/>
          <a:ln w="36000">
            <a:solidFill>
              <a:srgbClr val="3465a4"/>
            </a:solidFill>
            <a:round/>
          </a:ln>
        </p:spPr>
        <p:style>
          <a:lnRef idx="0"/>
          <a:fillRef idx="0"/>
          <a:effectRef idx="0"/>
          <a:fontRef idx="minor"/>
        </p:style>
      </p:sp>
      <p:sp>
        <p:nvSpPr>
          <p:cNvPr id="255" name="CustomShape 2"/>
          <p:cNvSpPr/>
          <p:nvPr/>
        </p:nvSpPr>
        <p:spPr>
          <a:xfrm>
            <a:off x="381600" y="1215720"/>
            <a:ext cx="8519760" cy="341568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0" lang="en-GB" sz="2400" spc="-1" strike="noStrike">
                <a:solidFill>
                  <a:srgbClr val="073763"/>
                </a:solidFill>
                <a:latin typeface="Arial"/>
                <a:ea typeface="Arial"/>
              </a:rPr>
              <a:t>What is localhost?</a:t>
            </a:r>
            <a:endParaRPr b="0" lang="en-GB" sz="2400" spc="-1" strike="noStrike">
              <a:latin typeface="Arial"/>
            </a:endParaRPr>
          </a:p>
          <a:p>
            <a:pPr>
              <a:lnSpc>
                <a:spcPct val="100000"/>
              </a:lnSpc>
              <a:tabLst>
                <a:tab algn="l" pos="0"/>
              </a:tabLst>
            </a:pPr>
            <a:endParaRPr b="0" lang="en-GB" sz="2400" spc="-1" strike="noStrike">
              <a:latin typeface="Arial"/>
            </a:endParaRPr>
          </a:p>
        </p:txBody>
      </p:sp>
      <p:sp>
        <p:nvSpPr>
          <p:cNvPr id="256" name="CustomShape 3"/>
          <p:cNvSpPr/>
          <p:nvPr/>
        </p:nvSpPr>
        <p:spPr>
          <a:xfrm>
            <a:off x="311760" y="444960"/>
            <a:ext cx="8519760" cy="57204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0" lang="en-GB" sz="3000" spc="-1" strike="noStrike">
                <a:solidFill>
                  <a:srgbClr val="000000"/>
                </a:solidFill>
                <a:latin typeface="Arial"/>
                <a:ea typeface="Arial"/>
              </a:rPr>
              <a:t>Revision - Clients and Servers</a:t>
            </a:r>
            <a:endParaRPr b="0" lang="en-GB" sz="3000" spc="-1" strike="noStrike">
              <a:latin typeface="Arial"/>
            </a:endParaRPr>
          </a:p>
        </p:txBody>
      </p:sp>
      <p:sp>
        <p:nvSpPr>
          <p:cNvPr id="257" name="CustomShape 4"/>
          <p:cNvSpPr/>
          <p:nvPr/>
        </p:nvSpPr>
        <p:spPr>
          <a:xfrm>
            <a:off x="8503560" y="4631760"/>
            <a:ext cx="397800" cy="397440"/>
          </a:xfrm>
          <a:prstGeom prst="ellipse">
            <a:avLst/>
          </a:prstGeom>
          <a:solidFill>
            <a:srgbClr val="eeeeee"/>
          </a:solidFill>
          <a:ln w="9360">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en-GB" sz="1400" spc="-1" strike="noStrike">
                <a:solidFill>
                  <a:srgbClr val="000000"/>
                </a:solidFill>
                <a:latin typeface="Arial"/>
                <a:ea typeface="Arial"/>
              </a:rPr>
              <a:t>B</a:t>
            </a:r>
            <a:endParaRPr b="0" lang="en-GB" sz="1400" spc="-1" strike="noStrike">
              <a:latin typeface="Arial"/>
            </a:endParaRPr>
          </a:p>
        </p:txBody>
      </p:sp>
      <p:sp>
        <p:nvSpPr>
          <p:cNvPr id="258" name="CustomShape 5"/>
          <p:cNvSpPr/>
          <p:nvPr/>
        </p:nvSpPr>
        <p:spPr>
          <a:xfrm>
            <a:off x="1800000" y="1800000"/>
            <a:ext cx="2519640" cy="2015640"/>
          </a:xfrm>
          <a:prstGeom prst="rect">
            <a:avLst/>
          </a:prstGeom>
          <a:solidFill>
            <a:srgbClr val="bce4e5"/>
          </a:solidFill>
          <a:ln w="9360">
            <a:solidFill>
              <a:srgbClr val="3465a4"/>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n-GB" sz="2400" spc="-1" strike="noStrike">
                <a:solidFill>
                  <a:srgbClr val="000000"/>
                </a:solidFill>
                <a:latin typeface="Arial"/>
                <a:ea typeface="Arial"/>
              </a:rPr>
              <a:t>Your Computer</a:t>
            </a:r>
            <a:endParaRPr b="0" lang="en-GB" sz="2400" spc="-1" strike="noStrike">
              <a:latin typeface="Arial"/>
            </a:endParaRPr>
          </a:p>
        </p:txBody>
      </p:sp>
      <p:sp>
        <p:nvSpPr>
          <p:cNvPr id="259" name="CustomShape 6"/>
          <p:cNvSpPr/>
          <p:nvPr/>
        </p:nvSpPr>
        <p:spPr>
          <a:xfrm>
            <a:off x="4320000" y="2304000"/>
            <a:ext cx="2663640" cy="360"/>
          </a:xfrm>
          <a:custGeom>
            <a:avLst/>
            <a:gdLst/>
            <a:ahLst/>
            <a:rect l="l" t="t" r="r" b="b"/>
            <a:pathLst>
              <a:path w="21600" h="21600">
                <a:moveTo>
                  <a:pt x="0" y="0"/>
                </a:moveTo>
                <a:lnTo>
                  <a:pt x="21600" y="21600"/>
                </a:lnTo>
              </a:path>
            </a:pathLst>
          </a:custGeom>
          <a:noFill/>
          <a:ln w="36000">
            <a:solidFill>
              <a:srgbClr val="3465a4"/>
            </a:solidFill>
            <a:round/>
          </a:ln>
        </p:spPr>
        <p:style>
          <a:lnRef idx="0"/>
          <a:fillRef idx="0"/>
          <a:effectRef idx="0"/>
          <a:fontRef idx="minor"/>
        </p:style>
      </p:sp>
      <p:sp>
        <p:nvSpPr>
          <p:cNvPr id="260" name="CustomShape 7"/>
          <p:cNvSpPr/>
          <p:nvPr/>
        </p:nvSpPr>
        <p:spPr>
          <a:xfrm>
            <a:off x="6984000" y="2088000"/>
            <a:ext cx="791640" cy="791640"/>
          </a:xfrm>
          <a:prstGeom prst="arc">
            <a:avLst>
              <a:gd name="adj1" fmla="val 13060800"/>
              <a:gd name="adj2" fmla="val 19624200"/>
            </a:avLst>
          </a:prstGeom>
          <a:noFill/>
          <a:ln w="36000">
            <a:solidFill>
              <a:srgbClr val="3465a4"/>
            </a:solidFill>
            <a:round/>
          </a:ln>
        </p:spPr>
        <p:style>
          <a:lnRef idx="0"/>
          <a:fillRef idx="0"/>
          <a:effectRef idx="0"/>
          <a:fontRef idx="minor"/>
        </p:style>
      </p:sp>
      <p:sp>
        <p:nvSpPr>
          <p:cNvPr id="261" name="CustomShape 8"/>
          <p:cNvSpPr/>
          <p:nvPr/>
        </p:nvSpPr>
        <p:spPr>
          <a:xfrm>
            <a:off x="7120800" y="2196720"/>
            <a:ext cx="516240" cy="474480"/>
          </a:xfrm>
          <a:prstGeom prst="arc">
            <a:avLst>
              <a:gd name="adj1" fmla="val 12922252"/>
              <a:gd name="adj2" fmla="val 19754037"/>
            </a:avLst>
          </a:prstGeom>
          <a:noFill/>
          <a:ln w="36000">
            <a:solidFill>
              <a:srgbClr val="3465a4"/>
            </a:solidFill>
            <a:round/>
          </a:ln>
        </p:spPr>
        <p:style>
          <a:lnRef idx="0"/>
          <a:fillRef idx="0"/>
          <a:effectRef idx="0"/>
          <a:fontRef idx="minor"/>
        </p:style>
      </p:sp>
      <p:sp>
        <p:nvSpPr>
          <p:cNvPr id="262" name="CustomShape 9"/>
          <p:cNvSpPr/>
          <p:nvPr/>
        </p:nvSpPr>
        <p:spPr>
          <a:xfrm>
            <a:off x="7247880" y="2305080"/>
            <a:ext cx="264600" cy="310320"/>
          </a:xfrm>
          <a:prstGeom prst="arc">
            <a:avLst>
              <a:gd name="adj1" fmla="val 13329838"/>
              <a:gd name="adj2" fmla="val 19367151"/>
            </a:avLst>
          </a:prstGeom>
          <a:noFill/>
          <a:ln w="36000">
            <a:solidFill>
              <a:srgbClr val="3465a4"/>
            </a:solidFill>
            <a:round/>
          </a:ln>
        </p:spPr>
        <p:style>
          <a:lnRef idx="0"/>
          <a:fillRef idx="0"/>
          <a:effectRef idx="0"/>
          <a:fontRef idx="minor"/>
        </p:style>
      </p:sp>
      <p:sp>
        <p:nvSpPr>
          <p:cNvPr id="263" name="CustomShape 10"/>
          <p:cNvSpPr/>
          <p:nvPr/>
        </p:nvSpPr>
        <p:spPr>
          <a:xfrm>
            <a:off x="7344000" y="2376000"/>
            <a:ext cx="71640" cy="71640"/>
          </a:xfrm>
          <a:prstGeom prst="ellipse">
            <a:avLst/>
          </a:prstGeom>
          <a:solidFill>
            <a:srgbClr val="729fcf"/>
          </a:solidFill>
          <a:ln w="36000">
            <a:solidFill>
              <a:srgbClr val="3465a4"/>
            </a:solidFill>
            <a:round/>
          </a:ln>
        </p:spPr>
        <p:style>
          <a:lnRef idx="0"/>
          <a:fillRef idx="0"/>
          <a:effectRef idx="0"/>
          <a:fontRef idx="minor"/>
        </p:style>
      </p:sp>
      <p:sp>
        <p:nvSpPr>
          <p:cNvPr id="264" name="CustomShape 11"/>
          <p:cNvSpPr/>
          <p:nvPr/>
        </p:nvSpPr>
        <p:spPr>
          <a:xfrm>
            <a:off x="4752000" y="1872000"/>
            <a:ext cx="2087640" cy="35964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GB" sz="1800" spc="-1" strike="noStrike">
                <a:solidFill>
                  <a:srgbClr val="000000"/>
                </a:solidFill>
                <a:latin typeface="Arial"/>
                <a:ea typeface="Arial"/>
              </a:rPr>
              <a:t>Network &amp; Internet</a:t>
            </a:r>
            <a:endParaRPr b="0" lang="en-GB" sz="1800" spc="-1" strike="noStrike">
              <a:latin typeface="Arial"/>
            </a:endParaRPr>
          </a:p>
        </p:txBody>
      </p:sp>
      <p:sp>
        <p:nvSpPr>
          <p:cNvPr id="265" name="CustomShape 12"/>
          <p:cNvSpPr/>
          <p:nvPr/>
        </p:nvSpPr>
        <p:spPr>
          <a:xfrm>
            <a:off x="5040000" y="3564000"/>
            <a:ext cx="2087640" cy="35964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GB" sz="1800" spc="-1" strike="noStrike">
                <a:solidFill>
                  <a:srgbClr val="000000"/>
                </a:solidFill>
                <a:latin typeface="Arial"/>
                <a:ea typeface="Arial"/>
              </a:rPr>
              <a:t>localhost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170</TotalTime>
  <Application>LibreOffice/6.4.5.2$Linux_X86_64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2020-09-26T17:00:23Z</dcterms:modified>
  <cp:revision>2</cp:revision>
  <dc:subject/>
  <dc:title/>
</cp:coreProperties>
</file>