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B812A31-154E-4CCD-9D33-D22F2F15854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Don't explain any of the words - that's done in subsequent pages, just emphasise that this is just the start and we'll be going easy to make sure they "get it".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This is just one definition (from the OED) but you can also mention others.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F7CC24-5BEE-485A-B8C3-2CB8CFF30BD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16C56A-7EC3-4244-910E-5D0C72478D0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22CF8C-8CE1-472A-8928-138DD2D0CA5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782638-9082-4971-8325-7379E6FB16A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28434-6130-49D3-81C6-3B29F8816A5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50EB6-BABE-419A-AF00-60095A03951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4099E-39D7-43F2-9275-A9C1CF72E34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2A33D-EF4E-4009-B0F3-E123390A2A4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E4BE2-6F3F-4FC1-BB25-5FA1EB1D5E9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D0F19E-03B6-43D0-9205-1A0BF6579F3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64D0B-7B6D-4C99-B35E-B56775DE089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6FFF97-192E-47D3-8744-0CD46A7144B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4C0F6-FC41-4FD4-8E29-011DEB78CA3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0AA50-58C0-48A7-813E-F638C1C4639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547C60-53AD-4197-BB61-BC970F551B3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6B9FEC-3EBA-492B-A0FA-712C94696CE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F43E1-5D41-4986-B037-6EEC857C4F8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09620-6AF5-418D-9EAF-35DBB198C32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7A549-3E20-4BD9-91C1-1161FB90FD8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548303-4128-4165-B783-0583ADA4101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969EB-2D8B-49BC-A61A-2EC3DF7BAA2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A026A-A4F2-45D6-9665-FA65BA406DA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7EC650-A4F0-497C-9749-2DB9BA315CC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A8B4B-B97B-4BCC-8F17-0CE2184CC0F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E2681-D033-4A7B-899F-70212C445CE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525295-0B50-4754-8304-8977B6C95FC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E32D8-40E1-4527-8BC9-A7BB6877291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78D9E-39D8-4396-8084-297443FF651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1433BC-C77A-4CBD-A59A-8216DBF539E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AC9504-32E9-4BED-AB03-0DB09B3EFB1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14FEDE-4439-4AF7-96C6-EF0F79554B1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2E25CF-F5E6-4C02-A528-D5045398697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343390-DCA7-40C2-ABF7-BEBC717B4A3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6364EB-2B87-41DD-9D1E-4721198810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8D45E8-E3D2-457B-BEDE-DAACCAA5F11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C262A0-96F1-4E0E-AF00-93EA43DD440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96BA591-E278-4DC1-84CF-4D4703DDCE6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245CD1-7418-44DD-8362-A15EF30A3D60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B866C6D-FAF6-4F43-AC17-570BF6B0E093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0" rotWithShape="0">
              <a:srgbClr val="b45f06"/>
            </a:outerShdw>
          </a:effectLst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SQL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34343"/>
                </a:solidFill>
                <a:latin typeface="Arial"/>
                <a:ea typeface="Arial"/>
              </a:rPr>
              <a:t>Using Databases for Simple Queries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Let’s Get Started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We shall use PostgreSQL - a widely used relational database. It's open-source and free to use.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If you have Ubuntu as your operating system you can install it using: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br>
              <a:rPr sz="2600"/>
            </a:br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Enter your Ubuntu user password when prompted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Verify your installation using: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22;p22"/>
          <p:cNvSpPr/>
          <p:nvPr/>
        </p:nvSpPr>
        <p:spPr>
          <a:xfrm>
            <a:off x="330840" y="2918160"/>
            <a:ext cx="8482320" cy="4748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apt-get install postgresql postgresql-contrib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Google Shape;123;p22"/>
          <p:cNvSpPr/>
          <p:nvPr/>
        </p:nvSpPr>
        <p:spPr>
          <a:xfrm>
            <a:off x="330840" y="4281840"/>
            <a:ext cx="8482320" cy="42372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psql --version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Create a User then the Database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create your DB user you'll have to use the postgres user - but only this once…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Note: you may need to enter your Ubuntu password to run sudo…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Now create the database for this session: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if &lt;your user name&gt; is the username you use to log in to Ubuntu then you can log in without username or password.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130;p23"/>
          <p:cNvSpPr/>
          <p:nvPr/>
        </p:nvSpPr>
        <p:spPr>
          <a:xfrm>
            <a:off x="330840" y="20538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-u postgres createuser -P --createdb &lt;your user name&gt;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Google Shape;131;p23"/>
          <p:cNvSpPr/>
          <p:nvPr/>
        </p:nvSpPr>
        <p:spPr>
          <a:xfrm>
            <a:off x="330840" y="32040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createdb cyf_hotel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Run the psql Command Line Interface (CLI)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Open a terminal on your laptop then type: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38;p24"/>
          <p:cNvSpPr/>
          <p:nvPr/>
        </p:nvSpPr>
        <p:spPr>
          <a:xfrm>
            <a:off x="349920" y="1774800"/>
            <a:ext cx="8573760" cy="29210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psql cyf_hotel &lt;username&gt;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help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You are using psql, the command-line interface to PostgreSQL.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Type:  \copyright for distribution terms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\h for help with 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\? for help with psql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\g or terminate with semicolon to execute query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\q to quit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Populate the Hotel Database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Load the initial data (so that you can start practising) from the supplied script: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45;p25"/>
          <p:cNvSpPr/>
          <p:nvPr/>
        </p:nvSpPr>
        <p:spPr>
          <a:xfrm>
            <a:off x="371160" y="2104920"/>
            <a:ext cx="8460720" cy="21794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cd path/to/script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 psql cyf_hotel keith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\include build-hotel.sql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\dt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Hotel Database Table Diagram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504000" y="1296000"/>
            <a:ext cx="1728000" cy="158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GB" sz="2400" spc="-1" strike="noStrike">
                <a:latin typeface="Arial"/>
              </a:rPr>
              <a:t>invoices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384000" y="1296000"/>
            <a:ext cx="1728000" cy="158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GB" sz="2400" spc="-1" strike="noStrike">
                <a:latin typeface="Arial"/>
              </a:rPr>
              <a:t>reservations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264000" y="1296000"/>
            <a:ext cx="1728000" cy="158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GB" sz="2400" spc="-1" strike="noStrike">
                <a:latin typeface="Arial"/>
              </a:rPr>
              <a:t>customers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384000" y="3600000"/>
            <a:ext cx="1728000" cy="100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GB" sz="2400" spc="-1" strike="noStrike">
                <a:latin typeface="Arial"/>
              </a:rPr>
              <a:t>rooms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6264000" y="3600000"/>
            <a:ext cx="1728000" cy="100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GB" sz="2400" spc="-1" strike="noStrike">
                <a:latin typeface="Arial"/>
              </a:rPr>
              <a:t>room_types</a:t>
            </a:r>
            <a:endParaRPr b="0" lang="en-GB" sz="2400" spc="-1" strike="noStrike">
              <a:latin typeface="Arial"/>
            </a:endParaRPr>
          </a:p>
        </p:txBody>
      </p:sp>
      <p:grpSp>
        <p:nvGrpSpPr>
          <p:cNvPr id="173" name=""/>
          <p:cNvGrpSpPr/>
          <p:nvPr/>
        </p:nvGrpSpPr>
        <p:grpSpPr>
          <a:xfrm>
            <a:off x="2232000" y="1800000"/>
            <a:ext cx="1152000" cy="504000"/>
            <a:chOff x="2232000" y="1800000"/>
            <a:chExt cx="1152000" cy="504000"/>
          </a:xfrm>
        </p:grpSpPr>
        <p:sp>
          <p:nvSpPr>
            <p:cNvPr id="174" name=""/>
            <p:cNvSpPr/>
            <p:nvPr/>
          </p:nvSpPr>
          <p:spPr>
            <a:xfrm>
              <a:off x="2232000" y="2052000"/>
              <a:ext cx="1152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>
              <a:off x="2232000" y="1800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>
              <a:off x="2232000" y="2052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>
              <a:off x="3168000" y="1980000"/>
              <a:ext cx="144000" cy="144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" name=""/>
          <p:cNvGrpSpPr/>
          <p:nvPr/>
        </p:nvGrpSpPr>
        <p:grpSpPr>
          <a:xfrm>
            <a:off x="5112000" y="1800000"/>
            <a:ext cx="1152000" cy="504000"/>
            <a:chOff x="5112000" y="1800000"/>
            <a:chExt cx="1152000" cy="504000"/>
          </a:xfrm>
        </p:grpSpPr>
        <p:sp>
          <p:nvSpPr>
            <p:cNvPr id="179" name=""/>
            <p:cNvSpPr/>
            <p:nvPr/>
          </p:nvSpPr>
          <p:spPr>
            <a:xfrm>
              <a:off x="5112000" y="2052000"/>
              <a:ext cx="1152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5112000" y="1800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>
              <a:off x="5112000" y="2052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"/>
            <p:cNvSpPr/>
            <p:nvPr/>
          </p:nvSpPr>
          <p:spPr>
            <a:xfrm>
              <a:off x="6048000" y="1980000"/>
              <a:ext cx="144000" cy="144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"/>
          <p:cNvGrpSpPr/>
          <p:nvPr/>
        </p:nvGrpSpPr>
        <p:grpSpPr>
          <a:xfrm>
            <a:off x="5112000" y="3816000"/>
            <a:ext cx="1152000" cy="504000"/>
            <a:chOff x="5112000" y="3816000"/>
            <a:chExt cx="1152000" cy="504000"/>
          </a:xfrm>
        </p:grpSpPr>
        <p:sp>
          <p:nvSpPr>
            <p:cNvPr id="184" name=""/>
            <p:cNvSpPr/>
            <p:nvPr/>
          </p:nvSpPr>
          <p:spPr>
            <a:xfrm>
              <a:off x="5112000" y="4068000"/>
              <a:ext cx="1152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>
              <a:off x="5112000" y="3816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>
              <a:off x="5112000" y="4068000"/>
              <a:ext cx="28800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>
              <a:off x="6048000" y="3996000"/>
              <a:ext cx="144000" cy="144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"/>
          <p:cNvSpPr/>
          <p:nvPr/>
        </p:nvSpPr>
        <p:spPr>
          <a:xfrm>
            <a:off x="4212000" y="2880000"/>
            <a:ext cx="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H="1">
            <a:off x="4212000" y="2880000"/>
            <a:ext cx="252000" cy="28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960000" y="2880000"/>
            <a:ext cx="252000" cy="28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rot="5400000">
            <a:off x="4140000" y="3384000"/>
            <a:ext cx="144000" cy="14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 SELECT Statement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6828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To get data out of a table you use the SELECT statement: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... FROM ...;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name, phone, country FROM customers;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rooms;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(Upper/Lower case only for emphasis - SQL accepts either)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52;p26"/>
          <p:cNvSpPr/>
          <p:nvPr/>
        </p:nvSpPr>
        <p:spPr>
          <a:xfrm>
            <a:off x="5496120" y="1828800"/>
            <a:ext cx="2855880" cy="835200"/>
          </a:xfrm>
          <a:prstGeom prst="wedgeRoundRectCallout">
            <a:avLst>
              <a:gd name="adj1" fmla="val -94152"/>
              <a:gd name="adj2" fmla="val 25003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Semicolon to end an SQL command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Changing the Order of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620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return columns in any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country, name,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phone FROM </a:t>
            </a:r>
            <a:br>
              <a:rPr sz="2400"/>
            </a:b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customers;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Commands can run over several lines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 see the column names in a table use either: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customers;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customers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name, phone and email for all customers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the details of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customer id, checkin date and number of guests from reservations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Some Useful Non-standard psql Commands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list of table names in the database: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\dt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71abe0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a table: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tableName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help for SQL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\h [command]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summary of psql (backslash)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\?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r>
              <a:rPr b="0" lang="en-GB" sz="22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Exit (quit) from psql: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\q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the customers table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help for the SELECT command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Read the psql command help and find out what \dS does, then try it (Note – psql commands ARE case sensitive)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Understand the use of databases and the structure of relational databases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Use basic single table query commands in SQL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Choose which values are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Restrict the rows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Insert new data into a table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Displaying More Than Just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expressions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rate * 0.85 FROM rooms;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 column alias to name the expression: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multi-line SQL, use ; (semicolon) to 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83;p31"/>
          <p:cNvSpPr/>
          <p:nvPr/>
        </p:nvSpPr>
        <p:spPr>
          <a:xfrm>
            <a:off x="863280" y="2520000"/>
            <a:ext cx="7682760" cy="136800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 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rate * 0.85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0000ff"/>
                </a:highlight>
                <a:latin typeface="Courier New"/>
                <a:ea typeface="Courier New"/>
              </a:rPr>
              <a:t>AS discounted_rate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Expressions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Arithmetic: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*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multiply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/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divide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+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add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-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subtract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modulo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(...)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parentheses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String: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||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concatenate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Functions: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These are not part of the SQL standard and so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each vendor has their own set of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Refer to the vendor’s SQL documentation for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https://www.postgresql.org/docs/12/functions.html)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Choosing the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choose which rows to show: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only one = (equals) symbol to test for equality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&lt;, &gt;, &lt;=, &gt;=, != (or &lt;&gt;)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Only rows that match the predicate (test) are returned.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96;p33"/>
          <p:cNvSpPr/>
          <p:nvPr/>
        </p:nvSpPr>
        <p:spPr>
          <a:xfrm>
            <a:off x="872640" y="1692360"/>
            <a:ext cx="7682760" cy="133164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country = 'France';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Delimiting Strings and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single quotes (apostrophes) to define the start and end of string values.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e.g.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'France'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'Keith'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'2020-03-23'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'lockdown'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Dates should be given in ISO format (YYYY-MM-DD) inside apostrophes.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AND and OR to combine tests: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Lists reservations for rooms on the second floor starting from the start of 2018.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209;p35"/>
          <p:cNvSpPr/>
          <p:nvPr/>
        </p:nvSpPr>
        <p:spPr>
          <a:xfrm>
            <a:off x="872640" y="1656360"/>
            <a:ext cx="7682760" cy="176364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reservations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room_no &gt;= 200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checkin_date &gt;= '2018-01-01';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Another example: (cheap or Premier rooms on floors 1 &amp; 2)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216;p36"/>
          <p:cNvSpPr/>
          <p:nvPr/>
        </p:nvSpPr>
        <p:spPr>
          <a:xfrm>
            <a:off x="872640" y="1692360"/>
            <a:ext cx="7682760" cy="173988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9" name="Google Shape;217;p36"/>
          <p:cNvSpPr/>
          <p:nvPr/>
        </p:nvSpPr>
        <p:spPr>
          <a:xfrm>
            <a:off x="307800" y="3396240"/>
            <a:ext cx="8520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Oops: This didn't quite get it right - it returns rooms on 3rd &amp; 4th floors.  Why?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2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Overriding Evaluation Order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Just like any programming language, SQL has an evaluation order (precedence). You can override it using parentheses: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also use parentheses in arithmetic expressions, etc.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224;p37"/>
          <p:cNvSpPr/>
          <p:nvPr/>
        </p:nvSpPr>
        <p:spPr>
          <a:xfrm>
            <a:off x="797760" y="2116080"/>
            <a:ext cx="7682760" cy="184392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(room_type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100.00)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Predicate Types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in range b-c inclusive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price BETWEEN 100 AND 250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IN (b, c, d,...)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equal to one of b, c, d…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room_no IN (201, 202, 204, 206)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IN (b, c, d,...)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the LIKE Operator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LIKE tests for a match against a wildcard string: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any number of any characters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_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(underscore) matches exactly one of any char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'A%'</a:t>
            </a: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names starting with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'_a%'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with 2nd char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'%ow%'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containing ‘ow’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 by using 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a NOT LIKE b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customers are from Norway?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rooms can accommodate more than two people?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invoices are dated after one month ago?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would last month's invoices change if we gave a discount of 15%.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customers whose second name starts with 'M' (hint: there's a space before second name)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a Database?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A structured set of data held in a computer, especially one that is accessible in various ways.” (OED)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980000"/>
                </a:solidFill>
                <a:latin typeface="Arial"/>
                <a:ea typeface="Arial"/>
              </a:rPr>
              <a:t>Structured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74e13"/>
                </a:solidFill>
                <a:latin typeface="Arial"/>
                <a:ea typeface="Arial"/>
              </a:rPr>
              <a:t>Accessible in Various Ways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SQL Functions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modify column values using functions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This also uses a column alias (namelen) to give the query a meaningful column heading.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There are functions that operate on all the different datatypes.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b5394"/>
                </a:solidFill>
                <a:latin typeface="Arial"/>
                <a:ea typeface="Arial"/>
              </a:rPr>
              <a:t>(Also see: https://www.postgresql.org/docs/12/static/functions-string.html)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249;p41"/>
          <p:cNvSpPr/>
          <p:nvPr/>
        </p:nvSpPr>
        <p:spPr>
          <a:xfrm>
            <a:off x="429120" y="1692360"/>
            <a:ext cx="8337600" cy="93312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SELECT name, length(name) AS namelen, upper(email)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     </a:t>
            </a: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FROM customers;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Function Examples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 from Manchester, UK: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room rates after VAT increases to 23.5% (from 20%)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256;p42"/>
          <p:cNvSpPr/>
          <p:nvPr/>
        </p:nvSpPr>
        <p:spPr>
          <a:xfrm>
            <a:off x="429120" y="1728000"/>
            <a:ext cx="8337600" cy="126000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lower(country) = 'uk'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city = 'Manchester';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35" name="Google Shape;257;p42"/>
          <p:cNvSpPr/>
          <p:nvPr/>
        </p:nvSpPr>
        <p:spPr>
          <a:xfrm>
            <a:off x="429120" y="3361680"/>
            <a:ext cx="8337600" cy="131832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room_no, room_type, rate AS old_rate,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round(rate * 5/6 * 123.5/100) AS new_rate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SQL dates and times are held in an internal format but represented externally as strings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Text date format: 'YYYY-MM-DD' (e.g. '2018-07-21')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Time format: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'HH:mm:SS.ddd' (e.g. '14:32')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Date/Time format: 'YYYY-MM-DD HH:mm:SS.ddd'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'2018-07-21 15:26:04')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Arithmetic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You can perform arithmetic on dates/times, for example: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Returns details of all reservations that are checking out tomorrow.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There are many date/time functions - see the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b5394"/>
                </a:solidFill>
                <a:latin typeface="Arial"/>
                <a:ea typeface="Arial"/>
              </a:rPr>
              <a:t>(e.g. https://www.postgresql.org/docs/12/static/functions-datetime.html)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270;p44"/>
          <p:cNvSpPr/>
          <p:nvPr/>
        </p:nvSpPr>
        <p:spPr>
          <a:xfrm>
            <a:off x="403200" y="1648440"/>
            <a:ext cx="8337600" cy="159516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cust_id, room_no, checkin_date,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checkout_date - checkin_date AS nights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reservations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checkout_date = current_date + 1;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 Using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8124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Write a query to check that all booking dates are before their checkin dates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We plan to offer a discount of 10% on all Premier and Premier Plus rooms next month. How much would we gain on each room if occupancy rose by 5 nights over the month.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reservations for this month and the number of nights booked.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Eliminating Duplicates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nationalities visit our hotel?”: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many entries do you see for each country?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see each country only once, use DISTINCT: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283;p46"/>
          <p:cNvSpPr/>
          <p:nvPr/>
        </p:nvSpPr>
        <p:spPr>
          <a:xfrm>
            <a:off x="730440" y="1665720"/>
            <a:ext cx="7682760" cy="53028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country FROM customers;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6" name="Google Shape;284;p46"/>
          <p:cNvSpPr/>
          <p:nvPr/>
        </p:nvSpPr>
        <p:spPr>
          <a:xfrm>
            <a:off x="730440" y="3376440"/>
            <a:ext cx="7682760" cy="54756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DISTINCT country FROM customers;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Ordering the Returned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If you want to see data in a specific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add ASC (default) or DESC after each column name in the ORDER BY clause to control direction. 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291;p47"/>
          <p:cNvSpPr/>
          <p:nvPr/>
        </p:nvSpPr>
        <p:spPr>
          <a:xfrm>
            <a:off x="872640" y="1695240"/>
            <a:ext cx="7682760" cy="132876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0" name="Google Shape;292;p47"/>
          <p:cNvSpPr/>
          <p:nvPr/>
        </p:nvSpPr>
        <p:spPr>
          <a:xfrm>
            <a:off x="872640" y="3981240"/>
            <a:ext cx="7682760" cy="91476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rate DESC, room_no;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Limiting the Number of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limit the number of rows returned: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normally used without ORDER BY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all versions of SQL support LIMIT, some use TOP while Oracle uses ROWNUM.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299;p48"/>
          <p:cNvSpPr/>
          <p:nvPr/>
        </p:nvSpPr>
        <p:spPr>
          <a:xfrm>
            <a:off x="872640" y="1656360"/>
            <a:ext cx="7682760" cy="1701720"/>
          </a:xfrm>
          <a:prstGeom prst="rect">
            <a:avLst/>
          </a:prstGeom>
          <a:solidFill>
            <a:srgbClr val="35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LIMIT 20;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different room types and rates for all rooms avoiding duplicates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customers’ name, address and phone in alphabetic order of names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guests' name, address, city and country in ascending country then reverse city order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room no., type and cost of staying 5 nights in each of the top 10 most expensive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this lesson you have learned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structure of relational databases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basics of using SQL to query a pre-existing database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sequence of columns in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order of rows returned from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restrict the rows to those that match some predicate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Various conditional operators used to construct predicates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Why Use Databases?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Why not just use a plain file?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define the structure of the data and the relationships between entities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data checking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transparent fast access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eliminate redundancy and duplication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be used to answer varied questions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2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Homework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See the instructions in the course notes for this week's homework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class exercises if you haven't yet finished them (most people don't during the class)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Fork and clone the homework repository and create a new branch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mandatory tasks, 1-reading and 2-classes-db, for week-1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Submit your homework solutions by creating a pull request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End of Lesson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Kind of Database?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There are many kinds of database but the most frequently used is the Relational kind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Other kinds include Key/Value, Graph, Document (all often generically called NoSQL databases)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We’re going to look at Relational Database, the most widely used and supported by standards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SQL?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SQL (Structured Query Language) is used to access relational databases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 2" charset="2"/>
              <a:buChar char="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Pronounced S-Q-L or Sequel (many people use both)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Provides for query, update, insert and delete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Can create and alter the data structure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SQL is non-procedural (no loops, no if-then-else…)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 specify what you want and the RDBMS works out how to achieve it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What’s an RDBMS?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RDBMS (Relational Database Management System) is a layer of software between the application and the file system.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It processes requests in SQL from application code and returns query results and status.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Stores data in tables of rows and columns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Tables, Columns,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Google Shape;97;p20"/>
          <p:cNvGraphicFramePr/>
          <p:nvPr/>
        </p:nvGraphicFramePr>
        <p:xfrm>
          <a:off x="311760" y="1448640"/>
          <a:ext cx="3861000" cy="1585080"/>
        </p:xfrm>
        <a:graphic>
          <a:graphicData uri="http://schemas.openxmlformats.org/drawingml/2006/table">
            <a:tbl>
              <a:tblPr/>
              <a:tblGrid>
                <a:gridCol w="785880"/>
                <a:gridCol w="1770840"/>
                <a:gridCol w="1304640"/>
              </a:tblGrid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Thomas Jones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01612345678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Google Shape;98;p20"/>
          <p:cNvSpPr/>
          <p:nvPr/>
        </p:nvSpPr>
        <p:spPr>
          <a:xfrm>
            <a:off x="311760" y="1051920"/>
            <a:ext cx="24735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Google Shape;99;p20"/>
          <p:cNvSpPr/>
          <p:nvPr/>
        </p:nvSpPr>
        <p:spPr>
          <a:xfrm>
            <a:off x="4479480" y="2587320"/>
            <a:ext cx="2412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41" name="Google Shape;100;p20"/>
          <p:cNvGraphicFramePr/>
          <p:nvPr/>
        </p:nvGraphicFramePr>
        <p:xfrm>
          <a:off x="4479480" y="3026160"/>
          <a:ext cx="4478760" cy="1585080"/>
        </p:xfrm>
        <a:graphic>
          <a:graphicData uri="http://schemas.openxmlformats.org/drawingml/2006/table">
            <a:tbl>
              <a:tblPr/>
              <a:tblGrid>
                <a:gridCol w="807840"/>
                <a:gridCol w="1230480"/>
                <a:gridCol w="1356120"/>
                <a:gridCol w="1084680"/>
              </a:tblGrid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Google Shape;101;p20"/>
          <p:cNvSpPr/>
          <p:nvPr/>
        </p:nvSpPr>
        <p:spPr>
          <a:xfrm>
            <a:off x="4741920" y="2027520"/>
            <a:ext cx="1580400" cy="414360"/>
          </a:xfrm>
          <a:prstGeom prst="wedgeRoundRectCallout">
            <a:avLst>
              <a:gd name="adj1" fmla="val -33672"/>
              <a:gd name="adj2" fmla="val 123432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Table 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Google Shape;102;p20"/>
          <p:cNvSpPr/>
          <p:nvPr/>
        </p:nvSpPr>
        <p:spPr>
          <a:xfrm>
            <a:off x="5052960" y="1230840"/>
            <a:ext cx="1930320" cy="452520"/>
          </a:xfrm>
          <a:prstGeom prst="wedgeRoundRectCallout">
            <a:avLst>
              <a:gd name="adj1" fmla="val -109701"/>
              <a:gd name="adj2" fmla="val 44382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Google Shape;103;p20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08240"/>
              <a:gd name="adj2" fmla="val -41891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5" name="Google Shape;104;p20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11537"/>
              <a:gd name="adj2" fmla="val 36483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Google Shape;105;p20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-44340"/>
              <a:gd name="adj2" fmla="val -168729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Google Shape;106;p20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27143"/>
              <a:gd name="adj2" fmla="val -168729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Why Not Combine the Data?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happened to Thomas Jones?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do we need to do if Sally changes her phone number?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Google Shape;113;p21"/>
          <p:cNvGraphicFramePr/>
          <p:nvPr/>
        </p:nvGraphicFramePr>
        <p:xfrm>
          <a:off x="311760" y="1628280"/>
          <a:ext cx="7238160" cy="1585080"/>
        </p:xfrm>
        <a:graphic>
          <a:graphicData uri="http://schemas.openxmlformats.org/drawingml/2006/table">
            <a:tbl>
              <a:tblPr/>
              <a:tblGrid>
                <a:gridCol w="696240"/>
                <a:gridCol w="1875240"/>
                <a:gridCol w="1927080"/>
                <a:gridCol w="1603080"/>
                <a:gridCol w="1136880"/>
              </a:tblGrid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Google Shape;114;p21"/>
          <p:cNvSpPr/>
          <p:nvPr/>
        </p:nvSpPr>
        <p:spPr>
          <a:xfrm>
            <a:off x="311760" y="1265760"/>
            <a:ext cx="2412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Google Shape;115;p21"/>
          <p:cNvSpPr/>
          <p:nvPr/>
        </p:nvSpPr>
        <p:spPr>
          <a:xfrm>
            <a:off x="2811600" y="4287240"/>
            <a:ext cx="30963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3000" spc="-1" strike="noStrike">
                <a:solidFill>
                  <a:srgbClr val="980000"/>
                </a:solidFill>
                <a:latin typeface="Arial"/>
                <a:ea typeface="Arial"/>
              </a:rPr>
              <a:t>(Don’t do this!!!)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2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2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2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2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2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2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2023-03-04T15:38:55Z</dcterms:modified>
  <cp:revision>6</cp:revision>
  <dc:subject/>
  <dc:title/>
</cp:coreProperties>
</file>