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A30CC3-7968-49D4-B7A9-D6DF7802CD18}">
  <a:tblStyle styleId="{E4A30CC3-7968-49D4-B7A9-D6DF7802CD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d9bac7d0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d9bac7d0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dabb08f6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dabb08f6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dabb08f6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dabb08f6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dabb08f6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dabb08f6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ceab6553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ceab6553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ceab6553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ceab6553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fadde3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fadde3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ceab6553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ceab6553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ceab6553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ceab6553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dabb08f6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dabb08f66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444e3f6c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44e3f6c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d9bac7d0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d9bac7d0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dabb08f6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dabb08f66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d9ed5a7f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d9ed5a7f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dabb08f66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dabb08f66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dabb08f66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dabb08f66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dabb08f6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dabb08f6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dabb08f66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dabb08f66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ceab6553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ceab6553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ceab6553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eab6553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ceab6553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ceab6553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ceab6553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ceab6553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dabb08f6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dabb08f6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ceab6553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ceab6553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a79528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a79528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ca795280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ca795280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ca795280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ca795280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ca795280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ca795280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ceab6553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ceab6553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ca795280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ca795280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ceab6553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ceab6553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ceab6553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ceab6553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ca795280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ca795280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dabb08f6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dabb08f6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ca795280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ca795280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ca79528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ca79528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8d9ed5a7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d9ed5a7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8d9ed5a7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d9ed5a7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d9ed5a7f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d9ed5a7f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d9ed5a7f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d9ed5a7f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45dd6b19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5dd6b19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45dd6b19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5dd6b19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dabb08f66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dabb08f66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dabb08f66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dabb08f66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fadde3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fadde3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dabb08f6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dabb08f6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dabb08f6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dabb08f6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dabb08f66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dabb08f6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FE9FB"/>
            </a:gs>
            <a:gs pos="100000">
              <a:srgbClr val="6E9BE7"/>
            </a:gs>
          </a:gsLst>
          <a:lin ang="13500032" scaled="0"/>
        </a:gra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effectLst>
            <a:outerShdw rotWithShape="0" algn="bl" dir="2700000" dist="38100">
              <a:srgbClr val="B45F06"/>
            </a:outerShdw>
          </a:effectLst>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800"/>
              <a:buNone/>
              <a:defRPr sz="2800">
                <a:solidFill>
                  <a:srgbClr val="43434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0"/>
              </a:spcBef>
              <a:spcAft>
                <a:spcPts val="0"/>
              </a:spcAft>
              <a:buClr>
                <a:srgbClr val="20124D"/>
              </a:buClr>
              <a:buSzPts val="2400"/>
              <a:buChar char="●"/>
              <a:defRPr>
                <a:solidFill>
                  <a:srgbClr val="20124D"/>
                </a:solidFill>
              </a:defRPr>
            </a:lvl1pPr>
            <a:lvl2pPr indent="-368300" lvl="1" marL="914400" rtl="0">
              <a:lnSpc>
                <a:spcPct val="115000"/>
              </a:lnSpc>
              <a:spcBef>
                <a:spcPts val="0"/>
              </a:spcBef>
              <a:spcAft>
                <a:spcPts val="0"/>
              </a:spcAft>
              <a:buClr>
                <a:srgbClr val="20124D"/>
              </a:buClr>
              <a:buSzPts val="2200"/>
              <a:buChar char="○"/>
              <a:defRPr>
                <a:solidFill>
                  <a:srgbClr val="20124D"/>
                </a:solidFill>
              </a:defRPr>
            </a:lvl2pPr>
            <a:lvl3pPr indent="-342900" lvl="2" marL="1371600" rtl="0">
              <a:lnSpc>
                <a:spcPct val="115000"/>
              </a:lnSpc>
              <a:spcBef>
                <a:spcPts val="0"/>
              </a:spcBef>
              <a:spcAft>
                <a:spcPts val="0"/>
              </a:spcAft>
              <a:buSzPts val="1800"/>
              <a:buChar char="■"/>
              <a:defRPr sz="1800"/>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68300" lvl="1" marL="914400" rtl="0">
              <a:spcBef>
                <a:spcPts val="1600"/>
              </a:spcBef>
              <a:spcAft>
                <a:spcPts val="0"/>
              </a:spcAft>
              <a:buSzPts val="22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68300" lvl="1" marL="914400" rtl="0" algn="ctr">
              <a:spcBef>
                <a:spcPts val="1600"/>
              </a:spcBef>
              <a:spcAft>
                <a:spcPts val="0"/>
              </a:spcAft>
              <a:buSzPts val="22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FE9FB"/>
            </a:gs>
            <a:gs pos="100000">
              <a:srgbClr val="6E9BE7"/>
            </a:gs>
          </a:gsLst>
          <a:lin ang="13500032" scaled="0"/>
        </a:gradFill>
      </p:bgPr>
    </p:bg>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a:effectLst>
            <a:outerShdw rotWithShape="0" algn="bl" dir="2700000" dist="38100">
              <a:srgbClr val="B45F06"/>
            </a:outerShdw>
          </a:effectLst>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800"/>
              <a:buNone/>
              <a:defRPr sz="2800">
                <a:solidFill>
                  <a:srgbClr val="43434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06400" lvl="0" marL="457200" rtl="0">
              <a:lnSpc>
                <a:spcPct val="115000"/>
              </a:lnSpc>
              <a:spcBef>
                <a:spcPts val="0"/>
              </a:spcBef>
              <a:spcAft>
                <a:spcPts val="0"/>
              </a:spcAft>
              <a:buClr>
                <a:srgbClr val="20124D"/>
              </a:buClr>
              <a:buSzPts val="2800"/>
              <a:buChar char="●"/>
              <a:defRPr sz="2800">
                <a:solidFill>
                  <a:srgbClr val="20124D"/>
                </a:solidFill>
              </a:defRPr>
            </a:lvl1pPr>
            <a:lvl2pPr indent="-381000" lvl="1" marL="914400" rtl="0">
              <a:lnSpc>
                <a:spcPct val="115000"/>
              </a:lnSpc>
              <a:spcBef>
                <a:spcPts val="0"/>
              </a:spcBef>
              <a:spcAft>
                <a:spcPts val="0"/>
              </a:spcAft>
              <a:buClr>
                <a:srgbClr val="20124D"/>
              </a:buClr>
              <a:buSzPts val="2400"/>
              <a:buChar char="○"/>
              <a:defRPr sz="2400">
                <a:solidFill>
                  <a:srgbClr val="20124D"/>
                </a:solidFill>
              </a:defRPr>
            </a:lvl2pPr>
            <a:lvl3pPr indent="-342900" lvl="2" marL="1371600" rtl="0">
              <a:lnSpc>
                <a:spcPct val="115000"/>
              </a:lnSpc>
              <a:spcBef>
                <a:spcPts val="0"/>
              </a:spcBef>
              <a:spcAft>
                <a:spcPts val="0"/>
              </a:spcAft>
              <a:buSzPts val="1800"/>
              <a:buChar char="■"/>
              <a:defRPr sz="1800"/>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68300" lvl="1" marL="914400" rtl="0">
              <a:spcBef>
                <a:spcPts val="1600"/>
              </a:spcBef>
              <a:spcAft>
                <a:spcPts val="0"/>
              </a:spcAft>
              <a:buSzPts val="22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68300" lvl="1" marL="914400" rtl="0" algn="ctr">
              <a:spcBef>
                <a:spcPts val="1600"/>
              </a:spcBef>
              <a:spcAft>
                <a:spcPts val="0"/>
              </a:spcAft>
              <a:buSzPts val="22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lin ang="1350003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rgbClr val="20124D"/>
              </a:buClr>
              <a:buSzPts val="2400"/>
              <a:buChar char="●"/>
              <a:defRPr sz="2400">
                <a:solidFill>
                  <a:srgbClr val="20124D"/>
                </a:solidFill>
              </a:defRPr>
            </a:lvl1pPr>
            <a:lvl2pPr indent="-368300" lvl="1" marL="914400" rtl="0">
              <a:lnSpc>
                <a:spcPct val="115000"/>
              </a:lnSpc>
              <a:spcBef>
                <a:spcPts val="1600"/>
              </a:spcBef>
              <a:spcAft>
                <a:spcPts val="0"/>
              </a:spcAft>
              <a:buClr>
                <a:srgbClr val="20124D"/>
              </a:buClr>
              <a:buSzPts val="2200"/>
              <a:buChar char="○"/>
              <a:defRPr sz="2200">
                <a:solidFill>
                  <a:srgbClr val="20124D"/>
                </a:solidFill>
              </a:defRPr>
            </a:lvl2pPr>
            <a:lvl3pPr indent="-342900" lvl="2" marL="1371600" rtl="0">
              <a:lnSpc>
                <a:spcPct val="115000"/>
              </a:lnSpc>
              <a:spcBef>
                <a:spcPts val="1600"/>
              </a:spcBef>
              <a:spcAft>
                <a:spcPts val="0"/>
              </a:spcAft>
              <a:buClr>
                <a:srgbClr val="20124D"/>
              </a:buClr>
              <a:buSzPts val="1800"/>
              <a:buChar char="■"/>
              <a:defRPr sz="1800">
                <a:solidFill>
                  <a:srgbClr val="20124D"/>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lin ang="13500032" scaled="0"/>
        </a:gra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rgbClr val="20124D"/>
              </a:buClr>
              <a:buSzPts val="2400"/>
              <a:buChar char="●"/>
              <a:defRPr sz="2400">
                <a:solidFill>
                  <a:srgbClr val="20124D"/>
                </a:solidFill>
              </a:defRPr>
            </a:lvl1pPr>
            <a:lvl2pPr indent="-368300" lvl="1" marL="914400" rtl="0">
              <a:lnSpc>
                <a:spcPct val="115000"/>
              </a:lnSpc>
              <a:spcBef>
                <a:spcPts val="1600"/>
              </a:spcBef>
              <a:spcAft>
                <a:spcPts val="0"/>
              </a:spcAft>
              <a:buClr>
                <a:srgbClr val="20124D"/>
              </a:buClr>
              <a:buSzPts val="2200"/>
              <a:buChar char="○"/>
              <a:defRPr sz="2200">
                <a:solidFill>
                  <a:srgbClr val="20124D"/>
                </a:solidFill>
              </a:defRPr>
            </a:lvl2pPr>
            <a:lvl3pPr indent="-342900" lvl="2" marL="1371600" rtl="0">
              <a:lnSpc>
                <a:spcPct val="115000"/>
              </a:lnSpc>
              <a:spcBef>
                <a:spcPts val="1600"/>
              </a:spcBef>
              <a:spcAft>
                <a:spcPts val="0"/>
              </a:spcAft>
              <a:buClr>
                <a:srgbClr val="20124D"/>
              </a:buClr>
              <a:buSzPts val="1800"/>
              <a:buChar char="■"/>
              <a:defRPr sz="1800">
                <a:solidFill>
                  <a:srgbClr val="20124D"/>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hyperlink" Target="https://www.postgresql.org/docs/12/datatyp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13500032" scaled="0"/>
        </a:gradFill>
      </p:bgPr>
    </p:bg>
    <p:spTree>
      <p:nvGrpSpPr>
        <p:cNvPr id="143" name="Shape 143"/>
        <p:cNvGrpSpPr/>
        <p:nvPr/>
      </p:nvGrpSpPr>
      <p:grpSpPr>
        <a:xfrm>
          <a:off x="0" y="0"/>
          <a:ext cx="0" cy="0"/>
          <a:chOff x="0" y="0"/>
          <a:chExt cx="0" cy="0"/>
        </a:xfrm>
      </p:grpSpPr>
      <p:sp>
        <p:nvSpPr>
          <p:cNvPr id="144" name="Google Shape;144;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More Queries</a:t>
            </a:r>
            <a:endParaRPr/>
          </a:p>
        </p:txBody>
      </p:sp>
      <p:sp>
        <p:nvSpPr>
          <p:cNvPr id="145" name="Google Shape;145;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Aggregation, Joins and 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Restricting Aggregates Using Aggregate Function</a:t>
            </a:r>
            <a:endParaRPr sz="2800"/>
          </a:p>
        </p:txBody>
      </p:sp>
      <p:sp>
        <p:nvSpPr>
          <p:cNvPr id="211" name="Google Shape;21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 WHERE clause is applied before any aggregation.</a:t>
            </a:r>
            <a:endParaRPr sz="2400"/>
          </a:p>
          <a:p>
            <a:pPr indent="0" lvl="0" marL="0" rtl="0" algn="l">
              <a:spcBef>
                <a:spcPts val="0"/>
              </a:spcBef>
              <a:spcAft>
                <a:spcPts val="0"/>
              </a:spcAft>
              <a:buNone/>
            </a:pPr>
            <a:r>
              <a:rPr lang="en-GB" sz="2400"/>
              <a:t>To return only results with the number of reservations greater than 4 we use the HAVING clause:</a:t>
            </a:r>
            <a:endParaRPr sz="2400"/>
          </a:p>
        </p:txBody>
      </p:sp>
      <p:sp>
        <p:nvSpPr>
          <p:cNvPr id="212" name="Google Shape;212;p46"/>
          <p:cNvSpPr txBox="1"/>
          <p:nvPr/>
        </p:nvSpPr>
        <p:spPr>
          <a:xfrm>
            <a:off x="403050" y="2518700"/>
            <a:ext cx="8337900" cy="21042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SELECT trunc(room_no/100) AS floor,</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a:t>
            </a:r>
            <a:r>
              <a:rPr lang="en-GB" sz="2000">
                <a:solidFill>
                  <a:srgbClr val="EFEFEF"/>
                </a:solidFill>
                <a:highlight>
                  <a:srgbClr val="351C75"/>
                </a:highlight>
                <a:latin typeface="Courier New"/>
                <a:ea typeface="Courier New"/>
                <a:cs typeface="Courier New"/>
                <a:sym typeface="Courier New"/>
              </a:rPr>
              <a:t>to_char(checkin_date, 'YYYY-MM') AS month,</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count(*), sum(no_guests), avg(no_guests)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FROM reservations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GROUP BY floor, month</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a:t>
            </a:r>
            <a:r>
              <a:rPr b="1" lang="en-GB" sz="2000">
                <a:solidFill>
                  <a:srgbClr val="EFEFEF"/>
                </a:solidFill>
                <a:highlight>
                  <a:srgbClr val="351C75"/>
                </a:highlight>
                <a:latin typeface="Courier New"/>
                <a:ea typeface="Courier New"/>
                <a:cs typeface="Courier New"/>
                <a:sym typeface="Courier New"/>
              </a:rPr>
              <a:t>HAVING count(*) &gt; 4;	--&lt;&lt; Note the HAVING keyword</a:t>
            </a:r>
            <a:endParaRPr b="1" sz="2000">
              <a:solidFill>
                <a:srgbClr val="EFEFEF"/>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WHERE and HAVING</a:t>
            </a:r>
            <a:endParaRPr/>
          </a:p>
        </p:txBody>
      </p:sp>
      <p:sp>
        <p:nvSpPr>
          <p:cNvPr id="218" name="Google Shape;21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When using the GROUP BY clause you might be confused about when to use WHERE and HAVING.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Use WHERE when the values you want to test are available without aggregate functions.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Use HAVING when the values you want to test are the results of aggregate functions.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22" name="Shape 222"/>
        <p:cNvGrpSpPr/>
        <p:nvPr/>
      </p:nvGrpSpPr>
      <p:grpSpPr>
        <a:xfrm>
          <a:off x="0" y="0"/>
          <a:ext cx="0" cy="0"/>
          <a:chOff x="0" y="0"/>
          <a:chExt cx="0" cy="0"/>
        </a:xfrm>
      </p:grpSpPr>
      <p:sp>
        <p:nvSpPr>
          <p:cNvPr id="223" name="Google Shape;22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Using Aggregate Groups</a:t>
            </a:r>
            <a:endParaRPr/>
          </a:p>
        </p:txBody>
      </p:sp>
      <p:sp>
        <p:nvSpPr>
          <p:cNvPr id="224" name="Google Shape;224;p48"/>
          <p:cNvSpPr txBox="1"/>
          <p:nvPr>
            <p:ph idx="1" type="body"/>
          </p:nvPr>
        </p:nvSpPr>
        <p:spPr>
          <a:xfrm>
            <a:off x="3812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What is the grand total of all invoices for each month?</a:t>
            </a:r>
            <a:endParaRPr sz="2400"/>
          </a:p>
          <a:p>
            <a:pPr indent="-381000" lvl="0" marL="457200" rtl="0" algn="l">
              <a:spcBef>
                <a:spcPts val="0"/>
              </a:spcBef>
              <a:spcAft>
                <a:spcPts val="0"/>
              </a:spcAft>
              <a:buSzPts val="2400"/>
              <a:buAutoNum type="arabicPeriod"/>
            </a:pPr>
            <a:r>
              <a:rPr lang="en-GB" sz="2400"/>
              <a:t>How many guests could be accommodated at one time on each floor?</a:t>
            </a:r>
            <a:endParaRPr sz="2400"/>
          </a:p>
          <a:p>
            <a:pPr indent="-381000" lvl="0" marL="457200" rtl="0" algn="l">
              <a:spcBef>
                <a:spcPts val="0"/>
              </a:spcBef>
              <a:spcAft>
                <a:spcPts val="0"/>
              </a:spcAft>
              <a:buSzPts val="2400"/>
              <a:buAutoNum type="arabicPeriod"/>
            </a:pPr>
            <a:r>
              <a:rPr lang="en-GB" sz="2400"/>
              <a:t>Which rooms have been occupied for less than 10 nights and for how many nights have they been occupied?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Updating Existing Data</a:t>
            </a:r>
            <a:endParaRPr/>
          </a:p>
        </p:txBody>
      </p:sp>
      <p:sp>
        <p:nvSpPr>
          <p:cNvPr id="230" name="Google Shape;23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20124D"/>
                </a:solidFill>
              </a:rPr>
              <a:t>You will often need to change the data in existing rows (e.g. a customer checks in and is assigned a room number).</a:t>
            </a:r>
            <a:endParaRPr sz="2400">
              <a:solidFill>
                <a:srgbClr val="20124D"/>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1200"/>
          </a:p>
          <a:p>
            <a:pPr indent="0" lvl="0" marL="0" rtl="0" algn="l">
              <a:spcBef>
                <a:spcPts val="0"/>
              </a:spcBef>
              <a:spcAft>
                <a:spcPts val="0"/>
              </a:spcAft>
              <a:buClr>
                <a:srgbClr val="000000"/>
              </a:buClr>
              <a:buSzPts val="1100"/>
              <a:buFont typeface="Arial"/>
              <a:buNone/>
            </a:pPr>
            <a:r>
              <a:t/>
            </a:r>
            <a:endParaRPr sz="1200"/>
          </a:p>
          <a:p>
            <a:pPr indent="0" lvl="0" marL="0" rtl="0" algn="l">
              <a:spcBef>
                <a:spcPts val="0"/>
              </a:spcBef>
              <a:spcAft>
                <a:spcPts val="0"/>
              </a:spcAft>
              <a:buNone/>
            </a:pPr>
            <a:r>
              <a:t/>
            </a:r>
            <a:endParaRPr sz="1200">
              <a:solidFill>
                <a:srgbClr val="20124D"/>
              </a:solidFill>
            </a:endParaRPr>
          </a:p>
          <a:p>
            <a:pPr indent="0" lvl="0" marL="0" rtl="0" algn="l">
              <a:spcBef>
                <a:spcPts val="0"/>
              </a:spcBef>
              <a:spcAft>
                <a:spcPts val="0"/>
              </a:spcAft>
              <a:buNone/>
            </a:pPr>
            <a:r>
              <a:rPr lang="en-GB" sz="2400">
                <a:solidFill>
                  <a:srgbClr val="20124D"/>
                </a:solidFill>
              </a:rPr>
              <a:t>The WHERE clause defines which row(s) to be updated, the SET clause specifies which column(s) are to be changed.</a:t>
            </a:r>
            <a:endParaRPr sz="2400">
              <a:solidFill>
                <a:srgbClr val="20124D"/>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sz="2400">
                <a:solidFill>
                  <a:srgbClr val="FF0000"/>
                </a:solidFill>
              </a:rPr>
              <a:t>Beware - no WHERE clause = all rows!</a:t>
            </a:r>
            <a:endParaRPr sz="2400">
              <a:solidFill>
                <a:srgbClr val="FF0000"/>
              </a:solidFill>
            </a:endParaRPr>
          </a:p>
        </p:txBody>
      </p:sp>
      <p:sp>
        <p:nvSpPr>
          <p:cNvPr id="231" name="Google Shape;231;p49"/>
          <p:cNvSpPr/>
          <p:nvPr/>
        </p:nvSpPr>
        <p:spPr>
          <a:xfrm>
            <a:off x="330750" y="2064300"/>
            <a:ext cx="8482500" cy="1014900"/>
          </a:xfrm>
          <a:prstGeom prst="rect">
            <a:avLst/>
          </a:prstGeom>
          <a:solidFill>
            <a:srgbClr val="351C7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UPDATE reservations</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SET room_no = 213</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WHERE id = 97;</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Updating Multiple Values</a:t>
            </a:r>
            <a:endParaRPr/>
          </a:p>
        </p:txBody>
      </p:sp>
      <p:sp>
        <p:nvSpPr>
          <p:cNvPr id="237" name="Google Shape;23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20124D"/>
                </a:solidFill>
              </a:rPr>
              <a:t>An UPDATE command can change more than one column:</a:t>
            </a:r>
            <a:endParaRPr sz="2400">
              <a:solidFill>
                <a:srgbClr val="20124D"/>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a:solidFill>
                <a:srgbClr val="20124D"/>
              </a:solidFill>
            </a:endParaRPr>
          </a:p>
          <a:p>
            <a:pPr indent="0" lvl="0" marL="0" rtl="0" algn="l">
              <a:spcBef>
                <a:spcPts val="0"/>
              </a:spcBef>
              <a:spcAft>
                <a:spcPts val="0"/>
              </a:spcAft>
              <a:buNone/>
            </a:pPr>
            <a:r>
              <a:t/>
            </a:r>
            <a:endParaRPr sz="1200">
              <a:solidFill>
                <a:srgbClr val="20124D"/>
              </a:solidFill>
            </a:endParaRPr>
          </a:p>
          <a:p>
            <a:pPr indent="0" lvl="0" marL="0" rtl="0" algn="l">
              <a:spcBef>
                <a:spcPts val="0"/>
              </a:spcBef>
              <a:spcAft>
                <a:spcPts val="0"/>
              </a:spcAft>
              <a:buNone/>
            </a:pPr>
            <a:r>
              <a:rPr lang="en-GB" sz="2400">
                <a:solidFill>
                  <a:srgbClr val="20124D"/>
                </a:solidFill>
              </a:rPr>
              <a:t>The </a:t>
            </a:r>
            <a:r>
              <a:rPr lang="en-GB" sz="2400"/>
              <a:t>customer has requested a change to the booked checkout date and after ensuring the room is available, the clerk accepts the change</a:t>
            </a:r>
            <a:r>
              <a:rPr lang="en-GB" sz="2400">
                <a:solidFill>
                  <a:srgbClr val="20124D"/>
                </a:solidFill>
              </a:rPr>
              <a:t>.</a:t>
            </a:r>
            <a:endParaRPr sz="2400">
              <a:solidFill>
                <a:srgbClr val="20124D"/>
              </a:solidFill>
            </a:endParaRPr>
          </a:p>
        </p:txBody>
      </p:sp>
      <p:sp>
        <p:nvSpPr>
          <p:cNvPr id="238" name="Google Shape;238;p50"/>
          <p:cNvSpPr/>
          <p:nvPr/>
        </p:nvSpPr>
        <p:spPr>
          <a:xfrm>
            <a:off x="311700" y="1708150"/>
            <a:ext cx="8482500" cy="1014900"/>
          </a:xfrm>
          <a:prstGeom prst="rect">
            <a:avLst/>
          </a:prstGeom>
          <a:solidFill>
            <a:srgbClr val="351C7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UPDATE reservations</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SET room_no = 205, checkout_date = currdate + 4</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WHERE id = 103;</a:t>
            </a:r>
            <a:endParaRPr sz="1800">
              <a:solidFill>
                <a:srgbClr val="FFFF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42" name="Shape 242"/>
        <p:cNvGrpSpPr/>
        <p:nvPr/>
      </p:nvGrpSpPr>
      <p:grpSpPr>
        <a:xfrm>
          <a:off x="0" y="0"/>
          <a:ext cx="0" cy="0"/>
          <a:chOff x="0" y="0"/>
          <a:chExt cx="0" cy="0"/>
        </a:xfrm>
      </p:grpSpPr>
      <p:sp>
        <p:nvSpPr>
          <p:cNvPr id="243" name="Google Shape;24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244" name="Google Shape;24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Update the postcode of the customer named `Alice Evans` to `M21 8UP`</a:t>
            </a:r>
            <a:endParaRPr sz="2400"/>
          </a:p>
          <a:p>
            <a:pPr indent="-381000" lvl="0" marL="457200" rtl="0" algn="l">
              <a:spcBef>
                <a:spcPts val="0"/>
              </a:spcBef>
              <a:spcAft>
                <a:spcPts val="0"/>
              </a:spcAft>
              <a:buSzPts val="2400"/>
              <a:buAutoNum type="arabicPeriod"/>
            </a:pPr>
            <a:r>
              <a:rPr lang="en-GB" sz="2400"/>
              <a:t>Update room 107 to allow up to 3 guests</a:t>
            </a:r>
            <a:endParaRPr sz="2400"/>
          </a:p>
          <a:p>
            <a:pPr indent="-381000" lvl="0" marL="457200" rtl="0" algn="l">
              <a:spcBef>
                <a:spcPts val="0"/>
              </a:spcBef>
              <a:spcAft>
                <a:spcPts val="0"/>
              </a:spcAft>
              <a:buSzPts val="2400"/>
              <a:buAutoNum type="arabicPeriod"/>
            </a:pPr>
            <a:r>
              <a:rPr lang="en-GB" sz="2400"/>
              <a:t>For the customer named `Nadia Sethuraman`, update her address to `2 Blue Street`, her city to `Glasgow` and her postcode to `G12 1AB` in one query</a:t>
            </a:r>
            <a:endParaRPr sz="2400"/>
          </a:p>
          <a:p>
            <a:pPr indent="-381000" lvl="0" marL="457200" rtl="0" algn="l">
              <a:spcBef>
                <a:spcPts val="0"/>
              </a:spcBef>
              <a:spcAft>
                <a:spcPts val="0"/>
              </a:spcAft>
              <a:buSzPts val="2400"/>
              <a:buAutoNum type="arabicPeriod"/>
            </a:pPr>
            <a:r>
              <a:rPr lang="en-GB" sz="2400"/>
              <a:t>Update all the future bookings of customer with ID 96 to 3 nights (starting on the same check-in date) in one query</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Deleting Rows</a:t>
            </a:r>
            <a:endParaRPr/>
          </a:p>
        </p:txBody>
      </p:sp>
      <p:sp>
        <p:nvSpPr>
          <p:cNvPr id="250" name="Google Shape;250;p52"/>
          <p:cNvSpPr txBox="1"/>
          <p:nvPr>
            <p:ph idx="1" type="body"/>
          </p:nvPr>
        </p:nvSpPr>
        <p:spPr>
          <a:xfrm>
            <a:off x="311700" y="1140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20124D"/>
                </a:solidFill>
              </a:rPr>
              <a:t>Unless your database can expand indefinitely you will eventually need to delete redundant data.</a:t>
            </a:r>
            <a:endParaRPr sz="2400">
              <a:solidFill>
                <a:srgbClr val="20124D"/>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2400"/>
              <a:t>Note that the same warnings about WHERE clauses apply as for UPDATE:</a:t>
            </a:r>
            <a:endParaRPr sz="2400"/>
          </a:p>
          <a:p>
            <a:pPr indent="0" lvl="0" marL="0" rtl="0" algn="l">
              <a:spcBef>
                <a:spcPts val="0"/>
              </a:spcBef>
              <a:spcAft>
                <a:spcPts val="0"/>
              </a:spcAft>
              <a:buClr>
                <a:schemeClr val="dk1"/>
              </a:buClr>
              <a:buSzPts val="1100"/>
              <a:buFont typeface="Arial"/>
              <a:buNone/>
            </a:pPr>
            <a:r>
              <a:rPr lang="en-GB" sz="2400">
                <a:solidFill>
                  <a:srgbClr val="FF0000"/>
                </a:solidFill>
              </a:rPr>
              <a:t>Beware - no WHERE clause = all rows!</a:t>
            </a:r>
            <a:endParaRPr sz="2400"/>
          </a:p>
        </p:txBody>
      </p:sp>
      <p:sp>
        <p:nvSpPr>
          <p:cNvPr id="251" name="Google Shape;251;p52"/>
          <p:cNvSpPr/>
          <p:nvPr/>
        </p:nvSpPr>
        <p:spPr>
          <a:xfrm>
            <a:off x="311700" y="2064300"/>
            <a:ext cx="8482500" cy="1014900"/>
          </a:xfrm>
          <a:prstGeom prst="rect">
            <a:avLst/>
          </a:prstGeom>
          <a:solidFill>
            <a:srgbClr val="351C7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DELETE FROM invoices</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WHERE invoice_date &lt; '2017-01-01'</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FFFFF"/>
                </a:solidFill>
                <a:latin typeface="Courier New"/>
                <a:ea typeface="Courier New"/>
                <a:cs typeface="Courier New"/>
                <a:sym typeface="Courier New"/>
              </a:rPr>
              <a:t>    AND paid = TRUE;</a:t>
            </a:r>
            <a:endParaRPr sz="1800">
              <a:solidFill>
                <a:srgbClr val="FFFFFF"/>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55" name="Shape 255"/>
        <p:cNvGrpSpPr/>
        <p:nvPr/>
      </p:nvGrpSpPr>
      <p:grpSpPr>
        <a:xfrm>
          <a:off x="0" y="0"/>
          <a:ext cx="0" cy="0"/>
          <a:chOff x="0" y="0"/>
          <a:chExt cx="0" cy="0"/>
        </a:xfrm>
      </p:grpSpPr>
      <p:sp>
        <p:nvSpPr>
          <p:cNvPr id="256" name="Google Shape;25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257" name="Google Shape;25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Delete the booking of customer ID 8 for the date 2020-01-03</a:t>
            </a:r>
            <a:endParaRPr sz="2400"/>
          </a:p>
          <a:p>
            <a:pPr indent="-381000" lvl="0" marL="457200" rtl="0" algn="l">
              <a:spcBef>
                <a:spcPts val="0"/>
              </a:spcBef>
              <a:spcAft>
                <a:spcPts val="0"/>
              </a:spcAft>
              <a:buSzPts val="2400"/>
              <a:buAutoNum type="arabicPeriod"/>
            </a:pPr>
            <a:r>
              <a:rPr lang="en-GB" sz="2400"/>
              <a:t>Delete all the bookings of customer Juri Yoshido (customer id 96)</a:t>
            </a:r>
            <a:endParaRPr sz="2400"/>
          </a:p>
          <a:p>
            <a:pPr indent="-381000" lvl="0" marL="457200" rtl="0" algn="l">
              <a:spcBef>
                <a:spcPts val="0"/>
              </a:spcBef>
              <a:spcAft>
                <a:spcPts val="0"/>
              </a:spcAft>
              <a:buSzPts val="2400"/>
              <a:buAutoNum type="arabicPeriod"/>
            </a:pPr>
            <a:r>
              <a:rPr lang="en-GB" sz="2400"/>
              <a:t>Delete the customer details for Juri Yoshido</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Multiple Tables</a:t>
            </a:r>
            <a:endParaRPr/>
          </a:p>
        </p:txBody>
      </p:sp>
      <p:sp>
        <p:nvSpPr>
          <p:cNvPr id="263" name="Google Shape;26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So far we've only looked at one table per query. Many problems require data from several tables - how do we do that?</a:t>
            </a:r>
            <a:endParaRPr sz="2400"/>
          </a:p>
          <a:p>
            <a:pPr indent="0" lvl="0" marL="0" rtl="0" algn="l">
              <a:spcBef>
                <a:spcPts val="0"/>
              </a:spcBef>
              <a:spcAft>
                <a:spcPts val="0"/>
              </a:spcAft>
              <a:buNone/>
            </a:pPr>
            <a:r>
              <a:rPr lang="en-GB" sz="2400"/>
              <a:t>For example, if I want to phone or email customers who have not paid their invoices - which tables do I need to look at?</a:t>
            </a:r>
            <a:endParaRPr sz="2400"/>
          </a:p>
        </p:txBody>
      </p:sp>
      <p:sp>
        <p:nvSpPr>
          <p:cNvPr id="264" name="Google Shape;264;p54"/>
          <p:cNvSpPr txBox="1"/>
          <p:nvPr/>
        </p:nvSpPr>
        <p:spPr>
          <a:xfrm>
            <a:off x="602625" y="3398500"/>
            <a:ext cx="78102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customers :</a:t>
            </a:r>
            <a:r>
              <a:rPr lang="en-GB" sz="2400"/>
              <a:t> </a:t>
            </a:r>
            <a:r>
              <a:rPr lang="en-GB" sz="2400"/>
              <a:t>to get name, phone and email</a:t>
            </a:r>
            <a:endParaRPr sz="2400"/>
          </a:p>
          <a:p>
            <a:pPr indent="0" lvl="0" marL="0" rtl="0" algn="l">
              <a:spcBef>
                <a:spcPts val="0"/>
              </a:spcBef>
              <a:spcAft>
                <a:spcPts val="0"/>
              </a:spcAft>
              <a:buNone/>
            </a:pPr>
            <a:r>
              <a:rPr lang="en-GB" sz="2400"/>
              <a:t>invoices :</a:t>
            </a:r>
            <a:r>
              <a:rPr lang="en-GB" sz="2400"/>
              <a:t> </a:t>
            </a:r>
            <a:r>
              <a:rPr lang="en-GB" sz="2400"/>
              <a:t>to get the paid flag plus the amount owed</a:t>
            </a:r>
            <a:endParaRPr sz="2400"/>
          </a:p>
          <a:p>
            <a:pPr indent="0" lvl="0" marL="0" rtl="0" algn="l">
              <a:spcBef>
                <a:spcPts val="0"/>
              </a:spcBef>
              <a:spcAft>
                <a:spcPts val="0"/>
              </a:spcAft>
              <a:buNone/>
            </a:pPr>
            <a:r>
              <a:rPr lang="en-GB" sz="2400"/>
              <a:t>reservations : to connect customers to invoices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Joining Tables</a:t>
            </a:r>
            <a:endParaRPr/>
          </a:p>
        </p:txBody>
      </p:sp>
      <p:sp>
        <p:nvSpPr>
          <p:cNvPr id="270" name="Google Shape;27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Use joins to combine data from more than one table. Joins use column values to match rows in one table to rows in another.</a:t>
            </a:r>
            <a:endParaRPr sz="2400"/>
          </a:p>
          <a:p>
            <a:pPr indent="0" lvl="0" marL="0" rtl="0" algn="l">
              <a:spcBef>
                <a:spcPts val="0"/>
              </a:spcBef>
              <a:spcAft>
                <a:spcPts val="0"/>
              </a:spcAft>
              <a:buNone/>
            </a:pPr>
            <a:r>
              <a:rPr lang="en-GB" sz="2400"/>
              <a:t>The join columns are usually referred to as foreign keys and primary keys.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151" name="Google Shape;15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GB"/>
              <a:t>Learn how to aggregate data over multiple rows and use aggregate values to restrict the results</a:t>
            </a:r>
            <a:endParaRPr/>
          </a:p>
          <a:p>
            <a:pPr indent="-406400" lvl="0" marL="457200" rtl="0" algn="l">
              <a:spcBef>
                <a:spcPts val="0"/>
              </a:spcBef>
              <a:spcAft>
                <a:spcPts val="0"/>
              </a:spcAft>
              <a:buSzPts val="2800"/>
              <a:buChar char="●"/>
            </a:pPr>
            <a:r>
              <a:rPr lang="en-GB"/>
              <a:t>Combine rows from different tables using JOIN</a:t>
            </a:r>
            <a:endParaRPr/>
          </a:p>
          <a:p>
            <a:pPr indent="-406400" lvl="0" marL="457200" rtl="0" algn="l">
              <a:spcBef>
                <a:spcPts val="0"/>
              </a:spcBef>
              <a:spcAft>
                <a:spcPts val="0"/>
              </a:spcAft>
              <a:buSzPts val="2800"/>
              <a:buChar char="●"/>
            </a:pPr>
            <a:r>
              <a:rPr lang="en-GB"/>
              <a:t>Update existing rows and delete unwanted rows</a:t>
            </a:r>
            <a:endParaRPr/>
          </a:p>
          <a:p>
            <a:pPr indent="-406400" lvl="0" marL="457200" rtl="0" algn="l">
              <a:spcBef>
                <a:spcPts val="0"/>
              </a:spcBef>
              <a:spcAft>
                <a:spcPts val="0"/>
              </a:spcAft>
              <a:buSzPts val="2800"/>
              <a:buChar char="●"/>
            </a:pPr>
            <a:r>
              <a:rPr lang="en-GB"/>
              <a:t>Create new tables using primary and foreign keys</a:t>
            </a:r>
            <a:endParaRPr/>
          </a:p>
          <a:p>
            <a:pPr indent="-406400" lvl="0" marL="457200" rtl="0" algn="l">
              <a:spcBef>
                <a:spcPts val="0"/>
              </a:spcBef>
              <a:spcAft>
                <a:spcPts val="0"/>
              </a:spcAft>
              <a:buSzPts val="2800"/>
              <a:buChar char="●"/>
            </a:pPr>
            <a:r>
              <a:rPr lang="en-GB"/>
              <a:t>Incorporate SQL into a node endpoint to retrieve rows from a table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invoices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										reservations</a:t>
            </a:r>
            <a:endParaRPr sz="2400"/>
          </a:p>
        </p:txBody>
      </p:sp>
      <p:sp>
        <p:nvSpPr>
          <p:cNvPr id="276" name="Google Shape;27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Joins to get Data from Multiple Tables</a:t>
            </a:r>
            <a:endParaRPr/>
          </a:p>
        </p:txBody>
      </p:sp>
      <p:graphicFrame>
        <p:nvGraphicFramePr>
          <p:cNvPr id="277" name="Google Shape;277;p56"/>
          <p:cNvGraphicFramePr/>
          <p:nvPr/>
        </p:nvGraphicFramePr>
        <p:xfrm>
          <a:off x="416375" y="1618800"/>
          <a:ext cx="3000000" cy="3000000"/>
        </p:xfrm>
        <a:graphic>
          <a:graphicData uri="http://schemas.openxmlformats.org/drawingml/2006/table">
            <a:tbl>
              <a:tblPr>
                <a:noFill/>
                <a:tableStyleId>{E4A30CC3-7968-49D4-B7A9-D6DF7802CD18}</a:tableStyleId>
              </a:tblPr>
              <a:tblGrid>
                <a:gridCol w="963050"/>
                <a:gridCol w="963050"/>
                <a:gridCol w="963050"/>
                <a:gridCol w="963050"/>
              </a:tblGrid>
              <a:tr h="381000">
                <a:tc>
                  <a:txBody>
                    <a:bodyPr/>
                    <a:lstStyle/>
                    <a:p>
                      <a:pPr indent="0" lvl="0" marL="0" rtl="0" algn="l">
                        <a:spcBef>
                          <a:spcPts val="0"/>
                        </a:spcBef>
                        <a:spcAft>
                          <a:spcPts val="0"/>
                        </a:spcAft>
                        <a:buNone/>
                      </a:pPr>
                      <a:r>
                        <a:rPr b="1" lang="en-GB" sz="1800"/>
                        <a:t>id</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res_id</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total</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paid</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800"/>
                        <a:t>2</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69</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425.00</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0</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800"/>
                        <a:t>13</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73</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246.00</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0</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278" name="Google Shape;278;p56"/>
          <p:cNvGraphicFramePr/>
          <p:nvPr/>
        </p:nvGraphicFramePr>
        <p:xfrm>
          <a:off x="4879300" y="2855388"/>
          <a:ext cx="3000000" cy="3000000"/>
        </p:xfrm>
        <a:graphic>
          <a:graphicData uri="http://schemas.openxmlformats.org/drawingml/2006/table">
            <a:tbl>
              <a:tblPr>
                <a:noFill/>
                <a:tableStyleId>{E4A30CC3-7968-49D4-B7A9-D6DF7802CD18}</a:tableStyleId>
              </a:tblPr>
              <a:tblGrid>
                <a:gridCol w="715600"/>
                <a:gridCol w="1010775"/>
                <a:gridCol w="1213625"/>
                <a:gridCol w="852775"/>
              </a:tblGrid>
              <a:tr h="465575">
                <a:tc>
                  <a:txBody>
                    <a:bodyPr/>
                    <a:lstStyle/>
                    <a:p>
                      <a:pPr indent="0" lvl="0" marL="0" rtl="0" algn="l">
                        <a:spcBef>
                          <a:spcPts val="0"/>
                        </a:spcBef>
                        <a:spcAft>
                          <a:spcPts val="0"/>
                        </a:spcAft>
                        <a:buNone/>
                      </a:pPr>
                      <a:r>
                        <a:rPr b="1" lang="en-GB" sz="1800"/>
                        <a:t>id</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cust_id</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room_no</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b="1" lang="en-GB" sz="1800"/>
                        <a:t>etc...</a:t>
                      </a:r>
                      <a:endParaRPr b="1" sz="1800"/>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800"/>
                        <a:t>69</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43</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205</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800"/>
                        <a:t>73</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65</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411</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l">
                        <a:spcBef>
                          <a:spcPts val="0"/>
                        </a:spcBef>
                        <a:spcAft>
                          <a:spcPts val="0"/>
                        </a:spcAft>
                        <a:buNone/>
                      </a:pPr>
                      <a:r>
                        <a:rPr lang="en-GB" sz="1800"/>
                        <a:t>...</a:t>
                      </a:r>
                      <a:endParaRPr sz="1800"/>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279" name="Google Shape;279;p56"/>
          <p:cNvSpPr/>
          <p:nvPr/>
        </p:nvSpPr>
        <p:spPr>
          <a:xfrm>
            <a:off x="1294275" y="2077875"/>
            <a:ext cx="621900" cy="459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6"/>
          <p:cNvSpPr/>
          <p:nvPr/>
        </p:nvSpPr>
        <p:spPr>
          <a:xfrm>
            <a:off x="4791625" y="3317738"/>
            <a:ext cx="621900" cy="459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56"/>
          <p:cNvCxnSpPr>
            <a:stCxn id="279" idx="4"/>
            <a:endCxn id="280" idx="2"/>
          </p:cNvCxnSpPr>
          <p:nvPr/>
        </p:nvCxnSpPr>
        <p:spPr>
          <a:xfrm flipH="1" rot="-5400000">
            <a:off x="2693175" y="1448925"/>
            <a:ext cx="1010400" cy="3186300"/>
          </a:xfrm>
          <a:prstGeom prst="bentConnector2">
            <a:avLst/>
          </a:prstGeom>
          <a:noFill/>
          <a:ln cap="flat" cmpd="sng" w="19050">
            <a:solidFill>
              <a:srgbClr val="FF0000"/>
            </a:solidFill>
            <a:prstDash val="solid"/>
            <a:round/>
            <a:headEnd len="med" w="med" type="none"/>
            <a:tailEnd len="med" w="med" type="none"/>
          </a:ln>
        </p:spPr>
      </p:cxnSp>
      <p:sp>
        <p:nvSpPr>
          <p:cNvPr id="282" name="Google Shape;282;p56"/>
          <p:cNvSpPr txBox="1"/>
          <p:nvPr/>
        </p:nvSpPr>
        <p:spPr>
          <a:xfrm>
            <a:off x="283250" y="2996025"/>
            <a:ext cx="14028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Foreign Key</a:t>
            </a:r>
            <a:br>
              <a:rPr lang="en-GB">
                <a:solidFill>
                  <a:srgbClr val="CC0000"/>
                </a:solidFill>
              </a:rPr>
            </a:br>
            <a:r>
              <a:rPr lang="en-GB">
                <a:solidFill>
                  <a:srgbClr val="CC0000"/>
                </a:solidFill>
              </a:rPr>
              <a:t>REFERENCES</a:t>
            </a:r>
            <a:endParaRPr>
              <a:solidFill>
                <a:srgbClr val="CC0000"/>
              </a:solidFill>
            </a:endParaRPr>
          </a:p>
        </p:txBody>
      </p:sp>
      <p:sp>
        <p:nvSpPr>
          <p:cNvPr id="283" name="Google Shape;283;p56"/>
          <p:cNvSpPr txBox="1"/>
          <p:nvPr/>
        </p:nvSpPr>
        <p:spPr>
          <a:xfrm>
            <a:off x="3641325" y="3547275"/>
            <a:ext cx="11733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4125"/>
                </a:solidFill>
              </a:rPr>
              <a:t>Primary</a:t>
            </a:r>
            <a:r>
              <a:rPr lang="en-GB">
                <a:solidFill>
                  <a:srgbClr val="CC4125"/>
                </a:solidFill>
              </a:rPr>
              <a:t> Key</a:t>
            </a:r>
            <a:endParaRPr>
              <a:solidFill>
                <a:srgbClr val="CC412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Foreign &amp; Primary Keys</a:t>
            </a:r>
            <a:endParaRPr/>
          </a:p>
        </p:txBody>
      </p:sp>
      <p:sp>
        <p:nvSpPr>
          <p:cNvPr id="289" name="Google Shape;28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90" name="Google Shape;290;p57"/>
          <p:cNvSpPr txBox="1"/>
          <p:nvPr/>
        </p:nvSpPr>
        <p:spPr>
          <a:xfrm>
            <a:off x="311700" y="1838275"/>
            <a:ext cx="4176000" cy="2736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CREATE TABLE reservations (</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id       SERIAL PRIMARY KEY,</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cust_id  INTEGER NOT NULL</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a:t>
            </a:r>
            <a:r>
              <a:rPr lang="en-GB">
                <a:solidFill>
                  <a:srgbClr val="EFEFEF"/>
                </a:solidFill>
                <a:highlight>
                  <a:srgbClr val="351C75"/>
                </a:highlight>
                <a:latin typeface="Courier New"/>
                <a:ea typeface="Courier New"/>
                <a:cs typeface="Courier New"/>
                <a:sym typeface="Courier New"/>
              </a:rPr>
              <a:t>REFERENCES customers(id)</a:t>
            </a:r>
            <a:r>
              <a:rPr lang="en-GB">
                <a:solidFill>
                  <a:srgbClr val="EFEFEF"/>
                </a:solidFill>
                <a:highlight>
                  <a:srgbClr val="351C75"/>
                </a:highlight>
                <a:latin typeface="Courier New"/>
                <a:ea typeface="Courier New"/>
                <a:cs typeface="Courier New"/>
                <a:sym typeface="Courier New"/>
              </a:rPr>
              <a:t>,</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room_no  INTEGER</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a:t>
            </a:r>
            <a:r>
              <a:rPr lang="en-GB">
                <a:solidFill>
                  <a:srgbClr val="EFEFEF"/>
                </a:solidFill>
                <a:highlight>
                  <a:srgbClr val="351C75"/>
                </a:highlight>
                <a:latin typeface="Courier New"/>
                <a:ea typeface="Courier New"/>
                <a:cs typeface="Courier New"/>
                <a:sym typeface="Courier New"/>
              </a:rPr>
              <a:t>REFERENCES rooms(room_no)</a:t>
            </a:r>
            <a:r>
              <a:rPr lang="en-GB">
                <a:solidFill>
                  <a:srgbClr val="EFEFEF"/>
                </a:solidFill>
                <a:highlight>
                  <a:srgbClr val="351C75"/>
                </a:highlight>
                <a:latin typeface="Courier New"/>
                <a:ea typeface="Courier New"/>
                <a:cs typeface="Courier New"/>
                <a:sym typeface="Courier New"/>
              </a:rPr>
              <a:t>,</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checkin_date  DATE NOT NULL,</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checkout_date DATE,</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no_guests 	INTEGER,</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booking_date  DATE);</a:t>
            </a:r>
            <a:endParaRPr>
              <a:solidFill>
                <a:srgbClr val="EFEFEF"/>
              </a:solidFill>
              <a:highlight>
                <a:srgbClr val="351C75"/>
              </a:highlight>
              <a:latin typeface="Courier New"/>
              <a:ea typeface="Courier New"/>
              <a:cs typeface="Courier New"/>
              <a:sym typeface="Courier New"/>
            </a:endParaRPr>
          </a:p>
        </p:txBody>
      </p:sp>
      <p:sp>
        <p:nvSpPr>
          <p:cNvPr id="291" name="Google Shape;291;p57"/>
          <p:cNvSpPr txBox="1"/>
          <p:nvPr/>
        </p:nvSpPr>
        <p:spPr>
          <a:xfrm>
            <a:off x="4656300" y="1838275"/>
            <a:ext cx="4176000" cy="2736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CREATE TABLE invoices (</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id           SERIAL PRIMARY KEY,</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res_id       INTEGER NOT NULL</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a:t>
            </a:r>
            <a:r>
              <a:rPr lang="en-GB">
                <a:solidFill>
                  <a:srgbClr val="EFEFEF"/>
                </a:solidFill>
                <a:highlight>
                  <a:srgbClr val="351C75"/>
                </a:highlight>
                <a:latin typeface="Courier New"/>
                <a:ea typeface="Courier New"/>
                <a:cs typeface="Courier New"/>
                <a:sym typeface="Courier New"/>
              </a:rPr>
              <a:t>REFERENCES reservations(id)</a:t>
            </a:r>
            <a:r>
              <a:rPr lang="en-GB">
                <a:solidFill>
                  <a:srgbClr val="EFEFEF"/>
                </a:solidFill>
                <a:highlight>
                  <a:srgbClr val="351C75"/>
                </a:highlight>
                <a:latin typeface="Courier New"/>
                <a:ea typeface="Courier New"/>
                <a:cs typeface="Courier New"/>
                <a:sym typeface="Courier New"/>
              </a:rPr>
              <a:t>,</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total        NUMERIC(10,2),</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invoice_date DATE,</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  paid         BOOLEAN DEFAULT FALSE</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a:t>
            </a:r>
            <a:endParaRPr>
              <a:solidFill>
                <a:srgbClr val="EFEFEF"/>
              </a:solidFill>
              <a:highlight>
                <a:srgbClr val="351C75"/>
              </a:highlight>
              <a:latin typeface="Courier New"/>
              <a:ea typeface="Courier New"/>
              <a:cs typeface="Courier New"/>
              <a:sym typeface="Courier New"/>
            </a:endParaRPr>
          </a:p>
        </p:txBody>
      </p:sp>
      <p:sp>
        <p:nvSpPr>
          <p:cNvPr id="292" name="Google Shape;292;p57"/>
          <p:cNvSpPr/>
          <p:nvPr/>
        </p:nvSpPr>
        <p:spPr>
          <a:xfrm>
            <a:off x="377675" y="1972525"/>
            <a:ext cx="779400" cy="51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7"/>
          <p:cNvSpPr/>
          <p:nvPr/>
        </p:nvSpPr>
        <p:spPr>
          <a:xfrm>
            <a:off x="7995750" y="2445325"/>
            <a:ext cx="779400" cy="51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7"/>
          <p:cNvSpPr/>
          <p:nvPr/>
        </p:nvSpPr>
        <p:spPr>
          <a:xfrm>
            <a:off x="718600" y="1536739"/>
            <a:ext cx="7652150" cy="911625"/>
          </a:xfrm>
          <a:custGeom>
            <a:rect b="b" l="l" r="r" t="t"/>
            <a:pathLst>
              <a:path extrusionOk="0" h="36465" w="306086">
                <a:moveTo>
                  <a:pt x="306086" y="36465"/>
                </a:moveTo>
                <a:cubicBezTo>
                  <a:pt x="299527" y="30721"/>
                  <a:pt x="310887" y="7142"/>
                  <a:pt x="266732" y="1998"/>
                </a:cubicBezTo>
                <a:cubicBezTo>
                  <a:pt x="222577" y="-3146"/>
                  <a:pt x="85609" y="3156"/>
                  <a:pt x="41154" y="5599"/>
                </a:cubicBezTo>
                <a:cubicBezTo>
                  <a:pt x="-3301" y="8043"/>
                  <a:pt x="6859" y="14816"/>
                  <a:pt x="0" y="16659"/>
                </a:cubicBezTo>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Joining Tables to Combine Rows</a:t>
            </a:r>
            <a:endParaRPr/>
          </a:p>
        </p:txBody>
      </p:sp>
      <p:sp>
        <p:nvSpPr>
          <p:cNvPr id="300" name="Google Shape;30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For example, to join reservations and invoices: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Notice:	New keyword JOIN with ON (</a:t>
            </a:r>
            <a:r>
              <a:rPr i="1" lang="en-GB" sz="2400"/>
              <a:t>predicate</a:t>
            </a:r>
            <a:r>
              <a:rPr lang="en-GB" sz="2400"/>
              <a:t>)</a:t>
            </a:r>
            <a:endParaRPr sz="2400"/>
          </a:p>
          <a:p>
            <a:pPr indent="0" lvl="0" marL="0" rtl="0" algn="l">
              <a:spcBef>
                <a:spcPts val="0"/>
              </a:spcBef>
              <a:spcAft>
                <a:spcPts val="0"/>
              </a:spcAft>
              <a:buNone/>
            </a:pPr>
            <a:r>
              <a:rPr lang="en-GB" sz="2400"/>
              <a:t>			Table aliases (r and i) used to qualify columns</a:t>
            </a:r>
            <a:endParaRPr sz="2400"/>
          </a:p>
          <a:p>
            <a:pPr indent="0" lvl="0" marL="0" rtl="0" algn="l">
              <a:spcBef>
                <a:spcPts val="0"/>
              </a:spcBef>
              <a:spcAft>
                <a:spcPts val="0"/>
              </a:spcAft>
              <a:buNone/>
            </a:pPr>
            <a:r>
              <a:rPr lang="en-GB" sz="2400"/>
              <a:t>			JOIN is part of the FROM clause in SELECT</a:t>
            </a:r>
            <a:endParaRPr sz="2400"/>
          </a:p>
        </p:txBody>
      </p:sp>
      <p:sp>
        <p:nvSpPr>
          <p:cNvPr id="301" name="Google Shape;301;p58"/>
          <p:cNvSpPr txBox="1"/>
          <p:nvPr/>
        </p:nvSpPr>
        <p:spPr>
          <a:xfrm>
            <a:off x="403050" y="1625100"/>
            <a:ext cx="8337900" cy="10392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SELECT r.cust_id, r.room_no, i.invoice_date, i.total</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FROM reservations r JOIN</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invoices i ON (r.id = i.res_id);</a:t>
            </a:r>
            <a:endParaRPr sz="2000">
              <a:solidFill>
                <a:srgbClr val="EFEFEF"/>
              </a:solidFill>
              <a:latin typeface="Courier New"/>
              <a:ea typeface="Courier New"/>
              <a:cs typeface="Courier New"/>
              <a:sym typeface="Courier New"/>
            </a:endParaRPr>
          </a:p>
        </p:txBody>
      </p:sp>
      <p:grpSp>
        <p:nvGrpSpPr>
          <p:cNvPr id="302" name="Google Shape;302;p58"/>
          <p:cNvGrpSpPr/>
          <p:nvPr/>
        </p:nvGrpSpPr>
        <p:grpSpPr>
          <a:xfrm>
            <a:off x="3158600" y="1911450"/>
            <a:ext cx="1413325" cy="818300"/>
            <a:chOff x="3158600" y="1911450"/>
            <a:chExt cx="1413325" cy="818300"/>
          </a:xfrm>
        </p:grpSpPr>
        <p:sp>
          <p:nvSpPr>
            <p:cNvPr id="303" name="Google Shape;303;p58"/>
            <p:cNvSpPr/>
            <p:nvPr/>
          </p:nvSpPr>
          <p:spPr>
            <a:xfrm>
              <a:off x="3718425" y="1911450"/>
              <a:ext cx="853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8"/>
            <p:cNvSpPr/>
            <p:nvPr/>
          </p:nvSpPr>
          <p:spPr>
            <a:xfrm>
              <a:off x="3158600" y="22632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58"/>
          <p:cNvGrpSpPr/>
          <p:nvPr/>
        </p:nvGrpSpPr>
        <p:grpSpPr>
          <a:xfrm>
            <a:off x="2777600" y="1882250"/>
            <a:ext cx="1076100" cy="847500"/>
            <a:chOff x="2777600" y="1882250"/>
            <a:chExt cx="1076100" cy="847500"/>
          </a:xfrm>
        </p:grpSpPr>
        <p:sp>
          <p:nvSpPr>
            <p:cNvPr id="306" name="Google Shape;306;p58"/>
            <p:cNvSpPr/>
            <p:nvPr/>
          </p:nvSpPr>
          <p:spPr>
            <a:xfrm>
              <a:off x="3387200" y="18822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8"/>
            <p:cNvSpPr/>
            <p:nvPr/>
          </p:nvSpPr>
          <p:spPr>
            <a:xfrm>
              <a:off x="2777600" y="22632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58"/>
          <p:cNvGrpSpPr/>
          <p:nvPr/>
        </p:nvGrpSpPr>
        <p:grpSpPr>
          <a:xfrm>
            <a:off x="1406000" y="1577450"/>
            <a:ext cx="6257700" cy="1152300"/>
            <a:chOff x="1406000" y="1577450"/>
            <a:chExt cx="6257700" cy="1152300"/>
          </a:xfrm>
        </p:grpSpPr>
        <p:sp>
          <p:nvSpPr>
            <p:cNvPr id="309" name="Google Shape;309;p58"/>
            <p:cNvSpPr/>
            <p:nvPr/>
          </p:nvSpPr>
          <p:spPr>
            <a:xfrm>
              <a:off x="1406000" y="15774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8"/>
            <p:cNvSpPr/>
            <p:nvPr/>
          </p:nvSpPr>
          <p:spPr>
            <a:xfrm>
              <a:off x="3082400" y="15774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8"/>
            <p:cNvSpPr/>
            <p:nvPr/>
          </p:nvSpPr>
          <p:spPr>
            <a:xfrm>
              <a:off x="4758800" y="15774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8"/>
            <p:cNvSpPr/>
            <p:nvPr/>
          </p:nvSpPr>
          <p:spPr>
            <a:xfrm>
              <a:off x="7197200" y="15774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8"/>
            <p:cNvSpPr/>
            <p:nvPr/>
          </p:nvSpPr>
          <p:spPr>
            <a:xfrm>
              <a:off x="3692000" y="22632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8"/>
            <p:cNvSpPr/>
            <p:nvPr/>
          </p:nvSpPr>
          <p:spPr>
            <a:xfrm>
              <a:off x="4758800" y="2263250"/>
              <a:ext cx="466500" cy="466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 with Other Clauses</a:t>
            </a:r>
            <a:endParaRPr/>
          </a:p>
        </p:txBody>
      </p:sp>
      <p:sp>
        <p:nvSpPr>
          <p:cNvPr id="320" name="Google Shape;32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use JOIN to define the combined row source then you can also use WHERE, DISTINCT, ORDER BY, GROUP, etc...</a:t>
            </a:r>
            <a:endParaRPr sz="2400"/>
          </a:p>
        </p:txBody>
      </p:sp>
      <p:sp>
        <p:nvSpPr>
          <p:cNvPr id="321" name="Google Shape;321;p59"/>
          <p:cNvSpPr txBox="1"/>
          <p:nvPr/>
        </p:nvSpPr>
        <p:spPr>
          <a:xfrm>
            <a:off x="403050" y="2052150"/>
            <a:ext cx="8337900" cy="21165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SELECT r.cust_id, r.room_no, i.invoice_date, i.total</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FROM reservations r JOIN</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invoices i ON (</a:t>
            </a:r>
            <a:r>
              <a:rPr lang="en-GB" sz="2000">
                <a:solidFill>
                  <a:srgbClr val="EFEFEF"/>
                </a:solidFill>
                <a:highlight>
                  <a:srgbClr val="351C75"/>
                </a:highlight>
                <a:latin typeface="Courier New"/>
                <a:ea typeface="Courier New"/>
                <a:cs typeface="Courier New"/>
                <a:sym typeface="Courier New"/>
              </a:rPr>
              <a:t>i.res_id = </a:t>
            </a:r>
            <a:r>
              <a:rPr lang="en-GB" sz="2000">
                <a:solidFill>
                  <a:srgbClr val="EFEFEF"/>
                </a:solidFill>
                <a:highlight>
                  <a:srgbClr val="351C75"/>
                </a:highlight>
                <a:latin typeface="Courier New"/>
                <a:ea typeface="Courier New"/>
                <a:cs typeface="Courier New"/>
                <a:sym typeface="Courier New"/>
              </a:rPr>
              <a:t>r.id)</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WHERE r.checkin_date &gt; '2018-07-01'</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AND i.total &lt; 500</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ORDER BY i.invoice_date DESC, r.cust_id;</a:t>
            </a:r>
            <a:endParaRPr sz="2000">
              <a:solidFill>
                <a:srgbClr val="EFEFEF"/>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 with More Tables</a:t>
            </a:r>
            <a:endParaRPr/>
          </a:p>
        </p:txBody>
      </p:sp>
      <p:sp>
        <p:nvSpPr>
          <p:cNvPr id="327" name="Google Shape;327;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Multi-table joins are very common in SQL, for example:</a:t>
            </a:r>
            <a:endParaRPr sz="2400"/>
          </a:p>
        </p:txBody>
      </p:sp>
      <p:sp>
        <p:nvSpPr>
          <p:cNvPr id="328" name="Google Shape;328;p60"/>
          <p:cNvSpPr txBox="1"/>
          <p:nvPr/>
        </p:nvSpPr>
        <p:spPr>
          <a:xfrm>
            <a:off x="403050" y="1631925"/>
            <a:ext cx="8337900" cy="2331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SELECT c.name, c.phone, c.email, i.invoice_date, i.total</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  FROM customers c JOIN</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       reservations r ON (r.cust_id = c.id) JOIN</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       invoices i ON (r.id = i.res_id)</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  WHERE i.invoice_date &lt; current_date - interval '1 month'</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800">
                <a:solidFill>
                  <a:srgbClr val="EFEFEF"/>
                </a:solidFill>
                <a:highlight>
                  <a:srgbClr val="351C75"/>
                </a:highlight>
                <a:latin typeface="Courier New"/>
                <a:ea typeface="Courier New"/>
                <a:cs typeface="Courier New"/>
                <a:sym typeface="Courier New"/>
              </a:rPr>
              <a:t>	 AND i.paid = FALSE</a:t>
            </a:r>
            <a:endParaRPr sz="18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800">
                <a:solidFill>
                  <a:srgbClr val="EFEFEF"/>
                </a:solidFill>
                <a:highlight>
                  <a:srgbClr val="351C75"/>
                </a:highlight>
                <a:latin typeface="Courier New"/>
                <a:ea typeface="Courier New"/>
                <a:cs typeface="Courier New"/>
                <a:sym typeface="Courier New"/>
              </a:rPr>
              <a:t>  ORDER BY i.invoice_date DESC, c.id;</a:t>
            </a:r>
            <a:endParaRPr sz="1800">
              <a:solidFill>
                <a:srgbClr val="EFEFEF"/>
              </a:solidFill>
              <a:highlight>
                <a:srgbClr val="351C75"/>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332" name="Shape 332"/>
        <p:cNvGrpSpPr/>
        <p:nvPr/>
      </p:nvGrpSpPr>
      <p:grpSpPr>
        <a:xfrm>
          <a:off x="0" y="0"/>
          <a:ext cx="0" cy="0"/>
          <a:chOff x="0" y="0"/>
          <a:chExt cx="0" cy="0"/>
        </a:xfrm>
      </p:grpSpPr>
      <p:sp>
        <p:nvSpPr>
          <p:cNvPr id="333" name="Google Shape;33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Using JOIN</a:t>
            </a:r>
            <a:endParaRPr/>
          </a:p>
        </p:txBody>
      </p:sp>
      <p:sp>
        <p:nvSpPr>
          <p:cNvPr id="334" name="Google Shape;334;p61"/>
          <p:cNvSpPr txBox="1"/>
          <p:nvPr>
            <p:ph idx="1" type="body"/>
          </p:nvPr>
        </p:nvSpPr>
        <p:spPr>
          <a:xfrm>
            <a:off x="3812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Find the customer details for all customers who have occupied room 111.</a:t>
            </a:r>
            <a:endParaRPr sz="2400"/>
          </a:p>
          <a:p>
            <a:pPr indent="-381000" lvl="0" marL="457200" rtl="0" algn="l">
              <a:spcBef>
                <a:spcPts val="0"/>
              </a:spcBef>
              <a:spcAft>
                <a:spcPts val="0"/>
              </a:spcAft>
              <a:buSzPts val="2400"/>
              <a:buAutoNum type="arabicPeriod"/>
            </a:pPr>
            <a:r>
              <a:rPr lang="en-GB" sz="2400"/>
              <a:t>List the customer name, room details (no., type and rate), nights stay and departure dates for all UK customers.</a:t>
            </a:r>
            <a:endParaRPr sz="2400"/>
          </a:p>
          <a:p>
            <a:pPr indent="-381000" lvl="0" marL="457200" rtl="0" algn="l">
              <a:spcBef>
                <a:spcPts val="0"/>
              </a:spcBef>
              <a:spcAft>
                <a:spcPts val="0"/>
              </a:spcAft>
              <a:buSzPts val="2400"/>
              <a:buAutoNum type="arabicPeriod"/>
            </a:pPr>
            <a:r>
              <a:rPr lang="en-GB" sz="2400"/>
              <a:t>List name, phone and email along with all reservations and invoices for customer Mary Saveley.</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Vexing Question of NULL</a:t>
            </a:r>
            <a:endParaRPr/>
          </a:p>
        </p:txBody>
      </p:sp>
      <p:sp>
        <p:nvSpPr>
          <p:cNvPr id="340" name="Google Shape;340;p62"/>
          <p:cNvSpPr txBox="1"/>
          <p:nvPr>
            <p:ph idx="1" type="body"/>
          </p:nvPr>
        </p:nvSpPr>
        <p:spPr>
          <a:xfrm>
            <a:off x="311700" y="1152475"/>
            <a:ext cx="857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 column can be assigned a NULL value to indicate it has no value. Because NULL is 'no value' it cannot be compared to anything else. You will never get any results from:</a:t>
            </a:r>
            <a:endParaRPr sz="2400"/>
          </a:p>
          <a:p>
            <a:pPr indent="0" lvl="0" marL="0" rtl="0" algn="l">
              <a:spcBef>
                <a:spcPts val="0"/>
              </a:spcBef>
              <a:spcAft>
                <a:spcPts val="0"/>
              </a:spcAft>
              <a:buNone/>
            </a:pPr>
            <a:r>
              <a:rPr lang="en-GB" sz="2400"/>
              <a:t>	</a:t>
            </a:r>
            <a:r>
              <a:rPr lang="en-GB" sz="2000">
                <a:solidFill>
                  <a:srgbClr val="EFEFEF"/>
                </a:solidFill>
                <a:highlight>
                  <a:srgbClr val="351C75"/>
                </a:highlight>
                <a:latin typeface="Courier New"/>
                <a:ea typeface="Courier New"/>
                <a:cs typeface="Courier New"/>
                <a:sym typeface="Courier New"/>
              </a:rPr>
              <a:t>WHERE postcode = NULL</a:t>
            </a:r>
            <a:endParaRPr sz="2400"/>
          </a:p>
          <a:p>
            <a:pPr indent="0" lvl="0" marL="0" rtl="0" algn="l">
              <a:spcBef>
                <a:spcPts val="0"/>
              </a:spcBef>
              <a:spcAft>
                <a:spcPts val="0"/>
              </a:spcAft>
              <a:buNone/>
            </a:pPr>
            <a:r>
              <a:rPr lang="en-GB" sz="2400"/>
              <a:t>Nor will you get results from:</a:t>
            </a:r>
            <a:endParaRPr sz="2400"/>
          </a:p>
          <a:p>
            <a:pPr indent="0" lvl="0" marL="0" rtl="0" algn="l">
              <a:spcBef>
                <a:spcPts val="0"/>
              </a:spcBef>
              <a:spcAft>
                <a:spcPts val="0"/>
              </a:spcAft>
              <a:buNone/>
            </a:pPr>
            <a:r>
              <a:rPr lang="en-GB" sz="2400"/>
              <a:t>	</a:t>
            </a:r>
            <a:r>
              <a:rPr lang="en-GB" sz="2000">
                <a:solidFill>
                  <a:srgbClr val="EFEFEF"/>
                </a:solidFill>
                <a:highlight>
                  <a:srgbClr val="351C75"/>
                </a:highlight>
                <a:latin typeface="Courier New"/>
                <a:ea typeface="Courier New"/>
                <a:cs typeface="Courier New"/>
                <a:sym typeface="Courier New"/>
              </a:rPr>
              <a:t>WHERE postcode != NULL</a:t>
            </a:r>
            <a:endParaRPr sz="2400"/>
          </a:p>
          <a:p>
            <a:pPr indent="0" lvl="0" marL="0" rtl="0" algn="l">
              <a:spcBef>
                <a:spcPts val="0"/>
              </a:spcBef>
              <a:spcAft>
                <a:spcPts val="0"/>
              </a:spcAft>
              <a:buNone/>
            </a:pPr>
            <a:r>
              <a:rPr lang="en-GB" sz="2400"/>
              <a:t>Instead you must use:</a:t>
            </a:r>
            <a:endParaRPr sz="2400"/>
          </a:p>
          <a:p>
            <a:pPr indent="0" lvl="0" marL="0" rtl="0" algn="l">
              <a:spcBef>
                <a:spcPts val="0"/>
              </a:spcBef>
              <a:spcAft>
                <a:spcPts val="0"/>
              </a:spcAft>
              <a:buNone/>
            </a:pPr>
            <a:r>
              <a:rPr lang="en-GB" sz="2400"/>
              <a:t>	</a:t>
            </a:r>
            <a:r>
              <a:rPr lang="en-GB" sz="2000">
                <a:solidFill>
                  <a:srgbClr val="EFEFEF"/>
                </a:solidFill>
                <a:highlight>
                  <a:srgbClr val="351C75"/>
                </a:highlight>
                <a:latin typeface="Courier New"/>
                <a:ea typeface="Courier New"/>
                <a:cs typeface="Courier New"/>
                <a:sym typeface="Courier New"/>
              </a:rPr>
              <a:t>WHERE postcode IS NULL</a:t>
            </a:r>
            <a:r>
              <a:rPr lang="en-GB" sz="2000">
                <a:solidFill>
                  <a:srgbClr val="0B5394"/>
                </a:solidFill>
                <a:latin typeface="Courier New"/>
                <a:ea typeface="Courier New"/>
                <a:cs typeface="Courier New"/>
                <a:sym typeface="Courier New"/>
              </a:rPr>
              <a:t> </a:t>
            </a:r>
            <a:r>
              <a:rPr lang="en-GB" sz="2400"/>
              <a:t>or</a:t>
            </a:r>
            <a:r>
              <a:rPr lang="en-GB" sz="2000">
                <a:solidFill>
                  <a:srgbClr val="0B5394"/>
                </a:solidFill>
                <a:latin typeface="Courier New"/>
                <a:ea typeface="Courier New"/>
                <a:cs typeface="Courier New"/>
                <a:sym typeface="Courier New"/>
              </a:rPr>
              <a:t> </a:t>
            </a:r>
            <a:r>
              <a:rPr lang="en-GB" sz="2000">
                <a:solidFill>
                  <a:srgbClr val="EFEFEF"/>
                </a:solidFill>
                <a:highlight>
                  <a:srgbClr val="351C75"/>
                </a:highlight>
                <a:latin typeface="Courier New"/>
                <a:ea typeface="Courier New"/>
                <a:cs typeface="Courier New"/>
                <a:sym typeface="Courier New"/>
              </a:rPr>
              <a:t>WHERE postcode IS NOT NULL</a:t>
            </a:r>
            <a:endParaRPr sz="2400">
              <a:solidFill>
                <a:srgbClr val="07376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NULL (continued)</a:t>
            </a:r>
            <a:endParaRPr/>
          </a:p>
        </p:txBody>
      </p:sp>
      <p:sp>
        <p:nvSpPr>
          <p:cNvPr id="346" name="Google Shape;34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If you try to join tables and one of the join columns contains NULL the join won't match those values.</a:t>
            </a:r>
            <a:endParaRPr sz="2400"/>
          </a:p>
          <a:p>
            <a:pPr indent="0" lvl="0" marL="0" rtl="0" algn="l">
              <a:spcBef>
                <a:spcPts val="0"/>
              </a:spcBef>
              <a:spcAft>
                <a:spcPts val="0"/>
              </a:spcAft>
              <a:buNone/>
            </a:pPr>
            <a:r>
              <a:rPr lang="en-GB"/>
              <a:t>To find matching NULL values you would have to use:</a:t>
            </a:r>
            <a:endParaRPr/>
          </a:p>
          <a:p>
            <a:pPr indent="457200" lvl="0" marL="0" rtl="0" algn="l">
              <a:spcBef>
                <a:spcPts val="0"/>
              </a:spcBef>
              <a:spcAft>
                <a:spcPts val="0"/>
              </a:spcAft>
              <a:buNone/>
            </a:pPr>
            <a:r>
              <a:rPr lang="en-GB">
                <a:latin typeface="Courier New"/>
                <a:ea typeface="Courier New"/>
                <a:cs typeface="Courier New"/>
                <a:sym typeface="Courier New"/>
              </a:rPr>
              <a:t>ON (a.col = b.col OR</a:t>
            </a:r>
            <a:endParaRPr>
              <a:latin typeface="Courier New"/>
              <a:ea typeface="Courier New"/>
              <a:cs typeface="Courier New"/>
              <a:sym typeface="Courier New"/>
            </a:endParaRPr>
          </a:p>
          <a:p>
            <a:pPr indent="457200" lvl="0" marL="0" rtl="0" algn="l">
              <a:spcBef>
                <a:spcPts val="0"/>
              </a:spcBef>
              <a:spcAft>
                <a:spcPts val="0"/>
              </a:spcAft>
              <a:buNone/>
            </a:pPr>
            <a:r>
              <a:rPr lang="en-GB">
                <a:latin typeface="Courier New"/>
                <a:ea typeface="Courier New"/>
                <a:cs typeface="Courier New"/>
                <a:sym typeface="Courier New"/>
              </a:rPr>
              <a:t>    a.col IS NULL AND b.col IS NULL)</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CC0000"/>
                </a:solidFill>
              </a:rPr>
              <a:t>WARNING: This is not a sensible situation - join columns should not include NULL values (see Primary Keys later)</a:t>
            </a:r>
            <a:endParaRPr>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Inserting or Updating a Column to NULL</a:t>
            </a:r>
            <a:endParaRPr/>
          </a:p>
        </p:txBody>
      </p:sp>
      <p:sp>
        <p:nvSpPr>
          <p:cNvPr id="352" name="Google Shape;35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explicitly provide NULL as a value in INSERT and UPDATE statements:</a:t>
            </a:r>
            <a:endParaRPr/>
          </a:p>
          <a:p>
            <a:pPr indent="0" lvl="0" marL="0" rtl="0" algn="l">
              <a:spcBef>
                <a:spcPts val="0"/>
              </a:spcBef>
              <a:spcAft>
                <a:spcPts val="0"/>
              </a:spcAft>
              <a:buNone/>
            </a:pPr>
            <a:r>
              <a:t/>
            </a:r>
            <a:endParaRPr/>
          </a:p>
        </p:txBody>
      </p:sp>
      <p:sp>
        <p:nvSpPr>
          <p:cNvPr id="353" name="Google Shape;353;p64"/>
          <p:cNvSpPr txBox="1"/>
          <p:nvPr/>
        </p:nvSpPr>
        <p:spPr>
          <a:xfrm>
            <a:off x="403050" y="2052150"/>
            <a:ext cx="8337900" cy="11046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INSERT INTO rooms </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(room_no, rate, room_type, no_guests)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VALUES (213, 95.00, NULL, 2);</a:t>
            </a:r>
            <a:endParaRPr sz="2000">
              <a:solidFill>
                <a:srgbClr val="EFEFEF"/>
              </a:solidFill>
              <a:highlight>
                <a:srgbClr val="351C75"/>
              </a:highlight>
              <a:latin typeface="Courier New"/>
              <a:ea typeface="Courier New"/>
              <a:cs typeface="Courier New"/>
              <a:sym typeface="Courier New"/>
            </a:endParaRPr>
          </a:p>
        </p:txBody>
      </p:sp>
      <p:sp>
        <p:nvSpPr>
          <p:cNvPr id="354" name="Google Shape;354;p64"/>
          <p:cNvSpPr txBox="1"/>
          <p:nvPr/>
        </p:nvSpPr>
        <p:spPr>
          <a:xfrm>
            <a:off x="403050" y="3464275"/>
            <a:ext cx="8337900" cy="11046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UPDATE rooms SET room_type = NULL, no_guests = NULL</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WHERE room_no = 204;</a:t>
            </a:r>
            <a:endParaRPr sz="2000">
              <a:solidFill>
                <a:srgbClr val="EFEFEF"/>
              </a:solidFill>
              <a:highlight>
                <a:srgbClr val="351C75"/>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 Functions for NULL Values</a:t>
            </a:r>
            <a:endParaRPr/>
          </a:p>
        </p:txBody>
      </p:sp>
      <p:sp>
        <p:nvSpPr>
          <p:cNvPr id="360" name="Google Shape;36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coalesce(x, y) function can replace a NULL value with something else, perhaps more meaningful: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361" name="Google Shape;361;p65"/>
          <p:cNvSpPr txBox="1"/>
          <p:nvPr/>
        </p:nvSpPr>
        <p:spPr>
          <a:xfrm>
            <a:off x="403050" y="2052150"/>
            <a:ext cx="8337900" cy="14598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SELECT room_no, rate, </a:t>
            </a:r>
            <a:endParaRPr sz="2000">
              <a:solidFill>
                <a:srgbClr val="EFEFEF"/>
              </a:solidFill>
              <a:highlight>
                <a:srgbClr val="351C75"/>
              </a:highlight>
              <a:latin typeface="Courier New"/>
              <a:ea typeface="Courier New"/>
              <a:cs typeface="Courier New"/>
              <a:sym typeface="Courier New"/>
            </a:endParaRPr>
          </a:p>
          <a:p>
            <a:pPr indent="457200" lvl="0" marL="45720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coalesce(room_type, 'None') as type</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FROM rooms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WHERE no_guests IS NULL;</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solidFill>
                <a:srgbClr val="EFEFEF"/>
              </a:solidFill>
              <a:highlight>
                <a:srgbClr val="351C75"/>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Aggregate Functions</a:t>
            </a:r>
            <a:endParaRPr/>
          </a:p>
        </p:txBody>
      </p:sp>
      <p:sp>
        <p:nvSpPr>
          <p:cNvPr id="157" name="Google Shape;15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How to calculate totals, averages, etc. over multiple rows.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The aggregate functions: sum, avg, min, max, count</a:t>
            </a:r>
            <a:endParaRPr sz="2400"/>
          </a:p>
          <a:p>
            <a:pPr indent="0" lvl="0" marL="0" rtl="0" algn="l">
              <a:spcBef>
                <a:spcPts val="0"/>
              </a:spcBef>
              <a:spcAft>
                <a:spcPts val="0"/>
              </a:spcAft>
              <a:buNone/>
            </a:pPr>
            <a:r>
              <a:rPr lang="en-GB" sz="2400"/>
              <a:t>are all in the SQL standard. Some SQL implementations provide others.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58" name="Google Shape;158;p39"/>
          <p:cNvSpPr txBox="1"/>
          <p:nvPr/>
        </p:nvSpPr>
        <p:spPr>
          <a:xfrm>
            <a:off x="429200" y="1620500"/>
            <a:ext cx="8337900" cy="16794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sum(total)</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FROM invoices</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WHERE invoice_date BETWEEN</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'2018-08-01' AND '2018-08-31';</a:t>
            </a:r>
            <a:endParaRPr sz="2400">
              <a:solidFill>
                <a:srgbClr val="EFEFEF"/>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365" name="Shape 365"/>
        <p:cNvGrpSpPr/>
        <p:nvPr/>
      </p:nvGrpSpPr>
      <p:grpSpPr>
        <a:xfrm>
          <a:off x="0" y="0"/>
          <a:ext cx="0" cy="0"/>
          <a:chOff x="0" y="0"/>
          <a:chExt cx="0" cy="0"/>
        </a:xfrm>
      </p:grpSpPr>
      <p:sp>
        <p:nvSpPr>
          <p:cNvPr id="366" name="Google Shape;36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367" name="Google Shape;367;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Which customers have not yet provided a phone number?</a:t>
            </a:r>
            <a:endParaRPr sz="2400"/>
          </a:p>
          <a:p>
            <a:pPr indent="-381000" lvl="0" marL="457200" rtl="0" algn="l">
              <a:spcBef>
                <a:spcPts val="0"/>
              </a:spcBef>
              <a:spcAft>
                <a:spcPts val="0"/>
              </a:spcAft>
              <a:buSzPts val="2400"/>
              <a:buAutoNum type="arabicPeriod"/>
            </a:pPr>
            <a:r>
              <a:rPr lang="en-GB" sz="2400"/>
              <a:t>Update room 304 such that it does not have a room_type.</a:t>
            </a:r>
            <a:endParaRPr sz="2400"/>
          </a:p>
          <a:p>
            <a:pPr indent="-381000" lvl="0" marL="457200" rtl="0" algn="l">
              <a:spcBef>
                <a:spcPts val="0"/>
              </a:spcBef>
              <a:spcAft>
                <a:spcPts val="0"/>
              </a:spcAft>
              <a:buSzPts val="2400"/>
              <a:buAutoNum type="arabicPeriod"/>
            </a:pPr>
            <a:r>
              <a:rPr lang="en-GB" sz="2400"/>
              <a:t>List customers who have reservations replacing the room number with 'Not Assigned' if it is NULL.</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a Table</a:t>
            </a:r>
            <a:endParaRPr/>
          </a:p>
        </p:txBody>
      </p:sp>
      <p:sp>
        <p:nvSpPr>
          <p:cNvPr id="373" name="Google Shape;373;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use the CREATE TABLE command to create a new table, which has the form: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sz="2000">
                <a:solidFill>
                  <a:srgbClr val="0000FF"/>
                </a:solidFill>
              </a:rPr>
              <a:t>You may never need to do this (most database designs are created by specialists before you need to use them).</a:t>
            </a:r>
            <a:endParaRPr sz="20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374" name="Google Shape;374;p67"/>
          <p:cNvSpPr txBox="1"/>
          <p:nvPr/>
        </p:nvSpPr>
        <p:spPr>
          <a:xfrm>
            <a:off x="416250" y="2031350"/>
            <a:ext cx="8311500" cy="17871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CREATE TABLE inventory (</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id            SERIAL PRIMARY KEY,</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description   VARCHAR(30) NOT NULL,</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cost          NUMERIC(6,2)</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a:t>
            </a:r>
            <a:endParaRPr sz="2100">
              <a:solidFill>
                <a:srgbClr val="F3F3F3"/>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Naming Tables and Columns</a:t>
            </a:r>
            <a:endParaRPr/>
          </a:p>
        </p:txBody>
      </p:sp>
      <p:sp>
        <p:nvSpPr>
          <p:cNvPr id="380" name="Google Shape;380;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Give the name of the table (e.g. </a:t>
            </a:r>
            <a:r>
              <a:rPr lang="en-GB" sz="2400">
                <a:latin typeface="Courier New"/>
                <a:ea typeface="Courier New"/>
                <a:cs typeface="Courier New"/>
                <a:sym typeface="Courier New"/>
              </a:rPr>
              <a:t>inventory</a:t>
            </a:r>
            <a:r>
              <a:rPr lang="en-GB" sz="2400"/>
              <a:t>) followed by the column definitions in parentheses.</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rPr lang="en-GB" sz="2400"/>
              <a:t>Names of tables and columns must start with a letter, can include letters, digits and underscore (_) up to 64 bytes long (in PostgreSQL).</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rPr lang="en-GB" sz="2400"/>
              <a:t>Names are not case sensitive, so </a:t>
            </a:r>
            <a:r>
              <a:rPr lang="en-GB" sz="2400">
                <a:highlight>
                  <a:srgbClr val="D9D9D9"/>
                </a:highlight>
                <a:latin typeface="Courier New"/>
                <a:ea typeface="Courier New"/>
                <a:cs typeface="Courier New"/>
                <a:sym typeface="Courier New"/>
              </a:rPr>
              <a:t>NAME</a:t>
            </a:r>
            <a:r>
              <a:rPr lang="en-GB" sz="2400"/>
              <a:t>, </a:t>
            </a:r>
            <a:r>
              <a:rPr lang="en-GB" sz="2400">
                <a:highlight>
                  <a:srgbClr val="D9D9D9"/>
                </a:highlight>
                <a:latin typeface="Courier New"/>
                <a:ea typeface="Courier New"/>
                <a:cs typeface="Courier New"/>
                <a:sym typeface="Courier New"/>
              </a:rPr>
              <a:t>name</a:t>
            </a:r>
            <a:r>
              <a:rPr lang="en-GB" sz="2400"/>
              <a:t> and </a:t>
            </a:r>
            <a:r>
              <a:rPr lang="en-GB" sz="2400">
                <a:highlight>
                  <a:srgbClr val="D9D9D9"/>
                </a:highlight>
                <a:latin typeface="Courier New"/>
                <a:ea typeface="Courier New"/>
                <a:cs typeface="Courier New"/>
                <a:sym typeface="Courier New"/>
              </a:rPr>
              <a:t>NaMe</a:t>
            </a:r>
            <a:r>
              <a:rPr lang="en-GB" sz="2400"/>
              <a:t> are the same.</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Types of Columns</a:t>
            </a:r>
            <a:endParaRPr/>
          </a:p>
        </p:txBody>
      </p:sp>
      <p:sp>
        <p:nvSpPr>
          <p:cNvPr id="386" name="Google Shape;386;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In our example the </a:t>
            </a:r>
            <a:r>
              <a:rPr lang="en-GB" sz="2400">
                <a:latin typeface="Courier New"/>
                <a:ea typeface="Courier New"/>
                <a:cs typeface="Courier New"/>
                <a:sym typeface="Courier New"/>
              </a:rPr>
              <a:t>id</a:t>
            </a:r>
            <a:r>
              <a:rPr lang="en-GB" sz="2400"/>
              <a:t> column has a datatype of SERIAL, which creates an autoincrementing integer.</a:t>
            </a:r>
            <a:endParaRPr sz="2400"/>
          </a:p>
          <a:p>
            <a:pPr indent="-381000" lvl="0" marL="457200" rtl="0" algn="l">
              <a:spcBef>
                <a:spcPts val="0"/>
              </a:spcBef>
              <a:spcAft>
                <a:spcPts val="0"/>
              </a:spcAft>
              <a:buSzPts val="2400"/>
              <a:buChar char="●"/>
            </a:pPr>
            <a:r>
              <a:rPr lang="en-GB" sz="2400"/>
              <a:t>The </a:t>
            </a:r>
            <a:r>
              <a:rPr lang="en-GB" sz="2400">
                <a:latin typeface="Courier New"/>
                <a:ea typeface="Courier New"/>
                <a:cs typeface="Courier New"/>
                <a:sym typeface="Courier New"/>
              </a:rPr>
              <a:t>id</a:t>
            </a:r>
            <a:r>
              <a:rPr lang="en-GB" sz="2400"/>
              <a:t> column is also designated PRIMARY KEY, which ensures it contains a unique value across the table.</a:t>
            </a:r>
            <a:endParaRPr sz="2400"/>
          </a:p>
          <a:p>
            <a:pPr indent="-381000" lvl="0" marL="457200" rtl="0" algn="l">
              <a:spcBef>
                <a:spcPts val="0"/>
              </a:spcBef>
              <a:spcAft>
                <a:spcPts val="0"/>
              </a:spcAft>
              <a:buSzPts val="2400"/>
              <a:buChar char="●"/>
            </a:pPr>
            <a:r>
              <a:rPr lang="en-GB" sz="2400"/>
              <a:t>The </a:t>
            </a:r>
            <a:r>
              <a:rPr lang="en-GB" sz="2400">
                <a:latin typeface="Courier New"/>
                <a:ea typeface="Courier New"/>
                <a:cs typeface="Courier New"/>
                <a:sym typeface="Courier New"/>
              </a:rPr>
              <a:t>description</a:t>
            </a:r>
            <a:r>
              <a:rPr lang="en-GB" sz="2400"/>
              <a:t> column is VARCHAR(30) = variable length character data, maximum of 30 characters.</a:t>
            </a:r>
            <a:endParaRPr sz="2400"/>
          </a:p>
          <a:p>
            <a:pPr indent="-381000" lvl="0" marL="457200" rtl="0" algn="l">
              <a:spcBef>
                <a:spcPts val="0"/>
              </a:spcBef>
              <a:spcAft>
                <a:spcPts val="0"/>
              </a:spcAft>
              <a:buSzPts val="2400"/>
              <a:buChar char="●"/>
            </a:pPr>
            <a:r>
              <a:rPr lang="en-GB" sz="2400"/>
              <a:t>The </a:t>
            </a:r>
            <a:r>
              <a:rPr lang="en-GB" sz="2400">
                <a:latin typeface="Courier New"/>
                <a:ea typeface="Courier New"/>
                <a:cs typeface="Courier New"/>
                <a:sym typeface="Courier New"/>
              </a:rPr>
              <a:t>cost</a:t>
            </a:r>
            <a:r>
              <a:rPr lang="en-GB" sz="2400"/>
              <a:t> column is NUMERIC(6,2) = lossless number with 6 digits, 2 of which are fractional, e.g. 2345.67</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Common Data Types</a:t>
            </a:r>
            <a:endParaRPr/>
          </a:p>
        </p:txBody>
      </p:sp>
      <p:sp>
        <p:nvSpPr>
          <p:cNvPr id="392" name="Google Shape;39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SQL provides several standard data types, including:</a:t>
            </a:r>
            <a:endParaRPr sz="2400"/>
          </a:p>
          <a:p>
            <a:pPr indent="0" lvl="0" marL="0" rtl="0" algn="l">
              <a:spcBef>
                <a:spcPts val="0"/>
              </a:spcBef>
              <a:spcAft>
                <a:spcPts val="0"/>
              </a:spcAft>
              <a:buNone/>
            </a:pPr>
            <a:r>
              <a:rPr lang="en-GB" sz="2400"/>
              <a:t>DATE				dates (no time component)</a:t>
            </a:r>
            <a:endParaRPr sz="2400"/>
          </a:p>
          <a:p>
            <a:pPr indent="0" lvl="0" marL="0" rtl="0" algn="l">
              <a:spcBef>
                <a:spcPts val="0"/>
              </a:spcBef>
              <a:spcAft>
                <a:spcPts val="0"/>
              </a:spcAft>
              <a:buNone/>
            </a:pPr>
            <a:r>
              <a:rPr lang="en-GB" sz="2400"/>
              <a:t>TIMESTAMP		date and time (accurate to millisecs)</a:t>
            </a:r>
            <a:endParaRPr sz="2400"/>
          </a:p>
          <a:p>
            <a:pPr indent="0" lvl="0" marL="0" rtl="0" algn="l">
              <a:spcBef>
                <a:spcPts val="0"/>
              </a:spcBef>
              <a:spcAft>
                <a:spcPts val="0"/>
              </a:spcAft>
              <a:buNone/>
            </a:pPr>
            <a:r>
              <a:rPr lang="en-GB" sz="2400"/>
              <a:t>BOOLEAN		true, false or null</a:t>
            </a:r>
            <a:endParaRPr sz="2400"/>
          </a:p>
          <a:p>
            <a:pPr indent="0" lvl="0" marL="0" rtl="0" algn="l">
              <a:spcBef>
                <a:spcPts val="0"/>
              </a:spcBef>
              <a:spcAft>
                <a:spcPts val="0"/>
              </a:spcAft>
              <a:buNone/>
            </a:pPr>
            <a:r>
              <a:rPr lang="en-GB" sz="2400"/>
              <a:t>TEXT				variable length with no maximum size</a:t>
            </a:r>
            <a:endParaRPr sz="2400"/>
          </a:p>
          <a:p>
            <a:pPr indent="0" lvl="0" marL="0" rtl="0" algn="l">
              <a:spcBef>
                <a:spcPts val="0"/>
              </a:spcBef>
              <a:spcAft>
                <a:spcPts val="0"/>
              </a:spcAft>
              <a:buNone/>
            </a:pPr>
            <a:r>
              <a:rPr lang="en-GB" sz="2400"/>
              <a:t>etc…</a:t>
            </a:r>
            <a:endParaRPr sz="2400"/>
          </a:p>
          <a:p>
            <a:pPr indent="0" lvl="0" marL="0" rtl="0" algn="l">
              <a:spcBef>
                <a:spcPts val="0"/>
              </a:spcBef>
              <a:spcAft>
                <a:spcPts val="0"/>
              </a:spcAft>
              <a:buNone/>
            </a:pPr>
            <a:r>
              <a:rPr lang="en-GB" sz="2400"/>
              <a:t>For more info refer to the PostgreSQL documentation:</a:t>
            </a:r>
            <a:endParaRPr sz="2400"/>
          </a:p>
          <a:p>
            <a:pPr indent="0" lvl="0" marL="0" rtl="0" algn="l">
              <a:spcBef>
                <a:spcPts val="0"/>
              </a:spcBef>
              <a:spcAft>
                <a:spcPts val="0"/>
              </a:spcAft>
              <a:buNone/>
            </a:pPr>
            <a:r>
              <a:rPr lang="en-GB" sz="2400" u="sng">
                <a:solidFill>
                  <a:srgbClr val="0000FF"/>
                </a:solidFill>
                <a:hlinkClick r:id="rId3"/>
              </a:rPr>
              <a:t>https://www.postgresql.org/docs/12/datatype.html</a:t>
            </a:r>
            <a:r>
              <a:rPr lang="en-GB" sz="2400"/>
              <a:t> </a:t>
            </a:r>
            <a:endParaRPr sz="2400"/>
          </a:p>
          <a:p>
            <a:pPr indent="0" lvl="0" marL="0" rtl="0" algn="l">
              <a:spcBef>
                <a:spcPts val="0"/>
              </a:spcBef>
              <a:spcAft>
                <a:spcPts val="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Changing a Table Definition</a:t>
            </a:r>
            <a:endParaRPr/>
          </a:p>
        </p:txBody>
      </p:sp>
      <p:sp>
        <p:nvSpPr>
          <p:cNvPr id="398" name="Google Shape;398;p71"/>
          <p:cNvSpPr txBox="1"/>
          <p:nvPr>
            <p:ph idx="1" type="body"/>
          </p:nvPr>
        </p:nvSpPr>
        <p:spPr>
          <a:xfrm>
            <a:off x="311700" y="1140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use the ALTER TABLE command: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To remove a column completely, use:</a:t>
            </a:r>
            <a:endParaRPr sz="2400"/>
          </a:p>
          <a:p>
            <a:pPr indent="0" lvl="0" marL="0" rtl="0" algn="l">
              <a:spcBef>
                <a:spcPts val="0"/>
              </a:spcBef>
              <a:spcAft>
                <a:spcPts val="0"/>
              </a:spcAft>
              <a:buNone/>
            </a:pPr>
            <a:r>
              <a:t/>
            </a:r>
            <a:endParaRPr sz="2400">
              <a:latin typeface="Courier New"/>
              <a:ea typeface="Courier New"/>
              <a:cs typeface="Courier New"/>
              <a:sym typeface="Courier New"/>
            </a:endParaRPr>
          </a:p>
        </p:txBody>
      </p:sp>
      <p:sp>
        <p:nvSpPr>
          <p:cNvPr id="399" name="Google Shape;399;p71"/>
          <p:cNvSpPr txBox="1"/>
          <p:nvPr/>
        </p:nvSpPr>
        <p:spPr>
          <a:xfrm>
            <a:off x="311700" y="1678200"/>
            <a:ext cx="8311500" cy="4860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ALTER TABLE inventory ADD COLUMN room_no INTEGER;</a:t>
            </a:r>
            <a:endParaRPr sz="1800">
              <a:solidFill>
                <a:srgbClr val="F3F3F3"/>
              </a:solidFill>
              <a:latin typeface="Courier New"/>
              <a:ea typeface="Courier New"/>
              <a:cs typeface="Courier New"/>
              <a:sym typeface="Courier New"/>
            </a:endParaRPr>
          </a:p>
        </p:txBody>
      </p:sp>
      <p:sp>
        <p:nvSpPr>
          <p:cNvPr id="400" name="Google Shape;400;p71"/>
          <p:cNvSpPr txBox="1"/>
          <p:nvPr/>
        </p:nvSpPr>
        <p:spPr>
          <a:xfrm>
            <a:off x="311700" y="2897400"/>
            <a:ext cx="8311500" cy="4860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ALTER TABLE customers DROP COLUMN phone;</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404" name="Shape 404"/>
        <p:cNvGrpSpPr/>
        <p:nvPr/>
      </p:nvGrpSpPr>
      <p:grpSpPr>
        <a:xfrm>
          <a:off x="0" y="0"/>
          <a:ext cx="0" cy="0"/>
          <a:chOff x="0" y="0"/>
          <a:chExt cx="0" cy="0"/>
        </a:xfrm>
      </p:grpSpPr>
      <p:sp>
        <p:nvSpPr>
          <p:cNvPr id="405" name="Google Shape;40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406" name="Google Shape;40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lang="en-GB" sz="2400"/>
              <a:t>Create a table for charge points. This must record the hotel shops, bars, cafes and restaurants that a customer can use during their stay.</a:t>
            </a:r>
            <a:endParaRPr sz="2400"/>
          </a:p>
          <a:p>
            <a:pPr indent="-381000" lvl="0" marL="457200" rtl="0" algn="l">
              <a:lnSpc>
                <a:spcPct val="100000"/>
              </a:lnSpc>
              <a:spcBef>
                <a:spcPts val="0"/>
              </a:spcBef>
              <a:spcAft>
                <a:spcPts val="0"/>
              </a:spcAft>
              <a:buSzPts val="2400"/>
              <a:buAutoNum type="arabicPeriod"/>
            </a:pPr>
            <a:r>
              <a:rPr lang="en-GB" sz="2400"/>
              <a:t>Include an autoincrementing primary key</a:t>
            </a:r>
            <a:endParaRPr sz="2400"/>
          </a:p>
          <a:p>
            <a:pPr indent="-381000" lvl="0" marL="457200" rtl="0" algn="l">
              <a:lnSpc>
                <a:spcPct val="100000"/>
              </a:lnSpc>
              <a:spcBef>
                <a:spcPts val="0"/>
              </a:spcBef>
              <a:spcAft>
                <a:spcPts val="0"/>
              </a:spcAft>
              <a:buSzPts val="2400"/>
              <a:buAutoNum type="arabicPeriod"/>
            </a:pPr>
            <a:r>
              <a:rPr lang="en-GB" sz="2400"/>
              <a:t>Include the charge point name, a description and maximum customer credit value</a:t>
            </a:r>
            <a:endParaRPr sz="2400"/>
          </a:p>
          <a:p>
            <a:pPr indent="-381000" lvl="0" marL="457200" rtl="0" algn="l">
              <a:lnSpc>
                <a:spcPct val="100000"/>
              </a:lnSpc>
              <a:spcBef>
                <a:spcPts val="0"/>
              </a:spcBef>
              <a:spcAft>
                <a:spcPts val="0"/>
              </a:spcAft>
              <a:buSzPts val="2400"/>
              <a:buAutoNum type="arabicPeriod"/>
            </a:pPr>
            <a:r>
              <a:rPr lang="en-GB" sz="2400"/>
              <a:t>Insert charge points for 'Shop', 'Pool Bar', 'Elysium Restaurant' and 'Room Service' with credit limits of £1000 for each.</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410" name="Shape 410"/>
        <p:cNvGrpSpPr/>
        <p:nvPr/>
      </p:nvGrpSpPr>
      <p:grpSpPr>
        <a:xfrm>
          <a:off x="0" y="0"/>
          <a:ext cx="0" cy="0"/>
          <a:chOff x="0" y="0"/>
          <a:chExt cx="0" cy="0"/>
        </a:xfrm>
      </p:grpSpPr>
      <p:sp>
        <p:nvSpPr>
          <p:cNvPr id="411" name="Google Shape;41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412" name="Google Shape;41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startAt="4"/>
            </a:pPr>
            <a:r>
              <a:rPr lang="en-GB" sz="2400"/>
              <a:t>Create a new table, charge_items, that records customer transactions charged to their room. This table must reference the customers table and the new charge points table as well as recording the amount, the date and time of the transaction and any customer comments.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Defining Primary Keys</a:t>
            </a:r>
            <a:endParaRPr/>
          </a:p>
        </p:txBody>
      </p:sp>
      <p:sp>
        <p:nvSpPr>
          <p:cNvPr id="418" name="Google Shape;41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define a single column primary key using: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GB" sz="2400"/>
              <a:t>For a multi-column primary key, use:</a:t>
            </a:r>
            <a:endParaRPr sz="2400"/>
          </a:p>
          <a:p>
            <a:pPr indent="0" lvl="0" marL="0" rtl="0" algn="l">
              <a:spcBef>
                <a:spcPts val="0"/>
              </a:spcBef>
              <a:spcAft>
                <a:spcPts val="0"/>
              </a:spcAft>
              <a:buNone/>
            </a:pPr>
            <a:r>
              <a:t/>
            </a:r>
            <a:endParaRPr sz="2400"/>
          </a:p>
        </p:txBody>
      </p:sp>
      <p:sp>
        <p:nvSpPr>
          <p:cNvPr id="419" name="Google Shape;419;p74"/>
          <p:cNvSpPr txBox="1"/>
          <p:nvPr/>
        </p:nvSpPr>
        <p:spPr>
          <a:xfrm>
            <a:off x="311700" y="1678200"/>
            <a:ext cx="8311500" cy="9933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CREATE TABLE &lt;tablename&gt;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&lt;column name&gt; &lt;datatype&gt; PRIMARY KEY,</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p:txBody>
      </p:sp>
      <p:sp>
        <p:nvSpPr>
          <p:cNvPr id="420" name="Google Shape;420;p74"/>
          <p:cNvSpPr txBox="1"/>
          <p:nvPr/>
        </p:nvSpPr>
        <p:spPr>
          <a:xfrm>
            <a:off x="311700" y="3154325"/>
            <a:ext cx="8311500" cy="1786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CREATE TABLE &lt;tablename&gt;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&lt;pk column 1&gt; &lt;datatype&gt;,</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&lt;pk column 2&gt; &lt;datatype&gt;,</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PRIMARY KEY (&lt;pk column 1&gt;, &lt;pk column 2&gt;)</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Foreign Keys</a:t>
            </a:r>
            <a:endParaRPr/>
          </a:p>
        </p:txBody>
      </p:sp>
      <p:sp>
        <p:nvSpPr>
          <p:cNvPr id="426" name="Google Shape;42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To define a single column </a:t>
            </a:r>
            <a:r>
              <a:rPr lang="en-GB" sz="2200"/>
              <a:t>foreign key use:</a:t>
            </a:r>
            <a:endParaRPr sz="2200"/>
          </a:p>
          <a:p>
            <a:pPr indent="0" lvl="0" marL="0" rtl="0" algn="l">
              <a:spcBef>
                <a:spcPts val="0"/>
              </a:spcBef>
              <a:spcAft>
                <a:spcPts val="0"/>
              </a:spcAft>
              <a:buNone/>
            </a:pPr>
            <a:r>
              <a:t/>
            </a:r>
            <a:endParaRPr sz="18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a:t>For multi-column foreign keys: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a:t>(see also https://www.postgresql.org/docs/12/tutorial-fk.html)</a:t>
            </a:r>
            <a:endParaRPr sz="2200"/>
          </a:p>
          <a:p>
            <a:pPr indent="0" lvl="0" marL="0" rtl="0" algn="l">
              <a:spcBef>
                <a:spcPts val="0"/>
              </a:spcBef>
              <a:spcAft>
                <a:spcPts val="0"/>
              </a:spcAft>
              <a:buNone/>
            </a:pPr>
            <a:r>
              <a:t/>
            </a:r>
            <a:endParaRPr sz="2400"/>
          </a:p>
        </p:txBody>
      </p:sp>
      <p:sp>
        <p:nvSpPr>
          <p:cNvPr id="427" name="Google Shape;427;p75"/>
          <p:cNvSpPr txBox="1"/>
          <p:nvPr/>
        </p:nvSpPr>
        <p:spPr>
          <a:xfrm>
            <a:off x="311700" y="1631550"/>
            <a:ext cx="8311500" cy="1027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cust_id       INTEGER NOT NULL REFERENCES customers(id),</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room_no       INTEGER REFERENCES rooms(room_no),</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p:txBody>
      </p:sp>
      <p:sp>
        <p:nvSpPr>
          <p:cNvPr id="428" name="Google Shape;428;p75"/>
          <p:cNvSpPr txBox="1"/>
          <p:nvPr/>
        </p:nvSpPr>
        <p:spPr>
          <a:xfrm>
            <a:off x="311700" y="3071025"/>
            <a:ext cx="8311500" cy="14979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i</a:t>
            </a:r>
            <a:r>
              <a:rPr lang="en-GB" sz="1800">
                <a:solidFill>
                  <a:srgbClr val="F3F3F3"/>
                </a:solidFill>
                <a:latin typeface="Courier New"/>
                <a:ea typeface="Courier New"/>
                <a:cs typeface="Courier New"/>
                <a:sym typeface="Courier New"/>
              </a:rPr>
              <a:t>nv_id        INTEGER,</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i</a:t>
            </a:r>
            <a:r>
              <a:rPr lang="en-GB" sz="1800">
                <a:solidFill>
                  <a:srgbClr val="F3F3F3"/>
                </a:solidFill>
                <a:latin typeface="Courier New"/>
                <a:ea typeface="Courier New"/>
                <a:cs typeface="Courier New"/>
                <a:sym typeface="Courier New"/>
              </a:rPr>
              <a:t>tem_no       INTEGER,</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a:t>
            </a: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FOREIGN KEY (inv_id, item_no)</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REFERENCES invoice_items (inv_id, item_no)</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Aggregate Functions (cont)</a:t>
            </a:r>
            <a:endParaRPr/>
          </a:p>
        </p:txBody>
      </p:sp>
      <p:sp>
        <p:nvSpPr>
          <p:cNvPr id="164" name="Google Shape;16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"What is the average length of stay at our hotel?"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"What are the lowest and highest room rates we charge?"</a:t>
            </a:r>
            <a:endParaRPr sz="2400"/>
          </a:p>
          <a:p>
            <a:pPr indent="0" lvl="0" marL="0" rtl="0" algn="l">
              <a:spcBef>
                <a:spcPts val="0"/>
              </a:spcBef>
              <a:spcAft>
                <a:spcPts val="0"/>
              </a:spcAft>
              <a:buNone/>
            </a:pPr>
            <a:r>
              <a:t/>
            </a:r>
            <a:endParaRPr sz="2400"/>
          </a:p>
        </p:txBody>
      </p:sp>
      <p:sp>
        <p:nvSpPr>
          <p:cNvPr id="165" name="Google Shape;165;p40"/>
          <p:cNvSpPr txBox="1"/>
          <p:nvPr/>
        </p:nvSpPr>
        <p:spPr>
          <a:xfrm>
            <a:off x="429200" y="1620500"/>
            <a:ext cx="8337900" cy="951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avg(checkout_date - checkin_date)</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FROM reservations;</a:t>
            </a:r>
            <a:endParaRPr sz="2400">
              <a:solidFill>
                <a:srgbClr val="EFEFEF"/>
              </a:solidFill>
              <a:latin typeface="Courier New"/>
              <a:ea typeface="Courier New"/>
              <a:cs typeface="Courier New"/>
              <a:sym typeface="Courier New"/>
            </a:endParaRPr>
          </a:p>
        </p:txBody>
      </p:sp>
      <p:sp>
        <p:nvSpPr>
          <p:cNvPr id="166" name="Google Shape;166;p40"/>
          <p:cNvSpPr txBox="1"/>
          <p:nvPr/>
        </p:nvSpPr>
        <p:spPr>
          <a:xfrm>
            <a:off x="429200" y="3325675"/>
            <a:ext cx="8337900" cy="12432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min(rate) AS lowest,</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max(rate) AS highest</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FROM rooms;</a:t>
            </a:r>
            <a:endParaRPr sz="2400">
              <a:solidFill>
                <a:srgbClr val="EFEFEF"/>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Foreign Keys (continued)</a:t>
            </a:r>
            <a:endParaRPr/>
          </a:p>
        </p:txBody>
      </p:sp>
      <p:sp>
        <p:nvSpPr>
          <p:cNvPr id="434" name="Google Shape;434;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When you define a foreign key then the RDBMS:</a:t>
            </a:r>
            <a:endParaRPr sz="2400"/>
          </a:p>
          <a:p>
            <a:pPr indent="-381000" lvl="0" marL="457200" rtl="0" algn="l">
              <a:spcBef>
                <a:spcPts val="0"/>
              </a:spcBef>
              <a:spcAft>
                <a:spcPts val="0"/>
              </a:spcAft>
              <a:buSzPts val="2400"/>
              <a:buChar char="●"/>
            </a:pPr>
            <a:r>
              <a:rPr lang="en-GB" sz="2400"/>
              <a:t>Won't allow rows with unmatched foreign keys</a:t>
            </a:r>
            <a:endParaRPr sz="2400"/>
          </a:p>
          <a:p>
            <a:pPr indent="-381000" lvl="0" marL="457200" rtl="0" algn="l">
              <a:spcBef>
                <a:spcPts val="0"/>
              </a:spcBef>
              <a:spcAft>
                <a:spcPts val="0"/>
              </a:spcAft>
              <a:buSzPts val="2400"/>
              <a:buChar char="●"/>
            </a:pPr>
            <a:r>
              <a:rPr lang="en-GB" sz="2400"/>
              <a:t>Won't allow deletion of a row that is referenced (unless the ON DELETE clause is used to define a delete action)</a:t>
            </a:r>
            <a:endParaRPr sz="2400"/>
          </a:p>
          <a:p>
            <a:pPr indent="-368300" lvl="1" marL="914400" rtl="0" algn="l">
              <a:spcBef>
                <a:spcPts val="0"/>
              </a:spcBef>
              <a:spcAft>
                <a:spcPts val="0"/>
              </a:spcAft>
              <a:buSzPts val="2200"/>
              <a:buChar char="○"/>
            </a:pPr>
            <a:r>
              <a:rPr lang="en-GB" sz="2200"/>
              <a:t>ON DELETE CASCADE - all referencing rows deleted</a:t>
            </a:r>
            <a:endParaRPr sz="2200"/>
          </a:p>
          <a:p>
            <a:pPr indent="-368300" lvl="1" marL="914400" rtl="0" algn="l">
              <a:spcBef>
                <a:spcPts val="0"/>
              </a:spcBef>
              <a:spcAft>
                <a:spcPts val="0"/>
              </a:spcAft>
              <a:buSzPts val="2200"/>
              <a:buChar char="○"/>
            </a:pPr>
            <a:r>
              <a:rPr lang="en-GB" sz="2200"/>
              <a:t>ON DELETE SET NULL - FK set to NULL</a:t>
            </a:r>
            <a:endParaRPr sz="2200"/>
          </a:p>
          <a:p>
            <a:pPr indent="-368300" lvl="1" marL="914400" rtl="0" algn="l">
              <a:spcBef>
                <a:spcPts val="0"/>
              </a:spcBef>
              <a:spcAft>
                <a:spcPts val="0"/>
              </a:spcAft>
              <a:buSzPts val="2200"/>
              <a:buChar char="○"/>
            </a:pPr>
            <a:r>
              <a:rPr lang="en-GB" sz="2200"/>
              <a:t>ON DELETE SET DEFAULT - FK set to default value</a:t>
            </a:r>
            <a:endParaRPr sz="2200"/>
          </a:p>
          <a:p>
            <a:pPr indent="-368300" lvl="1" marL="914400" rtl="0" algn="l">
              <a:spcBef>
                <a:spcPts val="0"/>
              </a:spcBef>
              <a:spcAft>
                <a:spcPts val="0"/>
              </a:spcAft>
              <a:buSzPts val="2200"/>
              <a:buChar char="○"/>
            </a:pPr>
            <a:r>
              <a:rPr lang="en-GB" sz="2200"/>
              <a:t>ON DELETE RESTRICT - prevent deletion of parent row</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438" name="Shape 438"/>
        <p:cNvGrpSpPr/>
        <p:nvPr/>
      </p:nvGrpSpPr>
      <p:grpSpPr>
        <a:xfrm>
          <a:off x="0" y="0"/>
          <a:ext cx="0" cy="0"/>
          <a:chOff x="0" y="0"/>
          <a:chExt cx="0" cy="0"/>
        </a:xfrm>
      </p:grpSpPr>
      <p:sp>
        <p:nvSpPr>
          <p:cNvPr id="439" name="Google Shape;43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440" name="Google Shape;440;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lang="en-GB" sz="2400"/>
              <a:t>Try to delete the customer Mary Saveley. What happens and why?</a:t>
            </a:r>
            <a:endParaRPr sz="2400"/>
          </a:p>
          <a:p>
            <a:pPr indent="-381000" lvl="0" marL="457200" rtl="0" algn="l">
              <a:lnSpc>
                <a:spcPct val="100000"/>
              </a:lnSpc>
              <a:spcBef>
                <a:spcPts val="0"/>
              </a:spcBef>
              <a:spcAft>
                <a:spcPts val="0"/>
              </a:spcAft>
              <a:buSzPts val="2400"/>
              <a:buAutoNum type="arabicPeriod"/>
            </a:pPr>
            <a:r>
              <a:rPr lang="en-GB" sz="2400"/>
              <a:t>Insert a new room, number 313 as room type 'SUPER PREMIER'.</a:t>
            </a:r>
            <a:endParaRPr sz="2400"/>
          </a:p>
          <a:p>
            <a:pPr indent="-381000" lvl="0" marL="457200" rtl="0" algn="l">
              <a:lnSpc>
                <a:spcPct val="100000"/>
              </a:lnSpc>
              <a:spcBef>
                <a:spcPts val="0"/>
              </a:spcBef>
              <a:spcAft>
                <a:spcPts val="0"/>
              </a:spcAft>
              <a:buSzPts val="2400"/>
              <a:buAutoNum type="arabicPeriod"/>
            </a:pPr>
            <a:r>
              <a:rPr lang="en-GB" sz="2400"/>
              <a:t>Define primary and foreign keys required by the charge_items table</a:t>
            </a:r>
            <a:endParaRPr sz="2400"/>
          </a:p>
          <a:p>
            <a:pPr indent="-381000" lvl="0" marL="457200" rtl="0" algn="l">
              <a:lnSpc>
                <a:spcPct val="100000"/>
              </a:lnSpc>
              <a:spcBef>
                <a:spcPts val="0"/>
              </a:spcBef>
              <a:spcAft>
                <a:spcPts val="0"/>
              </a:spcAft>
              <a:buSzPts val="2400"/>
              <a:buAutoNum type="arabicPeriod"/>
            </a:pPr>
            <a:r>
              <a:rPr lang="en-GB" sz="2400"/>
              <a:t>Insert some rows into the charge_items table.  You can invent the details.</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Integration with NodeJS</a:t>
            </a:r>
            <a:endParaRPr/>
          </a:p>
        </p:txBody>
      </p:sp>
      <p:sp>
        <p:nvSpPr>
          <p:cNvPr id="446" name="Google Shape;446;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Let's build a new NodeJS application to get customers data</a:t>
            </a:r>
            <a:endParaRPr sz="2000"/>
          </a:p>
          <a:p>
            <a:pPr indent="-355600" lvl="0" marL="457200" rtl="0" algn="l">
              <a:spcBef>
                <a:spcPts val="0"/>
              </a:spcBef>
              <a:spcAft>
                <a:spcPts val="0"/>
              </a:spcAft>
              <a:buSzPts val="2000"/>
              <a:buChar char="●"/>
            </a:pPr>
            <a:r>
              <a:rPr lang="en-GB" sz="2000"/>
              <a:t>Create a new NodeJS, </a:t>
            </a:r>
            <a:r>
              <a:rPr lang="en-GB" sz="1800">
                <a:latin typeface="Courier New"/>
                <a:ea typeface="Courier New"/>
                <a:cs typeface="Courier New"/>
                <a:sym typeface="Courier New"/>
              </a:rPr>
              <a:t>cyf-hotels-api</a:t>
            </a:r>
            <a:r>
              <a:rPr lang="en-GB" sz="2000"/>
              <a:t>, with entry point </a:t>
            </a:r>
            <a:r>
              <a:rPr lang="en-GB" sz="1800">
                <a:latin typeface="Courier New"/>
                <a:ea typeface="Courier New"/>
                <a:cs typeface="Courier New"/>
                <a:sym typeface="Courier New"/>
              </a:rPr>
              <a:t>server.js</a:t>
            </a:r>
            <a:endParaRPr sz="2000"/>
          </a:p>
          <a:p>
            <a:pPr indent="0" lvl="0" marL="457200" rtl="0" algn="l">
              <a:spcBef>
                <a:spcPts val="0"/>
              </a:spcBef>
              <a:spcAft>
                <a:spcPts val="0"/>
              </a:spcAft>
              <a:buNone/>
            </a:pPr>
            <a:r>
              <a:t/>
            </a:r>
            <a:endParaRPr>
              <a:latin typeface="Courier New"/>
              <a:ea typeface="Courier New"/>
              <a:cs typeface="Courier New"/>
              <a:sym typeface="Courier New"/>
            </a:endParaRPr>
          </a:p>
          <a:p>
            <a:pPr indent="-355600" lvl="0" marL="457200" rtl="0" algn="l">
              <a:spcBef>
                <a:spcPts val="0"/>
              </a:spcBef>
              <a:spcAft>
                <a:spcPts val="0"/>
              </a:spcAft>
              <a:buSzPts val="2000"/>
              <a:buChar char="●"/>
            </a:pPr>
            <a:r>
              <a:rPr lang="en-GB" sz="2000"/>
              <a:t>Add the express and pg packages:</a:t>
            </a:r>
            <a:endParaRPr sz="2000"/>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sz="2000"/>
              <a:t>Create a server.js file with a basic server (use your text editor)</a:t>
            </a:r>
            <a:endParaRPr sz="2000"/>
          </a:p>
        </p:txBody>
      </p:sp>
      <p:sp>
        <p:nvSpPr>
          <p:cNvPr id="447" name="Google Shape;447;p78"/>
          <p:cNvSpPr txBox="1"/>
          <p:nvPr/>
        </p:nvSpPr>
        <p:spPr>
          <a:xfrm>
            <a:off x="403050" y="2052150"/>
            <a:ext cx="8337900" cy="3825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mkdir cyf-hotels-api &amp;&amp; cd cyf-hotels-api &amp;&amp; npm init</a:t>
            </a:r>
            <a:endParaRPr sz="2000">
              <a:solidFill>
                <a:srgbClr val="EFEFEF"/>
              </a:solidFill>
              <a:highlight>
                <a:srgbClr val="351C75"/>
              </a:highlight>
              <a:latin typeface="Courier New"/>
              <a:ea typeface="Courier New"/>
              <a:cs typeface="Courier New"/>
              <a:sym typeface="Courier New"/>
            </a:endParaRPr>
          </a:p>
        </p:txBody>
      </p:sp>
      <p:sp>
        <p:nvSpPr>
          <p:cNvPr id="448" name="Google Shape;448;p78"/>
          <p:cNvSpPr txBox="1"/>
          <p:nvPr/>
        </p:nvSpPr>
        <p:spPr>
          <a:xfrm>
            <a:off x="403050" y="2890350"/>
            <a:ext cx="8337900" cy="3825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npm install --save express &amp;&amp; npm install --save pg</a:t>
            </a:r>
            <a:endParaRPr sz="2000">
              <a:solidFill>
                <a:srgbClr val="EFEFEF"/>
              </a:solidFill>
              <a:highlight>
                <a:srgbClr val="351C75"/>
              </a:highlight>
              <a:latin typeface="Courier New"/>
              <a:ea typeface="Courier New"/>
              <a:cs typeface="Courier New"/>
              <a:sym typeface="Courier New"/>
            </a:endParaRPr>
          </a:p>
        </p:txBody>
      </p:sp>
      <p:sp>
        <p:nvSpPr>
          <p:cNvPr id="449" name="Google Shape;449;p78"/>
          <p:cNvSpPr txBox="1"/>
          <p:nvPr/>
        </p:nvSpPr>
        <p:spPr>
          <a:xfrm>
            <a:off x="403050" y="3652350"/>
            <a:ext cx="8337900" cy="12906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const express = require("express");</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const app = express();</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app.listen(3000, function() {</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a:solidFill>
                  <a:srgbClr val="EFEFEF"/>
                </a:solidFill>
                <a:highlight>
                  <a:srgbClr val="351C75"/>
                </a:highlight>
                <a:latin typeface="Courier New"/>
                <a:ea typeface="Courier New"/>
                <a:cs typeface="Courier New"/>
                <a:sym typeface="Courier New"/>
              </a:rPr>
              <a:t>	console.log("Server is listening on port 3000.");</a:t>
            </a:r>
            <a:endParaRPr>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a:solidFill>
                  <a:srgbClr val="EFEFEF"/>
                </a:solidFill>
                <a:highlight>
                  <a:srgbClr val="351C75"/>
                </a:highlight>
                <a:latin typeface="Courier New"/>
                <a:ea typeface="Courier New"/>
                <a:cs typeface="Courier New"/>
                <a:sym typeface="Courier New"/>
              </a:rPr>
              <a:t>});</a:t>
            </a:r>
            <a:endParaRPr>
              <a:solidFill>
                <a:srgbClr val="EFEFEF"/>
              </a:solidFill>
              <a:highlight>
                <a:srgbClr val="351C75"/>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 the 'pg' Library</a:t>
            </a:r>
            <a:endParaRPr/>
          </a:p>
        </p:txBody>
      </p:sp>
      <p:sp>
        <p:nvSpPr>
          <p:cNvPr id="455" name="Google Shape;455;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Import pg and set up the db connection. Edit your server.js file to include:</a:t>
            </a:r>
            <a:endParaRPr sz="2400"/>
          </a:p>
          <a:p>
            <a:pPr indent="0" lvl="0" marL="0" rtl="0" algn="l">
              <a:spcBef>
                <a:spcPts val="0"/>
              </a:spcBef>
              <a:spcAft>
                <a:spcPts val="0"/>
              </a:spcAft>
              <a:buNone/>
            </a:pPr>
            <a:r>
              <a:t/>
            </a:r>
            <a:endParaRPr sz="2400"/>
          </a:p>
        </p:txBody>
      </p:sp>
      <p:sp>
        <p:nvSpPr>
          <p:cNvPr id="456" name="Google Shape;456;p79"/>
          <p:cNvSpPr txBox="1"/>
          <p:nvPr/>
        </p:nvSpPr>
        <p:spPr>
          <a:xfrm>
            <a:off x="403050" y="2048275"/>
            <a:ext cx="8337900" cy="25206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const { Pool } = require("pg");</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const db = new Pool({</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user: 'keith',</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host: 'localhost',</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database: 'cyf_hotel',</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password: '******',</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port: 5432</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EFEFEF"/>
              </a:solidFill>
              <a:highlight>
                <a:srgbClr val="351C75"/>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 New Endpoint</a:t>
            </a:r>
            <a:endParaRPr/>
          </a:p>
        </p:txBody>
      </p:sp>
      <p:sp>
        <p:nvSpPr>
          <p:cNvPr id="462" name="Google Shape;462;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An endpoint to retrieve details of all customers: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Notes:</a:t>
            </a:r>
            <a:endParaRPr sz="2400"/>
          </a:p>
          <a:p>
            <a:pPr indent="-342900" lvl="0" marL="457200" rtl="0" algn="l">
              <a:spcBef>
                <a:spcPts val="0"/>
              </a:spcBef>
              <a:spcAft>
                <a:spcPts val="0"/>
              </a:spcAft>
              <a:buSzPts val="1800"/>
              <a:buChar char="●"/>
            </a:pPr>
            <a:r>
              <a:rPr b="1" lang="en-GB" sz="1800"/>
              <a:t>No semicolon to end the SQL!</a:t>
            </a:r>
            <a:endParaRPr b="1" sz="1800"/>
          </a:p>
          <a:p>
            <a:pPr indent="-342900" lvl="0" marL="457200" rtl="0" algn="l">
              <a:spcBef>
                <a:spcPts val="0"/>
              </a:spcBef>
              <a:spcAft>
                <a:spcPts val="0"/>
              </a:spcAft>
              <a:buSzPts val="1800"/>
              <a:buChar char="●"/>
            </a:pPr>
            <a:r>
              <a:rPr lang="en-GB" sz="1800"/>
              <a:t>The result parameter from the db.query callback holds the query results</a:t>
            </a:r>
            <a:endParaRPr sz="2400"/>
          </a:p>
        </p:txBody>
      </p:sp>
      <p:sp>
        <p:nvSpPr>
          <p:cNvPr id="463" name="Google Shape;463;p80"/>
          <p:cNvSpPr txBox="1"/>
          <p:nvPr/>
        </p:nvSpPr>
        <p:spPr>
          <a:xfrm>
            <a:off x="403050" y="1694100"/>
            <a:ext cx="8337900" cy="19446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app.get("/customers", function(req, res) {</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db.query("SELECT id, name, city, phone FROM customers",</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(error, result) =&gt; {</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console.log(result)</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res.json(result.rows);</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  });</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EFEFEF"/>
                </a:solidFill>
                <a:highlight>
                  <a:srgbClr val="351C75"/>
                </a:highlight>
                <a:latin typeface="Courier New"/>
                <a:ea typeface="Courier New"/>
                <a:cs typeface="Courier New"/>
                <a:sym typeface="Courier New"/>
              </a:rPr>
              <a:t>});</a:t>
            </a:r>
            <a:endParaRPr sz="15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EFEFEF"/>
              </a:solidFill>
              <a:highlight>
                <a:srgbClr val="351C75"/>
              </a:highlight>
              <a:latin typeface="Courier New"/>
              <a:ea typeface="Courier New"/>
              <a:cs typeface="Courier New"/>
              <a:sym typeface="Courier New"/>
            </a:endParaRPr>
          </a:p>
        </p:txBody>
      </p:sp>
      <p:sp>
        <p:nvSpPr>
          <p:cNvPr id="464" name="Google Shape;464;p80"/>
          <p:cNvSpPr/>
          <p:nvPr/>
        </p:nvSpPr>
        <p:spPr>
          <a:xfrm rot="3188505">
            <a:off x="5393618" y="1678379"/>
            <a:ext cx="295080" cy="2848380"/>
          </a:xfrm>
          <a:prstGeom prst="up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468" name="Shape 468"/>
        <p:cNvGrpSpPr/>
        <p:nvPr/>
      </p:nvGrpSpPr>
      <p:grpSpPr>
        <a:xfrm>
          <a:off x="0" y="0"/>
          <a:ext cx="0" cy="0"/>
          <a:chOff x="0" y="0"/>
          <a:chExt cx="0" cy="0"/>
        </a:xfrm>
      </p:grpSpPr>
      <p:sp>
        <p:nvSpPr>
          <p:cNvPr id="469" name="Google Shape;46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470" name="Google Shape;470;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Build the NodeJS application to retrieve customers</a:t>
            </a:r>
            <a:endParaRPr sz="2400"/>
          </a:p>
          <a:p>
            <a:pPr indent="-381000" lvl="0" marL="457200" rtl="0" algn="l">
              <a:spcBef>
                <a:spcPts val="0"/>
              </a:spcBef>
              <a:spcAft>
                <a:spcPts val="0"/>
              </a:spcAft>
              <a:buSzPts val="2400"/>
              <a:buAutoNum type="arabicPeriod"/>
            </a:pPr>
            <a:r>
              <a:rPr lang="en-GB" sz="2400"/>
              <a:t>Create the directory, cyf-hotels-api and initialise it</a:t>
            </a:r>
            <a:endParaRPr sz="2400"/>
          </a:p>
          <a:p>
            <a:pPr indent="-381000" lvl="0" marL="457200" rtl="0" algn="l">
              <a:spcBef>
                <a:spcPts val="0"/>
              </a:spcBef>
              <a:spcAft>
                <a:spcPts val="0"/>
              </a:spcAft>
              <a:buSzPts val="2400"/>
              <a:buAutoNum type="arabicPeriod"/>
            </a:pPr>
            <a:r>
              <a:rPr lang="en-GB" sz="2400"/>
              <a:t>Import the express and pg packages using npm</a:t>
            </a:r>
            <a:endParaRPr sz="2400"/>
          </a:p>
          <a:p>
            <a:pPr indent="-381000" lvl="0" marL="457200" rtl="0" algn="l">
              <a:spcBef>
                <a:spcPts val="0"/>
              </a:spcBef>
              <a:spcAft>
                <a:spcPts val="0"/>
              </a:spcAft>
              <a:buSzPts val="2400"/>
              <a:buAutoNum type="arabicPeriod"/>
            </a:pPr>
            <a:r>
              <a:rPr lang="en-GB" sz="2400"/>
              <a:t>Create the </a:t>
            </a:r>
            <a:r>
              <a:rPr lang="en-GB" sz="2400">
                <a:highlight>
                  <a:srgbClr val="CCCCCC"/>
                </a:highlight>
              </a:rPr>
              <a:t> </a:t>
            </a:r>
            <a:r>
              <a:rPr lang="en-GB" sz="2400">
                <a:highlight>
                  <a:srgbClr val="CCCCCC"/>
                </a:highlight>
                <a:latin typeface="Courier New"/>
                <a:ea typeface="Courier New"/>
                <a:cs typeface="Courier New"/>
                <a:sym typeface="Courier New"/>
              </a:rPr>
              <a:t>server.js</a:t>
            </a:r>
            <a:r>
              <a:rPr lang="en-GB" sz="2400">
                <a:highlight>
                  <a:srgbClr val="CCCCCC"/>
                </a:highlight>
              </a:rPr>
              <a:t> </a:t>
            </a:r>
            <a:r>
              <a:rPr lang="en-GB" sz="2400"/>
              <a:t> file with a basic server</a:t>
            </a:r>
            <a:endParaRPr sz="2400"/>
          </a:p>
          <a:p>
            <a:pPr indent="-381000" lvl="0" marL="457200" rtl="0" algn="l">
              <a:spcBef>
                <a:spcPts val="0"/>
              </a:spcBef>
              <a:spcAft>
                <a:spcPts val="0"/>
              </a:spcAft>
              <a:buSzPts val="2400"/>
              <a:buAutoNum type="arabicPeriod"/>
            </a:pPr>
            <a:r>
              <a:rPr lang="en-GB" sz="2400"/>
              <a:t>Configure server.js to use postgres and connect to your database</a:t>
            </a:r>
            <a:endParaRPr sz="2400"/>
          </a:p>
          <a:p>
            <a:pPr indent="-381000" lvl="0" marL="457200" rtl="0" algn="l">
              <a:spcBef>
                <a:spcPts val="0"/>
              </a:spcBef>
              <a:spcAft>
                <a:spcPts val="0"/>
              </a:spcAft>
              <a:buSzPts val="2400"/>
              <a:buAutoNum type="arabicPeriod"/>
            </a:pPr>
            <a:r>
              <a:rPr lang="en-GB" sz="2400"/>
              <a:t>Create an endpoint to retrieve details of all customers</a:t>
            </a:r>
            <a:endParaRPr sz="2400"/>
          </a:p>
          <a:p>
            <a:pPr indent="-381000" lvl="0" marL="457200" rtl="0" algn="l">
              <a:spcBef>
                <a:spcPts val="0"/>
              </a:spcBef>
              <a:spcAft>
                <a:spcPts val="0"/>
              </a:spcAft>
              <a:buSzPts val="2400"/>
              <a:buAutoNum type="arabicPeriod"/>
            </a:pPr>
            <a:r>
              <a:rPr lang="en-GB" sz="2400"/>
              <a:t>Test the endpoint in your browser</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476" name="Google Shape;476;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a:t>
            </a:r>
            <a:r>
              <a:rPr lang="en-GB" sz="2400"/>
              <a:t>n this lesson you have learned how to:</a:t>
            </a:r>
            <a:endParaRPr sz="2400"/>
          </a:p>
          <a:p>
            <a:pPr indent="-381000" lvl="0" marL="457200" rtl="0" algn="l">
              <a:spcBef>
                <a:spcPts val="0"/>
              </a:spcBef>
              <a:spcAft>
                <a:spcPts val="0"/>
              </a:spcAft>
              <a:buSzPts val="2400"/>
              <a:buChar char="●"/>
            </a:pPr>
            <a:r>
              <a:rPr lang="en-GB" sz="2400"/>
              <a:t>A</a:t>
            </a:r>
            <a:r>
              <a:rPr lang="en-GB" sz="2400"/>
              <a:t>ggregate data over multiple rows and use aggregate values to restrict the results</a:t>
            </a:r>
            <a:endParaRPr sz="2400"/>
          </a:p>
          <a:p>
            <a:pPr indent="-381000" lvl="0" marL="457200" rtl="0" algn="l">
              <a:spcBef>
                <a:spcPts val="0"/>
              </a:spcBef>
              <a:spcAft>
                <a:spcPts val="0"/>
              </a:spcAft>
              <a:buSzPts val="2400"/>
              <a:buChar char="●"/>
            </a:pPr>
            <a:r>
              <a:rPr lang="en-GB" sz="2400"/>
              <a:t>Combine rows from different tables using JOIN</a:t>
            </a:r>
            <a:endParaRPr sz="2400"/>
          </a:p>
          <a:p>
            <a:pPr indent="-381000" lvl="0" marL="457200" rtl="0" algn="l">
              <a:spcBef>
                <a:spcPts val="0"/>
              </a:spcBef>
              <a:spcAft>
                <a:spcPts val="0"/>
              </a:spcAft>
              <a:buSzPts val="2400"/>
              <a:buChar char="●"/>
            </a:pPr>
            <a:r>
              <a:rPr lang="en-GB" sz="2400"/>
              <a:t>Insert new rows, update existing rows and delete unwanted rows</a:t>
            </a:r>
            <a:endParaRPr sz="2400"/>
          </a:p>
          <a:p>
            <a:pPr indent="-381000" lvl="0" marL="457200" rtl="0" algn="l">
              <a:spcBef>
                <a:spcPts val="0"/>
              </a:spcBef>
              <a:spcAft>
                <a:spcPts val="0"/>
              </a:spcAft>
              <a:buSzPts val="2400"/>
              <a:buChar char="●"/>
            </a:pPr>
            <a:r>
              <a:rPr lang="en-GB" sz="2400"/>
              <a:t>Create a table with primary and foreign keys</a:t>
            </a:r>
            <a:endParaRPr sz="2400"/>
          </a:p>
          <a:p>
            <a:pPr indent="-381000" lvl="0" marL="457200" rtl="0" algn="l">
              <a:spcBef>
                <a:spcPts val="0"/>
              </a:spcBef>
              <a:spcAft>
                <a:spcPts val="0"/>
              </a:spcAft>
              <a:buSzPts val="2400"/>
              <a:buChar char="●"/>
            </a:pPr>
            <a:r>
              <a:rPr lang="en-GB" sz="2400"/>
              <a:t>Use SQL in a NodeJS endpoint to retrieve data</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a:t>
            </a:r>
            <a:endParaRPr/>
          </a:p>
        </p:txBody>
      </p:sp>
      <p:sp>
        <p:nvSpPr>
          <p:cNvPr id="482" name="Google Shape;482;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GB" sz="1900"/>
              <a:t>If you haven't yet completed all the exercises from this lesson then please do that first.</a:t>
            </a:r>
            <a:endParaRPr sz="1900"/>
          </a:p>
          <a:p>
            <a:pPr indent="-349250" lvl="0" marL="457200" rtl="0" algn="l">
              <a:lnSpc>
                <a:spcPct val="135714"/>
              </a:lnSpc>
              <a:spcBef>
                <a:spcPts val="0"/>
              </a:spcBef>
              <a:spcAft>
                <a:spcPts val="0"/>
              </a:spcAft>
              <a:buClr>
                <a:srgbClr val="20124D"/>
              </a:buClr>
              <a:buSzPts val="1900"/>
              <a:buAutoNum type="arabicPeriod"/>
            </a:pPr>
            <a:r>
              <a:rPr lang="en-GB" sz="1900"/>
              <a:t>Follow the Setup instructions in the homework for week 2 to create and initialise the cyf_ecommerce database.</a:t>
            </a:r>
            <a:endParaRPr sz="1900"/>
          </a:p>
          <a:p>
            <a:pPr indent="-349250" lvl="0" marL="457200" rtl="0" algn="l">
              <a:lnSpc>
                <a:spcPct val="135714"/>
              </a:lnSpc>
              <a:spcBef>
                <a:spcPts val="0"/>
              </a:spcBef>
              <a:spcAft>
                <a:spcPts val="0"/>
              </a:spcAft>
              <a:buSzPts val="1900"/>
              <a:buAutoNum type="arabicPeriod"/>
            </a:pPr>
            <a:r>
              <a:rPr lang="en-GB" sz="1900"/>
              <a:t>Complete the tasks given in the homework, copying your SQL solutions into the file then submit these using a pull request to the parent repository.</a:t>
            </a:r>
            <a:endParaRPr sz="1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End of Lesson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Counting Rows</a:t>
            </a:r>
            <a:endParaRPr/>
          </a:p>
        </p:txBody>
      </p:sp>
      <p:sp>
        <p:nvSpPr>
          <p:cNvPr id="172" name="Google Shape;17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use the count(x) function to count non-null values: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rPr lang="en-GB" sz="2400"/>
              <a:t>If you just want to count the number of rows, use count(*):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(Often used to discover how many rows match a condition)</a:t>
            </a:r>
            <a:endParaRPr sz="2400"/>
          </a:p>
        </p:txBody>
      </p:sp>
      <p:sp>
        <p:nvSpPr>
          <p:cNvPr id="173" name="Google Shape;173;p41"/>
          <p:cNvSpPr txBox="1"/>
          <p:nvPr/>
        </p:nvSpPr>
        <p:spPr>
          <a:xfrm>
            <a:off x="429200" y="1620500"/>
            <a:ext cx="8337900" cy="849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count(id), count(postcode)</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FROM customers;</a:t>
            </a:r>
            <a:endParaRPr sz="2400">
              <a:solidFill>
                <a:srgbClr val="EFEFEF"/>
              </a:solidFill>
              <a:latin typeface="Courier New"/>
              <a:ea typeface="Courier New"/>
              <a:cs typeface="Courier New"/>
              <a:sym typeface="Courier New"/>
            </a:endParaRPr>
          </a:p>
        </p:txBody>
      </p:sp>
      <p:sp>
        <p:nvSpPr>
          <p:cNvPr id="174" name="Google Shape;174;p41"/>
          <p:cNvSpPr txBox="1"/>
          <p:nvPr/>
        </p:nvSpPr>
        <p:spPr>
          <a:xfrm>
            <a:off x="429200" y="3137400"/>
            <a:ext cx="8337900" cy="8493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count(*) FROM customers</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WHERE country = 'Belgium';</a:t>
            </a:r>
            <a:endParaRPr sz="2400">
              <a:solidFill>
                <a:srgbClr val="EFEFEF"/>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178" name="Shape 178"/>
        <p:cNvGrpSpPr/>
        <p:nvPr/>
      </p:nvGrpSpPr>
      <p:grpSpPr>
        <a:xfrm>
          <a:off x="0" y="0"/>
          <a:ext cx="0" cy="0"/>
          <a:chOff x="0" y="0"/>
          <a:chExt cx="0" cy="0"/>
        </a:xfrm>
      </p:grpSpPr>
      <p:sp>
        <p:nvSpPr>
          <p:cNvPr id="179" name="Google Shape;17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Using Aggregate Functions</a:t>
            </a:r>
            <a:endParaRPr/>
          </a:p>
        </p:txBody>
      </p:sp>
      <p:sp>
        <p:nvSpPr>
          <p:cNvPr id="180" name="Google Shape;180;p42"/>
          <p:cNvSpPr txBox="1"/>
          <p:nvPr>
            <p:ph idx="1" type="body"/>
          </p:nvPr>
        </p:nvSpPr>
        <p:spPr>
          <a:xfrm>
            <a:off x="3812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Get the numbers of rows in each of the tables: rooms, room_types, customers and reservations</a:t>
            </a:r>
            <a:endParaRPr sz="2400"/>
          </a:p>
          <a:p>
            <a:pPr indent="-381000" lvl="0" marL="457200" rtl="0" algn="l">
              <a:spcBef>
                <a:spcPts val="0"/>
              </a:spcBef>
              <a:spcAft>
                <a:spcPts val="0"/>
              </a:spcAft>
              <a:buSzPts val="2400"/>
              <a:buAutoNum type="arabicPeriod"/>
            </a:pPr>
            <a:r>
              <a:rPr lang="en-GB" sz="2400"/>
              <a:t>How many reservations do we have for next month?</a:t>
            </a:r>
            <a:endParaRPr sz="2400"/>
          </a:p>
          <a:p>
            <a:pPr indent="-381000" lvl="0" marL="457200" rtl="0" algn="l">
              <a:spcBef>
                <a:spcPts val="0"/>
              </a:spcBef>
              <a:spcAft>
                <a:spcPts val="0"/>
              </a:spcAft>
              <a:buSzPts val="2400"/>
              <a:buAutoNum type="arabicPeriod"/>
            </a:pPr>
            <a:r>
              <a:rPr lang="en-GB" sz="2400"/>
              <a:t>How many invoices are still unpaid from over a month ago and what is the total owed?</a:t>
            </a:r>
            <a:endParaRPr sz="2400"/>
          </a:p>
          <a:p>
            <a:pPr indent="-381000" lvl="0" marL="457200" rtl="0" algn="l">
              <a:spcBef>
                <a:spcPts val="0"/>
              </a:spcBef>
              <a:spcAft>
                <a:spcPts val="0"/>
              </a:spcAft>
              <a:buSzPts val="2400"/>
              <a:buAutoNum type="arabicPeriod"/>
            </a:pPr>
            <a:r>
              <a:rPr lang="en-GB" sz="2400"/>
              <a:t>What is the maximum gap in days between a customer booking a room and the checkin date for that booking?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Grouping Rows for Aggregation</a:t>
            </a:r>
            <a:endParaRPr/>
          </a:p>
        </p:txBody>
      </p:sp>
      <p:sp>
        <p:nvSpPr>
          <p:cNvPr id="186" name="Google Shape;18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find aggregates over subsets of rows using the GROUP BY clause: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What do you notice?</a:t>
            </a:r>
            <a:endParaRPr sz="2400"/>
          </a:p>
          <a:p>
            <a:pPr indent="0" lvl="0" marL="0" rtl="0" algn="l">
              <a:spcBef>
                <a:spcPts val="0"/>
              </a:spcBef>
              <a:spcAft>
                <a:spcPts val="0"/>
              </a:spcAft>
              <a:buNone/>
            </a:pPr>
            <a:r>
              <a:t/>
            </a:r>
            <a:endParaRPr sz="2400"/>
          </a:p>
        </p:txBody>
      </p:sp>
      <p:sp>
        <p:nvSpPr>
          <p:cNvPr id="187" name="Google Shape;187;p43"/>
          <p:cNvSpPr txBox="1"/>
          <p:nvPr/>
        </p:nvSpPr>
        <p:spPr>
          <a:xfrm>
            <a:off x="403050" y="2056725"/>
            <a:ext cx="8337900" cy="8211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count(*) FROM rooms</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GROUP BY room_type;</a:t>
            </a:r>
            <a:endParaRPr sz="2400">
              <a:solidFill>
                <a:srgbClr val="EFEFEF"/>
              </a:solidFill>
              <a:latin typeface="Courier New"/>
              <a:ea typeface="Courier New"/>
              <a:cs typeface="Courier New"/>
              <a:sym typeface="Courier New"/>
            </a:endParaRPr>
          </a:p>
        </p:txBody>
      </p:sp>
      <p:sp>
        <p:nvSpPr>
          <p:cNvPr id="188" name="Google Shape;188;p43"/>
          <p:cNvSpPr txBox="1"/>
          <p:nvPr/>
        </p:nvSpPr>
        <p:spPr>
          <a:xfrm>
            <a:off x="311700" y="3290425"/>
            <a:ext cx="8337900" cy="9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400">
                <a:solidFill>
                  <a:srgbClr val="20124D"/>
                </a:solidFill>
              </a:rPr>
              <a:t>We can include the GROUP BY expression in the list of selected values.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50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the GROUP BY Value</a:t>
            </a:r>
            <a:endParaRPr/>
          </a:p>
        </p:txBody>
      </p:sp>
      <p:sp>
        <p:nvSpPr>
          <p:cNvPr id="194" name="Google Shape;19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From the previous example: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We can group by multiple expressions: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95" name="Google Shape;195;p44"/>
          <p:cNvSpPr txBox="1"/>
          <p:nvPr/>
        </p:nvSpPr>
        <p:spPr>
          <a:xfrm>
            <a:off x="403050" y="1669725"/>
            <a:ext cx="8337900" cy="8211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SELECT room_type, count(*) FROM rooms</a:t>
            </a:r>
            <a:endParaRPr sz="24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400">
                <a:solidFill>
                  <a:srgbClr val="EFEFEF"/>
                </a:solidFill>
                <a:highlight>
                  <a:srgbClr val="351C75"/>
                </a:highlight>
                <a:latin typeface="Courier New"/>
                <a:ea typeface="Courier New"/>
                <a:cs typeface="Courier New"/>
                <a:sym typeface="Courier New"/>
              </a:rPr>
              <a:t>  GROUP BY room_type;</a:t>
            </a:r>
            <a:endParaRPr sz="2400">
              <a:solidFill>
                <a:srgbClr val="EFEFEF"/>
              </a:solidFill>
              <a:latin typeface="Courier New"/>
              <a:ea typeface="Courier New"/>
              <a:cs typeface="Courier New"/>
              <a:sym typeface="Courier New"/>
            </a:endParaRPr>
          </a:p>
        </p:txBody>
      </p:sp>
      <p:sp>
        <p:nvSpPr>
          <p:cNvPr id="196" name="Google Shape;196;p44"/>
          <p:cNvSpPr/>
          <p:nvPr/>
        </p:nvSpPr>
        <p:spPr>
          <a:xfrm>
            <a:off x="1737950" y="1681675"/>
            <a:ext cx="1695900" cy="429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4"/>
          <p:cNvSpPr/>
          <p:nvPr/>
        </p:nvSpPr>
        <p:spPr>
          <a:xfrm>
            <a:off x="2474375" y="2110975"/>
            <a:ext cx="1695900" cy="429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4"/>
          <p:cNvSpPr txBox="1"/>
          <p:nvPr/>
        </p:nvSpPr>
        <p:spPr>
          <a:xfrm>
            <a:off x="403050" y="2891625"/>
            <a:ext cx="8337900" cy="19707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100">
                <a:solidFill>
                  <a:srgbClr val="EFEFEF"/>
                </a:solidFill>
                <a:highlight>
                  <a:srgbClr val="351C75"/>
                </a:highlight>
                <a:latin typeface="Courier New"/>
                <a:ea typeface="Courier New"/>
                <a:cs typeface="Courier New"/>
                <a:sym typeface="Courier New"/>
              </a:rPr>
              <a:t>SELECT trunc(room_no/100) AS floor,</a:t>
            </a:r>
            <a:endParaRPr sz="21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100">
                <a:solidFill>
                  <a:srgbClr val="EFEFEF"/>
                </a:solidFill>
                <a:highlight>
                  <a:srgbClr val="351C75"/>
                </a:highlight>
                <a:latin typeface="Courier New"/>
                <a:ea typeface="Courier New"/>
                <a:cs typeface="Courier New"/>
                <a:sym typeface="Courier New"/>
              </a:rPr>
              <a:t>       to_char</a:t>
            </a:r>
            <a:r>
              <a:rPr lang="en-GB" sz="2100">
                <a:solidFill>
                  <a:srgbClr val="EFEFEF"/>
                </a:solidFill>
                <a:highlight>
                  <a:srgbClr val="351C75"/>
                </a:highlight>
                <a:latin typeface="Courier New"/>
                <a:ea typeface="Courier New"/>
                <a:cs typeface="Courier New"/>
                <a:sym typeface="Courier New"/>
              </a:rPr>
              <a:t>(checkin_date, 'YYYY-MM') AS month,</a:t>
            </a:r>
            <a:endParaRPr sz="21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100">
                <a:solidFill>
                  <a:srgbClr val="EFEFEF"/>
                </a:solidFill>
                <a:highlight>
                  <a:srgbClr val="351C75"/>
                </a:highlight>
                <a:latin typeface="Courier New"/>
                <a:ea typeface="Courier New"/>
                <a:cs typeface="Courier New"/>
                <a:sym typeface="Courier New"/>
              </a:rPr>
              <a:t>       count(*), sum(no_guests), avg(no_guests)</a:t>
            </a:r>
            <a:endParaRPr sz="21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100">
                <a:solidFill>
                  <a:srgbClr val="EFEFEF"/>
                </a:solidFill>
                <a:highlight>
                  <a:srgbClr val="351C75"/>
                </a:highlight>
                <a:latin typeface="Courier New"/>
                <a:ea typeface="Courier New"/>
                <a:cs typeface="Courier New"/>
                <a:sym typeface="Courier New"/>
              </a:rPr>
              <a:t>  FROM reservations</a:t>
            </a:r>
            <a:endParaRPr sz="21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100">
                <a:solidFill>
                  <a:srgbClr val="EFEFEF"/>
                </a:solidFill>
                <a:highlight>
                  <a:srgbClr val="351C75"/>
                </a:highlight>
                <a:latin typeface="Courier New"/>
                <a:ea typeface="Courier New"/>
                <a:cs typeface="Courier New"/>
                <a:sym typeface="Courier New"/>
              </a:rPr>
              <a:t>  GROUP BY floor, month;</a:t>
            </a:r>
            <a:endParaRPr sz="2100">
              <a:solidFill>
                <a:srgbClr val="EFEFEF"/>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Restricting Returned Aggregates</a:t>
            </a:r>
            <a:endParaRPr/>
          </a:p>
        </p:txBody>
      </p:sp>
      <p:sp>
        <p:nvSpPr>
          <p:cNvPr id="204" name="Google Shape;20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Use a WHERE clause to restrict the rows considered: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This only considers rooms on the 2nd and 3rd floors.</a:t>
            </a:r>
            <a:endParaRPr sz="2400"/>
          </a:p>
        </p:txBody>
      </p:sp>
      <p:sp>
        <p:nvSpPr>
          <p:cNvPr id="205" name="Google Shape;205;p45"/>
          <p:cNvSpPr txBox="1"/>
          <p:nvPr/>
        </p:nvSpPr>
        <p:spPr>
          <a:xfrm>
            <a:off x="403050" y="1625100"/>
            <a:ext cx="8337900" cy="2104200"/>
          </a:xfrm>
          <a:prstGeom prst="rect">
            <a:avLst/>
          </a:prstGeom>
          <a:solidFill>
            <a:srgbClr val="351C75"/>
          </a:solidFill>
          <a:ln>
            <a:noFill/>
          </a:ln>
        </p:spPr>
        <p:txBody>
          <a:bodyPr anchorCtr="0" anchor="t" bIns="91425" lIns="91425" spcFirstLastPara="1" rIns="91425" wrap="square" tIns="18000">
            <a:noAutofit/>
          </a:bodyPr>
          <a:lstStyle/>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SELECT trunc(room_no/100) AS floor,</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a:t>
            </a:r>
            <a:r>
              <a:rPr lang="en-GB" sz="2000">
                <a:solidFill>
                  <a:srgbClr val="EFEFEF"/>
                </a:solidFill>
                <a:highlight>
                  <a:srgbClr val="351C75"/>
                </a:highlight>
                <a:latin typeface="Courier New"/>
                <a:ea typeface="Courier New"/>
                <a:cs typeface="Courier New"/>
                <a:sym typeface="Courier New"/>
              </a:rPr>
              <a:t>to_char(checkin_date, 'YYYY-MM') AS month,</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count(*), sum(no_guests), avg(no_guests)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FROM reservations</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WHERE room_no BETWEEN 200 AND 399</a:t>
            </a:r>
            <a:endParaRPr sz="2000">
              <a:solidFill>
                <a:srgbClr val="EFEFEF"/>
              </a:solidFill>
              <a:highlight>
                <a:srgbClr val="351C7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solidFill>
                  <a:srgbClr val="EFEFEF"/>
                </a:solidFill>
                <a:highlight>
                  <a:srgbClr val="351C75"/>
                </a:highlight>
                <a:latin typeface="Courier New"/>
                <a:ea typeface="Courier New"/>
                <a:cs typeface="Courier New"/>
                <a:sym typeface="Courier New"/>
              </a:rPr>
              <a:t>  GROUP BY floor, month;</a:t>
            </a:r>
            <a:endParaRPr sz="2000">
              <a:solidFill>
                <a:srgbClr val="EFEFEF"/>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