
<file path=[Content_Types].xml><?xml version="1.0" encoding="utf-8"?>
<Types xmlns="http://schemas.openxmlformats.org/package/2006/content-types">
  <Default Extension="fntdata" ContentType="application/x-fontdata"/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notesMasterIdLst>
    <p:notesMasterId r:id="rId10"/>
  </p:notesMasterIdLst>
  <p:sldSz cx="14630400" cy="8229600"/>
  <p:notesSz cx="8229600" cy="14630400"/>
  <p:embeddedFontLst>
    <p:embeddedFont>
      <p:font typeface="Alexandria Semi Bold"/>
      <p:regular r:id="rId15"/>
    </p:embeddedFont>
    <p:embeddedFont>
      <p:font typeface="Alexandria Semi Bold"/>
      <p:regular r:id="rId16"/>
    </p:embeddedFont>
    <p:embeddedFont>
      <p:font typeface="Sora Light"/>
      <p:regular r:id="rId17"/>
    </p:embeddedFont>
    <p:embeddedFont>
      <p:font typeface="Sora Light"/>
      <p:regular r:id="rId18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5" Type="http://schemas.openxmlformats.org/officeDocument/2006/relationships/font" Target="fonts/font1.fntdata"/><Relationship Id="rId16" Type="http://schemas.openxmlformats.org/officeDocument/2006/relationships/font" Target="fonts/font2.fntdata"/><Relationship Id="rId17" Type="http://schemas.openxmlformats.org/officeDocument/2006/relationships/font" Target="fonts/font3.fntdata"/><Relationship Id="rId18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2-1.png"/><Relationship Id="rId3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3-1.png"/><Relationship Id="rId3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4-1.png"/><Relationship Id="rId3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5-1.png"/><Relationship Id="rId3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6-1.png"/><Relationship Id="rId3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7-1.png"/><Relationship Id="rId3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8-1.png"/><Relationship Id="rId3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9-1.png"/><Relationship Id="rId3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EF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AFA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EF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AFA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EF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AFA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EF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AFA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EF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AFA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EF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AFA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EF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AFA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EF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AFA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image" Target="../media/image-2-2.png"/><Relationship Id="rId3" Type="http://schemas.openxmlformats.org/officeDocument/2006/relationships/image" Target="../media/image-2-3.png"/><Relationship Id="rId4" Type="http://schemas.openxmlformats.org/officeDocument/2006/relationships/slideLayout" Target="../slideLayouts/slideLayout3.xml"/><Relationship Id="rId5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8-1.png"/><Relationship Id="rId2" Type="http://schemas.openxmlformats.org/officeDocument/2006/relationships/slideLayout" Target="../slideLayouts/slideLayout9.xml"/><Relationship Id="rId3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58309" y="2189798"/>
            <a:ext cx="7627382" cy="213812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5600"/>
              </a:lnSpc>
              <a:buNone/>
            </a:pPr>
            <a:r>
              <a:rPr lang="en-US" sz="4450" dirty="0">
                <a:solidFill>
                  <a:srgbClr val="1F1E1E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Predicting Customer Churn in Subscription Services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758309" y="4652843"/>
            <a:ext cx="7627382" cy="138684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Identifying high-risk customers is crucial for proactive retention. This presentation outlines our machine learning approach to predict customer churn, enabling targeted interventions and improving customer lifetime value.</a:t>
            </a:r>
            <a:endParaRPr lang="en-US" sz="17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156597" y="2053352"/>
            <a:ext cx="4317206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800"/>
              </a:lnSpc>
              <a:buNone/>
            </a:pPr>
            <a:r>
              <a:rPr lang="en-US" sz="2200" dirty="0">
                <a:solidFill>
                  <a:srgbClr val="1F1E1E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Project Overview &amp; Objectives</a:t>
            </a:r>
            <a:endParaRPr lang="en-US" sz="2200" dirty="0"/>
          </a:p>
        </p:txBody>
      </p:sp>
      <p:sp>
        <p:nvSpPr>
          <p:cNvPr id="3" name="Shape 1"/>
          <p:cNvSpPr/>
          <p:nvPr/>
        </p:nvSpPr>
        <p:spPr>
          <a:xfrm>
            <a:off x="758309" y="3137297"/>
            <a:ext cx="4226838" cy="121920"/>
          </a:xfrm>
          <a:prstGeom prst="roundRect">
            <a:avLst>
              <a:gd name="adj" fmla="val 74638"/>
            </a:avLst>
          </a:prstGeom>
          <a:solidFill>
            <a:srgbClr val="1A2D7A"/>
          </a:solidFill>
          <a:ln/>
        </p:spPr>
      </p:sp>
      <p:sp>
        <p:nvSpPr>
          <p:cNvPr id="4" name="Shape 2"/>
          <p:cNvSpPr/>
          <p:nvPr/>
        </p:nvSpPr>
        <p:spPr>
          <a:xfrm>
            <a:off x="2546687" y="2842855"/>
            <a:ext cx="649962" cy="649962"/>
          </a:xfrm>
          <a:prstGeom prst="roundRect">
            <a:avLst>
              <a:gd name="adj" fmla="val 140685"/>
            </a:avLst>
          </a:prstGeom>
          <a:solidFill>
            <a:srgbClr val="1A2D7A"/>
          </a:solidFill>
          <a:ln/>
        </p:spPr>
      </p:sp>
      <p:pic>
        <p:nvPicPr>
          <p:cNvPr id="5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1712" y="3005376"/>
            <a:ext cx="259913" cy="324922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1005364" y="3709392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00"/>
              </a:lnSpc>
              <a:buNone/>
            </a:pPr>
            <a:r>
              <a:rPr lang="en-US" sz="2200" dirty="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Objective</a:t>
            </a:r>
            <a:endParaRPr lang="en-US" sz="2200" dirty="0"/>
          </a:p>
        </p:txBody>
      </p:sp>
      <p:sp>
        <p:nvSpPr>
          <p:cNvPr id="7" name="Text 4"/>
          <p:cNvSpPr/>
          <p:nvPr/>
        </p:nvSpPr>
        <p:spPr>
          <a:xfrm>
            <a:off x="1005364" y="4195524"/>
            <a:ext cx="3732728" cy="138684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To predict customer churn in a subscription-based service, identifying high-risk customers for proactive retention strategies.</a:t>
            </a:r>
            <a:endParaRPr lang="en-US" sz="1700" dirty="0"/>
          </a:p>
        </p:txBody>
      </p:sp>
      <p:sp>
        <p:nvSpPr>
          <p:cNvPr id="8" name="Shape 5"/>
          <p:cNvSpPr/>
          <p:nvPr/>
        </p:nvSpPr>
        <p:spPr>
          <a:xfrm>
            <a:off x="5201722" y="3137297"/>
            <a:ext cx="4226838" cy="121920"/>
          </a:xfrm>
          <a:prstGeom prst="roundRect">
            <a:avLst>
              <a:gd name="adj" fmla="val 74638"/>
            </a:avLst>
          </a:prstGeom>
          <a:solidFill>
            <a:srgbClr val="1A2D7A"/>
          </a:solidFill>
          <a:ln/>
        </p:spPr>
      </p:sp>
      <p:sp>
        <p:nvSpPr>
          <p:cNvPr id="9" name="Shape 6"/>
          <p:cNvSpPr/>
          <p:nvPr/>
        </p:nvSpPr>
        <p:spPr>
          <a:xfrm>
            <a:off x="6990100" y="2842855"/>
            <a:ext cx="649962" cy="649962"/>
          </a:xfrm>
          <a:prstGeom prst="roundRect">
            <a:avLst>
              <a:gd name="adj" fmla="val 140685"/>
            </a:avLst>
          </a:prstGeom>
          <a:solidFill>
            <a:srgbClr val="1A2D7A"/>
          </a:solidFill>
          <a:ln/>
        </p:spPr>
      </p:sp>
      <p:pic>
        <p:nvPicPr>
          <p:cNvPr id="10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5124" y="3005376"/>
            <a:ext cx="259913" cy="324922"/>
          </a:xfrm>
          <a:prstGeom prst="rect">
            <a:avLst/>
          </a:prstGeom>
        </p:spPr>
      </p:pic>
      <p:sp>
        <p:nvSpPr>
          <p:cNvPr id="11" name="Text 7"/>
          <p:cNvSpPr/>
          <p:nvPr/>
        </p:nvSpPr>
        <p:spPr>
          <a:xfrm>
            <a:off x="5448776" y="3709392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00"/>
              </a:lnSpc>
              <a:buNone/>
            </a:pPr>
            <a:r>
              <a:rPr lang="en-US" sz="2200" dirty="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Data Source</a:t>
            </a:r>
            <a:endParaRPr lang="en-US" sz="2200" dirty="0"/>
          </a:p>
        </p:txBody>
      </p:sp>
      <p:sp>
        <p:nvSpPr>
          <p:cNvPr id="12" name="Text 8"/>
          <p:cNvSpPr/>
          <p:nvPr/>
        </p:nvSpPr>
        <p:spPr>
          <a:xfrm>
            <a:off x="5448776" y="4195524"/>
            <a:ext cx="3732728" cy="17335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Publicly available dataset from a telecom service provider, including customer tenure, charges, contract type, payment method, and churn status.</a:t>
            </a:r>
            <a:endParaRPr lang="en-US" sz="1700" dirty="0"/>
          </a:p>
        </p:txBody>
      </p:sp>
      <p:sp>
        <p:nvSpPr>
          <p:cNvPr id="13" name="Shape 9"/>
          <p:cNvSpPr/>
          <p:nvPr/>
        </p:nvSpPr>
        <p:spPr>
          <a:xfrm>
            <a:off x="9645134" y="3137297"/>
            <a:ext cx="4226957" cy="121920"/>
          </a:xfrm>
          <a:prstGeom prst="roundRect">
            <a:avLst>
              <a:gd name="adj" fmla="val 74638"/>
            </a:avLst>
          </a:prstGeom>
          <a:solidFill>
            <a:srgbClr val="1A2D7A"/>
          </a:solidFill>
          <a:ln/>
        </p:spPr>
      </p:sp>
      <p:sp>
        <p:nvSpPr>
          <p:cNvPr id="14" name="Shape 10"/>
          <p:cNvSpPr/>
          <p:nvPr/>
        </p:nvSpPr>
        <p:spPr>
          <a:xfrm>
            <a:off x="11433631" y="2842855"/>
            <a:ext cx="649962" cy="649962"/>
          </a:xfrm>
          <a:prstGeom prst="roundRect">
            <a:avLst>
              <a:gd name="adj" fmla="val 140685"/>
            </a:avLst>
          </a:prstGeom>
          <a:solidFill>
            <a:srgbClr val="1A2D7A"/>
          </a:solidFill>
          <a:ln/>
        </p:spPr>
      </p:sp>
      <p:pic>
        <p:nvPicPr>
          <p:cNvPr id="15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28656" y="3005376"/>
            <a:ext cx="259913" cy="324922"/>
          </a:xfrm>
          <a:prstGeom prst="rect">
            <a:avLst/>
          </a:prstGeom>
        </p:spPr>
      </p:pic>
      <p:sp>
        <p:nvSpPr>
          <p:cNvPr id="16" name="Text 11"/>
          <p:cNvSpPr/>
          <p:nvPr/>
        </p:nvSpPr>
        <p:spPr>
          <a:xfrm>
            <a:off x="9892189" y="3709392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00"/>
              </a:lnSpc>
              <a:buNone/>
            </a:pPr>
            <a:r>
              <a:rPr lang="en-US" sz="2200" dirty="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Impact</a:t>
            </a:r>
            <a:endParaRPr lang="en-US" sz="2200" dirty="0"/>
          </a:p>
        </p:txBody>
      </p:sp>
      <p:sp>
        <p:nvSpPr>
          <p:cNvPr id="17" name="Text 12"/>
          <p:cNvSpPr/>
          <p:nvPr/>
        </p:nvSpPr>
        <p:spPr>
          <a:xfrm>
            <a:off x="9892189" y="4195524"/>
            <a:ext cx="3732848" cy="138684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Enable proactive retention, reduce churn rate, and increase customer lifetime value through data-driven insights.</a:t>
            </a:r>
            <a:endParaRPr lang="en-US" sz="17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58309" y="1389340"/>
            <a:ext cx="10282476" cy="712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600"/>
              </a:lnSpc>
              <a:buNone/>
            </a:pPr>
            <a:r>
              <a:rPr lang="en-US" sz="4450" dirty="0">
                <a:solidFill>
                  <a:srgbClr val="1F1E1E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Comprehensive Data Preprocessing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58309" y="2535317"/>
            <a:ext cx="13113782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Rigorous data preparation was essential to ensure model accuracy and reliability. We focused on handling inconsistencies, transforming variables, and scaling features for optimal performance.</a:t>
            </a:r>
            <a:endParaRPr lang="en-US" sz="1700" dirty="0"/>
          </a:p>
        </p:txBody>
      </p:sp>
      <p:sp>
        <p:nvSpPr>
          <p:cNvPr id="4" name="Text 2"/>
          <p:cNvSpPr/>
          <p:nvPr/>
        </p:nvSpPr>
        <p:spPr>
          <a:xfrm>
            <a:off x="758309" y="3689032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00"/>
              </a:lnSpc>
              <a:buNone/>
            </a:pPr>
            <a:r>
              <a:rPr lang="en-US" sz="2200" dirty="0">
                <a:solidFill>
                  <a:srgbClr val="1F1E1E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Data Cleaning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758309" y="4261842"/>
            <a:ext cx="4018359" cy="104013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2700"/>
              </a:lnSpc>
              <a:buSzPct val="100000"/>
              <a:buChar char="•"/>
            </a:pPr>
            <a:r>
              <a:rPr lang="en-US" sz="170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Handled missing values in 'TotalCharges' by imputation or removal, ensuring data integrity.</a:t>
            </a:r>
            <a:endParaRPr lang="en-US" sz="1700" dirty="0"/>
          </a:p>
        </p:txBody>
      </p:sp>
      <p:sp>
        <p:nvSpPr>
          <p:cNvPr id="6" name="Text 4"/>
          <p:cNvSpPr/>
          <p:nvPr/>
        </p:nvSpPr>
        <p:spPr>
          <a:xfrm>
            <a:off x="758309" y="5377696"/>
            <a:ext cx="4018359" cy="104013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2700"/>
              </a:lnSpc>
              <a:buSzPct val="100000"/>
              <a:buChar char="•"/>
            </a:pPr>
            <a:r>
              <a:rPr lang="en-US" sz="170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Standardized numerical fields to maintain consistent formatting across the dataset.</a:t>
            </a:r>
            <a:endParaRPr lang="en-US" sz="1700" dirty="0"/>
          </a:p>
        </p:txBody>
      </p:sp>
      <p:sp>
        <p:nvSpPr>
          <p:cNvPr id="7" name="Text 5"/>
          <p:cNvSpPr/>
          <p:nvPr/>
        </p:nvSpPr>
        <p:spPr>
          <a:xfrm>
            <a:off x="5312926" y="3689032"/>
            <a:ext cx="3092172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00"/>
              </a:lnSpc>
              <a:buNone/>
            </a:pPr>
            <a:r>
              <a:rPr lang="en-US" sz="2200" dirty="0">
                <a:solidFill>
                  <a:srgbClr val="1F1E1E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Categorical Encoding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5312926" y="4261842"/>
            <a:ext cx="4018359" cy="104013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2700"/>
              </a:lnSpc>
              <a:buSzPct val="100000"/>
              <a:buChar char="•"/>
            </a:pPr>
            <a:r>
              <a:rPr lang="en-US" sz="170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Applied Label Encoding for binary categorical variables (e.g., gender, senior citizen).</a:t>
            </a:r>
            <a:endParaRPr lang="en-US" sz="1700" dirty="0"/>
          </a:p>
        </p:txBody>
      </p:sp>
      <p:sp>
        <p:nvSpPr>
          <p:cNvPr id="9" name="Text 7"/>
          <p:cNvSpPr/>
          <p:nvPr/>
        </p:nvSpPr>
        <p:spPr>
          <a:xfrm>
            <a:off x="5312926" y="5377696"/>
            <a:ext cx="4018359" cy="104013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2700"/>
              </a:lnSpc>
              <a:buSzPct val="100000"/>
              <a:buChar char="•"/>
            </a:pPr>
            <a:r>
              <a:rPr lang="en-US" sz="170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Utilised One-Hot Encoding for multi-category variables (e.g., contract type, payment method).</a:t>
            </a:r>
            <a:endParaRPr lang="en-US" sz="1700" dirty="0"/>
          </a:p>
        </p:txBody>
      </p:sp>
      <p:sp>
        <p:nvSpPr>
          <p:cNvPr id="10" name="Text 8"/>
          <p:cNvSpPr/>
          <p:nvPr/>
        </p:nvSpPr>
        <p:spPr>
          <a:xfrm>
            <a:off x="9867543" y="3689032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00"/>
              </a:lnSpc>
              <a:buNone/>
            </a:pPr>
            <a:r>
              <a:rPr lang="en-US" sz="2200" dirty="0">
                <a:solidFill>
                  <a:srgbClr val="1F1E1E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Feature Scaling</a:t>
            </a:r>
            <a:endParaRPr lang="en-US" sz="2200" dirty="0"/>
          </a:p>
        </p:txBody>
      </p:sp>
      <p:sp>
        <p:nvSpPr>
          <p:cNvPr id="11" name="Text 9"/>
          <p:cNvSpPr/>
          <p:nvPr/>
        </p:nvSpPr>
        <p:spPr>
          <a:xfrm>
            <a:off x="9867543" y="4261842"/>
            <a:ext cx="4018359" cy="104013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2700"/>
              </a:lnSpc>
              <a:buSzPct val="100000"/>
              <a:buChar char="•"/>
            </a:pPr>
            <a:r>
              <a:rPr lang="en-US" sz="170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Employed StandardScaler to normalize numerical features like 'MonthlyCharges' and 'Tenure'.</a:t>
            </a:r>
            <a:endParaRPr lang="en-US" sz="1700" dirty="0"/>
          </a:p>
        </p:txBody>
      </p:sp>
      <p:sp>
        <p:nvSpPr>
          <p:cNvPr id="12" name="Text 10"/>
          <p:cNvSpPr/>
          <p:nvPr/>
        </p:nvSpPr>
        <p:spPr>
          <a:xfrm>
            <a:off x="9867543" y="5377696"/>
            <a:ext cx="4018359" cy="138684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2700"/>
              </a:lnSpc>
              <a:buSzPct val="100000"/>
              <a:buChar char="•"/>
            </a:pPr>
            <a:r>
              <a:rPr lang="en-US" sz="170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Ensured all features contributed equally to model training, preventing dominance by larger-scale variables.</a:t>
            </a:r>
            <a:endParaRPr lang="en-US" sz="17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58309" y="821769"/>
            <a:ext cx="13113782" cy="142541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5600"/>
              </a:lnSpc>
              <a:buNone/>
            </a:pPr>
            <a:r>
              <a:rPr lang="en-US" sz="4450" dirty="0">
                <a:solidFill>
                  <a:srgbClr val="1F1E1E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Exploratory Data Analysis &amp; Imbalance Handling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58309" y="2680454"/>
            <a:ext cx="13113782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Our EDA revealed critical insights into churn drivers, while strategic techniques addressed the challenge of class imbalance to prevent biased model predictions.</a:t>
            </a:r>
            <a:endParaRPr lang="en-US" sz="1700" dirty="0"/>
          </a:p>
        </p:txBody>
      </p:sp>
      <p:sp>
        <p:nvSpPr>
          <p:cNvPr id="4" name="Text 2"/>
          <p:cNvSpPr/>
          <p:nvPr/>
        </p:nvSpPr>
        <p:spPr>
          <a:xfrm>
            <a:off x="758309" y="3834170"/>
            <a:ext cx="3239214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00"/>
              </a:lnSpc>
              <a:buNone/>
            </a:pPr>
            <a:r>
              <a:rPr lang="en-US" sz="2200" dirty="0">
                <a:solidFill>
                  <a:srgbClr val="1F1E1E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Key Insights from EDA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758309" y="4406979"/>
            <a:ext cx="6292572" cy="104013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2700"/>
              </a:lnSpc>
              <a:buSzPct val="100000"/>
              <a:buChar char="•"/>
            </a:pPr>
            <a:r>
              <a:rPr lang="en-US" sz="170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Visualized distributions of features such as tenure, monthly charges, and contract type against churn status.</a:t>
            </a:r>
            <a:endParaRPr lang="en-US" sz="1700" dirty="0"/>
          </a:p>
        </p:txBody>
      </p:sp>
      <p:sp>
        <p:nvSpPr>
          <p:cNvPr id="6" name="Text 4"/>
          <p:cNvSpPr/>
          <p:nvPr/>
        </p:nvSpPr>
        <p:spPr>
          <a:xfrm>
            <a:off x="758309" y="5522833"/>
            <a:ext cx="6292572" cy="104013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2700"/>
              </a:lnSpc>
              <a:buSzPct val="100000"/>
              <a:buChar char="•"/>
            </a:pPr>
            <a:r>
              <a:rPr lang="en-US" sz="170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Identified that customers with month-to-month contracts, lower tenure, and higher monthly charges exhibited higher churn rates.</a:t>
            </a:r>
            <a:endParaRPr lang="en-US" sz="1700" dirty="0"/>
          </a:p>
        </p:txBody>
      </p:sp>
      <p:sp>
        <p:nvSpPr>
          <p:cNvPr id="7" name="Text 5"/>
          <p:cNvSpPr/>
          <p:nvPr/>
        </p:nvSpPr>
        <p:spPr>
          <a:xfrm>
            <a:off x="758309" y="6638687"/>
            <a:ext cx="6292572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2700"/>
              </a:lnSpc>
              <a:buSzPct val="100000"/>
              <a:buChar char="•"/>
            </a:pPr>
            <a:r>
              <a:rPr lang="en-US" sz="170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Discovered correlations between internet service type (e.g., Fiber Optic) and increased churn propensity.</a:t>
            </a:r>
            <a:endParaRPr lang="en-US" sz="1700" dirty="0"/>
          </a:p>
        </p:txBody>
      </p:sp>
      <p:sp>
        <p:nvSpPr>
          <p:cNvPr id="8" name="Text 6"/>
          <p:cNvSpPr/>
          <p:nvPr/>
        </p:nvSpPr>
        <p:spPr>
          <a:xfrm>
            <a:off x="7587139" y="3834170"/>
            <a:ext cx="4055507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00"/>
              </a:lnSpc>
              <a:buNone/>
            </a:pPr>
            <a:r>
              <a:rPr lang="en-US" sz="2200" dirty="0">
                <a:solidFill>
                  <a:srgbClr val="1F1E1E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Addressing Class Imbalance</a:t>
            </a:r>
            <a:endParaRPr lang="en-US" sz="2200" dirty="0"/>
          </a:p>
        </p:txBody>
      </p:sp>
      <p:sp>
        <p:nvSpPr>
          <p:cNvPr id="9" name="Text 7"/>
          <p:cNvSpPr/>
          <p:nvPr/>
        </p:nvSpPr>
        <p:spPr>
          <a:xfrm>
            <a:off x="7587139" y="4406979"/>
            <a:ext cx="6292572" cy="138684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2700"/>
              </a:lnSpc>
              <a:buSzPct val="100000"/>
              <a:buChar char="•"/>
            </a:pPr>
            <a:r>
              <a:rPr lang="en-US" sz="170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Applied </a:t>
            </a:r>
            <a:pPr algn="l" indent="0" marL="0">
              <a:lnSpc>
                <a:spcPts val="2700"/>
              </a:lnSpc>
              <a:buNone/>
            </a:pPr>
            <a:r>
              <a:rPr lang="en-US" sz="1700" b="1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SMOTE</a:t>
            </a:r>
            <a:pPr algn="l"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 (Synthetic Minority Over-sampling Technique) to generate synthetic samples for the minority class (churned customers), balancing the dataset.</a:t>
            </a:r>
            <a:endParaRPr lang="en-US" sz="1700" dirty="0"/>
          </a:p>
        </p:txBody>
      </p:sp>
      <p:sp>
        <p:nvSpPr>
          <p:cNvPr id="10" name="Text 8"/>
          <p:cNvSpPr/>
          <p:nvPr/>
        </p:nvSpPr>
        <p:spPr>
          <a:xfrm>
            <a:off x="7587139" y="5869543"/>
            <a:ext cx="6292572" cy="138684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2700"/>
              </a:lnSpc>
              <a:buSzPct val="100000"/>
              <a:buChar char="•"/>
            </a:pPr>
            <a:r>
              <a:rPr lang="en-US" sz="170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Implemented </a:t>
            </a:r>
            <a:pPr algn="l" indent="0" marL="0">
              <a:lnSpc>
                <a:spcPts val="2700"/>
              </a:lnSpc>
              <a:buNone/>
            </a:pPr>
            <a:r>
              <a:rPr lang="en-US" sz="1700" b="1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class weighting</a:t>
            </a:r>
            <a:pPr algn="l"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 during model training to assign higher penalties for misclassifying the minority class, ensuring the model paid adequate attention to churn instances.</a:t>
            </a:r>
            <a:endParaRPr lang="en-US" sz="17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58309" y="1039892"/>
            <a:ext cx="7839670" cy="712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600"/>
              </a:lnSpc>
              <a:buNone/>
            </a:pPr>
            <a:r>
              <a:rPr lang="en-US" sz="4450" dirty="0">
                <a:solidFill>
                  <a:srgbClr val="1F1E1E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Strategic Feature Selection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58309" y="2185868"/>
            <a:ext cx="13113782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To optimise model performance and interpretability, we employed a robust feature selection process, identifying the most impactful variables for churn prediction.</a:t>
            </a:r>
            <a:endParaRPr lang="en-US" sz="1700" dirty="0"/>
          </a:p>
        </p:txBody>
      </p:sp>
      <p:sp>
        <p:nvSpPr>
          <p:cNvPr id="4" name="Shape 2"/>
          <p:cNvSpPr/>
          <p:nvPr/>
        </p:nvSpPr>
        <p:spPr>
          <a:xfrm>
            <a:off x="758309" y="3123009"/>
            <a:ext cx="4226838" cy="4066699"/>
          </a:xfrm>
          <a:prstGeom prst="roundRect">
            <a:avLst>
              <a:gd name="adj" fmla="val 2238"/>
            </a:avLst>
          </a:prstGeom>
          <a:noFill/>
          <a:ln w="30480">
            <a:solidFill>
              <a:srgbClr val="BBC2DC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788789" y="3153489"/>
            <a:ext cx="4165878" cy="649962"/>
          </a:xfrm>
          <a:prstGeom prst="roundRect">
            <a:avLst>
              <a:gd name="adj" fmla="val 8373"/>
            </a:avLst>
          </a:prstGeom>
          <a:solidFill>
            <a:srgbClr val="D5DCF6"/>
          </a:solidFill>
          <a:ln/>
        </p:spPr>
      </p:sp>
      <p:sp>
        <p:nvSpPr>
          <p:cNvPr id="6" name="Text 4"/>
          <p:cNvSpPr/>
          <p:nvPr/>
        </p:nvSpPr>
        <p:spPr>
          <a:xfrm>
            <a:off x="2709267" y="3271480"/>
            <a:ext cx="324922" cy="40624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2550" dirty="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1</a:t>
            </a:r>
            <a:endParaRPr lang="en-US" sz="2550" dirty="0"/>
          </a:p>
        </p:txBody>
      </p:sp>
      <p:sp>
        <p:nvSpPr>
          <p:cNvPr id="7" name="Text 5"/>
          <p:cNvSpPr/>
          <p:nvPr/>
        </p:nvSpPr>
        <p:spPr>
          <a:xfrm>
            <a:off x="1005364" y="4020026"/>
            <a:ext cx="3732728" cy="71247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00"/>
              </a:lnSpc>
              <a:buNone/>
            </a:pPr>
            <a:r>
              <a:rPr lang="en-US" sz="2200" dirty="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Recursive Feature Elimination (RFE)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1005364" y="4862393"/>
            <a:ext cx="3732728" cy="138684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Leveraged RFE with a base estimator to systematically remove less important features, refining the dataset iteratively.</a:t>
            </a:r>
            <a:endParaRPr lang="en-US" sz="1700" dirty="0"/>
          </a:p>
        </p:txBody>
      </p:sp>
      <p:sp>
        <p:nvSpPr>
          <p:cNvPr id="9" name="Shape 7"/>
          <p:cNvSpPr/>
          <p:nvPr/>
        </p:nvSpPr>
        <p:spPr>
          <a:xfrm>
            <a:off x="5201722" y="3123009"/>
            <a:ext cx="4226838" cy="4066699"/>
          </a:xfrm>
          <a:prstGeom prst="roundRect">
            <a:avLst>
              <a:gd name="adj" fmla="val 2238"/>
            </a:avLst>
          </a:prstGeom>
          <a:noFill/>
          <a:ln w="30480">
            <a:solidFill>
              <a:srgbClr val="BBC2DC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5232202" y="3153489"/>
            <a:ext cx="4165878" cy="649962"/>
          </a:xfrm>
          <a:prstGeom prst="roundRect">
            <a:avLst>
              <a:gd name="adj" fmla="val 8373"/>
            </a:avLst>
          </a:prstGeom>
          <a:solidFill>
            <a:srgbClr val="D5DCF6"/>
          </a:solidFill>
          <a:ln/>
        </p:spPr>
      </p:sp>
      <p:sp>
        <p:nvSpPr>
          <p:cNvPr id="11" name="Text 9"/>
          <p:cNvSpPr/>
          <p:nvPr/>
        </p:nvSpPr>
        <p:spPr>
          <a:xfrm>
            <a:off x="7152680" y="3271480"/>
            <a:ext cx="324922" cy="40624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2550" dirty="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2</a:t>
            </a:r>
            <a:endParaRPr lang="en-US" sz="2550" dirty="0"/>
          </a:p>
        </p:txBody>
      </p:sp>
      <p:sp>
        <p:nvSpPr>
          <p:cNvPr id="12" name="Text 10"/>
          <p:cNvSpPr/>
          <p:nvPr/>
        </p:nvSpPr>
        <p:spPr>
          <a:xfrm>
            <a:off x="5448776" y="4020026"/>
            <a:ext cx="3732728" cy="71247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00"/>
              </a:lnSpc>
              <a:buNone/>
            </a:pPr>
            <a:r>
              <a:rPr lang="en-US" sz="2200" dirty="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Domain Knowledge Integration</a:t>
            </a:r>
            <a:endParaRPr lang="en-US" sz="2200" dirty="0"/>
          </a:p>
        </p:txBody>
      </p:sp>
      <p:sp>
        <p:nvSpPr>
          <p:cNvPr id="13" name="Text 11"/>
          <p:cNvSpPr/>
          <p:nvPr/>
        </p:nvSpPr>
        <p:spPr>
          <a:xfrm>
            <a:off x="5448776" y="4862393"/>
            <a:ext cx="3732728" cy="20802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Incorporated telecommunications industry insights to validate and refine feature selection, ensuring practical relevance of chosen variables.</a:t>
            </a:r>
            <a:endParaRPr lang="en-US" sz="1700" dirty="0"/>
          </a:p>
        </p:txBody>
      </p:sp>
      <p:sp>
        <p:nvSpPr>
          <p:cNvPr id="14" name="Shape 12"/>
          <p:cNvSpPr/>
          <p:nvPr/>
        </p:nvSpPr>
        <p:spPr>
          <a:xfrm>
            <a:off x="9645134" y="3123009"/>
            <a:ext cx="4226957" cy="4066699"/>
          </a:xfrm>
          <a:prstGeom prst="roundRect">
            <a:avLst>
              <a:gd name="adj" fmla="val 2238"/>
            </a:avLst>
          </a:prstGeom>
          <a:noFill/>
          <a:ln w="30480">
            <a:solidFill>
              <a:srgbClr val="BBC2DC"/>
            </a:solidFill>
            <a:prstDash val="solid"/>
          </a:ln>
        </p:spPr>
      </p:sp>
      <p:sp>
        <p:nvSpPr>
          <p:cNvPr id="15" name="Shape 13"/>
          <p:cNvSpPr/>
          <p:nvPr/>
        </p:nvSpPr>
        <p:spPr>
          <a:xfrm>
            <a:off x="9675614" y="3153489"/>
            <a:ext cx="4165997" cy="649962"/>
          </a:xfrm>
          <a:prstGeom prst="roundRect">
            <a:avLst>
              <a:gd name="adj" fmla="val 8373"/>
            </a:avLst>
          </a:prstGeom>
          <a:solidFill>
            <a:srgbClr val="D5DCF6"/>
          </a:solidFill>
          <a:ln/>
        </p:spPr>
      </p:sp>
      <p:sp>
        <p:nvSpPr>
          <p:cNvPr id="16" name="Text 14"/>
          <p:cNvSpPr/>
          <p:nvPr/>
        </p:nvSpPr>
        <p:spPr>
          <a:xfrm>
            <a:off x="11596092" y="3271480"/>
            <a:ext cx="324922" cy="40624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2550" dirty="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3</a:t>
            </a:r>
            <a:endParaRPr lang="en-US" sz="2550" dirty="0"/>
          </a:p>
        </p:txBody>
      </p:sp>
      <p:sp>
        <p:nvSpPr>
          <p:cNvPr id="17" name="Text 15"/>
          <p:cNvSpPr/>
          <p:nvPr/>
        </p:nvSpPr>
        <p:spPr>
          <a:xfrm>
            <a:off x="9892189" y="4020026"/>
            <a:ext cx="3015972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00"/>
              </a:lnSpc>
              <a:buNone/>
            </a:pPr>
            <a:r>
              <a:rPr lang="en-US" sz="2200" dirty="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Reduced Feature Set</a:t>
            </a:r>
            <a:endParaRPr lang="en-US" sz="2200" dirty="0"/>
          </a:p>
        </p:txBody>
      </p:sp>
      <p:sp>
        <p:nvSpPr>
          <p:cNvPr id="18" name="Text 16"/>
          <p:cNvSpPr/>
          <p:nvPr/>
        </p:nvSpPr>
        <p:spPr>
          <a:xfrm>
            <a:off x="9892189" y="4506158"/>
            <a:ext cx="3732848" cy="17335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Resulted in a concise set of highly impactful features, enhancing model efficiency and reducing computational overhead without sacrificing predictive power.</a:t>
            </a:r>
            <a:endParaRPr lang="en-US" sz="17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58309" y="670203"/>
            <a:ext cx="9819561" cy="712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600"/>
              </a:lnSpc>
              <a:buNone/>
            </a:pPr>
            <a:r>
              <a:rPr lang="en-US" sz="4450" dirty="0">
                <a:solidFill>
                  <a:srgbClr val="1F1E1E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Model Selection and Performance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58309" y="1816179"/>
            <a:ext cx="13113782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A comparative analysis of several machine learning models revealed Random Forest as the top performer, achieving strong predictive capabilities across key metrics.</a:t>
            </a:r>
            <a:endParaRPr lang="en-US" sz="1700" dirty="0"/>
          </a:p>
        </p:txBody>
      </p:sp>
      <p:sp>
        <p:nvSpPr>
          <p:cNvPr id="4" name="Text 2"/>
          <p:cNvSpPr/>
          <p:nvPr/>
        </p:nvSpPr>
        <p:spPr>
          <a:xfrm>
            <a:off x="758309" y="2969895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00"/>
              </a:lnSpc>
              <a:buNone/>
            </a:pPr>
            <a:r>
              <a:rPr lang="en-US" sz="2200" dirty="0">
                <a:solidFill>
                  <a:srgbClr val="1F1E1E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Models Evaluated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758309" y="3542705"/>
            <a:ext cx="6292572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2700"/>
              </a:lnSpc>
              <a:buSzPct val="100000"/>
              <a:buChar char="•"/>
            </a:pPr>
            <a:r>
              <a:rPr lang="en-US" sz="170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Random Forest: Demonstrated superior performance, excelling in handling complex feature interactions.</a:t>
            </a:r>
            <a:endParaRPr lang="en-US" sz="1700" dirty="0"/>
          </a:p>
        </p:txBody>
      </p:sp>
      <p:sp>
        <p:nvSpPr>
          <p:cNvPr id="6" name="Text 4"/>
          <p:cNvSpPr/>
          <p:nvPr/>
        </p:nvSpPr>
        <p:spPr>
          <a:xfrm>
            <a:off x="758309" y="4311848"/>
            <a:ext cx="6292572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2700"/>
              </a:lnSpc>
              <a:buSzPct val="100000"/>
              <a:buChar char="•"/>
            </a:pPr>
            <a:r>
              <a:rPr lang="en-US" sz="170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XGBoost: A strong gradient boosting model, providing robust predictions.</a:t>
            </a:r>
            <a:endParaRPr lang="en-US" sz="1700" dirty="0"/>
          </a:p>
        </p:txBody>
      </p:sp>
      <p:sp>
        <p:nvSpPr>
          <p:cNvPr id="7" name="Text 5"/>
          <p:cNvSpPr/>
          <p:nvPr/>
        </p:nvSpPr>
        <p:spPr>
          <a:xfrm>
            <a:off x="758309" y="5080992"/>
            <a:ext cx="6292572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2700"/>
              </a:lnSpc>
              <a:buSzPct val="100000"/>
              <a:buChar char="•"/>
            </a:pPr>
            <a:r>
              <a:rPr lang="en-US" sz="170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Logistic Regression: Provided a baseline for linear relationship analysis.</a:t>
            </a:r>
            <a:endParaRPr lang="en-US" sz="1700" dirty="0"/>
          </a:p>
        </p:txBody>
      </p:sp>
      <p:sp>
        <p:nvSpPr>
          <p:cNvPr id="8" name="Text 6"/>
          <p:cNvSpPr/>
          <p:nvPr/>
        </p:nvSpPr>
        <p:spPr>
          <a:xfrm>
            <a:off x="758309" y="5850136"/>
            <a:ext cx="6292572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2700"/>
              </a:lnSpc>
              <a:buSzPct val="100000"/>
              <a:buChar char="•"/>
            </a:pPr>
            <a:r>
              <a:rPr lang="en-US" sz="170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Support Vector Machine (SVM): Explored for its effectiveness in high-dimensional spaces.</a:t>
            </a:r>
            <a:endParaRPr lang="en-US" sz="1700" dirty="0"/>
          </a:p>
        </p:txBody>
      </p:sp>
      <p:sp>
        <p:nvSpPr>
          <p:cNvPr id="9" name="Text 7"/>
          <p:cNvSpPr/>
          <p:nvPr/>
        </p:nvSpPr>
        <p:spPr>
          <a:xfrm>
            <a:off x="758309" y="6619280"/>
            <a:ext cx="6292572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2700"/>
              </a:lnSpc>
              <a:buSzPct val="100000"/>
              <a:buChar char="•"/>
            </a:pPr>
            <a:r>
              <a:rPr lang="en-US" sz="170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Neural Network: Employed a multi-layer perceptron for deep learning insights.</a:t>
            </a:r>
            <a:endParaRPr lang="en-US" sz="1700" dirty="0"/>
          </a:p>
        </p:txBody>
      </p:sp>
      <p:sp>
        <p:nvSpPr>
          <p:cNvPr id="10" name="Text 8"/>
          <p:cNvSpPr/>
          <p:nvPr/>
        </p:nvSpPr>
        <p:spPr>
          <a:xfrm>
            <a:off x="7587139" y="2969895"/>
            <a:ext cx="3297317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00"/>
              </a:lnSpc>
              <a:buNone/>
            </a:pPr>
            <a:r>
              <a:rPr lang="en-US" sz="2200" dirty="0">
                <a:solidFill>
                  <a:srgbClr val="1F1E1E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Key Evaluation Metrics</a:t>
            </a:r>
            <a:endParaRPr lang="en-US" sz="2200" dirty="0"/>
          </a:p>
        </p:txBody>
      </p:sp>
      <p:sp>
        <p:nvSpPr>
          <p:cNvPr id="11" name="Shape 9"/>
          <p:cNvSpPr/>
          <p:nvPr/>
        </p:nvSpPr>
        <p:spPr>
          <a:xfrm>
            <a:off x="7587139" y="3569851"/>
            <a:ext cx="6292572" cy="3745706"/>
          </a:xfrm>
          <a:prstGeom prst="roundRect">
            <a:avLst>
              <a:gd name="adj" fmla="val 2429"/>
            </a:avLst>
          </a:prstGeom>
          <a:noFill/>
          <a:ln w="7620">
            <a:solidFill>
              <a:srgbClr val="000000">
                <a:alpha val="8000"/>
              </a:srgbClr>
            </a:solidFill>
            <a:prstDash val="solid"/>
          </a:ln>
        </p:spPr>
      </p:sp>
      <p:sp>
        <p:nvSpPr>
          <p:cNvPr id="12" name="Shape 10"/>
          <p:cNvSpPr/>
          <p:nvPr/>
        </p:nvSpPr>
        <p:spPr>
          <a:xfrm>
            <a:off x="7594759" y="3577471"/>
            <a:ext cx="6277332" cy="621744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13" name="Text 11"/>
          <p:cNvSpPr/>
          <p:nvPr/>
        </p:nvSpPr>
        <p:spPr>
          <a:xfrm>
            <a:off x="7811453" y="3714988"/>
            <a:ext cx="2701647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Accuracy</a:t>
            </a:r>
            <a:endParaRPr lang="en-US" sz="1700" dirty="0"/>
          </a:p>
        </p:txBody>
      </p:sp>
      <p:sp>
        <p:nvSpPr>
          <p:cNvPr id="14" name="Text 12"/>
          <p:cNvSpPr/>
          <p:nvPr/>
        </p:nvSpPr>
        <p:spPr>
          <a:xfrm>
            <a:off x="10953869" y="3714988"/>
            <a:ext cx="2701647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85.3%</a:t>
            </a:r>
            <a:endParaRPr lang="en-US" sz="1700" dirty="0"/>
          </a:p>
        </p:txBody>
      </p:sp>
      <p:sp>
        <p:nvSpPr>
          <p:cNvPr id="15" name="Shape 13"/>
          <p:cNvSpPr/>
          <p:nvPr/>
        </p:nvSpPr>
        <p:spPr>
          <a:xfrm>
            <a:off x="7594759" y="4199215"/>
            <a:ext cx="6277332" cy="621744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6" name="Text 14"/>
          <p:cNvSpPr/>
          <p:nvPr/>
        </p:nvSpPr>
        <p:spPr>
          <a:xfrm>
            <a:off x="7811453" y="4336733"/>
            <a:ext cx="2701647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Precision</a:t>
            </a:r>
            <a:endParaRPr lang="en-US" sz="1700" dirty="0"/>
          </a:p>
        </p:txBody>
      </p:sp>
      <p:sp>
        <p:nvSpPr>
          <p:cNvPr id="17" name="Text 15"/>
          <p:cNvSpPr/>
          <p:nvPr/>
        </p:nvSpPr>
        <p:spPr>
          <a:xfrm>
            <a:off x="10953869" y="4336733"/>
            <a:ext cx="2701647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82.7%</a:t>
            </a:r>
            <a:endParaRPr lang="en-US" sz="1700" dirty="0"/>
          </a:p>
        </p:txBody>
      </p:sp>
      <p:sp>
        <p:nvSpPr>
          <p:cNvPr id="18" name="Shape 16"/>
          <p:cNvSpPr/>
          <p:nvPr/>
        </p:nvSpPr>
        <p:spPr>
          <a:xfrm>
            <a:off x="7594759" y="4820960"/>
            <a:ext cx="6277332" cy="621744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19" name="Text 17"/>
          <p:cNvSpPr/>
          <p:nvPr/>
        </p:nvSpPr>
        <p:spPr>
          <a:xfrm>
            <a:off x="7811453" y="4958477"/>
            <a:ext cx="2701647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Recall</a:t>
            </a:r>
            <a:endParaRPr lang="en-US" sz="1700" dirty="0"/>
          </a:p>
        </p:txBody>
      </p:sp>
      <p:sp>
        <p:nvSpPr>
          <p:cNvPr id="20" name="Text 18"/>
          <p:cNvSpPr/>
          <p:nvPr/>
        </p:nvSpPr>
        <p:spPr>
          <a:xfrm>
            <a:off x="10953869" y="4958477"/>
            <a:ext cx="2701647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88.1%</a:t>
            </a:r>
            <a:endParaRPr lang="en-US" sz="1700" dirty="0"/>
          </a:p>
        </p:txBody>
      </p:sp>
      <p:sp>
        <p:nvSpPr>
          <p:cNvPr id="21" name="Shape 19"/>
          <p:cNvSpPr/>
          <p:nvPr/>
        </p:nvSpPr>
        <p:spPr>
          <a:xfrm>
            <a:off x="7594759" y="5442704"/>
            <a:ext cx="6277332" cy="621744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22" name="Text 20"/>
          <p:cNvSpPr/>
          <p:nvPr/>
        </p:nvSpPr>
        <p:spPr>
          <a:xfrm>
            <a:off x="7811453" y="5580221"/>
            <a:ext cx="2701647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AUC Score</a:t>
            </a:r>
            <a:endParaRPr lang="en-US" sz="1700" dirty="0"/>
          </a:p>
        </p:txBody>
      </p:sp>
      <p:sp>
        <p:nvSpPr>
          <p:cNvPr id="23" name="Text 21"/>
          <p:cNvSpPr/>
          <p:nvPr/>
        </p:nvSpPr>
        <p:spPr>
          <a:xfrm>
            <a:off x="10953869" y="5580221"/>
            <a:ext cx="2701647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0.834</a:t>
            </a:r>
            <a:endParaRPr lang="en-US" sz="1700" dirty="0"/>
          </a:p>
        </p:txBody>
      </p:sp>
      <p:sp>
        <p:nvSpPr>
          <p:cNvPr id="24" name="Shape 22"/>
          <p:cNvSpPr/>
          <p:nvPr/>
        </p:nvSpPr>
        <p:spPr>
          <a:xfrm>
            <a:off x="7594759" y="6064448"/>
            <a:ext cx="6277332" cy="621744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25" name="Text 23"/>
          <p:cNvSpPr/>
          <p:nvPr/>
        </p:nvSpPr>
        <p:spPr>
          <a:xfrm>
            <a:off x="7811453" y="6201966"/>
            <a:ext cx="2701647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MCC</a:t>
            </a:r>
            <a:endParaRPr lang="en-US" sz="1700" dirty="0"/>
          </a:p>
        </p:txBody>
      </p:sp>
      <p:sp>
        <p:nvSpPr>
          <p:cNvPr id="26" name="Text 24"/>
          <p:cNvSpPr/>
          <p:nvPr/>
        </p:nvSpPr>
        <p:spPr>
          <a:xfrm>
            <a:off x="10953869" y="6201966"/>
            <a:ext cx="2701647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0.81</a:t>
            </a:r>
            <a:endParaRPr lang="en-US" sz="1700" dirty="0"/>
          </a:p>
        </p:txBody>
      </p:sp>
      <p:sp>
        <p:nvSpPr>
          <p:cNvPr id="27" name="Shape 25"/>
          <p:cNvSpPr/>
          <p:nvPr/>
        </p:nvSpPr>
        <p:spPr>
          <a:xfrm>
            <a:off x="7594759" y="6686193"/>
            <a:ext cx="6277332" cy="621744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28" name="Text 26"/>
          <p:cNvSpPr/>
          <p:nvPr/>
        </p:nvSpPr>
        <p:spPr>
          <a:xfrm>
            <a:off x="7811453" y="6823710"/>
            <a:ext cx="2701647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Cohen's Kappa</a:t>
            </a:r>
            <a:endParaRPr lang="en-US" sz="1700" dirty="0"/>
          </a:p>
        </p:txBody>
      </p:sp>
      <p:sp>
        <p:nvSpPr>
          <p:cNvPr id="29" name="Text 27"/>
          <p:cNvSpPr/>
          <p:nvPr/>
        </p:nvSpPr>
        <p:spPr>
          <a:xfrm>
            <a:off x="10953869" y="6823710"/>
            <a:ext cx="2701647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0.78</a:t>
            </a:r>
            <a:endParaRPr lang="en-US" sz="17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58309" y="945118"/>
            <a:ext cx="11045190" cy="712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600"/>
              </a:lnSpc>
              <a:buNone/>
            </a:pPr>
            <a:r>
              <a:rPr lang="en-US" sz="4450" dirty="0">
                <a:solidFill>
                  <a:srgbClr val="1F1E1E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Model Interpretation and Deployment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58309" y="2091095"/>
            <a:ext cx="13113782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Understanding model decisions and ensuring seamless integration into business operations were critical final steps in our project.</a:t>
            </a:r>
            <a:endParaRPr lang="en-US" sz="1700" dirty="0"/>
          </a:p>
        </p:txBody>
      </p:sp>
      <p:sp>
        <p:nvSpPr>
          <p:cNvPr id="4" name="Text 2"/>
          <p:cNvSpPr/>
          <p:nvPr/>
        </p:nvSpPr>
        <p:spPr>
          <a:xfrm>
            <a:off x="758309" y="3244810"/>
            <a:ext cx="4655582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00"/>
              </a:lnSpc>
              <a:buNone/>
            </a:pPr>
            <a:r>
              <a:rPr lang="en-US" sz="2200" dirty="0">
                <a:solidFill>
                  <a:srgbClr val="1F1E1E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Model Interpretation with SHAP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758309" y="3817620"/>
            <a:ext cx="6292572" cy="104013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Applied SHAP (SHapley Additive exPlanations) values to interpret feature importance and understand individual prediction contributions.</a:t>
            </a:r>
            <a:endParaRPr lang="en-US" sz="1700" dirty="0"/>
          </a:p>
        </p:txBody>
      </p:sp>
      <p:sp>
        <p:nvSpPr>
          <p:cNvPr id="6" name="Text 4"/>
          <p:cNvSpPr/>
          <p:nvPr/>
        </p:nvSpPr>
        <p:spPr>
          <a:xfrm>
            <a:off x="758309" y="5052655"/>
            <a:ext cx="6292572" cy="104013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2700"/>
              </a:lnSpc>
              <a:buSzPct val="100000"/>
              <a:buChar char="•"/>
            </a:pPr>
            <a:r>
              <a:rPr lang="en-US" sz="170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Identified global feature importance, revealing 'Contract Type', 'Tenure', and 'Monthly Charges' as primary churn drivers.</a:t>
            </a:r>
            <a:endParaRPr lang="en-US" sz="1700" dirty="0"/>
          </a:p>
        </p:txBody>
      </p:sp>
      <p:sp>
        <p:nvSpPr>
          <p:cNvPr id="7" name="Text 5"/>
          <p:cNvSpPr/>
          <p:nvPr/>
        </p:nvSpPr>
        <p:spPr>
          <a:xfrm>
            <a:off x="758309" y="6168509"/>
            <a:ext cx="6292572" cy="104013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2700"/>
              </a:lnSpc>
              <a:buSzPct val="100000"/>
              <a:buChar char="•"/>
            </a:pPr>
            <a:r>
              <a:rPr lang="en-US" sz="170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Provided local explanations for individual customer predictions, enabling targeted insights for retention efforts.</a:t>
            </a:r>
            <a:endParaRPr lang="en-US" sz="1700" dirty="0"/>
          </a:p>
        </p:txBody>
      </p:sp>
      <p:sp>
        <p:nvSpPr>
          <p:cNvPr id="8" name="Text 6"/>
          <p:cNvSpPr/>
          <p:nvPr/>
        </p:nvSpPr>
        <p:spPr>
          <a:xfrm>
            <a:off x="7587139" y="3244810"/>
            <a:ext cx="5399484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00"/>
              </a:lnSpc>
              <a:buNone/>
            </a:pPr>
            <a:r>
              <a:rPr lang="en-US" sz="2200" dirty="0">
                <a:solidFill>
                  <a:srgbClr val="1F1E1E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Seamless Deployment with Streamlit</a:t>
            </a:r>
            <a:endParaRPr lang="en-US" sz="2200" dirty="0"/>
          </a:p>
        </p:txBody>
      </p:sp>
      <p:sp>
        <p:nvSpPr>
          <p:cNvPr id="9" name="Text 7"/>
          <p:cNvSpPr/>
          <p:nvPr/>
        </p:nvSpPr>
        <p:spPr>
          <a:xfrm>
            <a:off x="7587139" y="3817620"/>
            <a:ext cx="6292572" cy="104013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The trained Random Forest model and the entire preprocessing pipeline were encapsulated and deployed using Streamlit.</a:t>
            </a:r>
            <a:endParaRPr lang="en-US" sz="1700" dirty="0"/>
          </a:p>
        </p:txBody>
      </p:sp>
      <p:sp>
        <p:nvSpPr>
          <p:cNvPr id="10" name="Text 8"/>
          <p:cNvSpPr/>
          <p:nvPr/>
        </p:nvSpPr>
        <p:spPr>
          <a:xfrm>
            <a:off x="7587139" y="5052655"/>
            <a:ext cx="6292572" cy="104013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2700"/>
              </a:lnSpc>
              <a:buSzPct val="100000"/>
              <a:buChar char="•"/>
            </a:pPr>
            <a:r>
              <a:rPr lang="en-US" sz="170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Developed an intuitive web interface for real-time churn predictions, accessible to non-technical stakeholders.</a:t>
            </a:r>
            <a:endParaRPr lang="en-US" sz="1700" dirty="0"/>
          </a:p>
        </p:txBody>
      </p:sp>
      <p:sp>
        <p:nvSpPr>
          <p:cNvPr id="11" name="Text 9"/>
          <p:cNvSpPr/>
          <p:nvPr/>
        </p:nvSpPr>
        <p:spPr>
          <a:xfrm>
            <a:off x="7587139" y="6168509"/>
            <a:ext cx="6292572" cy="104013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2700"/>
              </a:lnSpc>
              <a:buSzPct val="100000"/>
              <a:buChar char="•"/>
            </a:pPr>
            <a:r>
              <a:rPr lang="en-US" sz="170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Enabled immediate analysis of new customer data, providing actionable insights for marketing and customer service teams.</a:t>
            </a:r>
            <a:endParaRPr lang="en-US" sz="17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44709" y="1097280"/>
            <a:ext cx="7627382" cy="142541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5600"/>
              </a:lnSpc>
              <a:buNone/>
            </a:pPr>
            <a:r>
              <a:rPr lang="en-US" sz="4450" dirty="0">
                <a:solidFill>
                  <a:srgbClr val="1F1E1E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Key Takeaways &amp; Business Impact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6244709" y="2847618"/>
            <a:ext cx="7627382" cy="104013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Our churn prediction model provides actionable insights, empowering the business to significantly improve customer retention and optimise resource allocation.</a:t>
            </a:r>
            <a:endParaRPr lang="en-US" sz="1700" dirty="0"/>
          </a:p>
        </p:txBody>
      </p:sp>
      <p:sp>
        <p:nvSpPr>
          <p:cNvPr id="5" name="Text 2"/>
          <p:cNvSpPr/>
          <p:nvPr/>
        </p:nvSpPr>
        <p:spPr>
          <a:xfrm>
            <a:off x="6244709" y="4131469"/>
            <a:ext cx="7627382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2700"/>
              </a:lnSpc>
              <a:buSzPct val="100000"/>
              <a:buChar char="•"/>
            </a:pPr>
            <a:r>
              <a:rPr lang="en-US" sz="1700" b="1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Enhanced Churn Detection:</a:t>
            </a:r>
            <a:pPr algn="l"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 Precise identification of high-risk customers before they churn.</a:t>
            </a:r>
            <a:endParaRPr lang="en-US" sz="1700" dirty="0"/>
          </a:p>
        </p:txBody>
      </p:sp>
      <p:sp>
        <p:nvSpPr>
          <p:cNvPr id="6" name="Text 3"/>
          <p:cNvSpPr/>
          <p:nvPr/>
        </p:nvSpPr>
        <p:spPr>
          <a:xfrm>
            <a:off x="6244709" y="4900613"/>
            <a:ext cx="7627382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2700"/>
              </a:lnSpc>
              <a:buSzPct val="100000"/>
              <a:buChar char="•"/>
            </a:pPr>
            <a:r>
              <a:rPr lang="en-US" sz="1700" b="1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Proactive Retention:</a:t>
            </a:r>
            <a:pPr algn="l"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 Enables timely and targeted interventions, such as personalized offers or support.</a:t>
            </a:r>
            <a:endParaRPr lang="en-US" sz="1700" dirty="0"/>
          </a:p>
        </p:txBody>
      </p:sp>
      <p:sp>
        <p:nvSpPr>
          <p:cNvPr id="7" name="Text 4"/>
          <p:cNvSpPr/>
          <p:nvPr/>
        </p:nvSpPr>
        <p:spPr>
          <a:xfrm>
            <a:off x="6244709" y="5669756"/>
            <a:ext cx="7627382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2700"/>
              </a:lnSpc>
              <a:buSzPct val="100000"/>
              <a:buChar char="•"/>
            </a:pPr>
            <a:r>
              <a:rPr lang="en-US" sz="1700" b="1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Increased Retention:</a:t>
            </a:r>
            <a:pPr algn="l"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 Estimated reduction in churn rate, directly leading to increased customer lifetime value and revenue.</a:t>
            </a:r>
            <a:endParaRPr lang="en-US" sz="1700" dirty="0"/>
          </a:p>
        </p:txBody>
      </p:sp>
      <p:sp>
        <p:nvSpPr>
          <p:cNvPr id="8" name="Text 5"/>
          <p:cNvSpPr/>
          <p:nvPr/>
        </p:nvSpPr>
        <p:spPr>
          <a:xfrm>
            <a:off x="6244709" y="6438900"/>
            <a:ext cx="7627382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2700"/>
              </a:lnSpc>
              <a:buSzPct val="100000"/>
              <a:buChar char="•"/>
            </a:pPr>
            <a:r>
              <a:rPr lang="en-US" sz="1700" b="1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Data-Driven Strategy:</a:t>
            </a:r>
            <a:pPr algn="l"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 Fosters a culture of informed decision-making across customer management teams.</a:t>
            </a:r>
            <a:endParaRPr lang="en-US" sz="17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lastModifiedBy/>
  <cp:revision>1</cp:revision>
  <dcterms:created xsi:type="dcterms:W3CDTF">2025-07-17T13:22:59Z</dcterms:created>
  <dcterms:modified xsi:type="dcterms:W3CDTF">2025-07-17T13:22:59Z</dcterms:modified>
</cp:coreProperties>
</file>