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8" r:id="rId6"/>
    <p:sldId id="258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E5957D2-E3D4-4929-A22C-64CC1AE1AA73}">
          <p14:sldIdLst>
            <p14:sldId id="256"/>
            <p14:sldId id="257"/>
            <p14:sldId id="260"/>
            <p14:sldId id="263"/>
            <p14:sldId id="264"/>
            <p14:sldId id="258"/>
            <p14:sldId id="268"/>
            <p14:sldId id="262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C0773-CD42-45EB-AE5B-8B8C27F26A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65ABD-8988-4CD8-8CE6-53B7B8A51B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第一点 存算分离</a:t>
            </a:r>
            <a:endParaRPr lang="en-US" altLang="zh-CN" dirty="0"/>
          </a:p>
          <a:p>
            <a:r>
              <a:rPr lang="zh-CN" altLang="en-US" dirty="0"/>
              <a:t>第三点我理解是分段存储，一个</a:t>
            </a:r>
            <a:r>
              <a:rPr lang="en-US" altLang="zh-CN" dirty="0"/>
              <a:t>replica</a:t>
            </a:r>
            <a:r>
              <a:rPr lang="zh-CN" altLang="en-US" dirty="0"/>
              <a:t>分为多个</a:t>
            </a:r>
            <a:r>
              <a:rPr lang="en-US" altLang="zh-CN" dirty="0"/>
              <a:t>segment</a:t>
            </a:r>
            <a:r>
              <a:rPr lang="zh-CN" altLang="en-US" dirty="0"/>
              <a:t>，每个</a:t>
            </a:r>
            <a:r>
              <a:rPr lang="en-US" altLang="zh-CN" dirty="0"/>
              <a:t>replica</a:t>
            </a:r>
            <a:r>
              <a:rPr lang="zh-CN" altLang="en-US" dirty="0"/>
              <a:t>的相应</a:t>
            </a:r>
            <a:r>
              <a:rPr lang="en-US" altLang="zh-CN" dirty="0"/>
              <a:t>segment</a:t>
            </a:r>
            <a:r>
              <a:rPr lang="zh-CN" altLang="en-US" dirty="0"/>
              <a:t>组成一个</a:t>
            </a:r>
            <a:r>
              <a:rPr lang="en-US" altLang="zh-CN" dirty="0"/>
              <a:t>PG(protection group),</a:t>
            </a:r>
            <a:r>
              <a:rPr lang="zh-CN" altLang="en-US" dirty="0"/>
              <a:t>这样故障恢复，只需要异步的在</a:t>
            </a:r>
            <a:r>
              <a:rPr lang="en-US" altLang="zh-CN" dirty="0"/>
              <a:t>PG</a:t>
            </a:r>
            <a:r>
              <a:rPr lang="zh-CN" altLang="en-US" dirty="0"/>
              <a:t>中复制即可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5ABD-8988-4CD8-8CE6-53B7B8A51B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94EF-113D-4BDE-BE73-2EDFF55457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9837-5877-4D50-96B9-421DB1F386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94EF-113D-4BDE-BE73-2EDFF55457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9837-5877-4D50-96B9-421DB1F386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94EF-113D-4BDE-BE73-2EDFF55457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9837-5877-4D50-96B9-421DB1F386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94EF-113D-4BDE-BE73-2EDFF55457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9837-5877-4D50-96B9-421DB1F386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94EF-113D-4BDE-BE73-2EDFF55457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9837-5877-4D50-96B9-421DB1F386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94EF-113D-4BDE-BE73-2EDFF55457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9837-5877-4D50-96B9-421DB1F386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94EF-113D-4BDE-BE73-2EDFF55457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9837-5877-4D50-96B9-421DB1F386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94EF-113D-4BDE-BE73-2EDFF55457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9837-5877-4D50-96B9-421DB1F386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94EF-113D-4BDE-BE73-2EDFF55457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9837-5877-4D50-96B9-421DB1F386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94EF-113D-4BDE-BE73-2EDFF55457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9837-5877-4D50-96B9-421DB1F386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94EF-113D-4BDE-BE73-2EDFF55457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9837-5877-4D50-96B9-421DB1F386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394EF-113D-4BDE-BE73-2EDFF55457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19837-5877-4D50-96B9-421DB1F386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313445"/>
            <a:ext cx="9144000" cy="1115555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Amazon Aurora: Design Considerations for High </a:t>
            </a:r>
            <a:br>
              <a:rPr lang="en-US" altLang="zh-CN" sz="3200" b="1" dirty="0"/>
            </a:br>
            <a:r>
              <a:rPr lang="en-US" altLang="zh-CN" sz="3200" b="1" dirty="0"/>
              <a:t>Throughput Cloud-Native Relational Databases </a:t>
            </a:r>
            <a:endParaRPr lang="zh-CN" altLang="en-US" sz="32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25553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Alexandre </a:t>
            </a:r>
            <a:r>
              <a:rPr lang="en-US" altLang="zh-CN" dirty="0" err="1"/>
              <a:t>Verbitski</a:t>
            </a:r>
            <a:r>
              <a:rPr lang="en-US" altLang="zh-CN" dirty="0"/>
              <a:t>, Anurag Gupta, </a:t>
            </a:r>
            <a:r>
              <a:rPr lang="en-US" altLang="zh-CN" dirty="0" err="1"/>
              <a:t>Debanjan</a:t>
            </a:r>
            <a:r>
              <a:rPr lang="en-US" altLang="zh-CN" dirty="0"/>
              <a:t> </a:t>
            </a:r>
            <a:r>
              <a:rPr lang="en-US" altLang="zh-CN" dirty="0" err="1"/>
              <a:t>Saha</a:t>
            </a:r>
            <a:r>
              <a:rPr lang="en-US" altLang="zh-CN" dirty="0"/>
              <a:t>, Murali </a:t>
            </a:r>
            <a:r>
              <a:rPr lang="en-US" altLang="zh-CN" dirty="0" err="1"/>
              <a:t>Brahmadesam</a:t>
            </a:r>
            <a:r>
              <a:rPr lang="en-US" altLang="zh-CN" dirty="0"/>
              <a:t>, Kamal Gupta,  </a:t>
            </a:r>
            <a:endParaRPr lang="en-US" altLang="zh-CN" dirty="0"/>
          </a:p>
          <a:p>
            <a:r>
              <a:rPr lang="en-US" altLang="zh-CN" dirty="0"/>
              <a:t>Raman Mittal, </a:t>
            </a:r>
            <a:r>
              <a:rPr lang="en-US" altLang="zh-CN" dirty="0" err="1"/>
              <a:t>Sailesh</a:t>
            </a:r>
            <a:r>
              <a:rPr lang="en-US" altLang="zh-CN" dirty="0"/>
              <a:t> Krishnamurthy, Sandor Maurice, Tengiz </a:t>
            </a:r>
            <a:r>
              <a:rPr lang="en-US" altLang="zh-CN" dirty="0" err="1"/>
              <a:t>Kharatishvili</a:t>
            </a:r>
            <a:r>
              <a:rPr lang="en-US" altLang="zh-CN" dirty="0"/>
              <a:t>, </a:t>
            </a:r>
            <a:r>
              <a:rPr lang="en-US" altLang="zh-CN" dirty="0" err="1"/>
              <a:t>Xiaofeng</a:t>
            </a:r>
            <a:r>
              <a:rPr lang="en-US" altLang="zh-CN" dirty="0"/>
              <a:t> Bao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Amazon Web Services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主要贡献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79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Aurora</a:t>
            </a:r>
            <a:r>
              <a:rPr lang="zh-CN" altLang="en-US" dirty="0"/>
              <a:t>存算分离架构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通过构建独立的、容错的存储服务，让数据库不受网络层、存储层的性能差异的影响。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只写 </a:t>
            </a:r>
            <a:r>
              <a:rPr lang="en-US" altLang="zh-CN" dirty="0"/>
              <a:t>redo log </a:t>
            </a:r>
            <a:r>
              <a:rPr lang="zh-CN" altLang="en-US" dirty="0"/>
              <a:t>到存储层及从节点，大大减少了网络通信。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将数据库的故障恢复，从一次耗时的操作，变成连续异步的操作。因而，我们够做到故障的快速恢复，对前台处理影响小的备份操作。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总体</a:t>
            </a:r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32500" y="1888490"/>
            <a:ext cx="4905375" cy="3848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2280" y="2414270"/>
            <a:ext cx="53803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存算分离架构</a:t>
            </a:r>
            <a:endParaRPr lang="zh-CN" altLang="en-US" b="1"/>
          </a:p>
          <a:p>
            <a:r>
              <a:rPr lang="zh-CN" altLang="en-US"/>
              <a:t>计算层实现事务的并发控制，存储层实现数据持久化，两层都存在</a:t>
            </a:r>
            <a:r>
              <a:rPr lang="en-US" altLang="zh-CN"/>
              <a:t>buffer </a:t>
            </a:r>
            <a:r>
              <a:rPr lang="en-US" altLang="zh-CN"/>
              <a:t>pool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传输时用</a:t>
            </a:r>
            <a:r>
              <a:rPr lang="en-US" altLang="zh-CN"/>
              <a:t>redolog</a:t>
            </a:r>
            <a:r>
              <a:rPr lang="zh-CN" altLang="en-US"/>
              <a:t>表示数据，前后台分离传统数据库的刷脏页，检查点，备份，全部下推到存储层，在后台异步进行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145" y="245110"/>
            <a:ext cx="10515600" cy="1325563"/>
          </a:xfrm>
        </p:spPr>
        <p:txBody>
          <a:bodyPr/>
          <a:lstStyle/>
          <a:p>
            <a:r>
              <a:rPr lang="zh-CN" altLang="en-US" dirty="0"/>
              <a:t>总体架构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 bwMode="auto">
          <a:xfrm>
            <a:off x="6612255" y="1570673"/>
            <a:ext cx="55795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07950" y="1891030"/>
            <a:ext cx="634809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primary RW DB</a:t>
            </a:r>
            <a:r>
              <a:rPr lang="zh-CN" altLang="en-US" sz="1600" dirty="0"/>
              <a:t>用于处理读写请求，</a:t>
            </a:r>
            <a:r>
              <a:rPr lang="en-US" altLang="zh-CN" sz="1600" dirty="0"/>
              <a:t>secondary RO DB</a:t>
            </a:r>
            <a:r>
              <a:rPr lang="zh-CN" altLang="en-US" sz="1600" dirty="0"/>
              <a:t>用于处理读请求。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用户应用通过</a:t>
            </a:r>
            <a:r>
              <a:rPr lang="en-US" altLang="zh-CN" sz="1600" dirty="0"/>
              <a:t>customer VPC</a:t>
            </a:r>
            <a:r>
              <a:rPr lang="zh-CN" altLang="en-US" sz="1600" dirty="0"/>
              <a:t>接入，可以读写位于不同</a:t>
            </a:r>
            <a:r>
              <a:rPr lang="en-US" altLang="zh-CN" sz="1600" dirty="0"/>
              <a:t>AZ</a:t>
            </a:r>
            <a:r>
              <a:rPr lang="zh-CN" altLang="en-US" sz="1600" dirty="0"/>
              <a:t>的数据库，不同的</a:t>
            </a:r>
            <a:r>
              <a:rPr lang="en-US" altLang="zh-CN" sz="1600" dirty="0"/>
              <a:t>AZ</a:t>
            </a:r>
            <a:r>
              <a:rPr lang="zh-CN" altLang="en-US" sz="1600" dirty="0"/>
              <a:t>分布于不同的</a:t>
            </a:r>
            <a:r>
              <a:rPr lang="en-US" altLang="zh-CN" sz="1600" dirty="0"/>
              <a:t>region</a:t>
            </a:r>
            <a:r>
              <a:rPr lang="zh-CN" altLang="en-US" sz="1600" dirty="0"/>
              <a:t>，用户请求发送到</a:t>
            </a:r>
            <a:r>
              <a:rPr lang="en-US" altLang="zh-CN" sz="1600" dirty="0"/>
              <a:t>primary RW DB</a:t>
            </a:r>
            <a:r>
              <a:rPr lang="zh-CN" altLang="en-US" sz="1600" dirty="0"/>
              <a:t>中时，如果是写请求，则发送相关信息给</a:t>
            </a:r>
            <a:r>
              <a:rPr lang="en-US" altLang="zh-CN" sz="1600" dirty="0"/>
              <a:t>secondary RO DB</a:t>
            </a:r>
            <a:r>
              <a:rPr lang="zh-CN" altLang="en-US" sz="1600" dirty="0"/>
              <a:t>备份，同时写入存储。如果是读操作，直接从存储节点读取。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每个</a:t>
            </a:r>
            <a:r>
              <a:rPr lang="en-US" altLang="zh-CN" sz="1600" dirty="0"/>
              <a:t>Aurora</a:t>
            </a:r>
            <a:r>
              <a:rPr lang="zh-CN" altLang="en-US" sz="1600" dirty="0"/>
              <a:t>配置</a:t>
            </a:r>
            <a:r>
              <a:rPr lang="en-US" altLang="zh-CN" sz="1600" dirty="0"/>
              <a:t>6</a:t>
            </a:r>
            <a:r>
              <a:rPr lang="zh-CN" altLang="en-US" sz="1600" dirty="0"/>
              <a:t>个存储节点，所有节点共享一个存储。</a:t>
            </a:r>
            <a:endParaRPr lang="zh-CN" altLang="en-US" sz="1600" dirty="0"/>
          </a:p>
          <a:p>
            <a:pPr algn="l"/>
            <a:r>
              <a:rPr lang="en-US" altLang="zh-CN" sz="1600" b="1" dirty="0" err="1">
                <a:sym typeface="+mn-ea"/>
              </a:rPr>
              <a:t>Quorum</a:t>
            </a:r>
            <a:r>
              <a:rPr lang="zh-CN" altLang="en-US" sz="1600" b="1" dirty="0" err="1">
                <a:sym typeface="+mn-ea"/>
              </a:rPr>
              <a:t>协议</a:t>
            </a:r>
            <a:endParaRPr lang="en-US" altLang="zh-CN" sz="1600" b="1" dirty="0" err="1">
              <a:sym typeface="+mn-ea"/>
            </a:endParaRPr>
          </a:p>
          <a:p>
            <a:pPr algn="l"/>
            <a:r>
              <a:rPr lang="en-US" altLang="zh-CN" sz="1600" dirty="0" err="1">
                <a:sym typeface="+mn-ea"/>
              </a:rPr>
              <a:t>Nr+Nw</a:t>
            </a:r>
            <a:r>
              <a:rPr lang="en-US" altLang="zh-CN" sz="1600" dirty="0">
                <a:sym typeface="+mn-ea"/>
              </a:rPr>
              <a:t>&gt;</a:t>
            </a:r>
            <a:r>
              <a:rPr lang="en-US" altLang="zh-CN" sz="1600" dirty="0" err="1">
                <a:sym typeface="+mn-ea"/>
              </a:rPr>
              <a:t>N</a:t>
            </a:r>
            <a:r>
              <a:rPr lang="en-US" altLang="zh-CN" sz="1600" dirty="0">
                <a:sym typeface="+mn-ea"/>
              </a:rPr>
              <a:t>, </a:t>
            </a:r>
            <a:r>
              <a:rPr lang="en-US" altLang="zh-CN" sz="1600" dirty="0" err="1">
                <a:sym typeface="+mn-ea"/>
              </a:rPr>
              <a:t>Nw</a:t>
            </a:r>
            <a:r>
              <a:rPr lang="en-US" altLang="zh-CN" sz="1600" dirty="0">
                <a:sym typeface="+mn-ea"/>
              </a:rPr>
              <a:t>&gt;</a:t>
            </a:r>
            <a:r>
              <a:rPr lang="en-US" altLang="zh-CN" sz="1600" dirty="0" err="1">
                <a:sym typeface="+mn-ea"/>
              </a:rPr>
              <a:t>N</a:t>
            </a:r>
            <a:r>
              <a:rPr lang="en-US" altLang="zh-CN" sz="1600" dirty="0">
                <a:sym typeface="+mn-ea"/>
              </a:rPr>
              <a:t>/2</a:t>
            </a:r>
            <a:endParaRPr lang="en-US" altLang="zh-CN" sz="1600" dirty="0">
              <a:sym typeface="+mn-ea"/>
            </a:endParaRPr>
          </a:p>
          <a:p>
            <a:pPr algn="l"/>
            <a:r>
              <a:rPr lang="zh-CN" altLang="en-US" sz="1600" dirty="0">
                <a:sym typeface="+mn-ea"/>
              </a:rPr>
              <a:t>一般情况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N = 6，W = 4, R = 3；6 份数据分别写到 3 个 AZ，每个 AZ 写 2 份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计算节点分配的 LSN （Log Sequence Number）给 redolog 的写入定序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存储节点后台交换信息（anti-entropy），使各个副本最终一致</a:t>
            </a:r>
            <a:endParaRPr lang="zh-CN" altLang="en-US" sz="1600"/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 err="1"/>
              <a:t>云上</a:t>
            </a:r>
            <a:r>
              <a:rPr lang="zh-CN" altLang="en-US" dirty="0"/>
              <a:t>架构的网络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17924" y="1690688"/>
            <a:ext cx="4227013" cy="4351338"/>
          </a:xfrm>
        </p:spPr>
      </p:pic>
      <p:sp>
        <p:nvSpPr>
          <p:cNvPr id="6" name="文本框 5"/>
          <p:cNvSpPr txBox="1"/>
          <p:nvPr/>
        </p:nvSpPr>
        <p:spPr>
          <a:xfrm>
            <a:off x="838200" y="1691005"/>
            <a:ext cx="59410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网络延迟过高，</a:t>
            </a:r>
            <a:r>
              <a:rPr lang="en-US" altLang="zh-CN" dirty="0" err="1"/>
              <a:t>Mysql</a:t>
            </a:r>
            <a:r>
              <a:rPr lang="zh-CN" altLang="en-US" dirty="0"/>
              <a:t>写操作时经历</a:t>
            </a:r>
            <a:r>
              <a:rPr lang="en-US" altLang="zh-CN" dirty="0"/>
              <a:t>5</a:t>
            </a:r>
            <a:r>
              <a:rPr lang="zh-CN" altLang="en-US" dirty="0"/>
              <a:t>步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主节点写入</a:t>
            </a:r>
            <a:r>
              <a:rPr lang="en-US" altLang="zh-CN" dirty="0"/>
              <a:t>EBS1</a:t>
            </a:r>
            <a:endParaRPr lang="en-US" altLang="zh-CN" dirty="0"/>
          </a:p>
          <a:p>
            <a:r>
              <a:rPr lang="en-US" altLang="zh-CN" dirty="0"/>
              <a:t>2. EBS1</a:t>
            </a:r>
            <a:r>
              <a:rPr lang="zh-CN" altLang="en-US" dirty="0"/>
              <a:t>将备份写入</a:t>
            </a:r>
            <a:r>
              <a:rPr lang="en-US" altLang="zh-CN" dirty="0"/>
              <a:t>EBS2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主节点将数据发给从节点</a:t>
            </a:r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从节点写入</a:t>
            </a:r>
            <a:r>
              <a:rPr lang="en-US" altLang="zh-CN" dirty="0"/>
              <a:t>EBS3</a:t>
            </a:r>
            <a:endParaRPr lang="en-US" altLang="zh-CN" dirty="0"/>
          </a:p>
          <a:p>
            <a:r>
              <a:rPr lang="en-US" altLang="zh-CN" dirty="0"/>
              <a:t>5. EBS3</a:t>
            </a:r>
            <a:r>
              <a:rPr lang="zh-CN" altLang="en-US" dirty="0"/>
              <a:t>将备份写入</a:t>
            </a:r>
            <a:r>
              <a:rPr lang="en-US" altLang="zh-CN" dirty="0"/>
              <a:t>EBS4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网络层的写放大，</a:t>
            </a:r>
            <a:r>
              <a:rPr lang="en-US" altLang="zh-CN" dirty="0"/>
              <a:t>mysql</a:t>
            </a:r>
            <a:r>
              <a:rPr lang="zh-CN" altLang="en-US" dirty="0"/>
              <a:t>是同步复制</a:t>
            </a:r>
            <a:r>
              <a:rPr lang="zh-CN" altLang="en-US" dirty="0"/>
              <a:t>所以上述步骤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必须是串行的，增加了延迟，可能中间步骤存在等待，并且传输数据时有很多额外信息，增加了网络</a:t>
            </a:r>
            <a:r>
              <a:rPr lang="en-US" altLang="zh-CN" dirty="0"/>
              <a:t>I/O</a:t>
            </a:r>
            <a:endParaRPr lang="en-US" altLang="zh-CN" dirty="0"/>
          </a:p>
          <a:p>
            <a:r>
              <a:rPr lang="zh-CN" altLang="en-US" dirty="0"/>
              <a:t>主从之间的</a:t>
            </a:r>
            <a:r>
              <a:rPr lang="en-US" altLang="zh-CN" dirty="0"/>
              <a:t>BinLog</a:t>
            </a:r>
            <a:r>
              <a:rPr lang="zh-CN" altLang="en-US" dirty="0"/>
              <a:t>及</a:t>
            </a:r>
            <a:r>
              <a:rPr lang="en-US" altLang="zh-CN" dirty="0"/>
              <a:t>Double-Write</a:t>
            </a:r>
            <a:r>
              <a:rPr lang="zh-CN" altLang="en-US" dirty="0"/>
              <a:t>，刷</a:t>
            </a:r>
            <a:r>
              <a:rPr lang="zh-CN" altLang="en-US" dirty="0"/>
              <a:t>脏页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Aurora I/O</a:t>
            </a:r>
            <a:r>
              <a:rPr lang="zh-CN" altLang="en-US" dirty="0"/>
              <a:t>架构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43799" y="1690688"/>
            <a:ext cx="5545704" cy="4351338"/>
          </a:xfrm>
        </p:spPr>
      </p:pic>
      <p:sp>
        <p:nvSpPr>
          <p:cNvPr id="6" name="文本框 5"/>
          <p:cNvSpPr txBox="1"/>
          <p:nvPr/>
        </p:nvSpPr>
        <p:spPr>
          <a:xfrm>
            <a:off x="509047" y="1611982"/>
            <a:ext cx="5299049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AZ1</a:t>
            </a:r>
            <a:r>
              <a:rPr lang="zh-CN" altLang="en-US" dirty="0"/>
              <a:t>的主节点收到写请求的时候，将请求的相关日志发送到</a:t>
            </a:r>
            <a:r>
              <a:rPr lang="en-US" altLang="zh-CN" dirty="0"/>
              <a:t>6</a:t>
            </a:r>
            <a:r>
              <a:rPr lang="zh-CN" altLang="en-US" dirty="0"/>
              <a:t>个存储节点，然后通过链式复制将日志及元信息数据发送给从节点即可，这样对比发现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主从节点之间信息传输网络通信数据降低</a:t>
            </a:r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节点和存储之间传输数据量也大大降低</a:t>
            </a:r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节点只同步</a:t>
            </a:r>
            <a:r>
              <a:rPr lang="en-US" altLang="zh-CN" dirty="0"/>
              <a:t>buffer pool</a:t>
            </a:r>
            <a:r>
              <a:rPr lang="zh-CN" altLang="en-US" dirty="0"/>
              <a:t>无落盘操作</a:t>
            </a:r>
            <a:r>
              <a:rPr lang="en-US" altLang="zh-CN" dirty="0"/>
              <a:t>(</a:t>
            </a:r>
            <a:r>
              <a:rPr lang="zh-CN" altLang="en-US" dirty="0"/>
              <a:t>节点同步轻量的原因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主节点来写存储，从节点接收了</a:t>
            </a:r>
            <a:r>
              <a:rPr lang="en-US" altLang="zh-CN" dirty="0"/>
              <a:t>log</a:t>
            </a:r>
            <a:r>
              <a:rPr lang="zh-CN" altLang="en-US" dirty="0"/>
              <a:t>后同步热点</a:t>
            </a:r>
            <a:r>
              <a:rPr lang="zh-CN" altLang="en-US" dirty="0"/>
              <a:t>数据。</a:t>
            </a:r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原本</a:t>
            </a:r>
            <a:r>
              <a:rPr lang="en-US" altLang="zh-CN" dirty="0" err="1"/>
              <a:t>mysql</a:t>
            </a:r>
            <a:r>
              <a:rPr lang="zh-CN" altLang="en-US" dirty="0"/>
              <a:t>架构的两级</a:t>
            </a:r>
            <a:r>
              <a:rPr lang="en-US" altLang="zh-CN" dirty="0"/>
              <a:t>EBS</a:t>
            </a:r>
            <a:r>
              <a:rPr lang="zh-CN" altLang="en-US" dirty="0"/>
              <a:t>存储变为一级</a:t>
            </a:r>
            <a:r>
              <a:rPr lang="en-US" altLang="zh-CN" dirty="0"/>
              <a:t>Quorum</a:t>
            </a:r>
            <a:r>
              <a:rPr lang="zh-CN" altLang="en-US" dirty="0"/>
              <a:t>代替，两级存储消耗时间为两次存储的和，一级</a:t>
            </a:r>
            <a:r>
              <a:rPr lang="en-US" altLang="zh-CN" dirty="0"/>
              <a:t>quorum</a:t>
            </a:r>
            <a:r>
              <a:rPr lang="zh-CN" altLang="en-US" dirty="0"/>
              <a:t>存储时间为最长的时间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存储节点执行日志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92702" y="1853906"/>
            <a:ext cx="6542168" cy="4351338"/>
          </a:xfrm>
        </p:spPr>
      </p:pic>
      <p:sp>
        <p:nvSpPr>
          <p:cNvPr id="6" name="文本框 5"/>
          <p:cNvSpPr txBox="1"/>
          <p:nvPr/>
        </p:nvSpPr>
        <p:spPr>
          <a:xfrm>
            <a:off x="603315" y="2007909"/>
            <a:ext cx="4889387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存储节点通过</a:t>
            </a:r>
            <a:r>
              <a:rPr lang="en-US" altLang="zh-CN" dirty="0"/>
              <a:t>Incoming Queue</a:t>
            </a:r>
            <a:r>
              <a:rPr lang="zh-CN" altLang="en-US" dirty="0"/>
              <a:t>接受主节点的</a:t>
            </a:r>
            <a:r>
              <a:rPr lang="en-US" altLang="zh-CN" dirty="0"/>
              <a:t>Log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存储节点将</a:t>
            </a:r>
            <a:r>
              <a:rPr lang="en-US" altLang="zh-CN" dirty="0"/>
              <a:t>Log</a:t>
            </a:r>
            <a:r>
              <a:rPr lang="zh-CN" altLang="en-US" dirty="0"/>
              <a:t>存到本地硬盘后向主节点发送</a:t>
            </a:r>
            <a:r>
              <a:rPr lang="en-US" altLang="zh-CN" dirty="0"/>
              <a:t>ACK</a:t>
            </a:r>
            <a:r>
              <a:rPr lang="zh-CN" altLang="en-US" dirty="0"/>
              <a:t>，用以确认</a:t>
            </a:r>
            <a:r>
              <a:rPr lang="en-US" altLang="zh-CN" dirty="0"/>
              <a:t>Quorum(</a:t>
            </a:r>
            <a:r>
              <a:rPr lang="zh-CN" altLang="en-US" dirty="0"/>
              <a:t>节点同步轻量的原因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由于网络的不可靠和</a:t>
            </a:r>
            <a:r>
              <a:rPr lang="en-US" altLang="zh-CN" dirty="0"/>
              <a:t>Quorum</a:t>
            </a:r>
            <a:r>
              <a:rPr lang="zh-CN" altLang="en-US" dirty="0"/>
              <a:t>机制，当前存储节点可能缺失了部分</a:t>
            </a:r>
            <a:r>
              <a:rPr lang="en-US" altLang="zh-CN" dirty="0"/>
              <a:t>Log</a:t>
            </a:r>
            <a:r>
              <a:rPr lang="zh-CN" altLang="en-US" dirty="0"/>
              <a:t>。在这一步，它将</a:t>
            </a:r>
            <a:r>
              <a:rPr lang="en-US" altLang="zh-CN" dirty="0"/>
              <a:t>Log</a:t>
            </a:r>
            <a:r>
              <a:rPr lang="zh-CN" altLang="en-US" dirty="0"/>
              <a:t>排序并找出缺失的</a:t>
            </a:r>
            <a:r>
              <a:rPr lang="en-US" altLang="zh-CN" dirty="0"/>
              <a:t>Log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通过和其他存储节点进行交换信息，将缺失的</a:t>
            </a:r>
            <a:r>
              <a:rPr lang="en-US" altLang="zh-CN" dirty="0"/>
              <a:t>Log</a:t>
            </a:r>
            <a:r>
              <a:rPr lang="zh-CN" altLang="en-US" dirty="0"/>
              <a:t>复制到本地，将所有</a:t>
            </a:r>
            <a:r>
              <a:rPr lang="en-US" altLang="zh-CN" dirty="0"/>
              <a:t>Log</a:t>
            </a:r>
            <a:r>
              <a:rPr lang="zh-CN" altLang="en-US" dirty="0"/>
              <a:t>填充完整。</a:t>
            </a:r>
            <a:endParaRPr lang="zh-CN" altLang="en-US" dirty="0"/>
          </a:p>
          <a:p>
            <a:r>
              <a:rPr lang="en-US" altLang="zh-CN" dirty="0"/>
              <a:t>5. </a:t>
            </a:r>
            <a:r>
              <a:rPr lang="zh-CN" altLang="en-US" dirty="0"/>
              <a:t>到目前为止，系统中存储的仍是</a:t>
            </a:r>
            <a:r>
              <a:rPr lang="en-US" altLang="zh-CN" dirty="0"/>
              <a:t>Log</a:t>
            </a:r>
            <a:r>
              <a:rPr lang="zh-CN" altLang="en-US" dirty="0"/>
              <a:t>而非用户需要数据，这一步执行</a:t>
            </a:r>
            <a:r>
              <a:rPr lang="en-US" altLang="zh-CN" dirty="0"/>
              <a:t>Log</a:t>
            </a:r>
            <a:r>
              <a:rPr lang="zh-CN" altLang="en-US" dirty="0"/>
              <a:t>对应的操作，并写入数据库中。</a:t>
            </a:r>
            <a:endParaRPr lang="zh-CN" altLang="en-US" dirty="0"/>
          </a:p>
          <a:p>
            <a:r>
              <a:rPr lang="en-US" altLang="zh-CN" dirty="0"/>
              <a:t>6. </a:t>
            </a:r>
            <a:r>
              <a:rPr lang="zh-CN" altLang="en-US" dirty="0"/>
              <a:t>定期地将数据存为快照并存入</a:t>
            </a:r>
            <a:r>
              <a:rPr lang="en-US" altLang="zh-CN" dirty="0"/>
              <a:t>Amazon S3</a:t>
            </a:r>
            <a:r>
              <a:rPr lang="zh-CN" altLang="en-US" dirty="0"/>
              <a:t>中。</a:t>
            </a:r>
            <a:endParaRPr lang="zh-CN" altLang="en-US" dirty="0"/>
          </a:p>
          <a:p>
            <a:r>
              <a:rPr lang="en-US" altLang="zh-CN" dirty="0"/>
              <a:t>7. </a:t>
            </a:r>
            <a:r>
              <a:rPr lang="zh-CN" altLang="en-US" dirty="0"/>
              <a:t>定期地进行垃圾收集，删除过期数据。</a:t>
            </a:r>
            <a:endParaRPr lang="zh-CN" altLang="en-US" dirty="0"/>
          </a:p>
          <a:p>
            <a:r>
              <a:rPr lang="en-US" altLang="zh-CN" dirty="0"/>
              <a:t>8. </a:t>
            </a:r>
            <a:r>
              <a:rPr lang="zh-CN" altLang="en-US" dirty="0"/>
              <a:t>用</a:t>
            </a:r>
            <a:r>
              <a:rPr lang="en-US" altLang="zh-CN" dirty="0"/>
              <a:t>CRC</a:t>
            </a:r>
            <a:r>
              <a:rPr lang="zh-CN" altLang="en-US" dirty="0"/>
              <a:t>定期检验数据。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5358" y="2022599"/>
            <a:ext cx="5687790" cy="4470276"/>
          </a:xfrm>
        </p:spPr>
      </p:pic>
      <p:sp>
        <p:nvSpPr>
          <p:cNvPr id="6" name="文本框 5"/>
          <p:cNvSpPr txBox="1"/>
          <p:nvPr/>
        </p:nvSpPr>
        <p:spPr>
          <a:xfrm>
            <a:off x="923827" y="1506022"/>
            <a:ext cx="1089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SysBench</a:t>
            </a:r>
            <a:r>
              <a:rPr lang="zh-CN" altLang="en-US" dirty="0"/>
              <a:t>测只读只写，</a:t>
            </a:r>
            <a:r>
              <a:rPr lang="en-US" altLang="zh-CN" dirty="0"/>
              <a:t>1GB</a:t>
            </a:r>
            <a:r>
              <a:rPr lang="zh-CN" altLang="en-US" dirty="0"/>
              <a:t>数据，</a:t>
            </a:r>
            <a:r>
              <a:rPr lang="en-US" altLang="zh-CN" dirty="0"/>
              <a:t>250</a:t>
            </a:r>
            <a:r>
              <a:rPr lang="zh-CN" altLang="en-US" dirty="0"/>
              <a:t>个表，</a:t>
            </a:r>
            <a:r>
              <a:rPr lang="en-US" altLang="zh-CN" dirty="0"/>
              <a:t>aurora</a:t>
            </a:r>
            <a:r>
              <a:rPr lang="zh-CN" altLang="en-US" dirty="0"/>
              <a:t>是</a:t>
            </a:r>
            <a:r>
              <a:rPr lang="en-US" altLang="zh-CN" dirty="0" err="1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5</a:t>
            </a:r>
            <a:r>
              <a:rPr lang="zh-CN" altLang="en-US" dirty="0"/>
              <a:t>倍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040" y="2022599"/>
            <a:ext cx="5714579" cy="44702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6484" y="988986"/>
            <a:ext cx="4023709" cy="1882303"/>
          </a:xfrm>
        </p:spPr>
      </p:pic>
      <p:sp>
        <p:nvSpPr>
          <p:cNvPr id="6" name="文本框 5"/>
          <p:cNvSpPr txBox="1"/>
          <p:nvPr/>
        </p:nvSpPr>
        <p:spPr>
          <a:xfrm>
            <a:off x="980388" y="424207"/>
            <a:ext cx="298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不同数据大小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79909" y="576723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不同连接数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140" y="988986"/>
            <a:ext cx="4830935" cy="18823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88" y="3986712"/>
            <a:ext cx="4573899" cy="208214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86120" y="3429000"/>
            <a:ext cx="35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不同负载时数据库的延迟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908" y="3798332"/>
            <a:ext cx="4591167" cy="227548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631756" y="3455032"/>
            <a:ext cx="27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高争用时的</a:t>
            </a:r>
            <a:r>
              <a:rPr lang="en-US" altLang="zh-CN" dirty="0"/>
              <a:t>tpmc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060,&quot;width&quot;:772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1742</Words>
  <Application>WPS 演示</Application>
  <PresentationFormat>宽屏</PresentationFormat>
  <Paragraphs>83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Amazon Aurora: Design Considerations for High  Throughput Cloud-Native Relational Databases </vt:lpstr>
      <vt:lpstr>主要贡献</vt:lpstr>
      <vt:lpstr>PowerPoint 演示文稿</vt:lpstr>
      <vt:lpstr>总体架构</vt:lpstr>
      <vt:lpstr>mysql架构的网络I/O</vt:lpstr>
      <vt:lpstr>Aurora I/O架构</vt:lpstr>
      <vt:lpstr>存储节点执行日志</vt:lpstr>
      <vt:lpstr>实验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Aurora: Design Considerations for High  Throughput Cloud-Native Relational Databases </dc:title>
  <dc:creator>吴 国辉</dc:creator>
  <cp:lastModifiedBy>Codebells</cp:lastModifiedBy>
  <cp:revision>6</cp:revision>
  <dcterms:created xsi:type="dcterms:W3CDTF">2022-01-12T11:26:00Z</dcterms:created>
  <dcterms:modified xsi:type="dcterms:W3CDTF">2022-05-10T06:59:09Z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16071CDD171540488D8D1DD214778CE2</vt:lpwstr>
  </property>
  <property fmtid="{D5CDD505-2E9C-101B-9397-08002B2CF9AE}" pid="3" name="KSOProductBuildVer">
    <vt:lpwstr>2052-11.1.0.11045</vt:lpwstr>
  </property>
</Properties>
</file>