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E5957D2-E3D4-4929-A22C-64CC1AE1AA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74" autoAdjust="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C0773-CD42-45EB-AE5B-8B8C27F26AA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65ABD-8988-4CD8-8CE6-53B7B8A51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72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第一点 存算分离</a:t>
            </a:r>
            <a:endParaRPr lang="en-US" altLang="zh-CN" dirty="0"/>
          </a:p>
          <a:p>
            <a:r>
              <a:rPr lang="zh-CN" altLang="en-US" dirty="0"/>
              <a:t>第三点我理解是分段存储，一个</a:t>
            </a:r>
            <a:r>
              <a:rPr lang="en-US" altLang="zh-CN" dirty="0"/>
              <a:t>replica</a:t>
            </a:r>
            <a:r>
              <a:rPr lang="zh-CN" altLang="en-US" dirty="0"/>
              <a:t>分为多个</a:t>
            </a:r>
            <a:r>
              <a:rPr lang="en-US" altLang="zh-CN" dirty="0"/>
              <a:t>segment</a:t>
            </a:r>
            <a:r>
              <a:rPr lang="zh-CN" altLang="en-US" dirty="0"/>
              <a:t>，每个</a:t>
            </a:r>
            <a:r>
              <a:rPr lang="en-US" altLang="zh-CN" dirty="0"/>
              <a:t>replica</a:t>
            </a:r>
            <a:r>
              <a:rPr lang="zh-CN" altLang="en-US" dirty="0"/>
              <a:t>的相应</a:t>
            </a:r>
            <a:r>
              <a:rPr lang="en-US" altLang="zh-CN" dirty="0"/>
              <a:t>segment</a:t>
            </a:r>
            <a:r>
              <a:rPr lang="zh-CN" altLang="en-US" dirty="0"/>
              <a:t>组成一个</a:t>
            </a:r>
            <a:r>
              <a:rPr lang="en-US" altLang="zh-CN" dirty="0"/>
              <a:t>PG(protection group),</a:t>
            </a:r>
            <a:r>
              <a:rPr lang="zh-CN" altLang="en-US" dirty="0"/>
              <a:t>这样故障恢复，只需要在多个</a:t>
            </a:r>
            <a:r>
              <a:rPr lang="en-US" altLang="zh-CN" dirty="0"/>
              <a:t>PG</a:t>
            </a:r>
            <a:r>
              <a:rPr lang="zh-CN" altLang="en-US" dirty="0"/>
              <a:t>上同时且异步的复制即可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5ABD-8988-4CD8-8CE6-53B7B8A51B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27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5ABD-8988-4CD8-8CE6-53B7B8A51B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671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我理解是在存储层读数据写数据时的协议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5ABD-8988-4CD8-8CE6-53B7B8A51B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6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972D8-E1DD-4270-9695-04A2487A0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CD87F8-B945-44C5-B440-1B4383FEA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25008-CE45-453D-B501-6FD70EA3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94EF-113D-4BDE-BE73-2EDFF554579E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62BDF-E64A-4EB2-9AFF-BA2BA25D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749B4-68B0-464F-8E61-61563F47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9837-5877-4D50-96B9-421DB1F38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44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A59E9-1A69-430B-B0CD-953E4153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552913-6D8A-47F7-987A-E7655E0B1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3B702-DEB2-4DA7-A59A-ECDE6747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94EF-113D-4BDE-BE73-2EDFF554579E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6522DD-ED04-4038-ABDA-5D646094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D754B-51FC-47DB-BC57-97565CED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9837-5877-4D50-96B9-421DB1F38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1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D49E9D-F7D6-4CE4-BD31-83A58AE1C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F40200-5C22-42B4-98B5-CD4497944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03D99-6040-4B31-AE6B-9529393E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94EF-113D-4BDE-BE73-2EDFF554579E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5BD93-E734-4007-AA2D-A5593B4F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CC9DD-A2AA-421F-AFD1-A4B9764D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9837-5877-4D50-96B9-421DB1F38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5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2197F-CB38-446F-A512-54977704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13F7F-D651-438F-A3B2-E19BC8517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D7623-67DA-46CB-9357-B888A0CB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94EF-113D-4BDE-BE73-2EDFF554579E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87EA3-C076-40E2-92B9-503AA660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8B070-8244-453B-9AAB-10A8F9A5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9837-5877-4D50-96B9-421DB1F38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7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12195-3290-4836-B3DF-335DFFBB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A615C-8621-4E2A-93BE-9AE27C72E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FFDA9-AFAA-4CC3-AAE2-BDBA6D22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94EF-113D-4BDE-BE73-2EDFF554579E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820B1-949E-42C7-92CD-C8D5ED04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90427-43C8-49E1-87C6-27EB3894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9837-5877-4D50-96B9-421DB1F38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0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32B16-35DA-4483-BBD9-5182AF3A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BC52C-B651-40AF-A4B9-1D82FDC90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EDC6EE-5B55-4218-97BD-FDE133691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CA77E-60EC-474D-9136-982CADE1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94EF-113D-4BDE-BE73-2EDFF554579E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1D691-A707-45DC-A280-1486E940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023BF-66EC-45C6-B977-F106233C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9837-5877-4D50-96B9-421DB1F38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6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FC8E8-E6F6-43B8-90FD-61B89659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85D52E-4827-40B7-A766-49C7ACC03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9E24F5-4132-45ED-BB35-368AFAB43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20179A-DDC5-4B90-8F40-C064B2596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163575-85D2-489B-9D37-23F7E8782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29EFAE-02B6-4FA5-AEA2-CB6565C5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94EF-113D-4BDE-BE73-2EDFF554579E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37A12F-0F71-46A0-8FA3-7D0FBFAA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20D2DB-5CB9-48B4-BBA4-4C532117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9837-5877-4D50-96B9-421DB1F38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41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F0329-B978-4FC5-A8A2-C1E12E00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98F44D-A12C-4E29-9B11-FF336A39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94EF-113D-4BDE-BE73-2EDFF554579E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581E1C-3A16-4ADB-AA61-08A6A687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EFC5C-3F29-4212-858E-F3C207E9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9837-5877-4D50-96B9-421DB1F38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4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C20EEC-1C87-4331-A851-BBB0CCEC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94EF-113D-4BDE-BE73-2EDFF554579E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050A2F-F6C2-4236-8433-57D31AB2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0ACC59-3D57-4E13-B6AC-F14BD2F2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9837-5877-4D50-96B9-421DB1F38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8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31F37-9ECB-480B-8CD4-D62C8AA7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1E7E7-E11A-4FCB-B4A7-FFB60506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D1988-B90B-4A51-AC32-0EAF1785C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ED9949-29F0-454B-819E-27C97242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94EF-113D-4BDE-BE73-2EDFF554579E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B6FCE-A84D-41EA-B35A-A39AB27F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CA53DF-C785-439B-9A5C-B0FF9B7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9837-5877-4D50-96B9-421DB1F38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30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09048-DC02-4D17-A663-67B5BBA7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5B97CA-F4B0-4CC3-BB27-D67AE6D53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613578-19FD-4633-B347-548A7D4BF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B8F6B3-6014-4762-9A56-179A617B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94EF-113D-4BDE-BE73-2EDFF554579E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32914E-C204-4DFE-B76B-5BA96E11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F9E38D-ED1D-43A4-8F3B-A4AAD525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9837-5877-4D50-96B9-421DB1F38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3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D6C28D-FE52-4689-AC2C-8E006BD0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E76502-369C-42D3-89FB-04D939E11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B0875-E454-4DEC-8A89-67EBC0662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394EF-113D-4BDE-BE73-2EDFF554579E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943E3-98F2-493A-9562-5B88D3CDF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BE9DB-7D72-4117-8198-77D9632B5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19837-5877-4D50-96B9-421DB1F38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9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77A39-562F-41BC-8399-8B682E53D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3445"/>
            <a:ext cx="9144000" cy="1115555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Amazon Aurora: Design Considerations for High </a:t>
            </a:r>
            <a:br>
              <a:rPr lang="en-US" altLang="zh-CN" sz="3200" b="1" dirty="0"/>
            </a:br>
            <a:r>
              <a:rPr lang="en-US" altLang="zh-CN" sz="3200" b="1" dirty="0"/>
              <a:t>Throughput Cloud-Native Relational Databases </a:t>
            </a:r>
            <a:endParaRPr lang="zh-CN" altLang="en-US" sz="32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3AE84-39AC-408F-A914-3D673E816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5553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Alexandre </a:t>
            </a:r>
            <a:r>
              <a:rPr lang="en-US" altLang="zh-CN" dirty="0" err="1"/>
              <a:t>Verbitski</a:t>
            </a:r>
            <a:r>
              <a:rPr lang="en-US" altLang="zh-CN" dirty="0"/>
              <a:t>, Anurag Gupta, </a:t>
            </a:r>
            <a:r>
              <a:rPr lang="en-US" altLang="zh-CN" dirty="0" err="1"/>
              <a:t>Debanjan</a:t>
            </a:r>
            <a:r>
              <a:rPr lang="en-US" altLang="zh-CN" dirty="0"/>
              <a:t> </a:t>
            </a:r>
            <a:r>
              <a:rPr lang="en-US" altLang="zh-CN" dirty="0" err="1"/>
              <a:t>Saha</a:t>
            </a:r>
            <a:r>
              <a:rPr lang="en-US" altLang="zh-CN" dirty="0"/>
              <a:t>, Murali </a:t>
            </a:r>
            <a:r>
              <a:rPr lang="en-US" altLang="zh-CN" dirty="0" err="1"/>
              <a:t>Brahmadesam</a:t>
            </a:r>
            <a:r>
              <a:rPr lang="en-US" altLang="zh-CN" dirty="0"/>
              <a:t>, Kamal Gupta,  </a:t>
            </a:r>
          </a:p>
          <a:p>
            <a:r>
              <a:rPr lang="en-US" altLang="zh-CN" dirty="0"/>
              <a:t>Raman Mittal, </a:t>
            </a:r>
            <a:r>
              <a:rPr lang="en-US" altLang="zh-CN" dirty="0" err="1"/>
              <a:t>Sailesh</a:t>
            </a:r>
            <a:r>
              <a:rPr lang="en-US" altLang="zh-CN" dirty="0"/>
              <a:t> Krishnamurthy, Sandor Maurice, Tengiz </a:t>
            </a:r>
            <a:r>
              <a:rPr lang="en-US" altLang="zh-CN" dirty="0" err="1"/>
              <a:t>Kharatishvili</a:t>
            </a:r>
            <a:r>
              <a:rPr lang="en-US" altLang="zh-CN" dirty="0"/>
              <a:t>, </a:t>
            </a:r>
            <a:r>
              <a:rPr lang="en-US" altLang="zh-CN" dirty="0" err="1"/>
              <a:t>Xiaofeng</a:t>
            </a:r>
            <a:r>
              <a:rPr lang="en-US" altLang="zh-CN" dirty="0"/>
              <a:t> Bao </a:t>
            </a:r>
          </a:p>
          <a:p>
            <a:endParaRPr lang="en-US" altLang="zh-CN" dirty="0"/>
          </a:p>
          <a:p>
            <a:r>
              <a:rPr lang="en-US" altLang="zh-CN" dirty="0"/>
              <a:t>Amazon Web Services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19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019CD-8635-4195-956B-E1E0BA96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真实工作负载时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4660DF-AAC6-4D04-92C5-9571D73E7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344" y="1953910"/>
            <a:ext cx="8315227" cy="463262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FBE06B-9CFC-4761-A5C5-A6D2D4344A0F}"/>
              </a:ext>
            </a:extLst>
          </p:cNvPr>
          <p:cNvSpPr txBox="1"/>
          <p:nvPr/>
        </p:nvSpPr>
        <p:spPr>
          <a:xfrm>
            <a:off x="1084082" y="1690688"/>
            <a:ext cx="636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应用应答时间</a:t>
            </a:r>
          </a:p>
        </p:txBody>
      </p:sp>
    </p:spTree>
    <p:extLst>
      <p:ext uri="{BB962C8B-B14F-4D97-AF65-F5344CB8AC3E}">
        <p14:creationId xmlns:p14="http://schemas.microsoft.com/office/powerpoint/2010/main" val="44616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D946BF0-50BA-4B5D-8A64-8C72B3E66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610" y="0"/>
            <a:ext cx="8014077" cy="3374348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6BB612-D6D4-4E6D-9C55-83A1F7AB7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610" y="3239095"/>
            <a:ext cx="8140668" cy="358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FA30E-045F-48CC-859A-D0D706ED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副本延迟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F1A5E7-90C4-4213-9A92-6310C680C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8282" y="1838016"/>
            <a:ext cx="6825518" cy="442274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7995663-11D4-4CDD-B96F-5F96C469E971}"/>
              </a:ext>
            </a:extLst>
          </p:cNvPr>
          <p:cNvSpPr txBox="1"/>
          <p:nvPr/>
        </p:nvSpPr>
        <p:spPr>
          <a:xfrm>
            <a:off x="301657" y="2967335"/>
            <a:ext cx="410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相比于</a:t>
            </a:r>
            <a:r>
              <a:rPr lang="en-US" altLang="zh-CN" dirty="0" err="1"/>
              <a:t>mysql</a:t>
            </a:r>
            <a:r>
              <a:rPr lang="zh-CN" altLang="en-US" dirty="0"/>
              <a:t>的</a:t>
            </a:r>
            <a:r>
              <a:rPr lang="en-US" altLang="zh-CN" dirty="0"/>
              <a:t>12</a:t>
            </a:r>
            <a:r>
              <a:rPr lang="zh-CN" altLang="en-US" dirty="0"/>
              <a:t>分钟的副本延迟，</a:t>
            </a:r>
            <a:r>
              <a:rPr lang="en-US" altLang="zh-CN" dirty="0"/>
              <a:t>4</a:t>
            </a:r>
            <a:r>
              <a:rPr lang="zh-CN" altLang="en-US" dirty="0"/>
              <a:t>副本时，</a:t>
            </a:r>
            <a:r>
              <a:rPr lang="en-US" altLang="zh-CN" dirty="0"/>
              <a:t>aurora</a:t>
            </a:r>
            <a:r>
              <a:rPr lang="zh-CN" altLang="en-US" dirty="0"/>
              <a:t>的副本延迟稳定在</a:t>
            </a:r>
            <a:r>
              <a:rPr lang="en-US" altLang="zh-CN" dirty="0"/>
              <a:t>20ms</a:t>
            </a:r>
            <a:r>
              <a:rPr lang="zh-CN" altLang="en-US" dirty="0"/>
              <a:t>以下</a:t>
            </a:r>
          </a:p>
        </p:txBody>
      </p:sp>
    </p:spTree>
    <p:extLst>
      <p:ext uri="{BB962C8B-B14F-4D97-AF65-F5344CB8AC3E}">
        <p14:creationId xmlns:p14="http://schemas.microsoft.com/office/powerpoint/2010/main" val="26207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006F7-923D-4AAC-865F-266D8BAC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主要贡献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D8266-C759-4001-BB30-D8D574C9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79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Aurora</a:t>
            </a:r>
            <a:r>
              <a:rPr lang="zh-CN" altLang="en-US" dirty="0"/>
              <a:t>存算分离架构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构建独立的、容错的存储服务。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只写 </a:t>
            </a:r>
            <a:r>
              <a:rPr lang="en-US" altLang="zh-CN" dirty="0"/>
              <a:t>redo log </a:t>
            </a:r>
            <a:r>
              <a:rPr lang="zh-CN" altLang="en-US" dirty="0"/>
              <a:t>到存储层及从节点，大大减少了网络通信。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将数据库的故障恢复，从一次耗时的操作，变成连续异步的操作。能做到故障的快速恢复。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2000" dirty="0"/>
              <a:t>分段存储，一个</a:t>
            </a:r>
            <a:r>
              <a:rPr lang="en-US" altLang="zh-CN" sz="2000" dirty="0"/>
              <a:t>replica</a:t>
            </a:r>
            <a:r>
              <a:rPr lang="zh-CN" altLang="en-US" sz="2000" dirty="0"/>
              <a:t>分为多个</a:t>
            </a:r>
            <a:r>
              <a:rPr lang="en-US" altLang="zh-CN" sz="2000" dirty="0"/>
              <a:t>segment</a:t>
            </a:r>
            <a:r>
              <a:rPr lang="zh-CN" altLang="en-US" sz="2000" dirty="0"/>
              <a:t>，所有保存相同数据的</a:t>
            </a:r>
            <a:r>
              <a:rPr lang="en-US" altLang="zh-CN" sz="2000" dirty="0"/>
              <a:t>segment</a:t>
            </a:r>
            <a:r>
              <a:rPr lang="zh-CN" altLang="en-US" sz="2000" dirty="0"/>
              <a:t>组成</a:t>
            </a:r>
            <a:r>
              <a:rPr lang="en-US" altLang="zh-CN" sz="2000" dirty="0"/>
              <a:t>PG</a:t>
            </a:r>
            <a:r>
              <a:rPr lang="zh-CN" altLang="en-US" sz="2000" dirty="0"/>
              <a:t>，这样故障恢复可以多个</a:t>
            </a:r>
            <a:r>
              <a:rPr lang="en-US" altLang="zh-CN" sz="2000" dirty="0"/>
              <a:t>PG</a:t>
            </a:r>
            <a:r>
              <a:rPr lang="zh-CN" altLang="en-US" sz="2000" dirty="0"/>
              <a:t>同时进行，而不是一个</a:t>
            </a:r>
            <a:r>
              <a:rPr lang="en-US" altLang="zh-CN" sz="2000" dirty="0"/>
              <a:t>replica</a:t>
            </a:r>
            <a:r>
              <a:rPr lang="zh-CN" altLang="en-US" sz="2000" dirty="0"/>
              <a:t>的粒度来恢复。</a:t>
            </a:r>
          </a:p>
        </p:txBody>
      </p:sp>
    </p:spTree>
    <p:extLst>
      <p:ext uri="{BB962C8B-B14F-4D97-AF65-F5344CB8AC3E}">
        <p14:creationId xmlns:p14="http://schemas.microsoft.com/office/powerpoint/2010/main" val="166750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7AC07-3579-46DF-B2D9-ABC62185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总体架构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9154B6B-19E7-4EF2-94CA-A53289765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6096000" y="1690688"/>
            <a:ext cx="55795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B92841B-154D-440E-BDB2-C18990519F62}"/>
              </a:ext>
            </a:extLst>
          </p:cNvPr>
          <p:cNvSpPr txBox="1"/>
          <p:nvPr/>
        </p:nvSpPr>
        <p:spPr>
          <a:xfrm>
            <a:off x="264251" y="2002920"/>
            <a:ext cx="5759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用户应用通过</a:t>
            </a:r>
            <a:r>
              <a:rPr lang="en-US" altLang="zh-CN" dirty="0"/>
              <a:t>customer VPC</a:t>
            </a:r>
            <a:r>
              <a:rPr lang="zh-CN" altLang="en-US" dirty="0"/>
              <a:t>接入，可以读写位于不同</a:t>
            </a:r>
            <a:r>
              <a:rPr lang="en-US" altLang="zh-CN" dirty="0"/>
              <a:t>AZ</a:t>
            </a:r>
            <a:r>
              <a:rPr lang="zh-CN" altLang="en-US" dirty="0"/>
              <a:t>的数据库，</a:t>
            </a:r>
            <a:r>
              <a:rPr lang="en-US" altLang="zh-CN" dirty="0"/>
              <a:t>primary RW DB</a:t>
            </a:r>
            <a:r>
              <a:rPr lang="zh-CN" altLang="en-US" dirty="0"/>
              <a:t>用于处理读写请求，</a:t>
            </a:r>
            <a:r>
              <a:rPr lang="en-US" altLang="zh-CN" dirty="0"/>
              <a:t>secondary RO DB</a:t>
            </a:r>
            <a:r>
              <a:rPr lang="zh-CN" altLang="en-US" dirty="0"/>
              <a:t>用于处理读请求。用户请求发送到</a:t>
            </a:r>
            <a:r>
              <a:rPr lang="en-US" altLang="zh-CN" dirty="0"/>
              <a:t>primary RW DB</a:t>
            </a:r>
            <a:r>
              <a:rPr lang="zh-CN" altLang="en-US" dirty="0"/>
              <a:t>中时，如果是写请求，则发送相关信息给</a:t>
            </a:r>
            <a:r>
              <a:rPr lang="en-US" altLang="zh-CN" dirty="0"/>
              <a:t>secondary RO DB</a:t>
            </a:r>
            <a:r>
              <a:rPr lang="zh-CN" altLang="en-US" dirty="0"/>
              <a:t>备份，同时写入存储。如果是读操作，直接从存储节点读取。</a:t>
            </a:r>
          </a:p>
          <a:p>
            <a:endParaRPr lang="zh-CN" altLang="en-US" dirty="0"/>
          </a:p>
          <a:p>
            <a:r>
              <a:rPr lang="zh-CN" altLang="en-US" dirty="0"/>
              <a:t>每个</a:t>
            </a:r>
            <a:r>
              <a:rPr lang="en-US" altLang="zh-CN" dirty="0"/>
              <a:t>Aurora</a:t>
            </a:r>
            <a:r>
              <a:rPr lang="zh-CN" altLang="en-US" dirty="0"/>
              <a:t>配置</a:t>
            </a:r>
            <a:r>
              <a:rPr lang="en-US" altLang="zh-CN" dirty="0"/>
              <a:t>6</a:t>
            </a:r>
            <a:r>
              <a:rPr lang="zh-CN" altLang="en-US" dirty="0"/>
              <a:t>个存储节点，所有节点共享一个存储</a:t>
            </a:r>
          </a:p>
        </p:txBody>
      </p:sp>
    </p:spTree>
    <p:extLst>
      <p:ext uri="{BB962C8B-B14F-4D97-AF65-F5344CB8AC3E}">
        <p14:creationId xmlns:p14="http://schemas.microsoft.com/office/powerpoint/2010/main" val="336280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58BBA-F4C2-45E3-A76C-1B055464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Quorum</a:t>
            </a:r>
            <a:r>
              <a:rPr lang="zh-CN" altLang="en-US" dirty="0"/>
              <a:t>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3BB9B-E700-470A-A77D-9C15F445B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保证强一致性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en-US" altLang="zh-CN" dirty="0" err="1"/>
              <a:t>Vr+Vw</a:t>
            </a:r>
            <a:r>
              <a:rPr lang="en-US" altLang="zh-CN" dirty="0"/>
              <a:t>&gt;V, </a:t>
            </a:r>
            <a:r>
              <a:rPr lang="en-US" altLang="zh-CN" dirty="0" err="1"/>
              <a:t>Vw</a:t>
            </a:r>
            <a:r>
              <a:rPr lang="en-US" altLang="zh-CN" dirty="0"/>
              <a:t>&gt;V/2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一般部署于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AZ</a:t>
            </a:r>
            <a:r>
              <a:rPr lang="zh-CN" altLang="en-US" dirty="0"/>
              <a:t>上，每个</a:t>
            </a:r>
            <a:r>
              <a:rPr lang="en-US" altLang="zh-CN" dirty="0"/>
              <a:t>AZ</a:t>
            </a:r>
            <a:r>
              <a:rPr lang="zh-CN" altLang="en-US" dirty="0"/>
              <a:t>两个</a:t>
            </a:r>
            <a:r>
              <a:rPr lang="en-US" altLang="zh-CN" dirty="0"/>
              <a:t>replica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模型保证任意两个节点故障时有读写能力，</a:t>
            </a:r>
            <a:r>
              <a:rPr lang="en-US" altLang="zh-CN" dirty="0"/>
              <a:t>3</a:t>
            </a:r>
            <a:r>
              <a:rPr lang="zh-CN" altLang="en-US" dirty="0"/>
              <a:t>个节点故障可提供读能力，重新复制一个存储节点就可以有写功能，和</a:t>
            </a:r>
            <a:r>
              <a:rPr lang="en-US" altLang="zh-CN" dirty="0"/>
              <a:t>raft</a:t>
            </a:r>
            <a:r>
              <a:rPr lang="zh-CN" altLang="en-US" dirty="0"/>
              <a:t>不同的点就是它二分之一的故障时也有读能力，</a:t>
            </a:r>
            <a:r>
              <a:rPr lang="en-US" altLang="zh-CN" dirty="0"/>
              <a:t>raft</a:t>
            </a:r>
            <a:r>
              <a:rPr lang="zh-CN" altLang="en-US" dirty="0"/>
              <a:t>需要超过半数有效</a:t>
            </a:r>
          </a:p>
        </p:txBody>
      </p:sp>
    </p:spTree>
    <p:extLst>
      <p:ext uri="{BB962C8B-B14F-4D97-AF65-F5344CB8AC3E}">
        <p14:creationId xmlns:p14="http://schemas.microsoft.com/office/powerpoint/2010/main" val="100594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E73A5-65E5-4374-80A9-55FFB5B9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架构的网络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21D3E7-5D19-4346-99BE-9087A0A6F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7924" y="1690688"/>
            <a:ext cx="4227013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B303423-FE5E-4980-AD30-0F7F4F0F7E5A}"/>
              </a:ext>
            </a:extLst>
          </p:cNvPr>
          <p:cNvSpPr txBox="1"/>
          <p:nvPr/>
        </p:nvSpPr>
        <p:spPr>
          <a:xfrm>
            <a:off x="838200" y="1690688"/>
            <a:ext cx="55720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网络延迟过高，传统的</a:t>
            </a:r>
            <a:r>
              <a:rPr lang="en-US" altLang="zh-CN" dirty="0" err="1"/>
              <a:t>Mysql</a:t>
            </a:r>
            <a:r>
              <a:rPr lang="zh-CN" altLang="en-US" dirty="0"/>
              <a:t>写操作时经历</a:t>
            </a:r>
            <a:r>
              <a:rPr lang="en-US" altLang="zh-CN" dirty="0"/>
              <a:t>5</a:t>
            </a:r>
            <a:r>
              <a:rPr lang="zh-CN" altLang="en-US" dirty="0"/>
              <a:t>步</a:t>
            </a:r>
          </a:p>
          <a:p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/>
              <a:t>主节点将数据传入</a:t>
            </a:r>
            <a:r>
              <a:rPr lang="en-US" altLang="zh-CN" dirty="0"/>
              <a:t>EBS1</a:t>
            </a:r>
          </a:p>
          <a:p>
            <a:r>
              <a:rPr lang="en-US" altLang="zh-CN" dirty="0"/>
              <a:t>2. EBS1</a:t>
            </a:r>
            <a:r>
              <a:rPr lang="zh-CN" altLang="en-US" dirty="0"/>
              <a:t>将数据备份写入</a:t>
            </a:r>
            <a:r>
              <a:rPr lang="en-US" altLang="zh-CN" dirty="0"/>
              <a:t>EBS2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主节点将数据发给从节点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从节点写入</a:t>
            </a:r>
            <a:r>
              <a:rPr lang="en-US" altLang="zh-CN" dirty="0"/>
              <a:t>EBS3</a:t>
            </a:r>
          </a:p>
          <a:p>
            <a:r>
              <a:rPr lang="en-US" altLang="zh-CN" dirty="0"/>
              <a:t>5. EBS3</a:t>
            </a:r>
            <a:r>
              <a:rPr lang="zh-CN" altLang="en-US" dirty="0"/>
              <a:t>将备份写入</a:t>
            </a:r>
            <a:r>
              <a:rPr lang="en-US" altLang="zh-CN" dirty="0"/>
              <a:t>EBS4</a:t>
            </a:r>
          </a:p>
          <a:p>
            <a:endParaRPr lang="en-US" altLang="zh-CN" dirty="0"/>
          </a:p>
          <a:p>
            <a:r>
              <a:rPr lang="zh-CN" altLang="en-US" dirty="0"/>
              <a:t>上述步骤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必须是串行的，增加了延迟，可能中间步骤存在等待，并且传输数据时有很多额外信息，增加了网络</a:t>
            </a:r>
            <a:r>
              <a:rPr lang="en-US" altLang="zh-CN" dirty="0"/>
              <a:t>I/O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27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79186-803D-4442-A4C2-C60AEA21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Aurora I/O</a:t>
            </a:r>
            <a:r>
              <a:rPr lang="zh-CN" altLang="en-US" dirty="0"/>
              <a:t>架构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E8717B7-0EFB-4048-9BEB-E03E64B23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799" y="1690688"/>
            <a:ext cx="5545704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21506A-179F-4821-9861-3C224A6DBCB5}"/>
              </a:ext>
            </a:extLst>
          </p:cNvPr>
          <p:cNvSpPr txBox="1"/>
          <p:nvPr/>
        </p:nvSpPr>
        <p:spPr>
          <a:xfrm>
            <a:off x="509047" y="1611982"/>
            <a:ext cx="52990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AZ1</a:t>
            </a:r>
            <a:r>
              <a:rPr lang="zh-CN" altLang="en-US" dirty="0"/>
              <a:t>的主节点收到写请求的时候，将请求的相关日志发送到</a:t>
            </a:r>
            <a:r>
              <a:rPr lang="en-US" altLang="zh-CN" dirty="0"/>
              <a:t>6</a:t>
            </a:r>
            <a:r>
              <a:rPr lang="zh-CN" altLang="en-US" dirty="0"/>
              <a:t>个存储节点，然后通过链式复制将日志及元信息数据发送给从节点即可，这样对比发现</a:t>
            </a:r>
          </a:p>
          <a:p>
            <a:endParaRPr lang="zh-CN" alt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主从节点之间信息传输从</a:t>
            </a:r>
            <a:r>
              <a:rPr lang="en-US" altLang="zh-CN" dirty="0"/>
              <a:t>5</a:t>
            </a:r>
            <a:r>
              <a:rPr lang="zh-CN" altLang="en-US" dirty="0"/>
              <a:t>种降低为两种，网络通信数据降低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节点和存储之间传输的数据变为一种，传输数据量也大大降低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主节点来写存储，从节点接收了</a:t>
            </a:r>
            <a:r>
              <a:rPr lang="en-US" altLang="zh-CN" dirty="0"/>
              <a:t>log</a:t>
            </a:r>
            <a:r>
              <a:rPr lang="zh-CN" altLang="en-US" dirty="0"/>
              <a:t>后无需操作，减少了原本架构的第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步的时间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原本</a:t>
            </a:r>
            <a:r>
              <a:rPr lang="en-US" altLang="zh-CN" dirty="0" err="1"/>
              <a:t>mysql</a:t>
            </a:r>
            <a:r>
              <a:rPr lang="zh-CN" altLang="en-US" dirty="0"/>
              <a:t>架构的两级</a:t>
            </a:r>
            <a:r>
              <a:rPr lang="en-US" altLang="zh-CN" dirty="0"/>
              <a:t>EBS</a:t>
            </a:r>
            <a:r>
              <a:rPr lang="zh-CN" altLang="en-US" dirty="0"/>
              <a:t>存储变为一级</a:t>
            </a:r>
            <a:r>
              <a:rPr lang="en-US" altLang="zh-CN" dirty="0"/>
              <a:t>Quorum</a:t>
            </a:r>
            <a:r>
              <a:rPr lang="zh-CN" altLang="en-US" dirty="0"/>
              <a:t>代替，两级存储消耗时间为两次存储的和，一级</a:t>
            </a:r>
            <a:r>
              <a:rPr lang="en-US" altLang="zh-CN" dirty="0"/>
              <a:t>quorum</a:t>
            </a:r>
            <a:r>
              <a:rPr lang="zh-CN" altLang="en-US" dirty="0"/>
              <a:t>存储时间为最长的时间</a:t>
            </a:r>
          </a:p>
        </p:txBody>
      </p:sp>
    </p:spTree>
    <p:extLst>
      <p:ext uri="{BB962C8B-B14F-4D97-AF65-F5344CB8AC3E}">
        <p14:creationId xmlns:p14="http://schemas.microsoft.com/office/powerpoint/2010/main" val="54232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86637-7BCF-47C3-AC8B-9C725709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存储节点执行日志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B72960-EAB8-4EF4-8484-D2BF3EA0C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702" y="1853906"/>
            <a:ext cx="6542168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6AAFDA-4EED-4EFE-9A51-247077E24A65}"/>
              </a:ext>
            </a:extLst>
          </p:cNvPr>
          <p:cNvSpPr txBox="1"/>
          <p:nvPr/>
        </p:nvSpPr>
        <p:spPr>
          <a:xfrm>
            <a:off x="603315" y="2007909"/>
            <a:ext cx="4889387" cy="436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存储节点通过</a:t>
            </a:r>
            <a:r>
              <a:rPr lang="en-US" altLang="zh-CN" dirty="0"/>
              <a:t>Incoming Queue</a:t>
            </a:r>
            <a:r>
              <a:rPr lang="zh-CN" altLang="en-US" dirty="0"/>
              <a:t>接受主节点的</a:t>
            </a:r>
            <a:r>
              <a:rPr lang="en-US" altLang="zh-CN" dirty="0"/>
              <a:t>Log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存储节点将</a:t>
            </a:r>
            <a:r>
              <a:rPr lang="en-US" altLang="zh-CN" dirty="0"/>
              <a:t>Log</a:t>
            </a:r>
            <a:r>
              <a:rPr lang="zh-CN" altLang="en-US" dirty="0"/>
              <a:t>存到本地硬盘后向主节点发送</a:t>
            </a:r>
            <a:r>
              <a:rPr lang="en-US" altLang="zh-CN" dirty="0"/>
              <a:t>ACK</a:t>
            </a:r>
            <a:r>
              <a:rPr lang="zh-CN" altLang="en-US" dirty="0"/>
              <a:t>，用以确认</a:t>
            </a:r>
            <a:r>
              <a:rPr lang="en-US" altLang="zh-CN" dirty="0"/>
              <a:t>Quorum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由于网络的不可靠和</a:t>
            </a:r>
            <a:r>
              <a:rPr lang="en-US" altLang="zh-CN" dirty="0"/>
              <a:t>Quorum</a:t>
            </a:r>
            <a:r>
              <a:rPr lang="zh-CN" altLang="en-US" dirty="0"/>
              <a:t>机制，当前存储节点可能缺失了部分</a:t>
            </a:r>
            <a:r>
              <a:rPr lang="en-US" altLang="zh-CN" dirty="0"/>
              <a:t>Log</a:t>
            </a:r>
            <a:r>
              <a:rPr lang="zh-CN" altLang="en-US" dirty="0"/>
              <a:t>。在这一步，它将</a:t>
            </a:r>
            <a:r>
              <a:rPr lang="en-US" altLang="zh-CN" dirty="0"/>
              <a:t>Log</a:t>
            </a:r>
            <a:r>
              <a:rPr lang="zh-CN" altLang="en-US" dirty="0"/>
              <a:t>排序并找出缺失的</a:t>
            </a:r>
            <a:r>
              <a:rPr lang="en-US" altLang="zh-CN" dirty="0"/>
              <a:t>Log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通过和其他存储节点进行交换信息，将缺失的</a:t>
            </a:r>
            <a:r>
              <a:rPr lang="en-US" altLang="zh-CN" dirty="0"/>
              <a:t>Log</a:t>
            </a:r>
            <a:r>
              <a:rPr lang="zh-CN" altLang="en-US" dirty="0"/>
              <a:t>复制到本地，将所有</a:t>
            </a:r>
            <a:r>
              <a:rPr lang="en-US" altLang="zh-CN" dirty="0"/>
              <a:t>Log</a:t>
            </a:r>
            <a:r>
              <a:rPr lang="zh-CN" altLang="en-US" dirty="0"/>
              <a:t>填充完整。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到目前为止，系统中存储的仍是</a:t>
            </a:r>
            <a:r>
              <a:rPr lang="en-US" altLang="zh-CN" dirty="0"/>
              <a:t>Log</a:t>
            </a:r>
            <a:r>
              <a:rPr lang="zh-CN" altLang="en-US" dirty="0"/>
              <a:t>而非用户需要数据，这一步执行</a:t>
            </a:r>
            <a:r>
              <a:rPr lang="en-US" altLang="zh-CN" dirty="0"/>
              <a:t>Log</a:t>
            </a:r>
            <a:r>
              <a:rPr lang="zh-CN" altLang="en-US" dirty="0"/>
              <a:t>对应的操作，并写入数据库中。</a:t>
            </a:r>
          </a:p>
          <a:p>
            <a:r>
              <a:rPr lang="en-US" altLang="zh-CN" dirty="0"/>
              <a:t>6. </a:t>
            </a:r>
            <a:r>
              <a:rPr lang="zh-CN" altLang="en-US" dirty="0"/>
              <a:t>定期地将数据存为快照并存入</a:t>
            </a:r>
            <a:r>
              <a:rPr lang="en-US" altLang="zh-CN" dirty="0"/>
              <a:t>Amazon S3</a:t>
            </a:r>
            <a:r>
              <a:rPr lang="zh-CN" altLang="en-US" dirty="0"/>
              <a:t>中。</a:t>
            </a:r>
          </a:p>
          <a:p>
            <a:r>
              <a:rPr lang="en-US" altLang="zh-CN" dirty="0"/>
              <a:t>7. </a:t>
            </a:r>
            <a:r>
              <a:rPr lang="zh-CN" altLang="en-US" dirty="0"/>
              <a:t>定期地进行垃圾收集，删除过期数据。</a:t>
            </a:r>
          </a:p>
          <a:p>
            <a:r>
              <a:rPr lang="en-US" altLang="zh-CN" dirty="0"/>
              <a:t>8. </a:t>
            </a:r>
            <a:r>
              <a:rPr lang="zh-CN" altLang="en-US" dirty="0"/>
              <a:t>用</a:t>
            </a:r>
            <a:r>
              <a:rPr lang="en-US" altLang="zh-CN" dirty="0"/>
              <a:t>CRC</a:t>
            </a:r>
            <a:r>
              <a:rPr lang="zh-CN" altLang="en-US" dirty="0"/>
              <a:t>定期检验数据。</a:t>
            </a:r>
          </a:p>
        </p:txBody>
      </p:sp>
    </p:spTree>
    <p:extLst>
      <p:ext uri="{BB962C8B-B14F-4D97-AF65-F5344CB8AC3E}">
        <p14:creationId xmlns:p14="http://schemas.microsoft.com/office/powerpoint/2010/main" val="101418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94632-B683-4113-9580-ACC3954C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FBC455-FEC0-46AA-9FBD-C504161E0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58" y="2022599"/>
            <a:ext cx="5687790" cy="447027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70C1BA-DFC5-4D70-9532-8AC87F5F8C8A}"/>
              </a:ext>
            </a:extLst>
          </p:cNvPr>
          <p:cNvSpPr txBox="1"/>
          <p:nvPr/>
        </p:nvSpPr>
        <p:spPr>
          <a:xfrm>
            <a:off x="923827" y="1506022"/>
            <a:ext cx="1089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SysBench</a:t>
            </a:r>
            <a:r>
              <a:rPr lang="zh-CN" altLang="en-US" dirty="0"/>
              <a:t>测只读只写，</a:t>
            </a:r>
            <a:r>
              <a:rPr lang="en-US" altLang="zh-CN" dirty="0"/>
              <a:t>1GB</a:t>
            </a:r>
            <a:r>
              <a:rPr lang="zh-CN" altLang="en-US" dirty="0"/>
              <a:t>数据，</a:t>
            </a:r>
            <a:r>
              <a:rPr lang="en-US" altLang="zh-CN" dirty="0"/>
              <a:t>250</a:t>
            </a:r>
            <a:r>
              <a:rPr lang="zh-CN" altLang="en-US" dirty="0"/>
              <a:t>个表，</a:t>
            </a:r>
            <a:r>
              <a:rPr lang="en-US" altLang="zh-CN" dirty="0"/>
              <a:t>aurora</a:t>
            </a:r>
            <a:r>
              <a:rPr lang="zh-CN" altLang="en-US" dirty="0"/>
              <a:t>性能是</a:t>
            </a:r>
            <a:r>
              <a:rPr lang="en-US" altLang="zh-CN" dirty="0" err="1"/>
              <a:t>mysql</a:t>
            </a:r>
            <a:r>
              <a:rPr lang="zh-CN" altLang="en-US" dirty="0"/>
              <a:t>的</a:t>
            </a:r>
            <a:r>
              <a:rPr lang="en-US" altLang="zh-CN" dirty="0"/>
              <a:t>5</a:t>
            </a:r>
            <a:r>
              <a:rPr lang="zh-CN" altLang="en-US" dirty="0"/>
              <a:t>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D36EE5-B7FF-4F22-AC23-6772BEC37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040" y="2022599"/>
            <a:ext cx="5714579" cy="447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4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F7FA02-8117-4C52-B5D2-EDB677941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484" y="988986"/>
            <a:ext cx="4023709" cy="188230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E82E23D-8A40-451C-A492-F5A059591936}"/>
              </a:ext>
            </a:extLst>
          </p:cNvPr>
          <p:cNvSpPr txBox="1"/>
          <p:nvPr/>
        </p:nvSpPr>
        <p:spPr>
          <a:xfrm>
            <a:off x="980388" y="424207"/>
            <a:ext cx="298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不同数据大小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232807-EE33-4864-BA91-BB1A85633112}"/>
              </a:ext>
            </a:extLst>
          </p:cNvPr>
          <p:cNvSpPr txBox="1"/>
          <p:nvPr/>
        </p:nvSpPr>
        <p:spPr>
          <a:xfrm>
            <a:off x="6579909" y="576723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不同连接数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4F58453-B9DC-4941-BAB5-A288DD54F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140" y="988986"/>
            <a:ext cx="4830935" cy="18823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C65871-A38F-42E0-96A2-8868FC289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88" y="3986712"/>
            <a:ext cx="4573899" cy="208214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1F35E3E-11CD-4496-B65E-A4AC8B9CB4EC}"/>
              </a:ext>
            </a:extLst>
          </p:cNvPr>
          <p:cNvSpPr txBox="1"/>
          <p:nvPr/>
        </p:nvSpPr>
        <p:spPr>
          <a:xfrm>
            <a:off x="886120" y="3429000"/>
            <a:ext cx="355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不同写负载时数据库的延迟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35DE15D-1D1D-4BC3-9A55-2671827DF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908" y="3798332"/>
            <a:ext cx="4591167" cy="227548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3C479E4-6545-4CC6-8446-5BB838891AE7}"/>
              </a:ext>
            </a:extLst>
          </p:cNvPr>
          <p:cNvSpPr txBox="1"/>
          <p:nvPr/>
        </p:nvSpPr>
        <p:spPr>
          <a:xfrm>
            <a:off x="6631756" y="3455032"/>
            <a:ext cx="27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高争用时的</a:t>
            </a:r>
            <a:r>
              <a:rPr lang="en-US" altLang="zh-CN" dirty="0"/>
              <a:t>tpmc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72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864</Words>
  <Application>Microsoft Office PowerPoint</Application>
  <PresentationFormat>宽屏</PresentationFormat>
  <Paragraphs>62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Amazon Aurora: Design Considerations for High  Throughput Cloud-Native Relational Databases </vt:lpstr>
      <vt:lpstr>主要贡献</vt:lpstr>
      <vt:lpstr>总体架构</vt:lpstr>
      <vt:lpstr>Quorum机制</vt:lpstr>
      <vt:lpstr>mysql架构的网络I/O</vt:lpstr>
      <vt:lpstr>Aurora I/O架构</vt:lpstr>
      <vt:lpstr>存储节点执行日志</vt:lpstr>
      <vt:lpstr>实验</vt:lpstr>
      <vt:lpstr>PowerPoint 演示文稿</vt:lpstr>
      <vt:lpstr>真实工作负载时</vt:lpstr>
      <vt:lpstr>PowerPoint 演示文稿</vt:lpstr>
      <vt:lpstr>副本延迟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Aurora: Design Considerations for High  Throughput Cloud-Native Relational Databases </dc:title>
  <dc:creator>吴 国辉</dc:creator>
  <cp:lastModifiedBy>吴 国辉</cp:lastModifiedBy>
  <cp:revision>8</cp:revision>
  <dcterms:created xsi:type="dcterms:W3CDTF">2022-01-12T11:26:17Z</dcterms:created>
  <dcterms:modified xsi:type="dcterms:W3CDTF">2022-01-14T00:56:48Z</dcterms:modified>
</cp:coreProperties>
</file>