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7" r:id="rId5"/>
    <p:sldId id="259" r:id="rId6"/>
    <p:sldId id="261" r:id="rId7"/>
    <p:sldId id="260"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5435A-2512-4CCD-8125-CBB596824E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1C5CA21-588E-4069-BCAF-56306AB04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AD2BA03-269D-43DE-A585-D6DE9D3F8756}"/>
              </a:ext>
            </a:extLst>
          </p:cNvPr>
          <p:cNvSpPr>
            <a:spLocks noGrp="1"/>
          </p:cNvSpPr>
          <p:nvPr>
            <p:ph type="dt" sz="half" idx="10"/>
          </p:nvPr>
        </p:nvSpPr>
        <p:spPr/>
        <p:txBody>
          <a:bodyPr/>
          <a:lstStyle/>
          <a:p>
            <a:fld id="{9BF0AF41-C28C-4FFA-85D9-6AD15B767B9A}"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FEFF92FE-B5B1-40A8-AF6D-24DDAAA755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ECF7C1-0F0C-4203-BAB5-D17423A8CAF4}"/>
              </a:ext>
            </a:extLst>
          </p:cNvPr>
          <p:cNvSpPr>
            <a:spLocks noGrp="1"/>
          </p:cNvSpPr>
          <p:nvPr>
            <p:ph type="sldNum" sz="quarter" idx="12"/>
          </p:nvPr>
        </p:nvSpPr>
        <p:spPr/>
        <p:txBody>
          <a:bodyPr/>
          <a:lstStyle/>
          <a:p>
            <a:fld id="{BCA0A8EC-99E8-407E-AA3B-04C08AE209EE}" type="slidenum">
              <a:rPr lang="zh-CN" altLang="en-US" smtClean="0"/>
              <a:t>‹#›</a:t>
            </a:fld>
            <a:endParaRPr lang="zh-CN" altLang="en-US"/>
          </a:p>
        </p:txBody>
      </p:sp>
    </p:spTree>
    <p:extLst>
      <p:ext uri="{BB962C8B-B14F-4D97-AF65-F5344CB8AC3E}">
        <p14:creationId xmlns:p14="http://schemas.microsoft.com/office/powerpoint/2010/main" val="279002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F7DD3F-4E37-41E4-B1A7-B3C86390293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50F4D17-F08A-45B5-936D-B6278FB78E4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F4072F-A258-41F9-8466-70D799225D7F}"/>
              </a:ext>
            </a:extLst>
          </p:cNvPr>
          <p:cNvSpPr>
            <a:spLocks noGrp="1"/>
          </p:cNvSpPr>
          <p:nvPr>
            <p:ph type="dt" sz="half" idx="10"/>
          </p:nvPr>
        </p:nvSpPr>
        <p:spPr/>
        <p:txBody>
          <a:bodyPr/>
          <a:lstStyle/>
          <a:p>
            <a:fld id="{9BF0AF41-C28C-4FFA-85D9-6AD15B767B9A}"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16746EA3-8C13-4342-94FB-0C0874F2AF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93B4DF-0485-4573-B577-A4A6F8F0FFCD}"/>
              </a:ext>
            </a:extLst>
          </p:cNvPr>
          <p:cNvSpPr>
            <a:spLocks noGrp="1"/>
          </p:cNvSpPr>
          <p:nvPr>
            <p:ph type="sldNum" sz="quarter" idx="12"/>
          </p:nvPr>
        </p:nvSpPr>
        <p:spPr/>
        <p:txBody>
          <a:bodyPr/>
          <a:lstStyle/>
          <a:p>
            <a:fld id="{BCA0A8EC-99E8-407E-AA3B-04C08AE209EE}" type="slidenum">
              <a:rPr lang="zh-CN" altLang="en-US" smtClean="0"/>
              <a:t>‹#›</a:t>
            </a:fld>
            <a:endParaRPr lang="zh-CN" altLang="en-US"/>
          </a:p>
        </p:txBody>
      </p:sp>
    </p:spTree>
    <p:extLst>
      <p:ext uri="{BB962C8B-B14F-4D97-AF65-F5344CB8AC3E}">
        <p14:creationId xmlns:p14="http://schemas.microsoft.com/office/powerpoint/2010/main" val="100703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2C3EAD-CF21-4544-BA44-73962BB7F4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3208136-A50E-48F6-9C32-1F8638C732A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C6B149-EC11-41D9-A8E3-41C8A5256B86}"/>
              </a:ext>
            </a:extLst>
          </p:cNvPr>
          <p:cNvSpPr>
            <a:spLocks noGrp="1"/>
          </p:cNvSpPr>
          <p:nvPr>
            <p:ph type="dt" sz="half" idx="10"/>
          </p:nvPr>
        </p:nvSpPr>
        <p:spPr/>
        <p:txBody>
          <a:bodyPr/>
          <a:lstStyle/>
          <a:p>
            <a:fld id="{9BF0AF41-C28C-4FFA-85D9-6AD15B767B9A}"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2A385CB6-05A6-4DC9-94FF-AAD17492A9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FF0FE0-18BA-418E-B9DD-F2FD68D2D868}"/>
              </a:ext>
            </a:extLst>
          </p:cNvPr>
          <p:cNvSpPr>
            <a:spLocks noGrp="1"/>
          </p:cNvSpPr>
          <p:nvPr>
            <p:ph type="sldNum" sz="quarter" idx="12"/>
          </p:nvPr>
        </p:nvSpPr>
        <p:spPr/>
        <p:txBody>
          <a:bodyPr/>
          <a:lstStyle/>
          <a:p>
            <a:fld id="{BCA0A8EC-99E8-407E-AA3B-04C08AE209EE}" type="slidenum">
              <a:rPr lang="zh-CN" altLang="en-US" smtClean="0"/>
              <a:t>‹#›</a:t>
            </a:fld>
            <a:endParaRPr lang="zh-CN" altLang="en-US"/>
          </a:p>
        </p:txBody>
      </p:sp>
    </p:spTree>
    <p:extLst>
      <p:ext uri="{BB962C8B-B14F-4D97-AF65-F5344CB8AC3E}">
        <p14:creationId xmlns:p14="http://schemas.microsoft.com/office/powerpoint/2010/main" val="122453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298C4-A637-489F-8C7C-623F97B6BA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99785E-7EE5-4480-8323-9822F57CAFD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40A136-624B-4A82-8712-6C5EBE98172F}"/>
              </a:ext>
            </a:extLst>
          </p:cNvPr>
          <p:cNvSpPr>
            <a:spLocks noGrp="1"/>
          </p:cNvSpPr>
          <p:nvPr>
            <p:ph type="dt" sz="half" idx="10"/>
          </p:nvPr>
        </p:nvSpPr>
        <p:spPr/>
        <p:txBody>
          <a:bodyPr/>
          <a:lstStyle/>
          <a:p>
            <a:fld id="{9BF0AF41-C28C-4FFA-85D9-6AD15B767B9A}"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7E3CBC64-92C9-43FD-A372-C7F9D29EBF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D009C1-A2B2-4B2B-A410-C1D2134A2133}"/>
              </a:ext>
            </a:extLst>
          </p:cNvPr>
          <p:cNvSpPr>
            <a:spLocks noGrp="1"/>
          </p:cNvSpPr>
          <p:nvPr>
            <p:ph type="sldNum" sz="quarter" idx="12"/>
          </p:nvPr>
        </p:nvSpPr>
        <p:spPr/>
        <p:txBody>
          <a:bodyPr/>
          <a:lstStyle/>
          <a:p>
            <a:fld id="{BCA0A8EC-99E8-407E-AA3B-04C08AE209EE}" type="slidenum">
              <a:rPr lang="zh-CN" altLang="en-US" smtClean="0"/>
              <a:t>‹#›</a:t>
            </a:fld>
            <a:endParaRPr lang="zh-CN" altLang="en-US"/>
          </a:p>
        </p:txBody>
      </p:sp>
    </p:spTree>
    <p:extLst>
      <p:ext uri="{BB962C8B-B14F-4D97-AF65-F5344CB8AC3E}">
        <p14:creationId xmlns:p14="http://schemas.microsoft.com/office/powerpoint/2010/main" val="19765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7747E-6B2A-416A-A572-C38E627DF0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5B5ED99-A784-4400-B8CA-B78F51D861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55140E-F6A5-4D2D-893B-1BA025360D2D}"/>
              </a:ext>
            </a:extLst>
          </p:cNvPr>
          <p:cNvSpPr>
            <a:spLocks noGrp="1"/>
          </p:cNvSpPr>
          <p:nvPr>
            <p:ph type="dt" sz="half" idx="10"/>
          </p:nvPr>
        </p:nvSpPr>
        <p:spPr/>
        <p:txBody>
          <a:bodyPr/>
          <a:lstStyle/>
          <a:p>
            <a:fld id="{9BF0AF41-C28C-4FFA-85D9-6AD15B767B9A}"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2FBB84C8-5A30-4A88-B9AB-CD9BEBE6F0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01960B-2451-4B70-9FFD-171D9D09309A}"/>
              </a:ext>
            </a:extLst>
          </p:cNvPr>
          <p:cNvSpPr>
            <a:spLocks noGrp="1"/>
          </p:cNvSpPr>
          <p:nvPr>
            <p:ph type="sldNum" sz="quarter" idx="12"/>
          </p:nvPr>
        </p:nvSpPr>
        <p:spPr/>
        <p:txBody>
          <a:bodyPr/>
          <a:lstStyle/>
          <a:p>
            <a:fld id="{BCA0A8EC-99E8-407E-AA3B-04C08AE209EE}" type="slidenum">
              <a:rPr lang="zh-CN" altLang="en-US" smtClean="0"/>
              <a:t>‹#›</a:t>
            </a:fld>
            <a:endParaRPr lang="zh-CN" altLang="en-US"/>
          </a:p>
        </p:txBody>
      </p:sp>
    </p:spTree>
    <p:extLst>
      <p:ext uri="{BB962C8B-B14F-4D97-AF65-F5344CB8AC3E}">
        <p14:creationId xmlns:p14="http://schemas.microsoft.com/office/powerpoint/2010/main" val="212288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BF15C-0F37-4ACF-AD78-31C82952B9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83C3C8-9C8D-4F4D-8B45-7D18923F08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723C9C7-69EB-47A5-B980-4EC3C6E74EA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078DC63-4B07-4A25-9021-AE8F1AC682D1}"/>
              </a:ext>
            </a:extLst>
          </p:cNvPr>
          <p:cNvSpPr>
            <a:spLocks noGrp="1"/>
          </p:cNvSpPr>
          <p:nvPr>
            <p:ph type="dt" sz="half" idx="10"/>
          </p:nvPr>
        </p:nvSpPr>
        <p:spPr/>
        <p:txBody>
          <a:bodyPr/>
          <a:lstStyle/>
          <a:p>
            <a:fld id="{9BF0AF41-C28C-4FFA-85D9-6AD15B767B9A}" type="datetimeFigureOut">
              <a:rPr lang="zh-CN" altLang="en-US" smtClean="0"/>
              <a:t>2021/12/16</a:t>
            </a:fld>
            <a:endParaRPr lang="zh-CN" altLang="en-US"/>
          </a:p>
        </p:txBody>
      </p:sp>
      <p:sp>
        <p:nvSpPr>
          <p:cNvPr id="6" name="页脚占位符 5">
            <a:extLst>
              <a:ext uri="{FF2B5EF4-FFF2-40B4-BE49-F238E27FC236}">
                <a16:creationId xmlns:a16="http://schemas.microsoft.com/office/drawing/2014/main" id="{58846E9E-7E64-432B-8D35-BA9D729C16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FE0C37-3C6C-4E66-B2DF-89E9D4A0875F}"/>
              </a:ext>
            </a:extLst>
          </p:cNvPr>
          <p:cNvSpPr>
            <a:spLocks noGrp="1"/>
          </p:cNvSpPr>
          <p:nvPr>
            <p:ph type="sldNum" sz="quarter" idx="12"/>
          </p:nvPr>
        </p:nvSpPr>
        <p:spPr/>
        <p:txBody>
          <a:bodyPr/>
          <a:lstStyle/>
          <a:p>
            <a:fld id="{BCA0A8EC-99E8-407E-AA3B-04C08AE209EE}" type="slidenum">
              <a:rPr lang="zh-CN" altLang="en-US" smtClean="0"/>
              <a:t>‹#›</a:t>
            </a:fld>
            <a:endParaRPr lang="zh-CN" altLang="en-US"/>
          </a:p>
        </p:txBody>
      </p:sp>
    </p:spTree>
    <p:extLst>
      <p:ext uri="{BB962C8B-B14F-4D97-AF65-F5344CB8AC3E}">
        <p14:creationId xmlns:p14="http://schemas.microsoft.com/office/powerpoint/2010/main" val="1024464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A16A8F-6EE5-4835-8EF1-C2175423C3A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EAAC92-9829-4A12-9E8D-C884C13349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76CFE3C-E57E-44D1-B6AE-29C715B6A77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7EA4BBE-A7E7-40DB-8D15-74CEE996A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1579E43-2B43-41A8-A6FF-B5B313F2E16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3C8189A-ADFE-4A69-BA0E-309CBC87E81D}"/>
              </a:ext>
            </a:extLst>
          </p:cNvPr>
          <p:cNvSpPr>
            <a:spLocks noGrp="1"/>
          </p:cNvSpPr>
          <p:nvPr>
            <p:ph type="dt" sz="half" idx="10"/>
          </p:nvPr>
        </p:nvSpPr>
        <p:spPr/>
        <p:txBody>
          <a:bodyPr/>
          <a:lstStyle/>
          <a:p>
            <a:fld id="{9BF0AF41-C28C-4FFA-85D9-6AD15B767B9A}" type="datetimeFigureOut">
              <a:rPr lang="zh-CN" altLang="en-US" smtClean="0"/>
              <a:t>2021/12/16</a:t>
            </a:fld>
            <a:endParaRPr lang="zh-CN" altLang="en-US"/>
          </a:p>
        </p:txBody>
      </p:sp>
      <p:sp>
        <p:nvSpPr>
          <p:cNvPr id="8" name="页脚占位符 7">
            <a:extLst>
              <a:ext uri="{FF2B5EF4-FFF2-40B4-BE49-F238E27FC236}">
                <a16:creationId xmlns:a16="http://schemas.microsoft.com/office/drawing/2014/main" id="{9EC4ADF4-5AB1-44BA-B1E9-AC1762BB61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C89C7E-CBCE-4910-90BA-690FFA695A42}"/>
              </a:ext>
            </a:extLst>
          </p:cNvPr>
          <p:cNvSpPr>
            <a:spLocks noGrp="1"/>
          </p:cNvSpPr>
          <p:nvPr>
            <p:ph type="sldNum" sz="quarter" idx="12"/>
          </p:nvPr>
        </p:nvSpPr>
        <p:spPr/>
        <p:txBody>
          <a:bodyPr/>
          <a:lstStyle/>
          <a:p>
            <a:fld id="{BCA0A8EC-99E8-407E-AA3B-04C08AE209EE}" type="slidenum">
              <a:rPr lang="zh-CN" altLang="en-US" smtClean="0"/>
              <a:t>‹#›</a:t>
            </a:fld>
            <a:endParaRPr lang="zh-CN" altLang="en-US"/>
          </a:p>
        </p:txBody>
      </p:sp>
    </p:spTree>
    <p:extLst>
      <p:ext uri="{BB962C8B-B14F-4D97-AF65-F5344CB8AC3E}">
        <p14:creationId xmlns:p14="http://schemas.microsoft.com/office/powerpoint/2010/main" val="408701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36068-F42E-467A-83F7-CA63EEC0E0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0EC6402-5114-4316-AEAA-2658F9374FE9}"/>
              </a:ext>
            </a:extLst>
          </p:cNvPr>
          <p:cNvSpPr>
            <a:spLocks noGrp="1"/>
          </p:cNvSpPr>
          <p:nvPr>
            <p:ph type="dt" sz="half" idx="10"/>
          </p:nvPr>
        </p:nvSpPr>
        <p:spPr/>
        <p:txBody>
          <a:bodyPr/>
          <a:lstStyle/>
          <a:p>
            <a:fld id="{9BF0AF41-C28C-4FFA-85D9-6AD15B767B9A}" type="datetimeFigureOut">
              <a:rPr lang="zh-CN" altLang="en-US" smtClean="0"/>
              <a:t>2021/12/16</a:t>
            </a:fld>
            <a:endParaRPr lang="zh-CN" altLang="en-US"/>
          </a:p>
        </p:txBody>
      </p:sp>
      <p:sp>
        <p:nvSpPr>
          <p:cNvPr id="4" name="页脚占位符 3">
            <a:extLst>
              <a:ext uri="{FF2B5EF4-FFF2-40B4-BE49-F238E27FC236}">
                <a16:creationId xmlns:a16="http://schemas.microsoft.com/office/drawing/2014/main" id="{CE633CF5-53CB-4059-8655-288F2EACEA3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4889A5-8177-446D-B73C-DD74D492B48A}"/>
              </a:ext>
            </a:extLst>
          </p:cNvPr>
          <p:cNvSpPr>
            <a:spLocks noGrp="1"/>
          </p:cNvSpPr>
          <p:nvPr>
            <p:ph type="sldNum" sz="quarter" idx="12"/>
          </p:nvPr>
        </p:nvSpPr>
        <p:spPr/>
        <p:txBody>
          <a:bodyPr/>
          <a:lstStyle/>
          <a:p>
            <a:fld id="{BCA0A8EC-99E8-407E-AA3B-04C08AE209EE}" type="slidenum">
              <a:rPr lang="zh-CN" altLang="en-US" smtClean="0"/>
              <a:t>‹#›</a:t>
            </a:fld>
            <a:endParaRPr lang="zh-CN" altLang="en-US"/>
          </a:p>
        </p:txBody>
      </p:sp>
    </p:spTree>
    <p:extLst>
      <p:ext uri="{BB962C8B-B14F-4D97-AF65-F5344CB8AC3E}">
        <p14:creationId xmlns:p14="http://schemas.microsoft.com/office/powerpoint/2010/main" val="75488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FB62C8-64C7-4140-9516-70A968E9E936}"/>
              </a:ext>
            </a:extLst>
          </p:cNvPr>
          <p:cNvSpPr>
            <a:spLocks noGrp="1"/>
          </p:cNvSpPr>
          <p:nvPr>
            <p:ph type="dt" sz="half" idx="10"/>
          </p:nvPr>
        </p:nvSpPr>
        <p:spPr/>
        <p:txBody>
          <a:bodyPr/>
          <a:lstStyle/>
          <a:p>
            <a:fld id="{9BF0AF41-C28C-4FFA-85D9-6AD15B767B9A}" type="datetimeFigureOut">
              <a:rPr lang="zh-CN" altLang="en-US" smtClean="0"/>
              <a:t>2021/12/16</a:t>
            </a:fld>
            <a:endParaRPr lang="zh-CN" altLang="en-US"/>
          </a:p>
        </p:txBody>
      </p:sp>
      <p:sp>
        <p:nvSpPr>
          <p:cNvPr id="3" name="页脚占位符 2">
            <a:extLst>
              <a:ext uri="{FF2B5EF4-FFF2-40B4-BE49-F238E27FC236}">
                <a16:creationId xmlns:a16="http://schemas.microsoft.com/office/drawing/2014/main" id="{3A1C3B41-9B64-4B9D-AEC6-5342ECBE1AF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83707F9-39EB-4BB4-8A86-85E309B10B20}"/>
              </a:ext>
            </a:extLst>
          </p:cNvPr>
          <p:cNvSpPr>
            <a:spLocks noGrp="1"/>
          </p:cNvSpPr>
          <p:nvPr>
            <p:ph type="sldNum" sz="quarter" idx="12"/>
          </p:nvPr>
        </p:nvSpPr>
        <p:spPr/>
        <p:txBody>
          <a:bodyPr/>
          <a:lstStyle/>
          <a:p>
            <a:fld id="{BCA0A8EC-99E8-407E-AA3B-04C08AE209EE}" type="slidenum">
              <a:rPr lang="zh-CN" altLang="en-US" smtClean="0"/>
              <a:t>‹#›</a:t>
            </a:fld>
            <a:endParaRPr lang="zh-CN" altLang="en-US"/>
          </a:p>
        </p:txBody>
      </p:sp>
    </p:spTree>
    <p:extLst>
      <p:ext uri="{BB962C8B-B14F-4D97-AF65-F5344CB8AC3E}">
        <p14:creationId xmlns:p14="http://schemas.microsoft.com/office/powerpoint/2010/main" val="210367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8C364-6FB4-4925-8A81-16C522902E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B3C8F66-D5E7-48CD-9303-79666B7D5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80A77DD-D143-466F-A211-ED3F222A7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64398B-9F58-4C36-AA90-C7D29AA742D1}"/>
              </a:ext>
            </a:extLst>
          </p:cNvPr>
          <p:cNvSpPr>
            <a:spLocks noGrp="1"/>
          </p:cNvSpPr>
          <p:nvPr>
            <p:ph type="dt" sz="half" idx="10"/>
          </p:nvPr>
        </p:nvSpPr>
        <p:spPr/>
        <p:txBody>
          <a:bodyPr/>
          <a:lstStyle/>
          <a:p>
            <a:fld id="{9BF0AF41-C28C-4FFA-85D9-6AD15B767B9A}" type="datetimeFigureOut">
              <a:rPr lang="zh-CN" altLang="en-US" smtClean="0"/>
              <a:t>2021/12/16</a:t>
            </a:fld>
            <a:endParaRPr lang="zh-CN" altLang="en-US"/>
          </a:p>
        </p:txBody>
      </p:sp>
      <p:sp>
        <p:nvSpPr>
          <p:cNvPr id="6" name="页脚占位符 5">
            <a:extLst>
              <a:ext uri="{FF2B5EF4-FFF2-40B4-BE49-F238E27FC236}">
                <a16:creationId xmlns:a16="http://schemas.microsoft.com/office/drawing/2014/main" id="{8695EF54-67A1-4471-8F0F-DD82D6A10F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72D11B-6867-412B-964B-F4FE7765C69F}"/>
              </a:ext>
            </a:extLst>
          </p:cNvPr>
          <p:cNvSpPr>
            <a:spLocks noGrp="1"/>
          </p:cNvSpPr>
          <p:nvPr>
            <p:ph type="sldNum" sz="quarter" idx="12"/>
          </p:nvPr>
        </p:nvSpPr>
        <p:spPr/>
        <p:txBody>
          <a:bodyPr/>
          <a:lstStyle/>
          <a:p>
            <a:fld id="{BCA0A8EC-99E8-407E-AA3B-04C08AE209EE}" type="slidenum">
              <a:rPr lang="zh-CN" altLang="en-US" smtClean="0"/>
              <a:t>‹#›</a:t>
            </a:fld>
            <a:endParaRPr lang="zh-CN" altLang="en-US"/>
          </a:p>
        </p:txBody>
      </p:sp>
    </p:spTree>
    <p:extLst>
      <p:ext uri="{BB962C8B-B14F-4D97-AF65-F5344CB8AC3E}">
        <p14:creationId xmlns:p14="http://schemas.microsoft.com/office/powerpoint/2010/main" val="349963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2E7B3-513C-4180-98BF-AC3D2E703DA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B5D2B3E-1976-4B60-B34A-DB12D265C7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BE68FDC-3858-470F-8CC4-8071CC77B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7222B1B-46D6-42C7-A254-BF9310420D87}"/>
              </a:ext>
            </a:extLst>
          </p:cNvPr>
          <p:cNvSpPr>
            <a:spLocks noGrp="1"/>
          </p:cNvSpPr>
          <p:nvPr>
            <p:ph type="dt" sz="half" idx="10"/>
          </p:nvPr>
        </p:nvSpPr>
        <p:spPr/>
        <p:txBody>
          <a:bodyPr/>
          <a:lstStyle/>
          <a:p>
            <a:fld id="{9BF0AF41-C28C-4FFA-85D9-6AD15B767B9A}" type="datetimeFigureOut">
              <a:rPr lang="zh-CN" altLang="en-US" smtClean="0"/>
              <a:t>2021/12/16</a:t>
            </a:fld>
            <a:endParaRPr lang="zh-CN" altLang="en-US"/>
          </a:p>
        </p:txBody>
      </p:sp>
      <p:sp>
        <p:nvSpPr>
          <p:cNvPr id="6" name="页脚占位符 5">
            <a:extLst>
              <a:ext uri="{FF2B5EF4-FFF2-40B4-BE49-F238E27FC236}">
                <a16:creationId xmlns:a16="http://schemas.microsoft.com/office/drawing/2014/main" id="{91AFA193-20E6-43E3-AC3B-C96C773675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66C0DF-6D31-48BE-B396-7EED9D0679D8}"/>
              </a:ext>
            </a:extLst>
          </p:cNvPr>
          <p:cNvSpPr>
            <a:spLocks noGrp="1"/>
          </p:cNvSpPr>
          <p:nvPr>
            <p:ph type="sldNum" sz="quarter" idx="12"/>
          </p:nvPr>
        </p:nvSpPr>
        <p:spPr/>
        <p:txBody>
          <a:bodyPr/>
          <a:lstStyle/>
          <a:p>
            <a:fld id="{BCA0A8EC-99E8-407E-AA3B-04C08AE209EE}" type="slidenum">
              <a:rPr lang="zh-CN" altLang="en-US" smtClean="0"/>
              <a:t>‹#›</a:t>
            </a:fld>
            <a:endParaRPr lang="zh-CN" altLang="en-US"/>
          </a:p>
        </p:txBody>
      </p:sp>
    </p:spTree>
    <p:extLst>
      <p:ext uri="{BB962C8B-B14F-4D97-AF65-F5344CB8AC3E}">
        <p14:creationId xmlns:p14="http://schemas.microsoft.com/office/powerpoint/2010/main" val="1103295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18B6B67-A74C-43D3-A836-C6405223BB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8BC4131-1DC4-4FFE-85B3-05E19EBDC1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334436-7141-4054-9BE9-BE01FA173B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0AF41-C28C-4FFA-85D9-6AD15B767B9A}"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1AE2FCFF-D3A6-48AA-8F6D-B13739905C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244568-35B7-4C39-8F19-ECD442134E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0A8EC-99E8-407E-AA3B-04C08AE209EE}" type="slidenum">
              <a:rPr lang="zh-CN" altLang="en-US" smtClean="0"/>
              <a:t>‹#›</a:t>
            </a:fld>
            <a:endParaRPr lang="zh-CN" altLang="en-US"/>
          </a:p>
        </p:txBody>
      </p:sp>
    </p:spTree>
    <p:extLst>
      <p:ext uri="{BB962C8B-B14F-4D97-AF65-F5344CB8AC3E}">
        <p14:creationId xmlns:p14="http://schemas.microsoft.com/office/powerpoint/2010/main" val="920960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E6104C8-24AA-4F04-AAA5-3181A2EDAA20}"/>
              </a:ext>
            </a:extLst>
          </p:cNvPr>
          <p:cNvSpPr txBox="1"/>
          <p:nvPr/>
        </p:nvSpPr>
        <p:spPr>
          <a:xfrm>
            <a:off x="0" y="2095019"/>
            <a:ext cx="12191999" cy="954107"/>
          </a:xfrm>
          <a:prstGeom prst="rect">
            <a:avLst/>
          </a:prstGeom>
          <a:noFill/>
        </p:spPr>
        <p:txBody>
          <a:bodyPr wrap="square" rtlCol="0">
            <a:spAutoFit/>
          </a:bodyPr>
          <a:lstStyle/>
          <a:p>
            <a:pPr algn="ctr"/>
            <a:r>
              <a:rPr lang="en-US" altLang="zh-CN" sz="2800" b="1" dirty="0"/>
              <a:t>Retrofitting High Availability Mechanism to Tame Hybrid Transaction/Analytical Processing</a:t>
            </a:r>
            <a:endParaRPr lang="zh-CN" altLang="en-US" sz="2800" b="1" dirty="0"/>
          </a:p>
        </p:txBody>
      </p:sp>
      <p:sp>
        <p:nvSpPr>
          <p:cNvPr id="10" name="文本框 9">
            <a:extLst>
              <a:ext uri="{FF2B5EF4-FFF2-40B4-BE49-F238E27FC236}">
                <a16:creationId xmlns:a16="http://schemas.microsoft.com/office/drawing/2014/main" id="{3E4E8FB8-96D1-42F8-B9BB-893AA8255B55}"/>
              </a:ext>
            </a:extLst>
          </p:cNvPr>
          <p:cNvSpPr txBox="1"/>
          <p:nvPr/>
        </p:nvSpPr>
        <p:spPr>
          <a:xfrm>
            <a:off x="1160193" y="3534520"/>
            <a:ext cx="9871613" cy="1200329"/>
          </a:xfrm>
          <a:prstGeom prst="rect">
            <a:avLst/>
          </a:prstGeom>
          <a:noFill/>
        </p:spPr>
        <p:txBody>
          <a:bodyPr wrap="none" rtlCol="0">
            <a:spAutoFit/>
          </a:bodyPr>
          <a:lstStyle/>
          <a:p>
            <a:pPr algn="ctr"/>
            <a:r>
              <a:rPr lang="en-US" altLang="zh-CN" dirty="0" err="1"/>
              <a:t>Sijie</a:t>
            </a:r>
            <a:r>
              <a:rPr lang="en-US" altLang="zh-CN" dirty="0"/>
              <a:t> Shen, Rong Chen, </a:t>
            </a:r>
            <a:r>
              <a:rPr lang="en-US" altLang="zh-CN" dirty="0" err="1"/>
              <a:t>Haibo</a:t>
            </a:r>
            <a:r>
              <a:rPr lang="en-US" altLang="zh-CN" dirty="0"/>
              <a:t> Chen, </a:t>
            </a:r>
            <a:r>
              <a:rPr lang="en-US" altLang="zh-CN" dirty="0" err="1"/>
              <a:t>Binyu</a:t>
            </a:r>
            <a:r>
              <a:rPr lang="en-US" altLang="zh-CN" dirty="0"/>
              <a:t> Zang</a:t>
            </a:r>
          </a:p>
          <a:p>
            <a:pPr algn="ctr"/>
            <a:r>
              <a:rPr lang="en-US" altLang="zh-CN" dirty="0"/>
              <a:t>Institute of Parallel and Distributed Systems, Shanghai Jiao Tong University</a:t>
            </a:r>
          </a:p>
          <a:p>
            <a:pPr algn="ctr"/>
            <a:r>
              <a:rPr lang="en-US" altLang="zh-CN" dirty="0"/>
              <a:t>Shanghai Artificial Intelligence Laboratory</a:t>
            </a:r>
          </a:p>
          <a:p>
            <a:pPr algn="ctr"/>
            <a:r>
              <a:rPr lang="en-US" altLang="zh-CN" dirty="0"/>
              <a:t>Engineering Research Center for Domain-specific Operating Systems, Ministry of Education, China</a:t>
            </a:r>
            <a:endParaRPr lang="zh-CN" altLang="en-US" dirty="0"/>
          </a:p>
        </p:txBody>
      </p:sp>
    </p:spTree>
    <p:extLst>
      <p:ext uri="{BB962C8B-B14F-4D97-AF65-F5344CB8AC3E}">
        <p14:creationId xmlns:p14="http://schemas.microsoft.com/office/powerpoint/2010/main" val="2707316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DA334-A92E-4C5E-AA1C-717642B0A3C0}"/>
              </a:ext>
            </a:extLst>
          </p:cNvPr>
          <p:cNvSpPr>
            <a:spLocks noGrp="1"/>
          </p:cNvSpPr>
          <p:nvPr>
            <p:ph type="title"/>
          </p:nvPr>
        </p:nvSpPr>
        <p:spPr/>
        <p:txBody>
          <a:bodyPr/>
          <a:lstStyle/>
          <a:p>
            <a:r>
              <a:rPr lang="zh-CN" altLang="en-US"/>
              <a:t>两阶段并发索引更新</a:t>
            </a:r>
          </a:p>
        </p:txBody>
      </p:sp>
      <p:pic>
        <p:nvPicPr>
          <p:cNvPr id="5" name="图片 4">
            <a:extLst>
              <a:ext uri="{FF2B5EF4-FFF2-40B4-BE49-F238E27FC236}">
                <a16:creationId xmlns:a16="http://schemas.microsoft.com/office/drawing/2014/main" id="{0EACF1FF-A7E9-4B3A-9286-78A5144F800C}"/>
              </a:ext>
            </a:extLst>
          </p:cNvPr>
          <p:cNvPicPr>
            <a:picLocks noChangeAspect="1"/>
          </p:cNvPicPr>
          <p:nvPr/>
        </p:nvPicPr>
        <p:blipFill>
          <a:blip r:embed="rId2"/>
          <a:stretch>
            <a:fillRect/>
          </a:stretch>
        </p:blipFill>
        <p:spPr>
          <a:xfrm>
            <a:off x="6160241" y="2127283"/>
            <a:ext cx="5193559" cy="3915299"/>
          </a:xfrm>
          <a:prstGeom prst="rect">
            <a:avLst/>
          </a:prstGeom>
        </p:spPr>
      </p:pic>
      <p:sp>
        <p:nvSpPr>
          <p:cNvPr id="6" name="文本框 5">
            <a:extLst>
              <a:ext uri="{FF2B5EF4-FFF2-40B4-BE49-F238E27FC236}">
                <a16:creationId xmlns:a16="http://schemas.microsoft.com/office/drawing/2014/main" id="{DABD0124-5803-4F9F-B1C6-1BE599BEC868}"/>
              </a:ext>
            </a:extLst>
          </p:cNvPr>
          <p:cNvSpPr txBox="1"/>
          <p:nvPr/>
        </p:nvSpPr>
        <p:spPr>
          <a:xfrm>
            <a:off x="603315" y="2224726"/>
            <a:ext cx="5665510" cy="1754326"/>
          </a:xfrm>
          <a:prstGeom prst="rect">
            <a:avLst/>
          </a:prstGeom>
          <a:noFill/>
        </p:spPr>
        <p:txBody>
          <a:bodyPr wrap="square" rtlCol="0">
            <a:spAutoFit/>
          </a:bodyPr>
          <a:lstStyle/>
          <a:p>
            <a:r>
              <a:rPr lang="en-US" altLang="zh-CN" dirty="0"/>
              <a:t>Location</a:t>
            </a:r>
            <a:r>
              <a:rPr lang="zh-CN" altLang="en-US" dirty="0"/>
              <a:t>阶段：定位每个值插入的位置，加入到缓冲区中，并且递归更新计数器的值，代表该子树有多少个节点插入。缓冲区对读操作透明，所以无读写冲突。</a:t>
            </a:r>
            <a:endParaRPr lang="en-US" altLang="zh-CN" dirty="0"/>
          </a:p>
          <a:p>
            <a:endParaRPr lang="en-US" altLang="zh-CN" dirty="0"/>
          </a:p>
          <a:p>
            <a:r>
              <a:rPr lang="en-US" altLang="zh-CN" dirty="0"/>
              <a:t>Update</a:t>
            </a:r>
            <a:r>
              <a:rPr lang="zh-CN" altLang="en-US" dirty="0"/>
              <a:t>阶段：自顶向下分裂树，避免了冗余操作，并行度提高</a:t>
            </a:r>
          </a:p>
        </p:txBody>
      </p:sp>
    </p:spTree>
    <p:extLst>
      <p:ext uri="{BB962C8B-B14F-4D97-AF65-F5344CB8AC3E}">
        <p14:creationId xmlns:p14="http://schemas.microsoft.com/office/powerpoint/2010/main" val="920873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9C799-A7A8-4ADE-B8E6-C9A017C124E7}"/>
              </a:ext>
            </a:extLst>
          </p:cNvPr>
          <p:cNvSpPr>
            <a:spLocks noGrp="1"/>
          </p:cNvSpPr>
          <p:nvPr>
            <p:ph type="title"/>
          </p:nvPr>
        </p:nvSpPr>
        <p:spPr/>
        <p:txBody>
          <a:bodyPr/>
          <a:lstStyle/>
          <a:p>
            <a:r>
              <a:rPr lang="zh-CN" altLang="en-US" dirty="0"/>
              <a:t>实验</a:t>
            </a:r>
          </a:p>
        </p:txBody>
      </p:sp>
      <p:pic>
        <p:nvPicPr>
          <p:cNvPr id="5" name="内容占位符 4">
            <a:extLst>
              <a:ext uri="{FF2B5EF4-FFF2-40B4-BE49-F238E27FC236}">
                <a16:creationId xmlns:a16="http://schemas.microsoft.com/office/drawing/2014/main" id="{A489B0F2-F3F4-41D3-83C8-520E5BFC0158}"/>
              </a:ext>
            </a:extLst>
          </p:cNvPr>
          <p:cNvPicPr>
            <a:picLocks noGrp="1" noChangeAspect="1"/>
          </p:cNvPicPr>
          <p:nvPr>
            <p:ph idx="1"/>
          </p:nvPr>
        </p:nvPicPr>
        <p:blipFill>
          <a:blip r:embed="rId2"/>
          <a:stretch>
            <a:fillRect/>
          </a:stretch>
        </p:blipFill>
        <p:spPr>
          <a:xfrm>
            <a:off x="5659435" y="2129708"/>
            <a:ext cx="6391572" cy="3149302"/>
          </a:xfrm>
        </p:spPr>
      </p:pic>
      <p:sp>
        <p:nvSpPr>
          <p:cNvPr id="6" name="文本框 5">
            <a:extLst>
              <a:ext uri="{FF2B5EF4-FFF2-40B4-BE49-F238E27FC236}">
                <a16:creationId xmlns:a16="http://schemas.microsoft.com/office/drawing/2014/main" id="{AD51F60D-7983-4063-93AA-7A09ACC10C34}"/>
              </a:ext>
            </a:extLst>
          </p:cNvPr>
          <p:cNvSpPr txBox="1"/>
          <p:nvPr/>
        </p:nvSpPr>
        <p:spPr>
          <a:xfrm>
            <a:off x="612742" y="2328421"/>
            <a:ext cx="4958499" cy="646331"/>
          </a:xfrm>
          <a:prstGeom prst="rect">
            <a:avLst/>
          </a:prstGeom>
          <a:noFill/>
        </p:spPr>
        <p:txBody>
          <a:bodyPr wrap="square" rtlCol="0">
            <a:spAutoFit/>
          </a:bodyPr>
          <a:lstStyle/>
          <a:p>
            <a:r>
              <a:rPr lang="en-US" altLang="zh-CN" dirty="0"/>
              <a:t>OLTP</a:t>
            </a:r>
            <a:r>
              <a:rPr lang="zh-CN" altLang="en-US" dirty="0"/>
              <a:t>的</a:t>
            </a:r>
            <a:r>
              <a:rPr lang="en-US" altLang="zh-CN" dirty="0"/>
              <a:t>workload</a:t>
            </a:r>
            <a:r>
              <a:rPr lang="zh-CN" altLang="en-US" dirty="0"/>
              <a:t>下，</a:t>
            </a:r>
            <a:r>
              <a:rPr lang="en-US" altLang="zh-CN" dirty="0" err="1"/>
              <a:t>DrTM+H</a:t>
            </a:r>
            <a:r>
              <a:rPr lang="zh-CN" altLang="en-US" dirty="0"/>
              <a:t>和</a:t>
            </a:r>
            <a:r>
              <a:rPr lang="en-US" altLang="zh-CN" dirty="0"/>
              <a:t>VEGITO</a:t>
            </a:r>
            <a:r>
              <a:rPr lang="zh-CN" altLang="en-US" dirty="0"/>
              <a:t>比较，性能几乎没有区别仅仅低</a:t>
            </a:r>
            <a:r>
              <a:rPr lang="en-US" altLang="zh-CN" dirty="0"/>
              <a:t>1%</a:t>
            </a:r>
            <a:r>
              <a:rPr lang="zh-CN" altLang="en-US" dirty="0"/>
              <a:t>，扩展性也很好</a:t>
            </a:r>
          </a:p>
        </p:txBody>
      </p:sp>
    </p:spTree>
    <p:extLst>
      <p:ext uri="{BB962C8B-B14F-4D97-AF65-F5344CB8AC3E}">
        <p14:creationId xmlns:p14="http://schemas.microsoft.com/office/powerpoint/2010/main" val="347133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9C799-A7A8-4ADE-B8E6-C9A017C124E7}"/>
              </a:ext>
            </a:extLst>
          </p:cNvPr>
          <p:cNvSpPr>
            <a:spLocks noGrp="1"/>
          </p:cNvSpPr>
          <p:nvPr>
            <p:ph type="title"/>
          </p:nvPr>
        </p:nvSpPr>
        <p:spPr/>
        <p:txBody>
          <a:bodyPr/>
          <a:lstStyle/>
          <a:p>
            <a:r>
              <a:rPr lang="en-US" altLang="zh-CN" dirty="0"/>
              <a:t>OLAP</a:t>
            </a:r>
            <a:endParaRPr lang="zh-CN" altLang="en-US" dirty="0"/>
          </a:p>
        </p:txBody>
      </p:sp>
      <p:sp>
        <p:nvSpPr>
          <p:cNvPr id="6" name="文本框 5">
            <a:extLst>
              <a:ext uri="{FF2B5EF4-FFF2-40B4-BE49-F238E27FC236}">
                <a16:creationId xmlns:a16="http://schemas.microsoft.com/office/drawing/2014/main" id="{AD51F60D-7983-4063-93AA-7A09ACC10C34}"/>
              </a:ext>
            </a:extLst>
          </p:cNvPr>
          <p:cNvSpPr txBox="1"/>
          <p:nvPr/>
        </p:nvSpPr>
        <p:spPr>
          <a:xfrm>
            <a:off x="436998" y="2998742"/>
            <a:ext cx="4958499" cy="1200329"/>
          </a:xfrm>
          <a:prstGeom prst="rect">
            <a:avLst/>
          </a:prstGeom>
          <a:noFill/>
        </p:spPr>
        <p:txBody>
          <a:bodyPr wrap="square" rtlCol="0">
            <a:spAutoFit/>
          </a:bodyPr>
          <a:lstStyle/>
          <a:p>
            <a:r>
              <a:rPr lang="en-US" altLang="zh-CN" dirty="0"/>
              <a:t>OLAP</a:t>
            </a:r>
            <a:r>
              <a:rPr lang="zh-CN" altLang="en-US" dirty="0"/>
              <a:t>的</a:t>
            </a:r>
            <a:r>
              <a:rPr lang="en-US" altLang="zh-CN" dirty="0"/>
              <a:t>workload</a:t>
            </a:r>
            <a:r>
              <a:rPr lang="zh-CN" altLang="en-US" dirty="0"/>
              <a:t>下</a:t>
            </a:r>
            <a:r>
              <a:rPr lang="en-US" altLang="zh-CN" dirty="0"/>
              <a:t>(TPC-H)</a:t>
            </a:r>
            <a:r>
              <a:rPr lang="zh-CN" altLang="en-US" dirty="0"/>
              <a:t>，</a:t>
            </a:r>
            <a:r>
              <a:rPr lang="en-US" altLang="zh-CN" dirty="0" err="1"/>
              <a:t>MonetDB</a:t>
            </a:r>
            <a:r>
              <a:rPr lang="zh-CN" altLang="en-US" dirty="0"/>
              <a:t>和</a:t>
            </a:r>
            <a:r>
              <a:rPr lang="en-US" altLang="zh-CN" dirty="0"/>
              <a:t>VEGITO</a:t>
            </a:r>
            <a:r>
              <a:rPr lang="zh-CN" altLang="en-US" dirty="0"/>
              <a:t>比较，单线程分析查询延迟比较，比专业的</a:t>
            </a:r>
            <a:r>
              <a:rPr lang="en-US" altLang="zh-CN" dirty="0"/>
              <a:t>OLAP</a:t>
            </a:r>
            <a:r>
              <a:rPr lang="zh-CN" altLang="en-US" dirty="0"/>
              <a:t>系统快</a:t>
            </a:r>
            <a:r>
              <a:rPr lang="en-US" altLang="zh-CN" dirty="0"/>
              <a:t>2.8</a:t>
            </a:r>
            <a:r>
              <a:rPr lang="zh-CN" altLang="en-US" dirty="0"/>
              <a:t>倍，平均下来</a:t>
            </a:r>
            <a:r>
              <a:rPr lang="en-US" altLang="zh-CN" dirty="0" err="1"/>
              <a:t>Vegito</a:t>
            </a:r>
            <a:r>
              <a:rPr lang="zh-CN" altLang="en-US" dirty="0"/>
              <a:t>的延迟为</a:t>
            </a:r>
            <a:r>
              <a:rPr lang="en-US" altLang="zh-CN" dirty="0"/>
              <a:t>216ms</a:t>
            </a:r>
            <a:r>
              <a:rPr lang="zh-CN" altLang="en-US" dirty="0"/>
              <a:t> </a:t>
            </a:r>
          </a:p>
        </p:txBody>
      </p:sp>
      <p:pic>
        <p:nvPicPr>
          <p:cNvPr id="4" name="图片 3">
            <a:extLst>
              <a:ext uri="{FF2B5EF4-FFF2-40B4-BE49-F238E27FC236}">
                <a16:creationId xmlns:a16="http://schemas.microsoft.com/office/drawing/2014/main" id="{04BBC875-954E-4734-8BA7-B247B4CFC685}"/>
              </a:ext>
            </a:extLst>
          </p:cNvPr>
          <p:cNvPicPr>
            <a:picLocks noChangeAspect="1"/>
          </p:cNvPicPr>
          <p:nvPr/>
        </p:nvPicPr>
        <p:blipFill>
          <a:blip r:embed="rId2"/>
          <a:stretch>
            <a:fillRect/>
          </a:stretch>
        </p:blipFill>
        <p:spPr>
          <a:xfrm>
            <a:off x="5476973" y="2291607"/>
            <a:ext cx="6586643" cy="2970446"/>
          </a:xfrm>
          <a:prstGeom prst="rect">
            <a:avLst/>
          </a:prstGeom>
        </p:spPr>
      </p:pic>
    </p:spTree>
    <p:extLst>
      <p:ext uri="{BB962C8B-B14F-4D97-AF65-F5344CB8AC3E}">
        <p14:creationId xmlns:p14="http://schemas.microsoft.com/office/powerpoint/2010/main" val="1652678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9C799-A7A8-4ADE-B8E6-C9A017C124E7}"/>
              </a:ext>
            </a:extLst>
          </p:cNvPr>
          <p:cNvSpPr>
            <a:spLocks noGrp="1"/>
          </p:cNvSpPr>
          <p:nvPr>
            <p:ph type="title"/>
          </p:nvPr>
        </p:nvSpPr>
        <p:spPr>
          <a:xfrm>
            <a:off x="584461" y="238186"/>
            <a:ext cx="10515600" cy="1325563"/>
          </a:xfrm>
        </p:spPr>
        <p:txBody>
          <a:bodyPr/>
          <a:lstStyle/>
          <a:p>
            <a:r>
              <a:rPr lang="en-US" altLang="zh-CN" dirty="0"/>
              <a:t>HTAP</a:t>
            </a:r>
            <a:endParaRPr lang="zh-CN" altLang="en-US" dirty="0"/>
          </a:p>
        </p:txBody>
      </p:sp>
      <p:sp>
        <p:nvSpPr>
          <p:cNvPr id="6" name="文本框 5">
            <a:extLst>
              <a:ext uri="{FF2B5EF4-FFF2-40B4-BE49-F238E27FC236}">
                <a16:creationId xmlns:a16="http://schemas.microsoft.com/office/drawing/2014/main" id="{AD51F60D-7983-4063-93AA-7A09ACC10C34}"/>
              </a:ext>
            </a:extLst>
          </p:cNvPr>
          <p:cNvSpPr txBox="1"/>
          <p:nvPr/>
        </p:nvSpPr>
        <p:spPr>
          <a:xfrm>
            <a:off x="5697173" y="1232215"/>
            <a:ext cx="4958499" cy="2031325"/>
          </a:xfrm>
          <a:prstGeom prst="rect">
            <a:avLst/>
          </a:prstGeom>
          <a:noFill/>
        </p:spPr>
        <p:txBody>
          <a:bodyPr wrap="square" rtlCol="0">
            <a:spAutoFit/>
          </a:bodyPr>
          <a:lstStyle/>
          <a:p>
            <a:r>
              <a:rPr lang="en-US" altLang="zh-CN" dirty="0"/>
              <a:t>CH-</a:t>
            </a:r>
            <a:r>
              <a:rPr lang="en-US" altLang="zh-CN" dirty="0" err="1"/>
              <a:t>benCHmark</a:t>
            </a:r>
            <a:r>
              <a:rPr lang="zh-CN" altLang="en-US" dirty="0"/>
              <a:t>下，对每个系统进行两次评估，先运行</a:t>
            </a:r>
            <a:r>
              <a:rPr lang="en-US" altLang="zh-CN" dirty="0"/>
              <a:t>OLAP</a:t>
            </a:r>
            <a:r>
              <a:rPr lang="zh-CN" altLang="en-US" dirty="0"/>
              <a:t>，</a:t>
            </a:r>
            <a:r>
              <a:rPr lang="en-US" altLang="zh-CN" dirty="0"/>
              <a:t>OLTP</a:t>
            </a:r>
            <a:r>
              <a:rPr lang="zh-CN" altLang="en-US" dirty="0"/>
              <a:t>工作负载，客户机只使用一半</a:t>
            </a:r>
            <a:r>
              <a:rPr lang="en-US" altLang="zh-CN" dirty="0"/>
              <a:t>CPU</a:t>
            </a:r>
            <a:r>
              <a:rPr lang="zh-CN" altLang="en-US" dirty="0"/>
              <a:t>资源，然后用相同数量客户机运行</a:t>
            </a:r>
            <a:r>
              <a:rPr lang="en-US" altLang="zh-CN" dirty="0"/>
              <a:t>HTAP</a:t>
            </a:r>
            <a:r>
              <a:rPr lang="zh-CN" altLang="en-US" dirty="0"/>
              <a:t>工作负载，给出性能降低比</a:t>
            </a:r>
            <a:endParaRPr lang="en-US" altLang="zh-CN" dirty="0"/>
          </a:p>
          <a:p>
            <a:endParaRPr lang="en-US" altLang="zh-CN" dirty="0"/>
          </a:p>
          <a:p>
            <a:r>
              <a:rPr lang="zh-CN" altLang="en-US" dirty="0"/>
              <a:t>说明并行日志同步，列存储，以及</a:t>
            </a:r>
            <a:r>
              <a:rPr lang="en-US" altLang="zh-CN" dirty="0"/>
              <a:t>B+</a:t>
            </a:r>
            <a:r>
              <a:rPr lang="zh-CN" altLang="en-US" dirty="0"/>
              <a:t>树索引更新，足够支持高吞吐量数据库</a:t>
            </a:r>
          </a:p>
        </p:txBody>
      </p:sp>
      <p:pic>
        <p:nvPicPr>
          <p:cNvPr id="5" name="图片 4">
            <a:extLst>
              <a:ext uri="{FF2B5EF4-FFF2-40B4-BE49-F238E27FC236}">
                <a16:creationId xmlns:a16="http://schemas.microsoft.com/office/drawing/2014/main" id="{D7DD7518-602A-42CF-A782-4272F51CE110}"/>
              </a:ext>
            </a:extLst>
          </p:cNvPr>
          <p:cNvPicPr>
            <a:picLocks noChangeAspect="1"/>
          </p:cNvPicPr>
          <p:nvPr/>
        </p:nvPicPr>
        <p:blipFill>
          <a:blip r:embed="rId2"/>
          <a:stretch>
            <a:fillRect/>
          </a:stretch>
        </p:blipFill>
        <p:spPr>
          <a:xfrm>
            <a:off x="5499787" y="3246375"/>
            <a:ext cx="5916878" cy="3213184"/>
          </a:xfrm>
          <a:prstGeom prst="rect">
            <a:avLst/>
          </a:prstGeom>
        </p:spPr>
      </p:pic>
      <p:pic>
        <p:nvPicPr>
          <p:cNvPr id="3" name="内容占位符 4">
            <a:extLst>
              <a:ext uri="{FF2B5EF4-FFF2-40B4-BE49-F238E27FC236}">
                <a16:creationId xmlns:a16="http://schemas.microsoft.com/office/drawing/2014/main" id="{22A7AC2B-8BAF-4673-AC1F-5EFADB46A0D2}"/>
              </a:ext>
            </a:extLst>
          </p:cNvPr>
          <p:cNvPicPr>
            <a:picLocks noGrp="1" noChangeAspect="1"/>
          </p:cNvPicPr>
          <p:nvPr>
            <p:ph idx="1"/>
          </p:nvPr>
        </p:nvPicPr>
        <p:blipFill>
          <a:blip r:embed="rId3"/>
          <a:stretch>
            <a:fillRect/>
          </a:stretch>
        </p:blipFill>
        <p:spPr>
          <a:xfrm>
            <a:off x="485768" y="2900932"/>
            <a:ext cx="4915326" cy="3718882"/>
          </a:xfrm>
        </p:spPr>
      </p:pic>
      <p:sp>
        <p:nvSpPr>
          <p:cNvPr id="4" name="文本框 3">
            <a:extLst>
              <a:ext uri="{FF2B5EF4-FFF2-40B4-BE49-F238E27FC236}">
                <a16:creationId xmlns:a16="http://schemas.microsoft.com/office/drawing/2014/main" id="{F1B35C0C-8FA8-4881-A64D-21C133BDB886}"/>
              </a:ext>
            </a:extLst>
          </p:cNvPr>
          <p:cNvSpPr txBox="1"/>
          <p:nvPr/>
        </p:nvSpPr>
        <p:spPr>
          <a:xfrm>
            <a:off x="505582" y="1786212"/>
            <a:ext cx="4430598" cy="923330"/>
          </a:xfrm>
          <a:prstGeom prst="rect">
            <a:avLst/>
          </a:prstGeom>
          <a:noFill/>
        </p:spPr>
        <p:txBody>
          <a:bodyPr wrap="square" rtlCol="0">
            <a:spAutoFit/>
          </a:bodyPr>
          <a:lstStyle/>
          <a:p>
            <a:r>
              <a:rPr lang="zh-CN" altLang="en-US" dirty="0"/>
              <a:t>在</a:t>
            </a:r>
            <a:r>
              <a:rPr lang="en-US" altLang="zh-CN" dirty="0"/>
              <a:t>AP</a:t>
            </a:r>
            <a:r>
              <a:rPr lang="zh-CN" altLang="en-US" dirty="0"/>
              <a:t>线程增加时，</a:t>
            </a:r>
            <a:r>
              <a:rPr lang="en-US" altLang="zh-CN" dirty="0"/>
              <a:t>VEGITO</a:t>
            </a:r>
            <a:r>
              <a:rPr lang="zh-CN" altLang="en-US" dirty="0"/>
              <a:t>的</a:t>
            </a:r>
            <a:r>
              <a:rPr lang="en-US" altLang="zh-CN" dirty="0"/>
              <a:t>OLTP</a:t>
            </a:r>
            <a:r>
              <a:rPr lang="zh-CN" altLang="en-US" dirty="0"/>
              <a:t>性能下降不明显，而</a:t>
            </a:r>
            <a:r>
              <a:rPr lang="en-US" altLang="zh-CN" dirty="0" err="1"/>
              <a:t>MemSql</a:t>
            </a:r>
            <a:r>
              <a:rPr lang="zh-CN" altLang="en-US" dirty="0"/>
              <a:t>性能下降明显</a:t>
            </a:r>
            <a:endParaRPr lang="en-US" altLang="zh-CN" dirty="0"/>
          </a:p>
          <a:p>
            <a:r>
              <a:rPr lang="zh-CN" altLang="en-US" dirty="0"/>
              <a:t>在</a:t>
            </a:r>
            <a:r>
              <a:rPr lang="en-US" altLang="zh-CN" dirty="0"/>
              <a:t>TP</a:t>
            </a:r>
            <a:r>
              <a:rPr lang="zh-CN" altLang="en-US" dirty="0"/>
              <a:t>线程增加时也是如此</a:t>
            </a:r>
          </a:p>
        </p:txBody>
      </p:sp>
    </p:spTree>
    <p:extLst>
      <p:ext uri="{BB962C8B-B14F-4D97-AF65-F5344CB8AC3E}">
        <p14:creationId xmlns:p14="http://schemas.microsoft.com/office/powerpoint/2010/main" val="3645315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33BE-F3F0-435B-B205-4FEC027D1A53}"/>
              </a:ext>
            </a:extLst>
          </p:cNvPr>
          <p:cNvSpPr>
            <a:spLocks noGrp="1"/>
          </p:cNvSpPr>
          <p:nvPr>
            <p:ph type="title"/>
          </p:nvPr>
        </p:nvSpPr>
        <p:spPr/>
        <p:txBody>
          <a:bodyPr/>
          <a:lstStyle/>
          <a:p>
            <a:r>
              <a:rPr lang="zh-CN" altLang="en-US" dirty="0"/>
              <a:t>三个优化点分别的性能对比</a:t>
            </a:r>
          </a:p>
        </p:txBody>
      </p:sp>
      <p:pic>
        <p:nvPicPr>
          <p:cNvPr id="7" name="图片 6">
            <a:extLst>
              <a:ext uri="{FF2B5EF4-FFF2-40B4-BE49-F238E27FC236}">
                <a16:creationId xmlns:a16="http://schemas.microsoft.com/office/drawing/2014/main" id="{E30ADB2E-3911-49D4-BEDB-CDA87F387FEC}"/>
              </a:ext>
            </a:extLst>
          </p:cNvPr>
          <p:cNvPicPr>
            <a:picLocks noChangeAspect="1"/>
          </p:cNvPicPr>
          <p:nvPr/>
        </p:nvPicPr>
        <p:blipFill>
          <a:blip r:embed="rId2"/>
          <a:stretch>
            <a:fillRect/>
          </a:stretch>
        </p:blipFill>
        <p:spPr>
          <a:xfrm>
            <a:off x="6224716" y="1957458"/>
            <a:ext cx="6055268" cy="3166009"/>
          </a:xfrm>
          <a:prstGeom prst="rect">
            <a:avLst/>
          </a:prstGeom>
        </p:spPr>
      </p:pic>
      <p:sp>
        <p:nvSpPr>
          <p:cNvPr id="6" name="文本框 5">
            <a:extLst>
              <a:ext uri="{FF2B5EF4-FFF2-40B4-BE49-F238E27FC236}">
                <a16:creationId xmlns:a16="http://schemas.microsoft.com/office/drawing/2014/main" id="{B8141A1F-F31B-454D-B500-5D0BB7A75983}"/>
              </a:ext>
            </a:extLst>
          </p:cNvPr>
          <p:cNvSpPr txBox="1"/>
          <p:nvPr/>
        </p:nvSpPr>
        <p:spPr>
          <a:xfrm>
            <a:off x="709485" y="2560773"/>
            <a:ext cx="5257800" cy="2585323"/>
          </a:xfrm>
          <a:prstGeom prst="rect">
            <a:avLst/>
          </a:prstGeom>
          <a:noFill/>
        </p:spPr>
        <p:txBody>
          <a:bodyPr wrap="square" rtlCol="0">
            <a:spAutoFit/>
          </a:bodyPr>
          <a:lstStyle/>
          <a:p>
            <a:r>
              <a:rPr lang="en-US" altLang="zh-CN" dirty="0"/>
              <a:t>Parallel/Inconsistent</a:t>
            </a:r>
            <a:r>
              <a:rPr lang="zh-CN" altLang="en-US" dirty="0"/>
              <a:t>：高度并行但是不保证</a:t>
            </a:r>
            <a:r>
              <a:rPr lang="en-US" altLang="zh-CN" dirty="0"/>
              <a:t>backup</a:t>
            </a:r>
            <a:r>
              <a:rPr lang="zh-CN" altLang="en-US" dirty="0"/>
              <a:t>的一致性</a:t>
            </a:r>
            <a:endParaRPr lang="en-US" altLang="zh-CN" dirty="0"/>
          </a:p>
          <a:p>
            <a:endParaRPr lang="en-US" altLang="zh-CN" dirty="0"/>
          </a:p>
          <a:p>
            <a:r>
              <a:rPr lang="en-US" altLang="zh-CN" dirty="0"/>
              <a:t>GTS+SEQ</a:t>
            </a:r>
            <a:r>
              <a:rPr lang="zh-CN" altLang="en-US" dirty="0"/>
              <a:t>：全局时间戳保证一致性</a:t>
            </a:r>
            <a:endParaRPr lang="en-US" altLang="zh-CN" dirty="0"/>
          </a:p>
          <a:p>
            <a:endParaRPr lang="en-US" altLang="zh-CN" dirty="0"/>
          </a:p>
          <a:p>
            <a:r>
              <a:rPr lang="en-US" altLang="zh-CN" dirty="0"/>
              <a:t>Parallel/Consistent</a:t>
            </a:r>
            <a:r>
              <a:rPr lang="zh-CN" altLang="en-US" dirty="0"/>
              <a:t>：</a:t>
            </a:r>
            <a:r>
              <a:rPr lang="en-US" altLang="zh-CN" dirty="0"/>
              <a:t>VEGITO</a:t>
            </a:r>
            <a:r>
              <a:rPr lang="zh-CN" altLang="en-US" dirty="0"/>
              <a:t>，</a:t>
            </a:r>
            <a:r>
              <a:rPr lang="en-US" altLang="zh-CN" dirty="0"/>
              <a:t>epoch</a:t>
            </a:r>
            <a:r>
              <a:rPr lang="zh-CN" altLang="en-US" dirty="0"/>
              <a:t>，并行异步复制同步</a:t>
            </a:r>
            <a:r>
              <a:rPr lang="en-US" altLang="zh-CN" dirty="0"/>
              <a:t>WAL</a:t>
            </a:r>
            <a:r>
              <a:rPr lang="zh-CN" altLang="en-US" dirty="0"/>
              <a:t>日志内容到</a:t>
            </a:r>
            <a:r>
              <a:rPr lang="en-US" altLang="zh-CN" dirty="0"/>
              <a:t>backup</a:t>
            </a:r>
          </a:p>
          <a:p>
            <a:endParaRPr lang="en-US" altLang="zh-CN" dirty="0"/>
          </a:p>
          <a:p>
            <a:endParaRPr lang="en-US" altLang="zh-CN" dirty="0"/>
          </a:p>
        </p:txBody>
      </p:sp>
    </p:spTree>
    <p:extLst>
      <p:ext uri="{BB962C8B-B14F-4D97-AF65-F5344CB8AC3E}">
        <p14:creationId xmlns:p14="http://schemas.microsoft.com/office/powerpoint/2010/main" val="1351791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4">
            <a:extLst>
              <a:ext uri="{FF2B5EF4-FFF2-40B4-BE49-F238E27FC236}">
                <a16:creationId xmlns:a16="http://schemas.microsoft.com/office/drawing/2014/main" id="{A66DF718-8FDC-46F5-8881-AE468AA8BF05}"/>
              </a:ext>
            </a:extLst>
          </p:cNvPr>
          <p:cNvPicPr>
            <a:picLocks noGrp="1" noChangeAspect="1"/>
          </p:cNvPicPr>
          <p:nvPr>
            <p:ph idx="1"/>
          </p:nvPr>
        </p:nvPicPr>
        <p:blipFill>
          <a:blip r:embed="rId2"/>
          <a:stretch>
            <a:fillRect/>
          </a:stretch>
        </p:blipFill>
        <p:spPr>
          <a:xfrm>
            <a:off x="6500328" y="2714919"/>
            <a:ext cx="5572797" cy="2926496"/>
          </a:xfrm>
          <a:prstGeom prst="rect">
            <a:avLst/>
          </a:prstGeom>
        </p:spPr>
      </p:pic>
      <p:sp>
        <p:nvSpPr>
          <p:cNvPr id="8" name="文本框 7">
            <a:extLst>
              <a:ext uri="{FF2B5EF4-FFF2-40B4-BE49-F238E27FC236}">
                <a16:creationId xmlns:a16="http://schemas.microsoft.com/office/drawing/2014/main" id="{617D94FC-6866-4DF4-9F06-AC7E76244900}"/>
              </a:ext>
            </a:extLst>
          </p:cNvPr>
          <p:cNvSpPr txBox="1"/>
          <p:nvPr/>
        </p:nvSpPr>
        <p:spPr>
          <a:xfrm>
            <a:off x="395926" y="3007150"/>
            <a:ext cx="5572797" cy="2031325"/>
          </a:xfrm>
          <a:prstGeom prst="rect">
            <a:avLst/>
          </a:prstGeom>
          <a:noFill/>
        </p:spPr>
        <p:txBody>
          <a:bodyPr wrap="square" rtlCol="0">
            <a:spAutoFit/>
          </a:bodyPr>
          <a:lstStyle/>
          <a:p>
            <a:r>
              <a:rPr lang="en-US" altLang="zh-CN" dirty="0"/>
              <a:t>Chain</a:t>
            </a:r>
            <a:r>
              <a:rPr lang="zh-CN" altLang="en-US" dirty="0"/>
              <a:t>：传统链式实现</a:t>
            </a:r>
            <a:endParaRPr lang="en-US" altLang="zh-CN" dirty="0"/>
          </a:p>
          <a:p>
            <a:endParaRPr lang="en-US" altLang="zh-CN" dirty="0"/>
          </a:p>
          <a:p>
            <a:r>
              <a:rPr lang="en-US" altLang="zh-CN" dirty="0"/>
              <a:t>Block</a:t>
            </a:r>
            <a:r>
              <a:rPr lang="zh-CN" altLang="en-US" dirty="0"/>
              <a:t>：无优化的二维数组实现</a:t>
            </a:r>
            <a:r>
              <a:rPr lang="en-US" altLang="zh-CN" dirty="0"/>
              <a:t>MVCS</a:t>
            </a:r>
          </a:p>
          <a:p>
            <a:endParaRPr lang="en-US" altLang="zh-CN" dirty="0"/>
          </a:p>
          <a:p>
            <a:r>
              <a:rPr lang="en-US" altLang="zh-CN" dirty="0"/>
              <a:t>+RS</a:t>
            </a:r>
            <a:r>
              <a:rPr lang="zh-CN" altLang="en-US" dirty="0"/>
              <a:t>：行分割优化</a:t>
            </a:r>
            <a:endParaRPr lang="en-US" altLang="zh-CN" dirty="0"/>
          </a:p>
          <a:p>
            <a:endParaRPr lang="en-US" altLang="zh-CN" dirty="0"/>
          </a:p>
          <a:p>
            <a:r>
              <a:rPr lang="en-US" altLang="zh-CN" dirty="0"/>
              <a:t>+CM</a:t>
            </a:r>
            <a:r>
              <a:rPr lang="zh-CN" altLang="en-US" dirty="0"/>
              <a:t>：行分割优化加列合并优化</a:t>
            </a:r>
          </a:p>
        </p:txBody>
      </p:sp>
    </p:spTree>
    <p:extLst>
      <p:ext uri="{BB962C8B-B14F-4D97-AF65-F5344CB8AC3E}">
        <p14:creationId xmlns:p14="http://schemas.microsoft.com/office/powerpoint/2010/main" val="1919151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0A0F9AE-350C-4FEE-A1BC-B91086C3C678}"/>
              </a:ext>
            </a:extLst>
          </p:cNvPr>
          <p:cNvPicPr>
            <a:picLocks noGrp="1" noChangeAspect="1"/>
          </p:cNvPicPr>
          <p:nvPr>
            <p:ph idx="1"/>
          </p:nvPr>
        </p:nvPicPr>
        <p:blipFill>
          <a:blip r:embed="rId2"/>
          <a:stretch>
            <a:fillRect/>
          </a:stretch>
        </p:blipFill>
        <p:spPr>
          <a:xfrm>
            <a:off x="4913078" y="2147865"/>
            <a:ext cx="6683319" cy="3650296"/>
          </a:xfrm>
        </p:spPr>
      </p:pic>
      <p:sp>
        <p:nvSpPr>
          <p:cNvPr id="3" name="文本框 2">
            <a:extLst>
              <a:ext uri="{FF2B5EF4-FFF2-40B4-BE49-F238E27FC236}">
                <a16:creationId xmlns:a16="http://schemas.microsoft.com/office/drawing/2014/main" id="{DEE79C19-50E7-4EAD-993D-EC2A1C89656B}"/>
              </a:ext>
            </a:extLst>
          </p:cNvPr>
          <p:cNvSpPr txBox="1"/>
          <p:nvPr/>
        </p:nvSpPr>
        <p:spPr>
          <a:xfrm>
            <a:off x="377072" y="3044858"/>
            <a:ext cx="4536006" cy="1477328"/>
          </a:xfrm>
          <a:prstGeom prst="rect">
            <a:avLst/>
          </a:prstGeom>
          <a:noFill/>
        </p:spPr>
        <p:txBody>
          <a:bodyPr wrap="square" rtlCol="0">
            <a:spAutoFit/>
          </a:bodyPr>
          <a:lstStyle/>
          <a:p>
            <a:r>
              <a:rPr lang="en-US" altLang="zh-CN" dirty="0"/>
              <a:t>STX+HTM</a:t>
            </a:r>
            <a:r>
              <a:rPr lang="zh-CN" altLang="en-US" dirty="0"/>
              <a:t>：</a:t>
            </a:r>
            <a:r>
              <a:rPr lang="en-US" altLang="zh-CN" dirty="0"/>
              <a:t>B+</a:t>
            </a:r>
            <a:r>
              <a:rPr lang="zh-CN" altLang="en-US" dirty="0"/>
              <a:t>树的传统实现</a:t>
            </a:r>
            <a:endParaRPr lang="en-US" altLang="zh-CN" dirty="0"/>
          </a:p>
          <a:p>
            <a:endParaRPr lang="en-US" altLang="zh-CN" dirty="0"/>
          </a:p>
          <a:p>
            <a:r>
              <a:rPr lang="en-US" altLang="zh-CN" dirty="0"/>
              <a:t>MassTree</a:t>
            </a:r>
          </a:p>
          <a:p>
            <a:endParaRPr lang="en-US" altLang="zh-CN" dirty="0"/>
          </a:p>
          <a:p>
            <a:r>
              <a:rPr lang="en-US" altLang="zh-CN" dirty="0"/>
              <a:t>B+ -tree w/2PU </a:t>
            </a:r>
            <a:r>
              <a:rPr lang="zh-CN" altLang="en-US" dirty="0"/>
              <a:t>：</a:t>
            </a:r>
            <a:r>
              <a:rPr lang="en-US" altLang="zh-CN" dirty="0"/>
              <a:t>VEGITO</a:t>
            </a:r>
            <a:r>
              <a:rPr lang="zh-CN" altLang="en-US" dirty="0"/>
              <a:t>两阶段更新</a:t>
            </a:r>
            <a:r>
              <a:rPr lang="en-US" altLang="zh-CN" dirty="0"/>
              <a:t>B+</a:t>
            </a:r>
            <a:r>
              <a:rPr lang="zh-CN" altLang="en-US" dirty="0"/>
              <a:t>树</a:t>
            </a:r>
          </a:p>
        </p:txBody>
      </p:sp>
    </p:spTree>
    <p:extLst>
      <p:ext uri="{BB962C8B-B14F-4D97-AF65-F5344CB8AC3E}">
        <p14:creationId xmlns:p14="http://schemas.microsoft.com/office/powerpoint/2010/main" val="1380716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B4F42-81FA-4C86-9B18-256108BA4B03}"/>
              </a:ext>
            </a:extLst>
          </p:cNvPr>
          <p:cNvSpPr>
            <a:spLocks noGrp="1"/>
          </p:cNvSpPr>
          <p:nvPr>
            <p:ph type="title"/>
          </p:nvPr>
        </p:nvSpPr>
        <p:spPr/>
        <p:txBody>
          <a:bodyPr/>
          <a:lstStyle/>
          <a:p>
            <a:r>
              <a:rPr lang="en-US" altLang="zh-CN" dirty="0"/>
              <a:t>HTAP</a:t>
            </a:r>
            <a:r>
              <a:rPr lang="zh-CN" altLang="en-US" dirty="0"/>
              <a:t>系统总体目标</a:t>
            </a:r>
          </a:p>
        </p:txBody>
      </p:sp>
      <p:sp>
        <p:nvSpPr>
          <p:cNvPr id="3" name="内容占位符 2">
            <a:extLst>
              <a:ext uri="{FF2B5EF4-FFF2-40B4-BE49-F238E27FC236}">
                <a16:creationId xmlns:a16="http://schemas.microsoft.com/office/drawing/2014/main" id="{C911AC91-1711-4A1E-94CF-2F44F3B14B2B}"/>
              </a:ext>
            </a:extLst>
          </p:cNvPr>
          <p:cNvSpPr>
            <a:spLocks noGrp="1"/>
          </p:cNvSpPr>
          <p:nvPr>
            <p:ph idx="1"/>
          </p:nvPr>
        </p:nvSpPr>
        <p:spPr>
          <a:xfrm>
            <a:off x="630810" y="1675124"/>
            <a:ext cx="10515600" cy="4351338"/>
          </a:xfrm>
        </p:spPr>
        <p:txBody>
          <a:bodyPr vert="horz" lIns="91440" tIns="45720" rIns="91440" bIns="45720" rtlCol="0">
            <a:normAutofit/>
          </a:bodyPr>
          <a:lstStyle/>
          <a:p>
            <a:pPr marL="0" indent="0">
              <a:buNone/>
            </a:pPr>
            <a:endParaRPr lang="zh-CN" altLang="en-US" dirty="0">
              <a:latin typeface="+mn-ea"/>
            </a:endParaRPr>
          </a:p>
          <a:p>
            <a:pPr marL="0" indent="0">
              <a:buNone/>
            </a:pPr>
            <a:r>
              <a:rPr lang="zh-CN" altLang="en-US" dirty="0">
                <a:latin typeface="+mn-ea"/>
              </a:rPr>
              <a:t>（</a:t>
            </a:r>
            <a:r>
              <a:rPr lang="en-US" altLang="zh-CN" dirty="0">
                <a:latin typeface="+mn-ea"/>
              </a:rPr>
              <a:t>1</a:t>
            </a:r>
            <a:r>
              <a:rPr lang="zh-CN" altLang="en-US" dirty="0">
                <a:latin typeface="+mn-ea"/>
              </a:rPr>
              <a:t>）</a:t>
            </a:r>
            <a:r>
              <a:rPr lang="en-US" altLang="zh-CN" dirty="0">
                <a:latin typeface="+mn-ea"/>
              </a:rPr>
              <a:t>Freshness</a:t>
            </a:r>
            <a:r>
              <a:rPr lang="zh-CN" altLang="en-US" dirty="0">
                <a:latin typeface="+mn-ea"/>
              </a:rPr>
              <a:t>：在无故障的情况下，事务的元组值写入和分析查询的读取之间的最大时间延迟应该接近实时，例如几十毫秒。</a:t>
            </a:r>
          </a:p>
          <a:p>
            <a:pPr marL="0" indent="0">
              <a:buNone/>
            </a:pPr>
            <a:r>
              <a:rPr lang="zh-CN" altLang="en-US" dirty="0">
                <a:latin typeface="+mn-ea"/>
              </a:rPr>
              <a:t>（</a:t>
            </a:r>
            <a:r>
              <a:rPr lang="en-US" altLang="zh-CN" dirty="0">
                <a:latin typeface="+mn-ea"/>
              </a:rPr>
              <a:t>2</a:t>
            </a:r>
            <a:r>
              <a:rPr lang="zh-CN" altLang="en-US" dirty="0">
                <a:latin typeface="+mn-ea"/>
              </a:rPr>
              <a:t>）</a:t>
            </a:r>
            <a:r>
              <a:rPr lang="en-US" altLang="zh-CN" dirty="0">
                <a:latin typeface="+mn-ea"/>
              </a:rPr>
              <a:t>Performance</a:t>
            </a:r>
            <a:r>
              <a:rPr lang="zh-CN" altLang="en-US" dirty="0">
                <a:latin typeface="+mn-ea"/>
              </a:rPr>
              <a:t>：与专用系统相比，事务和分析查询应该同时执行，性能下降很少（例如，低于 </a:t>
            </a:r>
            <a:r>
              <a:rPr lang="en-US" altLang="zh-CN" dirty="0">
                <a:latin typeface="+mn-ea"/>
              </a:rPr>
              <a:t>10%</a:t>
            </a:r>
            <a:r>
              <a:rPr lang="zh-CN" altLang="en-US" dirty="0">
                <a:latin typeface="+mn-ea"/>
              </a:rPr>
              <a:t>）。</a:t>
            </a:r>
            <a:endParaRPr lang="en-US" altLang="zh-CN" dirty="0">
              <a:latin typeface="+mn-ea"/>
            </a:endParaRPr>
          </a:p>
          <a:p>
            <a:pPr marL="0" indent="0">
              <a:buNone/>
            </a:pPr>
            <a:endParaRPr lang="en-US" altLang="zh-CN" dirty="0">
              <a:latin typeface="+mn-ea"/>
            </a:endParaRPr>
          </a:p>
        </p:txBody>
      </p:sp>
    </p:spTree>
    <p:extLst>
      <p:ext uri="{BB962C8B-B14F-4D97-AF65-F5344CB8AC3E}">
        <p14:creationId xmlns:p14="http://schemas.microsoft.com/office/powerpoint/2010/main" val="365186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5162A-10D2-4284-AA18-48AEE2FCEC8F}"/>
              </a:ext>
            </a:extLst>
          </p:cNvPr>
          <p:cNvSpPr>
            <a:spLocks noGrp="1"/>
          </p:cNvSpPr>
          <p:nvPr>
            <p:ph type="title"/>
          </p:nvPr>
        </p:nvSpPr>
        <p:spPr/>
        <p:txBody>
          <a:bodyPr/>
          <a:lstStyle/>
          <a:p>
            <a:r>
              <a:rPr lang="zh-CN" altLang="en-US" dirty="0"/>
              <a:t>系统性能对比</a:t>
            </a:r>
          </a:p>
        </p:txBody>
      </p:sp>
      <p:pic>
        <p:nvPicPr>
          <p:cNvPr id="5" name="内容占位符 4">
            <a:extLst>
              <a:ext uri="{FF2B5EF4-FFF2-40B4-BE49-F238E27FC236}">
                <a16:creationId xmlns:a16="http://schemas.microsoft.com/office/drawing/2014/main" id="{0E8A5CA1-B273-40F7-B65F-6B286C44E471}"/>
              </a:ext>
            </a:extLst>
          </p:cNvPr>
          <p:cNvPicPr>
            <a:picLocks noGrp="1" noChangeAspect="1"/>
          </p:cNvPicPr>
          <p:nvPr>
            <p:ph idx="1"/>
          </p:nvPr>
        </p:nvPicPr>
        <p:blipFill>
          <a:blip r:embed="rId2"/>
          <a:stretch>
            <a:fillRect/>
          </a:stretch>
        </p:blipFill>
        <p:spPr>
          <a:xfrm>
            <a:off x="3172331" y="1690688"/>
            <a:ext cx="8463215" cy="4351338"/>
          </a:xfrm>
        </p:spPr>
      </p:pic>
      <p:sp>
        <p:nvSpPr>
          <p:cNvPr id="6" name="文本框 5">
            <a:extLst>
              <a:ext uri="{FF2B5EF4-FFF2-40B4-BE49-F238E27FC236}">
                <a16:creationId xmlns:a16="http://schemas.microsoft.com/office/drawing/2014/main" id="{8814E6B7-DFE1-4594-9D9F-BF76527C354F}"/>
              </a:ext>
            </a:extLst>
          </p:cNvPr>
          <p:cNvSpPr txBox="1"/>
          <p:nvPr/>
        </p:nvSpPr>
        <p:spPr>
          <a:xfrm>
            <a:off x="215624" y="2780971"/>
            <a:ext cx="3171463" cy="2031325"/>
          </a:xfrm>
          <a:prstGeom prst="rect">
            <a:avLst/>
          </a:prstGeom>
          <a:noFill/>
        </p:spPr>
        <p:txBody>
          <a:bodyPr wrap="square" rtlCol="0">
            <a:spAutoFit/>
          </a:bodyPr>
          <a:lstStyle/>
          <a:p>
            <a:r>
              <a:rPr lang="zh-CN" altLang="en-US" dirty="0"/>
              <a:t>分析查询的数据新鲜度</a:t>
            </a:r>
            <a:endParaRPr lang="en-US" altLang="zh-CN" dirty="0"/>
          </a:p>
          <a:p>
            <a:endParaRPr lang="en-US" altLang="zh-CN" dirty="0"/>
          </a:p>
          <a:p>
            <a:r>
              <a:rPr lang="zh-CN" altLang="en-US" dirty="0"/>
              <a:t>性能下降是和本身的纯</a:t>
            </a:r>
            <a:r>
              <a:rPr lang="en-US" altLang="zh-CN" dirty="0"/>
              <a:t>OLTP</a:t>
            </a:r>
            <a:r>
              <a:rPr lang="zh-CN" altLang="en-US" dirty="0"/>
              <a:t>负载和</a:t>
            </a:r>
            <a:r>
              <a:rPr lang="en-US" altLang="zh-CN" dirty="0"/>
              <a:t>OLAP</a:t>
            </a:r>
            <a:r>
              <a:rPr lang="zh-CN" altLang="en-US" dirty="0"/>
              <a:t>负载做比较</a:t>
            </a:r>
            <a:endParaRPr lang="en-US" altLang="zh-CN" dirty="0"/>
          </a:p>
          <a:p>
            <a:endParaRPr lang="en-US" altLang="zh-CN" dirty="0"/>
          </a:p>
          <a:p>
            <a:r>
              <a:rPr lang="en-US" altLang="zh-CN" dirty="0"/>
              <a:t>TPC-C</a:t>
            </a:r>
            <a:r>
              <a:rPr lang="zh-CN" altLang="en-US" dirty="0"/>
              <a:t>也达</a:t>
            </a:r>
            <a:r>
              <a:rPr lang="en-US" altLang="zh-CN" dirty="0"/>
              <a:t>370</a:t>
            </a:r>
            <a:r>
              <a:rPr lang="zh-CN" altLang="en-US" dirty="0"/>
              <a:t>万事务每秒，和</a:t>
            </a:r>
            <a:r>
              <a:rPr lang="en-US" altLang="zh-CN" dirty="0" err="1"/>
              <a:t>DrTM+H</a:t>
            </a:r>
            <a:r>
              <a:rPr lang="zh-CN" altLang="en-US" dirty="0"/>
              <a:t>接近</a:t>
            </a:r>
          </a:p>
        </p:txBody>
      </p:sp>
    </p:spTree>
    <p:extLst>
      <p:ext uri="{BB962C8B-B14F-4D97-AF65-F5344CB8AC3E}">
        <p14:creationId xmlns:p14="http://schemas.microsoft.com/office/powerpoint/2010/main" val="131270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FF2E6-DAB0-4F19-853E-271389B4BF01}"/>
              </a:ext>
            </a:extLst>
          </p:cNvPr>
          <p:cNvSpPr>
            <a:spLocks noGrp="1"/>
          </p:cNvSpPr>
          <p:nvPr>
            <p:ph type="title"/>
          </p:nvPr>
        </p:nvSpPr>
        <p:spPr/>
        <p:txBody>
          <a:bodyPr/>
          <a:lstStyle/>
          <a:p>
            <a:r>
              <a:rPr lang="zh-CN" altLang="en-US" dirty="0"/>
              <a:t>主要贡献</a:t>
            </a:r>
            <a:r>
              <a:rPr lang="en-US" altLang="zh-CN" dirty="0"/>
              <a:t>(VEGITO</a:t>
            </a:r>
            <a:r>
              <a:rPr lang="zh-CN" altLang="en-US" dirty="0"/>
              <a:t>系统</a:t>
            </a:r>
            <a:r>
              <a:rPr lang="en-US" altLang="zh-CN" dirty="0"/>
              <a:t>)</a:t>
            </a:r>
            <a:endParaRPr lang="zh-CN" altLang="en-US" dirty="0"/>
          </a:p>
        </p:txBody>
      </p:sp>
      <p:sp>
        <p:nvSpPr>
          <p:cNvPr id="3" name="内容占位符 2">
            <a:extLst>
              <a:ext uri="{FF2B5EF4-FFF2-40B4-BE49-F238E27FC236}">
                <a16:creationId xmlns:a16="http://schemas.microsoft.com/office/drawing/2014/main" id="{D935BFE4-E078-491C-9ED4-4064AD82AA8D}"/>
              </a:ext>
            </a:extLst>
          </p:cNvPr>
          <p:cNvSpPr>
            <a:spLocks noGrp="1"/>
          </p:cNvSpPr>
          <p:nvPr>
            <p:ph idx="1"/>
          </p:nvPr>
        </p:nvSpPr>
        <p:spPr/>
        <p:txBody>
          <a:bodyPr/>
          <a:lstStyle/>
          <a:p>
            <a:pPr marL="0" indent="0">
              <a:buNone/>
            </a:pPr>
            <a:r>
              <a:rPr lang="zh-CN" altLang="en-US" dirty="0"/>
              <a:t>改进了</a:t>
            </a:r>
            <a:r>
              <a:rPr lang="en-US" altLang="zh-CN" dirty="0"/>
              <a:t>HTAP</a:t>
            </a:r>
            <a:r>
              <a:rPr lang="zh-CN" altLang="en-US" dirty="0"/>
              <a:t>系统性能</a:t>
            </a:r>
            <a:endParaRPr lang="en-US" altLang="zh-CN" dirty="0"/>
          </a:p>
          <a:p>
            <a:r>
              <a:rPr lang="zh-CN" altLang="en-US" dirty="0"/>
              <a:t>基于</a:t>
            </a:r>
            <a:r>
              <a:rPr lang="en-US" altLang="zh-CN" dirty="0"/>
              <a:t>epoch</a:t>
            </a:r>
            <a:r>
              <a:rPr lang="zh-CN" altLang="en-US" dirty="0"/>
              <a:t>的事务处理技术和日志同步方法</a:t>
            </a:r>
            <a:endParaRPr lang="en-US" altLang="zh-CN" dirty="0"/>
          </a:p>
          <a:p>
            <a:r>
              <a:rPr lang="zh-CN" altLang="en-US" dirty="0"/>
              <a:t>多版本列存储</a:t>
            </a:r>
            <a:endParaRPr lang="en-US" altLang="zh-CN" dirty="0"/>
          </a:p>
          <a:p>
            <a:r>
              <a:rPr lang="zh-CN" altLang="en-US" dirty="0"/>
              <a:t>两阶段并发的索引更新</a:t>
            </a:r>
            <a:endParaRPr lang="en-US" altLang="zh-CN" dirty="0"/>
          </a:p>
          <a:p>
            <a:pPr marL="0" indent="0">
              <a:buNone/>
            </a:pPr>
            <a:endParaRPr lang="en-US" altLang="zh-CN" dirty="0"/>
          </a:p>
          <a:p>
            <a:pPr marL="0" indent="0">
              <a:buNone/>
            </a:pPr>
            <a:r>
              <a:rPr lang="zh-CN" altLang="en-US" dirty="0"/>
              <a:t>通过上述三点来提升系统性能以及数据新鲜度</a:t>
            </a:r>
            <a:endParaRPr lang="en-US" altLang="zh-CN" dirty="0"/>
          </a:p>
          <a:p>
            <a:endParaRPr lang="en-US" altLang="zh-CN" dirty="0"/>
          </a:p>
        </p:txBody>
      </p:sp>
    </p:spTree>
    <p:extLst>
      <p:ext uri="{BB962C8B-B14F-4D97-AF65-F5344CB8AC3E}">
        <p14:creationId xmlns:p14="http://schemas.microsoft.com/office/powerpoint/2010/main" val="1402451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382F7-EBCA-44F7-B8D5-F500F30C38C7}"/>
              </a:ext>
            </a:extLst>
          </p:cNvPr>
          <p:cNvSpPr>
            <a:spLocks noGrp="1"/>
          </p:cNvSpPr>
          <p:nvPr>
            <p:ph type="title"/>
          </p:nvPr>
        </p:nvSpPr>
        <p:spPr/>
        <p:txBody>
          <a:bodyPr/>
          <a:lstStyle/>
          <a:p>
            <a:r>
              <a:rPr lang="en-US" altLang="zh-CN" dirty="0"/>
              <a:t>Epoch</a:t>
            </a:r>
            <a:r>
              <a:rPr lang="zh-CN" altLang="en-US" dirty="0"/>
              <a:t>及日志同步</a:t>
            </a:r>
          </a:p>
        </p:txBody>
      </p:sp>
      <p:pic>
        <p:nvPicPr>
          <p:cNvPr id="5" name="内容占位符 4">
            <a:extLst>
              <a:ext uri="{FF2B5EF4-FFF2-40B4-BE49-F238E27FC236}">
                <a16:creationId xmlns:a16="http://schemas.microsoft.com/office/drawing/2014/main" id="{AF5AF92B-2B57-4F00-9D3A-2E8C2E476B05}"/>
              </a:ext>
            </a:extLst>
          </p:cNvPr>
          <p:cNvPicPr>
            <a:picLocks noGrp="1" noChangeAspect="1"/>
          </p:cNvPicPr>
          <p:nvPr>
            <p:ph idx="1"/>
          </p:nvPr>
        </p:nvPicPr>
        <p:blipFill>
          <a:blip r:embed="rId2"/>
          <a:stretch>
            <a:fillRect/>
          </a:stretch>
        </p:blipFill>
        <p:spPr>
          <a:xfrm>
            <a:off x="5904808" y="1690688"/>
            <a:ext cx="5668166" cy="4296375"/>
          </a:xfrm>
        </p:spPr>
      </p:pic>
      <p:sp>
        <p:nvSpPr>
          <p:cNvPr id="3" name="文本框 2">
            <a:extLst>
              <a:ext uri="{FF2B5EF4-FFF2-40B4-BE49-F238E27FC236}">
                <a16:creationId xmlns:a16="http://schemas.microsoft.com/office/drawing/2014/main" id="{CD226868-4B6E-4419-A4EC-48EB15CCA4F4}"/>
              </a:ext>
            </a:extLst>
          </p:cNvPr>
          <p:cNvSpPr txBox="1"/>
          <p:nvPr/>
        </p:nvSpPr>
        <p:spPr>
          <a:xfrm>
            <a:off x="509533" y="3139125"/>
            <a:ext cx="5395275" cy="1754326"/>
          </a:xfrm>
          <a:prstGeom prst="rect">
            <a:avLst/>
          </a:prstGeom>
          <a:noFill/>
        </p:spPr>
        <p:txBody>
          <a:bodyPr wrap="square" rtlCol="0">
            <a:spAutoFit/>
          </a:bodyPr>
          <a:lstStyle/>
          <a:p>
            <a:r>
              <a:rPr lang="zh-CN" altLang="en-US" dirty="0"/>
              <a:t>事务会同步的在</a:t>
            </a:r>
            <a:r>
              <a:rPr lang="en-US" altLang="zh-CN" dirty="0"/>
              <a:t>WAL</a:t>
            </a:r>
            <a:r>
              <a:rPr lang="zh-CN" altLang="en-US" dirty="0"/>
              <a:t>中缓存每个备份的更新，然后</a:t>
            </a:r>
            <a:r>
              <a:rPr lang="en-US" altLang="zh-CN" dirty="0"/>
              <a:t>cleaner</a:t>
            </a:r>
            <a:r>
              <a:rPr lang="zh-CN" altLang="en-US" dirty="0"/>
              <a:t>线程会异步的更新</a:t>
            </a:r>
            <a:r>
              <a:rPr lang="en-US" altLang="zh-CN" dirty="0"/>
              <a:t>backups</a:t>
            </a:r>
          </a:p>
          <a:p>
            <a:endParaRPr lang="en-US" altLang="zh-CN" dirty="0"/>
          </a:p>
          <a:p>
            <a:r>
              <a:rPr lang="zh-CN" altLang="en-US" dirty="0"/>
              <a:t>节点分为三种，</a:t>
            </a:r>
            <a:r>
              <a:rPr lang="en-US" altLang="zh-CN" dirty="0"/>
              <a:t>primary</a:t>
            </a:r>
            <a:r>
              <a:rPr lang="zh-CN" altLang="en-US" dirty="0"/>
              <a:t>，</a:t>
            </a:r>
            <a:r>
              <a:rPr lang="en-US" altLang="zh-CN" dirty="0"/>
              <a:t>backup/TP</a:t>
            </a:r>
            <a:r>
              <a:rPr lang="zh-CN" altLang="en-US" dirty="0"/>
              <a:t>，</a:t>
            </a:r>
            <a:r>
              <a:rPr lang="en-US" altLang="zh-CN" dirty="0"/>
              <a:t>backup/AP</a:t>
            </a:r>
            <a:r>
              <a:rPr lang="zh-CN" altLang="en-US" dirty="0"/>
              <a:t>，</a:t>
            </a:r>
            <a:r>
              <a:rPr lang="en-US" altLang="zh-CN" dirty="0"/>
              <a:t>TP</a:t>
            </a:r>
            <a:r>
              <a:rPr lang="zh-CN" altLang="en-US" dirty="0"/>
              <a:t>线程运行在</a:t>
            </a:r>
            <a:r>
              <a:rPr lang="en-US" altLang="zh-CN" dirty="0"/>
              <a:t>primary</a:t>
            </a:r>
            <a:r>
              <a:rPr lang="zh-CN" altLang="en-US" dirty="0"/>
              <a:t>节点，</a:t>
            </a:r>
            <a:r>
              <a:rPr lang="en-US" altLang="zh-CN" dirty="0"/>
              <a:t>AP</a:t>
            </a:r>
            <a:r>
              <a:rPr lang="zh-CN" altLang="en-US" dirty="0"/>
              <a:t>线程运行在</a:t>
            </a:r>
            <a:r>
              <a:rPr lang="en-US" altLang="zh-CN" dirty="0"/>
              <a:t>backup/AP</a:t>
            </a:r>
            <a:r>
              <a:rPr lang="zh-CN" altLang="en-US" dirty="0"/>
              <a:t>上。</a:t>
            </a:r>
          </a:p>
        </p:txBody>
      </p:sp>
    </p:spTree>
    <p:extLst>
      <p:ext uri="{BB962C8B-B14F-4D97-AF65-F5344CB8AC3E}">
        <p14:creationId xmlns:p14="http://schemas.microsoft.com/office/powerpoint/2010/main" val="194629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382F7-EBCA-44F7-B8D5-F500F30C38C7}"/>
              </a:ext>
            </a:extLst>
          </p:cNvPr>
          <p:cNvSpPr>
            <a:spLocks noGrp="1"/>
          </p:cNvSpPr>
          <p:nvPr>
            <p:ph type="title"/>
          </p:nvPr>
        </p:nvSpPr>
        <p:spPr/>
        <p:txBody>
          <a:bodyPr/>
          <a:lstStyle/>
          <a:p>
            <a:r>
              <a:rPr lang="en-US" altLang="zh-CN" dirty="0"/>
              <a:t>Epoch</a:t>
            </a:r>
            <a:r>
              <a:rPr lang="zh-CN" altLang="en-US" dirty="0"/>
              <a:t>及日志同步</a:t>
            </a:r>
          </a:p>
        </p:txBody>
      </p:sp>
      <p:pic>
        <p:nvPicPr>
          <p:cNvPr id="8" name="内容占位符 7">
            <a:extLst>
              <a:ext uri="{FF2B5EF4-FFF2-40B4-BE49-F238E27FC236}">
                <a16:creationId xmlns:a16="http://schemas.microsoft.com/office/drawing/2014/main" id="{11091829-9A2B-4302-97DA-8DA1084D0322}"/>
              </a:ext>
            </a:extLst>
          </p:cNvPr>
          <p:cNvPicPr>
            <a:picLocks noGrp="1" noChangeAspect="1"/>
          </p:cNvPicPr>
          <p:nvPr>
            <p:ph idx="1"/>
          </p:nvPr>
        </p:nvPicPr>
        <p:blipFill>
          <a:blip r:embed="rId2"/>
          <a:stretch>
            <a:fillRect/>
          </a:stretch>
        </p:blipFill>
        <p:spPr>
          <a:xfrm>
            <a:off x="5916492" y="26748"/>
            <a:ext cx="6049385" cy="3512908"/>
          </a:xfrm>
          <a:prstGeom prst="rect">
            <a:avLst/>
          </a:prstGeom>
        </p:spPr>
      </p:pic>
      <p:sp>
        <p:nvSpPr>
          <p:cNvPr id="9" name="文本框 8">
            <a:extLst>
              <a:ext uri="{FF2B5EF4-FFF2-40B4-BE49-F238E27FC236}">
                <a16:creationId xmlns:a16="http://schemas.microsoft.com/office/drawing/2014/main" id="{246A6316-F68D-4650-9E6B-C47E0FB047E0}"/>
              </a:ext>
            </a:extLst>
          </p:cNvPr>
          <p:cNvSpPr txBox="1"/>
          <p:nvPr/>
        </p:nvSpPr>
        <p:spPr>
          <a:xfrm>
            <a:off x="603315" y="2347274"/>
            <a:ext cx="5492685" cy="3970318"/>
          </a:xfrm>
          <a:prstGeom prst="rect">
            <a:avLst/>
          </a:prstGeom>
          <a:noFill/>
        </p:spPr>
        <p:txBody>
          <a:bodyPr wrap="square" rtlCol="0">
            <a:spAutoFit/>
          </a:bodyPr>
          <a:lstStyle/>
          <a:p>
            <a:r>
              <a:rPr lang="en-US" altLang="zh-CN" dirty="0"/>
              <a:t>Epoch Oracle </a:t>
            </a:r>
            <a:r>
              <a:rPr lang="zh-CN" altLang="en-US" dirty="0"/>
              <a:t>周期性广播</a:t>
            </a:r>
            <a:r>
              <a:rPr lang="en-US" altLang="zh-CN" dirty="0"/>
              <a:t>epoch</a:t>
            </a:r>
            <a:r>
              <a:rPr lang="zh-CN" altLang="en-US" dirty="0"/>
              <a:t>，必须等所有机器都返回</a:t>
            </a:r>
            <a:r>
              <a:rPr lang="en-US" altLang="zh-CN" dirty="0"/>
              <a:t>ACK</a:t>
            </a:r>
            <a:r>
              <a:rPr lang="zh-CN" altLang="en-US" dirty="0"/>
              <a:t>，这使得所有机器的</a:t>
            </a:r>
            <a:r>
              <a:rPr lang="en-US" altLang="zh-CN" dirty="0"/>
              <a:t>epoch</a:t>
            </a:r>
            <a:r>
              <a:rPr lang="zh-CN" altLang="en-US" dirty="0"/>
              <a:t>差不超过</a:t>
            </a:r>
            <a:r>
              <a:rPr lang="en-US" altLang="zh-CN" dirty="0"/>
              <a:t>1</a:t>
            </a:r>
          </a:p>
          <a:p>
            <a:endParaRPr lang="en-US" altLang="zh-CN" dirty="0"/>
          </a:p>
          <a:p>
            <a:r>
              <a:rPr lang="en-US" altLang="zh-CN" dirty="0"/>
              <a:t>TX1</a:t>
            </a:r>
            <a:r>
              <a:rPr lang="zh-CN" altLang="en-US" dirty="0"/>
              <a:t>分布式事务写数据，</a:t>
            </a:r>
            <a:r>
              <a:rPr lang="en-US" altLang="zh-CN" dirty="0"/>
              <a:t>TX2</a:t>
            </a:r>
            <a:r>
              <a:rPr lang="zh-CN" altLang="en-US" dirty="0"/>
              <a:t>依赖于</a:t>
            </a:r>
            <a:r>
              <a:rPr lang="en-US" altLang="zh-CN" dirty="0"/>
              <a:t>TX1</a:t>
            </a:r>
            <a:r>
              <a:rPr lang="zh-CN" altLang="en-US" dirty="0"/>
              <a:t>的写，此时</a:t>
            </a:r>
            <a:r>
              <a:rPr lang="en-US" altLang="zh-CN" dirty="0"/>
              <a:t>M1</a:t>
            </a:r>
            <a:r>
              <a:rPr lang="zh-CN" altLang="en-US" dirty="0"/>
              <a:t>的</a:t>
            </a:r>
            <a:r>
              <a:rPr lang="en-US" altLang="zh-CN" dirty="0"/>
              <a:t>epoch</a:t>
            </a:r>
            <a:r>
              <a:rPr lang="zh-CN" altLang="en-US" dirty="0"/>
              <a:t>比</a:t>
            </a:r>
            <a:r>
              <a:rPr lang="en-US" altLang="zh-CN" dirty="0"/>
              <a:t>M2</a:t>
            </a:r>
            <a:r>
              <a:rPr lang="zh-CN" altLang="en-US" dirty="0"/>
              <a:t>低，此时如果为</a:t>
            </a:r>
            <a:r>
              <a:rPr lang="en-US" altLang="zh-CN" dirty="0"/>
              <a:t>TX2</a:t>
            </a:r>
            <a:r>
              <a:rPr lang="zh-CN" altLang="en-US" dirty="0"/>
              <a:t>赋</a:t>
            </a:r>
            <a:r>
              <a:rPr lang="en-US" altLang="zh-CN" dirty="0"/>
              <a:t>epoch</a:t>
            </a:r>
            <a:r>
              <a:rPr lang="zh-CN" altLang="en-US" dirty="0"/>
              <a:t>更小就出错了，这时候系统将</a:t>
            </a:r>
            <a:r>
              <a:rPr lang="en-US" altLang="zh-CN" dirty="0"/>
              <a:t>TX1</a:t>
            </a:r>
            <a:r>
              <a:rPr lang="zh-CN" altLang="en-US" dirty="0"/>
              <a:t>的</a:t>
            </a:r>
            <a:r>
              <a:rPr lang="en-US" altLang="zh-CN" dirty="0"/>
              <a:t>epoch</a:t>
            </a:r>
            <a:r>
              <a:rPr lang="zh-CN" altLang="en-US" dirty="0"/>
              <a:t>同步给</a:t>
            </a:r>
            <a:r>
              <a:rPr lang="en-US" altLang="zh-CN" dirty="0"/>
              <a:t>Tx2</a:t>
            </a:r>
            <a:r>
              <a:rPr lang="zh-CN" altLang="en-US" dirty="0"/>
              <a:t>来避免这种问题</a:t>
            </a:r>
            <a:endParaRPr lang="en-US" altLang="zh-CN" dirty="0"/>
          </a:p>
          <a:p>
            <a:endParaRPr lang="en-US" altLang="zh-CN" dirty="0"/>
          </a:p>
          <a:p>
            <a:r>
              <a:rPr lang="en-US" altLang="zh-CN" dirty="0"/>
              <a:t>WAL</a:t>
            </a:r>
            <a:r>
              <a:rPr lang="zh-CN" altLang="en-US" dirty="0"/>
              <a:t>日志中相同的</a:t>
            </a:r>
            <a:r>
              <a:rPr lang="en-US" altLang="zh-CN" dirty="0"/>
              <a:t>epoch</a:t>
            </a:r>
            <a:r>
              <a:rPr lang="zh-CN" altLang="en-US" dirty="0"/>
              <a:t>的可以并行写入数据库，加快数据同步速度，当</a:t>
            </a:r>
            <a:r>
              <a:rPr lang="en-US" altLang="zh-CN" dirty="0"/>
              <a:t>WAL</a:t>
            </a:r>
            <a:r>
              <a:rPr lang="zh-CN" altLang="en-US" dirty="0"/>
              <a:t>中当前</a:t>
            </a:r>
            <a:r>
              <a:rPr lang="en-US" altLang="zh-CN" dirty="0"/>
              <a:t>Epoch</a:t>
            </a:r>
            <a:r>
              <a:rPr lang="zh-CN" altLang="en-US" dirty="0"/>
              <a:t>的事务全同步后，</a:t>
            </a:r>
            <a:r>
              <a:rPr lang="en-US" altLang="zh-CN" dirty="0"/>
              <a:t>Epoch/C</a:t>
            </a:r>
            <a:r>
              <a:rPr lang="zh-CN" altLang="en-US" dirty="0"/>
              <a:t>就会变成当前</a:t>
            </a:r>
            <a:r>
              <a:rPr lang="en-US" altLang="zh-CN" dirty="0"/>
              <a:t>epoch</a:t>
            </a:r>
            <a:r>
              <a:rPr lang="zh-CN" altLang="en-US" dirty="0"/>
              <a:t>号</a:t>
            </a:r>
            <a:endParaRPr lang="en-US" altLang="zh-CN" dirty="0"/>
          </a:p>
          <a:p>
            <a:endParaRPr lang="en-US" altLang="zh-CN" dirty="0"/>
          </a:p>
          <a:p>
            <a:r>
              <a:rPr lang="zh-CN" altLang="en-US" dirty="0"/>
              <a:t>不需要等待不同机器的</a:t>
            </a:r>
            <a:r>
              <a:rPr lang="en-US" altLang="zh-CN" dirty="0"/>
              <a:t>cleaner</a:t>
            </a:r>
            <a:r>
              <a:rPr lang="zh-CN" altLang="en-US" dirty="0"/>
              <a:t>同步到相同</a:t>
            </a:r>
            <a:r>
              <a:rPr lang="en-US" altLang="zh-CN" dirty="0"/>
              <a:t>epoch</a:t>
            </a:r>
            <a:r>
              <a:rPr lang="zh-CN" altLang="en-US" dirty="0"/>
              <a:t>，在查询时，查询稳定状态</a:t>
            </a:r>
            <a:r>
              <a:rPr lang="en-US" altLang="zh-CN" dirty="0"/>
              <a:t>epoch</a:t>
            </a:r>
            <a:r>
              <a:rPr lang="zh-CN" altLang="en-US" dirty="0"/>
              <a:t>即可，避免阻塞</a:t>
            </a:r>
          </a:p>
        </p:txBody>
      </p:sp>
      <p:pic>
        <p:nvPicPr>
          <p:cNvPr id="11" name="内容占位符 6">
            <a:extLst>
              <a:ext uri="{FF2B5EF4-FFF2-40B4-BE49-F238E27FC236}">
                <a16:creationId xmlns:a16="http://schemas.microsoft.com/office/drawing/2014/main" id="{CC2EB715-8CD8-48F8-B371-4191EDE75E44}"/>
              </a:ext>
            </a:extLst>
          </p:cNvPr>
          <p:cNvPicPr>
            <a:picLocks noChangeAspect="1"/>
          </p:cNvPicPr>
          <p:nvPr/>
        </p:nvPicPr>
        <p:blipFill>
          <a:blip r:embed="rId3"/>
          <a:stretch>
            <a:fillRect/>
          </a:stretch>
        </p:blipFill>
        <p:spPr>
          <a:xfrm>
            <a:off x="5916492" y="3512908"/>
            <a:ext cx="6275508" cy="3318344"/>
          </a:xfrm>
          <a:prstGeom prst="rect">
            <a:avLst/>
          </a:prstGeom>
        </p:spPr>
      </p:pic>
    </p:spTree>
    <p:extLst>
      <p:ext uri="{BB962C8B-B14F-4D97-AF65-F5344CB8AC3E}">
        <p14:creationId xmlns:p14="http://schemas.microsoft.com/office/powerpoint/2010/main" val="305172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4338C-5851-41CC-B24A-1DF69D7E98B3}"/>
              </a:ext>
            </a:extLst>
          </p:cNvPr>
          <p:cNvSpPr>
            <a:spLocks noGrp="1"/>
          </p:cNvSpPr>
          <p:nvPr>
            <p:ph type="title"/>
          </p:nvPr>
        </p:nvSpPr>
        <p:spPr/>
        <p:txBody>
          <a:bodyPr/>
          <a:lstStyle/>
          <a:p>
            <a:r>
              <a:rPr lang="zh-CN" altLang="en-US" dirty="0"/>
              <a:t>多版本列式存储</a:t>
            </a:r>
          </a:p>
        </p:txBody>
      </p:sp>
      <p:sp>
        <p:nvSpPr>
          <p:cNvPr id="9" name="内容占位符 8">
            <a:extLst>
              <a:ext uri="{FF2B5EF4-FFF2-40B4-BE49-F238E27FC236}">
                <a16:creationId xmlns:a16="http://schemas.microsoft.com/office/drawing/2014/main" id="{BFE1F5C1-AA05-4133-A1D1-E301E2AF3FFC}"/>
              </a:ext>
            </a:extLst>
          </p:cNvPr>
          <p:cNvSpPr>
            <a:spLocks noGrp="1"/>
          </p:cNvSpPr>
          <p:nvPr>
            <p:ph idx="1"/>
          </p:nvPr>
        </p:nvSpPr>
        <p:spPr>
          <a:xfrm>
            <a:off x="838200" y="1960775"/>
            <a:ext cx="5430625" cy="4251488"/>
          </a:xfrm>
        </p:spPr>
        <p:txBody>
          <a:bodyPr>
            <a:normAutofit/>
          </a:bodyPr>
          <a:lstStyle/>
          <a:p>
            <a:pPr marL="0" indent="0">
              <a:buNone/>
            </a:pPr>
            <a:r>
              <a:rPr lang="zh-CN" altLang="en-US" sz="1800" dirty="0"/>
              <a:t>避免</a:t>
            </a:r>
            <a:r>
              <a:rPr lang="en-US" altLang="zh-CN" sz="1800" dirty="0"/>
              <a:t>cleaner</a:t>
            </a:r>
            <a:r>
              <a:rPr lang="zh-CN" altLang="en-US" sz="1800" dirty="0"/>
              <a:t>线程（写入）和 </a:t>
            </a:r>
            <a:r>
              <a:rPr lang="en-US" altLang="zh-CN" sz="1800" dirty="0"/>
              <a:t>AP </a:t>
            </a:r>
            <a:r>
              <a:rPr lang="zh-CN" altLang="en-US" sz="1800" dirty="0"/>
              <a:t>线程（读取）之间的争用，在</a:t>
            </a:r>
            <a:r>
              <a:rPr lang="en-US" altLang="zh-CN" sz="1800" dirty="0"/>
              <a:t>epoch</a:t>
            </a:r>
            <a:r>
              <a:rPr lang="zh-CN" altLang="en-US" sz="1800" dirty="0"/>
              <a:t>级别采用多版本列存储 </a:t>
            </a:r>
            <a:r>
              <a:rPr lang="en-US" altLang="zh-CN" sz="1800" dirty="0"/>
              <a:t>(MVCS)</a:t>
            </a:r>
          </a:p>
          <a:p>
            <a:pPr marL="0" indent="0">
              <a:buNone/>
            </a:pPr>
            <a:endParaRPr lang="en-US" altLang="zh-CN" sz="1800" dirty="0"/>
          </a:p>
          <a:p>
            <a:pPr marL="0" indent="0">
              <a:buNone/>
            </a:pPr>
            <a:r>
              <a:rPr lang="zh-CN" altLang="en-US" sz="1800" dirty="0"/>
              <a:t>传统的</a:t>
            </a:r>
            <a:r>
              <a:rPr lang="en-US" altLang="zh-CN" sz="1800" dirty="0"/>
              <a:t>MVCS</a:t>
            </a:r>
            <a:r>
              <a:rPr lang="zh-CN" altLang="en-US" sz="1800" dirty="0"/>
              <a:t>是采用</a:t>
            </a:r>
            <a:r>
              <a:rPr lang="en-US" altLang="zh-CN" sz="1800" dirty="0"/>
              <a:t>Chain-based</a:t>
            </a:r>
            <a:r>
              <a:rPr lang="zh-CN" altLang="en-US" sz="1800" dirty="0"/>
              <a:t>的，但是读取模式以及垃圾回收非常费时，</a:t>
            </a:r>
            <a:r>
              <a:rPr lang="en-US" altLang="zh-CN" sz="1800" dirty="0"/>
              <a:t>VEGITO</a:t>
            </a:r>
            <a:r>
              <a:rPr lang="zh-CN" altLang="en-US" sz="1800" dirty="0"/>
              <a:t>提出右边的方法，对于每个</a:t>
            </a:r>
            <a:r>
              <a:rPr lang="en-US" altLang="zh-CN" sz="1800" dirty="0"/>
              <a:t>epoch</a:t>
            </a:r>
            <a:r>
              <a:rPr lang="zh-CN" altLang="en-US" sz="1800" dirty="0"/>
              <a:t>都维护一个数组</a:t>
            </a:r>
            <a:endParaRPr lang="en-US" altLang="zh-CN" sz="1800" dirty="0"/>
          </a:p>
          <a:p>
            <a:pPr marL="0" indent="0">
              <a:buNone/>
            </a:pPr>
            <a:endParaRPr lang="en-US" altLang="zh-CN" sz="1800" dirty="0"/>
          </a:p>
          <a:p>
            <a:pPr marL="0" indent="0">
              <a:buNone/>
            </a:pPr>
            <a:r>
              <a:rPr lang="zh-CN" altLang="en-US" sz="1800" dirty="0"/>
              <a:t>缺点很明显：对于只增不改的属性非常浪费资源，因为重复存储未改变的数据，所以进行了两个优化</a:t>
            </a:r>
            <a:endParaRPr lang="en-US" altLang="zh-CN" sz="1800" dirty="0"/>
          </a:p>
        </p:txBody>
      </p:sp>
      <p:pic>
        <p:nvPicPr>
          <p:cNvPr id="11" name="图片 10">
            <a:extLst>
              <a:ext uri="{FF2B5EF4-FFF2-40B4-BE49-F238E27FC236}">
                <a16:creationId xmlns:a16="http://schemas.microsoft.com/office/drawing/2014/main" id="{B31F36B8-2C61-46C7-9A8D-AFCBC7351AC9}"/>
              </a:ext>
            </a:extLst>
          </p:cNvPr>
          <p:cNvPicPr>
            <a:picLocks noChangeAspect="1"/>
          </p:cNvPicPr>
          <p:nvPr/>
        </p:nvPicPr>
        <p:blipFill>
          <a:blip r:embed="rId2"/>
          <a:stretch>
            <a:fillRect/>
          </a:stretch>
        </p:blipFill>
        <p:spPr>
          <a:xfrm>
            <a:off x="6237504" y="1819373"/>
            <a:ext cx="5954496" cy="3518249"/>
          </a:xfrm>
          <a:prstGeom prst="rect">
            <a:avLst/>
          </a:prstGeom>
        </p:spPr>
      </p:pic>
      <p:sp>
        <p:nvSpPr>
          <p:cNvPr id="12" name="文本框 11">
            <a:extLst>
              <a:ext uri="{FF2B5EF4-FFF2-40B4-BE49-F238E27FC236}">
                <a16:creationId xmlns:a16="http://schemas.microsoft.com/office/drawing/2014/main" id="{60DE437F-8446-4AFB-9DC1-195763F664B2}"/>
              </a:ext>
            </a:extLst>
          </p:cNvPr>
          <p:cNvSpPr txBox="1"/>
          <p:nvPr/>
        </p:nvSpPr>
        <p:spPr>
          <a:xfrm>
            <a:off x="6504495" y="1960775"/>
            <a:ext cx="184731" cy="369332"/>
          </a:xfrm>
          <a:prstGeom prst="rect">
            <a:avLst/>
          </a:prstGeom>
          <a:noFill/>
        </p:spPr>
        <p:txBody>
          <a:bodyPr wrap="none" rtlCol="0">
            <a:spAutoFit/>
          </a:bodyPr>
          <a:lstStyle/>
          <a:p>
            <a:endParaRPr lang="zh-CN" altLang="en-US" dirty="0"/>
          </a:p>
        </p:txBody>
      </p:sp>
      <p:sp>
        <p:nvSpPr>
          <p:cNvPr id="13" name="文本框 12">
            <a:extLst>
              <a:ext uri="{FF2B5EF4-FFF2-40B4-BE49-F238E27FC236}">
                <a16:creationId xmlns:a16="http://schemas.microsoft.com/office/drawing/2014/main" id="{98520C0C-B87A-479A-B37C-BE764592BACD}"/>
              </a:ext>
            </a:extLst>
          </p:cNvPr>
          <p:cNvSpPr txBox="1"/>
          <p:nvPr/>
        </p:nvSpPr>
        <p:spPr>
          <a:xfrm>
            <a:off x="6689226" y="760446"/>
            <a:ext cx="5241303" cy="1200329"/>
          </a:xfrm>
          <a:prstGeom prst="rect">
            <a:avLst/>
          </a:prstGeom>
          <a:noFill/>
        </p:spPr>
        <p:txBody>
          <a:bodyPr wrap="square" rtlCol="0">
            <a:spAutoFit/>
          </a:bodyPr>
          <a:lstStyle/>
          <a:p>
            <a:r>
              <a:rPr lang="en-US" altLang="zh-CN" dirty="0"/>
              <a:t>Epoch 1 </a:t>
            </a:r>
            <a:r>
              <a:rPr lang="zh-CN" altLang="en-US" dirty="0"/>
              <a:t>插入</a:t>
            </a:r>
            <a:r>
              <a:rPr lang="en-US" altLang="zh-CN" dirty="0"/>
              <a:t>4</a:t>
            </a:r>
            <a:r>
              <a:rPr lang="zh-CN" altLang="en-US" dirty="0"/>
              <a:t>条</a:t>
            </a:r>
            <a:r>
              <a:rPr lang="en-US" altLang="zh-CN" dirty="0"/>
              <a:t>100</a:t>
            </a:r>
          </a:p>
          <a:p>
            <a:r>
              <a:rPr lang="en-US" altLang="zh-CN" dirty="0"/>
              <a:t>Epoch 2 </a:t>
            </a:r>
            <a:r>
              <a:rPr lang="zh-CN" altLang="en-US" dirty="0"/>
              <a:t>更改两条数据为</a:t>
            </a:r>
            <a:r>
              <a:rPr lang="en-US" altLang="zh-CN" dirty="0"/>
              <a:t>0,40,</a:t>
            </a:r>
            <a:r>
              <a:rPr lang="zh-CN" altLang="en-US" dirty="0"/>
              <a:t>插入</a:t>
            </a:r>
            <a:r>
              <a:rPr lang="en-US" altLang="zh-CN" dirty="0"/>
              <a:t>4</a:t>
            </a:r>
            <a:r>
              <a:rPr lang="zh-CN" altLang="en-US" dirty="0"/>
              <a:t>条</a:t>
            </a:r>
            <a:r>
              <a:rPr lang="en-US" altLang="zh-CN" dirty="0"/>
              <a:t>100</a:t>
            </a:r>
          </a:p>
          <a:p>
            <a:r>
              <a:rPr lang="en-US" altLang="zh-CN" dirty="0"/>
              <a:t>Epoch 3 </a:t>
            </a:r>
            <a:r>
              <a:rPr lang="zh-CN" altLang="en-US" dirty="0"/>
              <a:t>更改一条为</a:t>
            </a:r>
            <a:r>
              <a:rPr lang="en-US" altLang="zh-CN" dirty="0"/>
              <a:t>97</a:t>
            </a:r>
          </a:p>
          <a:p>
            <a:r>
              <a:rPr lang="en-US" altLang="zh-CN" dirty="0"/>
              <a:t>Epoch 4 </a:t>
            </a:r>
            <a:r>
              <a:rPr lang="zh-CN" altLang="en-US" dirty="0"/>
              <a:t>更改两条为</a:t>
            </a:r>
            <a:r>
              <a:rPr lang="en-US" altLang="zh-CN" dirty="0"/>
              <a:t>99 80</a:t>
            </a:r>
            <a:endParaRPr lang="zh-CN" altLang="en-US" dirty="0"/>
          </a:p>
        </p:txBody>
      </p:sp>
    </p:spTree>
    <p:extLst>
      <p:ext uri="{BB962C8B-B14F-4D97-AF65-F5344CB8AC3E}">
        <p14:creationId xmlns:p14="http://schemas.microsoft.com/office/powerpoint/2010/main" val="294621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66842-5B5A-4348-9E7C-0EA90F7FE5A5}"/>
              </a:ext>
            </a:extLst>
          </p:cNvPr>
          <p:cNvSpPr>
            <a:spLocks noGrp="1"/>
          </p:cNvSpPr>
          <p:nvPr>
            <p:ph type="title"/>
          </p:nvPr>
        </p:nvSpPr>
        <p:spPr/>
        <p:txBody>
          <a:bodyPr/>
          <a:lstStyle/>
          <a:p>
            <a:r>
              <a:rPr lang="zh-CN" altLang="en-US" dirty="0"/>
              <a:t>两个列式存储优化</a:t>
            </a:r>
          </a:p>
        </p:txBody>
      </p:sp>
      <p:pic>
        <p:nvPicPr>
          <p:cNvPr id="5" name="内容占位符 4">
            <a:extLst>
              <a:ext uri="{FF2B5EF4-FFF2-40B4-BE49-F238E27FC236}">
                <a16:creationId xmlns:a16="http://schemas.microsoft.com/office/drawing/2014/main" id="{E58BE5F6-8308-4026-8C29-65F26D95F61B}"/>
              </a:ext>
            </a:extLst>
          </p:cNvPr>
          <p:cNvPicPr>
            <a:picLocks noGrp="1" noChangeAspect="1"/>
          </p:cNvPicPr>
          <p:nvPr>
            <p:ph idx="1"/>
          </p:nvPr>
        </p:nvPicPr>
        <p:blipFill>
          <a:blip r:embed="rId2"/>
          <a:stretch>
            <a:fillRect/>
          </a:stretch>
        </p:blipFill>
        <p:spPr>
          <a:xfrm>
            <a:off x="5398680" y="2581209"/>
            <a:ext cx="6137373" cy="4073478"/>
          </a:xfrm>
        </p:spPr>
      </p:pic>
      <p:sp>
        <p:nvSpPr>
          <p:cNvPr id="6" name="文本框 5">
            <a:extLst>
              <a:ext uri="{FF2B5EF4-FFF2-40B4-BE49-F238E27FC236}">
                <a16:creationId xmlns:a16="http://schemas.microsoft.com/office/drawing/2014/main" id="{7C7E953E-5B29-4100-A8B0-5763C7EE498E}"/>
              </a:ext>
            </a:extLst>
          </p:cNvPr>
          <p:cNvSpPr txBox="1"/>
          <p:nvPr/>
        </p:nvSpPr>
        <p:spPr>
          <a:xfrm>
            <a:off x="655947" y="3289955"/>
            <a:ext cx="4920791" cy="2308324"/>
          </a:xfrm>
          <a:prstGeom prst="rect">
            <a:avLst/>
          </a:prstGeom>
          <a:noFill/>
        </p:spPr>
        <p:txBody>
          <a:bodyPr wrap="square" rtlCol="0">
            <a:spAutoFit/>
          </a:bodyPr>
          <a:lstStyle/>
          <a:p>
            <a:r>
              <a:rPr lang="en-US" altLang="zh-CN" dirty="0"/>
              <a:t>Row split</a:t>
            </a:r>
            <a:r>
              <a:rPr lang="zh-CN" altLang="en-US" dirty="0"/>
              <a:t>：将值拆分成多个</a:t>
            </a:r>
            <a:r>
              <a:rPr lang="en-US" altLang="zh-CN" dirty="0"/>
              <a:t>page</a:t>
            </a:r>
            <a:r>
              <a:rPr lang="zh-CN" altLang="en-US" dirty="0"/>
              <a:t>，实现细粒度的按需数据复制，如果当前没有更新，就不进行数据复制</a:t>
            </a:r>
            <a:endParaRPr lang="en-US" altLang="zh-CN" dirty="0"/>
          </a:p>
          <a:p>
            <a:endParaRPr lang="en-US" altLang="zh-CN" dirty="0"/>
          </a:p>
          <a:p>
            <a:r>
              <a:rPr lang="en-US" altLang="zh-CN" dirty="0"/>
              <a:t>Column Merge</a:t>
            </a:r>
            <a:r>
              <a:rPr lang="zh-CN" altLang="en-US" dirty="0"/>
              <a:t>：某种类型的事务通常一次更新一组固定的属性，</a:t>
            </a:r>
            <a:r>
              <a:rPr lang="en-US" altLang="zh-CN" dirty="0" err="1"/>
              <a:t>Vegito</a:t>
            </a:r>
            <a:r>
              <a:rPr lang="zh-CN" altLang="en-US" dirty="0"/>
              <a:t>可以自动发现属性的关联，会将同一个元组的相关属性合并到一个页面</a:t>
            </a:r>
          </a:p>
        </p:txBody>
      </p:sp>
      <p:pic>
        <p:nvPicPr>
          <p:cNvPr id="8" name="图片 7">
            <a:extLst>
              <a:ext uri="{FF2B5EF4-FFF2-40B4-BE49-F238E27FC236}">
                <a16:creationId xmlns:a16="http://schemas.microsoft.com/office/drawing/2014/main" id="{05AD51F3-2676-4E6C-A6DD-76536C20E6C9}"/>
              </a:ext>
            </a:extLst>
          </p:cNvPr>
          <p:cNvPicPr>
            <a:picLocks noChangeAspect="1"/>
          </p:cNvPicPr>
          <p:nvPr/>
        </p:nvPicPr>
        <p:blipFill>
          <a:blip r:embed="rId3"/>
          <a:stretch>
            <a:fillRect/>
          </a:stretch>
        </p:blipFill>
        <p:spPr>
          <a:xfrm>
            <a:off x="6092924" y="-62294"/>
            <a:ext cx="2209669" cy="2758112"/>
          </a:xfrm>
          <a:prstGeom prst="rect">
            <a:avLst/>
          </a:prstGeom>
        </p:spPr>
      </p:pic>
    </p:spTree>
    <p:extLst>
      <p:ext uri="{BB962C8B-B14F-4D97-AF65-F5344CB8AC3E}">
        <p14:creationId xmlns:p14="http://schemas.microsoft.com/office/powerpoint/2010/main" val="88401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E53EE-FC9C-4A83-BAE9-453858E2BFC6}"/>
              </a:ext>
            </a:extLst>
          </p:cNvPr>
          <p:cNvSpPr>
            <a:spLocks noGrp="1"/>
          </p:cNvSpPr>
          <p:nvPr>
            <p:ph type="title"/>
          </p:nvPr>
        </p:nvSpPr>
        <p:spPr/>
        <p:txBody>
          <a:bodyPr/>
          <a:lstStyle/>
          <a:p>
            <a:r>
              <a:rPr lang="zh-CN" altLang="en-US" dirty="0"/>
              <a:t>两阶段并发索引更新</a:t>
            </a:r>
          </a:p>
        </p:txBody>
      </p:sp>
      <p:pic>
        <p:nvPicPr>
          <p:cNvPr id="5" name="图片 4">
            <a:extLst>
              <a:ext uri="{FF2B5EF4-FFF2-40B4-BE49-F238E27FC236}">
                <a16:creationId xmlns:a16="http://schemas.microsoft.com/office/drawing/2014/main" id="{DB2CF1EE-C00B-4DE1-BD5A-7300509D8BA7}"/>
              </a:ext>
            </a:extLst>
          </p:cNvPr>
          <p:cNvPicPr>
            <a:picLocks noChangeAspect="1"/>
          </p:cNvPicPr>
          <p:nvPr/>
        </p:nvPicPr>
        <p:blipFill>
          <a:blip r:embed="rId2"/>
          <a:stretch>
            <a:fillRect/>
          </a:stretch>
        </p:blipFill>
        <p:spPr>
          <a:xfrm>
            <a:off x="6327459" y="1965436"/>
            <a:ext cx="4767889" cy="3434275"/>
          </a:xfrm>
          <a:prstGeom prst="rect">
            <a:avLst/>
          </a:prstGeom>
        </p:spPr>
      </p:pic>
      <p:sp>
        <p:nvSpPr>
          <p:cNvPr id="8" name="文本框 7">
            <a:extLst>
              <a:ext uri="{FF2B5EF4-FFF2-40B4-BE49-F238E27FC236}">
                <a16:creationId xmlns:a16="http://schemas.microsoft.com/office/drawing/2014/main" id="{88A88CCC-D82C-4574-A665-9853B8DECB96}"/>
              </a:ext>
            </a:extLst>
          </p:cNvPr>
          <p:cNvSpPr txBox="1"/>
          <p:nvPr/>
        </p:nvSpPr>
        <p:spPr>
          <a:xfrm>
            <a:off x="740790" y="2943909"/>
            <a:ext cx="5355210" cy="1477328"/>
          </a:xfrm>
          <a:prstGeom prst="rect">
            <a:avLst/>
          </a:prstGeom>
          <a:noFill/>
        </p:spPr>
        <p:txBody>
          <a:bodyPr wrap="square" rtlCol="0">
            <a:spAutoFit/>
          </a:bodyPr>
          <a:lstStyle/>
          <a:p>
            <a:r>
              <a:rPr lang="en-US" altLang="zh-CN" dirty="0" err="1"/>
              <a:t>Vegito</a:t>
            </a:r>
            <a:r>
              <a:rPr lang="zh-CN" altLang="en-US" dirty="0"/>
              <a:t>用的</a:t>
            </a:r>
            <a:r>
              <a:rPr lang="en-US" altLang="zh-CN" dirty="0"/>
              <a:t>B+</a:t>
            </a:r>
            <a:r>
              <a:rPr lang="zh-CN" altLang="en-US" dirty="0"/>
              <a:t>树，传统情况并发度很低，插入</a:t>
            </a:r>
            <a:r>
              <a:rPr lang="en-US" altLang="zh-CN" dirty="0"/>
              <a:t>70</a:t>
            </a:r>
            <a:r>
              <a:rPr lang="zh-CN" altLang="en-US" dirty="0"/>
              <a:t>导致节点分裂了，就要锁住整个分裂的树，并且可能产生冗余的分裂操作，而且无用操作会变多例如插入</a:t>
            </a:r>
            <a:r>
              <a:rPr lang="en-US" altLang="zh-CN" dirty="0"/>
              <a:t>170</a:t>
            </a:r>
            <a:r>
              <a:rPr lang="zh-CN" altLang="en-US" dirty="0"/>
              <a:t>后插入</a:t>
            </a:r>
            <a:r>
              <a:rPr lang="en-US" altLang="zh-CN" dirty="0"/>
              <a:t>160</a:t>
            </a:r>
            <a:r>
              <a:rPr lang="zh-CN" altLang="en-US" dirty="0"/>
              <a:t>，导致</a:t>
            </a:r>
            <a:r>
              <a:rPr lang="en-US" altLang="zh-CN" dirty="0"/>
              <a:t>200 220</a:t>
            </a:r>
            <a:r>
              <a:rPr lang="zh-CN" altLang="en-US" dirty="0"/>
              <a:t>移动两次，</a:t>
            </a:r>
            <a:r>
              <a:rPr lang="en-US" altLang="zh-CN" dirty="0"/>
              <a:t>170</a:t>
            </a:r>
            <a:r>
              <a:rPr lang="zh-CN" altLang="en-US" dirty="0"/>
              <a:t>移动一次。</a:t>
            </a:r>
          </a:p>
        </p:txBody>
      </p:sp>
    </p:spTree>
    <p:extLst>
      <p:ext uri="{BB962C8B-B14F-4D97-AF65-F5344CB8AC3E}">
        <p14:creationId xmlns:p14="http://schemas.microsoft.com/office/powerpoint/2010/main" val="16028527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TotalTime>
  <Words>965</Words>
  <Application>Microsoft Office PowerPoint</Application>
  <PresentationFormat>宽屏</PresentationFormat>
  <Paragraphs>82</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PowerPoint 演示文稿</vt:lpstr>
      <vt:lpstr>HTAP系统总体目标</vt:lpstr>
      <vt:lpstr>系统性能对比</vt:lpstr>
      <vt:lpstr>主要贡献(VEGITO系统)</vt:lpstr>
      <vt:lpstr>Epoch及日志同步</vt:lpstr>
      <vt:lpstr>Epoch及日志同步</vt:lpstr>
      <vt:lpstr>多版本列式存储</vt:lpstr>
      <vt:lpstr>两个列式存储优化</vt:lpstr>
      <vt:lpstr>两阶段并发索引更新</vt:lpstr>
      <vt:lpstr>两阶段并发索引更新</vt:lpstr>
      <vt:lpstr>实验</vt:lpstr>
      <vt:lpstr>OLAP</vt:lpstr>
      <vt:lpstr>HTAP</vt:lpstr>
      <vt:lpstr>三个优化点分别的性能对比</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Retrofitting High Availability Mechanism to Tame Hybrid Transaction/Analytical Processing</dc:title>
  <dc:creator>吴 国辉</dc:creator>
  <cp:lastModifiedBy>吴 国辉</cp:lastModifiedBy>
  <cp:revision>8</cp:revision>
  <dcterms:created xsi:type="dcterms:W3CDTF">2021-11-09T10:57:14Z</dcterms:created>
  <dcterms:modified xsi:type="dcterms:W3CDTF">2021-12-16T07:58:12Z</dcterms:modified>
</cp:coreProperties>
</file>