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170" y="-10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64AD-1CE0-48FF-888D-459EC53785DB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8FC-AE89-4FFD-8852-25B4556C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176" y="192088"/>
            <a:ext cx="590465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Ähnlichkeitssuche Überblick: </a:t>
            </a:r>
            <a:endParaRPr lang="de-DE" sz="1200" dirty="0" smtClean="0"/>
          </a:p>
          <a:p>
            <a:r>
              <a:rPr lang="de-DE" sz="1200" dirty="0" smtClean="0"/>
              <a:t>Anforderung an Algorithmus sucht in DB nach gleichen oder ähnliche Spektren. Die Unterschiede zwischen den Spektren liegen an verschiedenen Geräte Typen oder homologe und isomere Proteine [Stein]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043323" y="1416224"/>
            <a:ext cx="5597837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Ähnlichkeitssuche</a:t>
            </a:r>
          </a:p>
          <a:p>
            <a:r>
              <a:rPr lang="de-DE" dirty="0" smtClean="0"/>
              <a:t>Algorithmen: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Hertz </a:t>
            </a:r>
            <a:r>
              <a:rPr lang="de-DE" sz="1200" dirty="0" err="1" smtClean="0"/>
              <a:t>similarity</a:t>
            </a:r>
            <a:r>
              <a:rPr lang="de-DE" sz="1200" dirty="0" smtClean="0"/>
              <a:t> </a:t>
            </a:r>
            <a:r>
              <a:rPr lang="de-DE" sz="1200" dirty="0" err="1" smtClean="0"/>
              <a:t>index</a:t>
            </a:r>
            <a:r>
              <a:rPr lang="de-DE" sz="1200" dirty="0" smtClean="0"/>
              <a:t> [Stein 1994] (64 %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Eucledean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(72 %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Absolute </a:t>
            </a:r>
            <a:r>
              <a:rPr lang="de-DE" sz="1200" dirty="0" err="1" smtClean="0"/>
              <a:t>value</a:t>
            </a:r>
            <a:r>
              <a:rPr lang="de-DE" sz="1200" dirty="0" smtClean="0"/>
              <a:t> </a:t>
            </a:r>
            <a:r>
              <a:rPr lang="de-DE" sz="1200" dirty="0" err="1" smtClean="0"/>
              <a:t>distance</a:t>
            </a:r>
            <a:r>
              <a:rPr lang="de-DE" sz="1200" dirty="0" smtClean="0"/>
              <a:t> [Stein 1994]  (68%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Probability</a:t>
            </a:r>
            <a:r>
              <a:rPr lang="de-DE" sz="1200" dirty="0" smtClean="0"/>
              <a:t> </a:t>
            </a:r>
            <a:r>
              <a:rPr lang="de-DE" sz="1200" dirty="0" err="1" smtClean="0"/>
              <a:t>based</a:t>
            </a:r>
            <a:r>
              <a:rPr lang="de-DE" sz="1200" dirty="0" smtClean="0"/>
              <a:t> </a:t>
            </a:r>
            <a:r>
              <a:rPr lang="de-DE" sz="1200" dirty="0" err="1" smtClean="0"/>
              <a:t>matching</a:t>
            </a:r>
            <a:r>
              <a:rPr lang="de-DE" sz="1200" dirty="0" smtClean="0"/>
              <a:t> [Stein 1994] (65%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[Stein 1994] (75% </a:t>
            </a:r>
            <a:r>
              <a:rPr lang="de-DE" sz="1200" dirty="0" err="1" smtClean="0"/>
              <a:t>accuracy</a:t>
            </a:r>
            <a:r>
              <a:rPr lang="de-DE" sz="1200" dirty="0" smtClean="0"/>
              <a:t>) </a:t>
            </a:r>
            <a:r>
              <a:rPr lang="de-DE" sz="1200" smtClean="0"/>
              <a:t>[Frank 2011]]</a:t>
            </a: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err="1" smtClean="0"/>
              <a:t>Improved</a:t>
            </a:r>
            <a:r>
              <a:rPr lang="de-DE" sz="1200" dirty="0" smtClean="0"/>
              <a:t> </a:t>
            </a:r>
            <a:r>
              <a:rPr lang="de-DE" sz="1200" dirty="0" err="1" smtClean="0"/>
              <a:t>dot</a:t>
            </a:r>
            <a:r>
              <a:rPr lang="de-DE" sz="1200" dirty="0" smtClean="0"/>
              <a:t> </a:t>
            </a:r>
            <a:r>
              <a:rPr lang="de-DE" sz="1200" dirty="0" err="1" smtClean="0"/>
              <a:t>Product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relative </a:t>
            </a:r>
            <a:r>
              <a:rPr lang="de-DE" sz="1200" dirty="0" err="1" smtClean="0"/>
              <a:t>intensities</a:t>
            </a:r>
            <a:r>
              <a:rPr lang="de-DE" sz="1200" dirty="0" smtClean="0"/>
              <a:t> [Stein 1994 p. 865]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200" dirty="0" smtClean="0"/>
              <a:t>Fourier-Trafo </a:t>
            </a:r>
            <a:r>
              <a:rPr lang="de-DE" sz="1200" dirty="0" err="1" smtClean="0"/>
              <a:t>Crosscorelation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>
                <a:sym typeface="Wingdings" pitchFamily="2" charset="2"/>
              </a:rPr>
              <a:t>Correlation</a:t>
            </a:r>
            <a:r>
              <a:rPr lang="de-DE" sz="1200" dirty="0" smtClean="0">
                <a:sym typeface="Wingdings" pitchFamily="2" charset="2"/>
              </a:rPr>
              <a:t> Score</a:t>
            </a:r>
            <a:r>
              <a:rPr lang="de-DE" sz="1200" dirty="0" smtClean="0"/>
              <a:t>(Yates 1998 p 3559)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endParaRPr lang="de-DE" sz="1200" dirty="0" smtClean="0"/>
          </a:p>
          <a:p>
            <a:r>
              <a:rPr lang="de-DE" sz="1200" dirty="0" err="1" smtClean="0"/>
              <a:t>Wichtung</a:t>
            </a: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Masse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Weighting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squaric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cubic</a:t>
            </a:r>
            <a:r>
              <a:rPr lang="de-DE" sz="1200" dirty="0" smtClean="0"/>
              <a:t>,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best</a:t>
            </a:r>
            <a:r>
              <a:rPr lang="de-DE" sz="1200" dirty="0" smtClean="0"/>
              <a:t> </a:t>
            </a:r>
            <a:r>
              <a:rPr lang="de-DE" sz="1200" dirty="0" err="1" smtClean="0"/>
              <a:t>exp</a:t>
            </a:r>
            <a:r>
              <a:rPr lang="de-DE" sz="1200" dirty="0" smtClean="0"/>
              <a:t>(</a:t>
            </a:r>
            <a:r>
              <a:rPr lang="de-DE" sz="1200" dirty="0" err="1" smtClean="0"/>
              <a:t>mass</a:t>
            </a:r>
            <a:r>
              <a:rPr lang="de-DE" sz="1200" dirty="0" smtClean="0"/>
              <a:t>/50) optimal [Stein 1994]</a:t>
            </a:r>
          </a:p>
          <a:p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Intensität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smtClean="0"/>
              <a:t>0.5-0.6 power [Stein 1994]</a:t>
            </a:r>
          </a:p>
          <a:p>
            <a:pPr marL="811530" lvl="1" indent="-171450">
              <a:buFont typeface="Arial" pitchFamily="34" charset="0"/>
              <a:buChar char="•"/>
            </a:pPr>
            <a:r>
              <a:rPr lang="de-DE" sz="1200" dirty="0" err="1" smtClean="0"/>
              <a:t>Logaritmic</a:t>
            </a:r>
            <a:r>
              <a:rPr lang="de-DE" sz="1200" dirty="0" smtClean="0"/>
              <a:t> </a:t>
            </a:r>
            <a:r>
              <a:rPr lang="de-DE" sz="1200" dirty="0" err="1" smtClean="0"/>
              <a:t>scaling</a:t>
            </a:r>
            <a:r>
              <a:rPr lang="de-DE" sz="1200" dirty="0" smtClean="0"/>
              <a:t> [Stein 1994]  eher schlecht da Peaks mit </a:t>
            </a:r>
            <a:r>
              <a:rPr lang="de-DE" sz="1200" dirty="0" err="1" smtClean="0"/>
              <a:t>geriner</a:t>
            </a:r>
            <a:r>
              <a:rPr lang="de-DE" sz="1200" dirty="0" smtClean="0"/>
              <a:t> Intensität übertrieben werden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849272" y="1416224"/>
            <a:ext cx="2960240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err="1" smtClean="0"/>
              <a:t>Correlation</a:t>
            </a:r>
            <a:r>
              <a:rPr lang="de-DE" sz="1000" dirty="0" smtClean="0"/>
              <a:t> </a:t>
            </a:r>
            <a:r>
              <a:rPr lang="de-DE" sz="1000" dirty="0" err="1" smtClean="0"/>
              <a:t>between</a:t>
            </a:r>
            <a:r>
              <a:rPr lang="de-DE" sz="1000" dirty="0" smtClean="0"/>
              <a:t> </a:t>
            </a:r>
            <a:r>
              <a:rPr lang="de-DE" sz="1000" dirty="0" err="1" smtClean="0"/>
              <a:t>observed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theoretical</a:t>
            </a:r>
            <a:r>
              <a:rPr lang="de-DE" sz="1000" dirty="0" smtClean="0"/>
              <a:t> </a:t>
            </a:r>
            <a:r>
              <a:rPr lang="de-DE" sz="1000" dirty="0" err="1" smtClean="0"/>
              <a:t>spectrum</a:t>
            </a:r>
            <a:r>
              <a:rPr lang="de-DE" sz="1000" dirty="0" smtClean="0"/>
              <a:t> [Frank 2005, p965]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000" dirty="0" smtClean="0"/>
              <a:t>Wahrscheinlichkeit für beobachtetes Spektrum (</a:t>
            </a:r>
            <a:r>
              <a:rPr lang="de-DE" sz="1000" dirty="0" err="1" smtClean="0"/>
              <a:t>likelihood</a:t>
            </a:r>
            <a:r>
              <a:rPr lang="de-DE" sz="1000" dirty="0" smtClean="0"/>
              <a:t> Test) </a:t>
            </a:r>
            <a:r>
              <a:rPr lang="de-DE" sz="1000" dirty="0" smtClean="0">
                <a:sym typeface="Wingdings" pitchFamily="2" charset="2"/>
              </a:rPr>
              <a:t> Wahrscheinlichkeitsnetze, </a:t>
            </a:r>
            <a:r>
              <a:rPr lang="de-DE" sz="1000" dirty="0" err="1" smtClean="0">
                <a:sym typeface="Wingdings" pitchFamily="2" charset="2"/>
              </a:rPr>
              <a:t>Markovketten</a:t>
            </a:r>
            <a:r>
              <a:rPr lang="de-DE" sz="1000" dirty="0" smtClean="0">
                <a:sym typeface="Wingdings" pitchFamily="2" charset="2"/>
              </a:rPr>
              <a:t> [Frank 2005p, 965]</a:t>
            </a:r>
            <a:endParaRPr lang="de-DE" sz="1000" dirty="0" smtClean="0"/>
          </a:p>
          <a:p>
            <a:r>
              <a:rPr lang="de-DE" sz="1000" dirty="0"/>
              <a:t>	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-7912" y="1488232"/>
            <a:ext cx="2880320" cy="5616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dirty="0" smtClean="0"/>
              <a:t>Vorfilterung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libary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Consensus </a:t>
            </a:r>
            <a:r>
              <a:rPr lang="de-DE" sz="1400" dirty="0" err="1" smtClean="0"/>
              <a:t>spectren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Signal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noise</a:t>
            </a:r>
            <a:r>
              <a:rPr lang="de-DE" sz="1400" dirty="0" smtClean="0"/>
              <a:t> </a:t>
            </a:r>
            <a:r>
              <a:rPr lang="de-DE" sz="1400" dirty="0" err="1" smtClean="0"/>
              <a:t>ratio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Best x </a:t>
            </a:r>
            <a:r>
              <a:rPr lang="de-DE" sz="1400" dirty="0" err="1" smtClean="0"/>
              <a:t>peaks</a:t>
            </a:r>
            <a:endParaRPr lang="de-DE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Normaliseren</a:t>
            </a:r>
            <a:r>
              <a:rPr lang="de-DE" sz="1400" dirty="0" smtClean="0"/>
              <a:t>  der Intensitäten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Kleine </a:t>
            </a:r>
            <a:r>
              <a:rPr lang="de-DE" sz="1400" dirty="0" err="1" smtClean="0"/>
              <a:t>mz</a:t>
            </a:r>
            <a:r>
              <a:rPr lang="de-DE" sz="1400" dirty="0" smtClean="0"/>
              <a:t> unter 100 </a:t>
            </a:r>
            <a:r>
              <a:rPr lang="de-DE" sz="1400" dirty="0" err="1" smtClean="0"/>
              <a:t>rauschmeisen</a:t>
            </a:r>
            <a:r>
              <a:rPr lang="de-DE" sz="1400" dirty="0" smtClean="0"/>
              <a:t> [Yates 1998, p3559]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Filtern der </a:t>
            </a:r>
            <a:r>
              <a:rPr lang="de-DE" sz="1400" dirty="0"/>
              <a:t>P</a:t>
            </a:r>
            <a:r>
              <a:rPr lang="de-DE" sz="1400" dirty="0" smtClean="0"/>
              <a:t>eaks größer als Mittelwert +1-2 Standardabweichung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err="1" smtClean="0"/>
              <a:t>Wichtung</a:t>
            </a:r>
            <a:r>
              <a:rPr lang="de-DE" sz="1400" dirty="0" smtClean="0"/>
              <a:t> mit inverser Normalverteilung [</a:t>
            </a:r>
            <a:r>
              <a:rPr lang="de-DE" sz="1400" dirty="0" err="1" smtClean="0"/>
              <a:t>me</a:t>
            </a:r>
            <a:r>
              <a:rPr lang="de-DE" sz="1400" dirty="0" smtClean="0"/>
              <a:t>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/>
              <a:t>Grass Intensität [Frank 2005] 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33% schwächster Peaks und Rest dadurch Teilen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>
                <a:sym typeface="Wingdings" pitchFamily="2" charset="2"/>
              </a:rPr>
              <a:t>Gruppen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400" dirty="0" smtClean="0">
                <a:sym typeface="Wingdings" pitchFamily="2" charset="2"/>
              </a:rPr>
              <a:t>Remove </a:t>
            </a:r>
            <a:r>
              <a:rPr lang="de-DE" sz="1400" dirty="0" err="1" smtClean="0">
                <a:sym typeface="Wingdings" pitchFamily="2" charset="2"/>
              </a:rPr>
              <a:t>regions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around</a:t>
            </a:r>
            <a:r>
              <a:rPr lang="de-DE" sz="1400" dirty="0" smtClean="0">
                <a:sym typeface="Wingdings" pitchFamily="2" charset="2"/>
              </a:rPr>
              <a:t> </a:t>
            </a:r>
            <a:r>
              <a:rPr lang="de-DE" sz="1400" dirty="0" err="1" smtClean="0">
                <a:sym typeface="Wingdings" pitchFamily="2" charset="2"/>
              </a:rPr>
              <a:t>Parentpeak</a:t>
            </a:r>
            <a:r>
              <a:rPr lang="de-DE" sz="1400" dirty="0" smtClean="0">
                <a:sym typeface="Wingdings" pitchFamily="2" charset="2"/>
              </a:rPr>
              <a:t> [</a:t>
            </a:r>
            <a:r>
              <a:rPr lang="de-DE" sz="1400" dirty="0" err="1" smtClean="0">
                <a:sym typeface="Wingdings" pitchFamily="2" charset="2"/>
              </a:rPr>
              <a:t>SpectraST</a:t>
            </a:r>
            <a:r>
              <a:rPr lang="de-DE" sz="1400" dirty="0" smtClean="0">
                <a:sym typeface="Wingdings" pitchFamily="2" charset="2"/>
              </a:rPr>
              <a:t>]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2128" y="7320880"/>
            <a:ext cx="12169352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Anregungen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err="1" smtClean="0"/>
              <a:t>Implementing</a:t>
            </a:r>
            <a:r>
              <a:rPr lang="de-DE" sz="1100" dirty="0" smtClean="0"/>
              <a:t> </a:t>
            </a:r>
            <a:r>
              <a:rPr lang="de-DE" sz="1100" dirty="0" err="1" smtClean="0"/>
              <a:t>special</a:t>
            </a:r>
            <a:r>
              <a:rPr lang="de-DE" sz="1100" dirty="0" smtClean="0"/>
              <a:t> </a:t>
            </a:r>
            <a:r>
              <a:rPr lang="de-DE" sz="1100" dirty="0" err="1" smtClean="0"/>
              <a:t>comments</a:t>
            </a:r>
            <a:r>
              <a:rPr lang="de-DE" sz="1100" dirty="0" smtClean="0"/>
              <a:t> [Stein 1994, p862]: </a:t>
            </a:r>
            <a:r>
              <a:rPr lang="de-DE" sz="1100" dirty="0" err="1" smtClean="0"/>
              <a:t>implementierung</a:t>
            </a:r>
            <a:r>
              <a:rPr lang="de-DE" sz="1100" dirty="0" smtClean="0"/>
              <a:t> von Besonderheiten beim PBM  Algorithmus, </a:t>
            </a:r>
            <a:r>
              <a:rPr lang="de-DE" sz="1100" dirty="0" err="1" smtClean="0"/>
              <a:t>spectral</a:t>
            </a:r>
            <a:r>
              <a:rPr lang="de-DE" sz="1100" dirty="0" smtClean="0"/>
              <a:t> </a:t>
            </a:r>
            <a:r>
              <a:rPr lang="de-DE" sz="1100" dirty="0" err="1" smtClean="0"/>
              <a:t>compression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contamination</a:t>
            </a:r>
            <a:r>
              <a:rPr lang="de-DE" sz="1100" dirty="0" smtClean="0"/>
              <a:t> </a:t>
            </a:r>
            <a:r>
              <a:rPr lang="de-DE" sz="1100" dirty="0" err="1" smtClean="0"/>
              <a:t>correction</a:t>
            </a:r>
            <a:r>
              <a:rPr lang="de-DE" sz="1100" dirty="0" smtClean="0"/>
              <a:t>, </a:t>
            </a:r>
            <a:r>
              <a:rPr lang="de-DE" sz="1100" dirty="0" err="1" smtClean="0"/>
              <a:t>peak</a:t>
            </a:r>
            <a:r>
              <a:rPr lang="de-DE" sz="1100" dirty="0" smtClean="0"/>
              <a:t> </a:t>
            </a:r>
            <a:r>
              <a:rPr lang="de-DE" sz="1100" dirty="0" err="1" smtClean="0"/>
              <a:t>flagging</a:t>
            </a:r>
            <a:r>
              <a:rPr lang="de-DE" sz="1100" dirty="0" smtClean="0"/>
              <a:t>, </a:t>
            </a:r>
            <a:r>
              <a:rPr lang="de-DE" sz="1100" dirty="0" err="1" smtClean="0"/>
              <a:t>reliability</a:t>
            </a:r>
            <a:r>
              <a:rPr lang="de-DE" sz="1100" dirty="0" smtClean="0"/>
              <a:t> </a:t>
            </a:r>
            <a:r>
              <a:rPr lang="de-DE" sz="1100" dirty="0" err="1" smtClean="0"/>
              <a:t>ranking</a:t>
            </a:r>
            <a:r>
              <a:rPr lang="de-DE" sz="1100" dirty="0" smtClean="0"/>
              <a:t>, </a:t>
            </a:r>
            <a:r>
              <a:rPr lang="de-DE" sz="1100" dirty="0" err="1" smtClean="0"/>
              <a:t>quadratic</a:t>
            </a:r>
            <a:r>
              <a:rPr lang="de-DE" sz="1100" dirty="0" smtClean="0"/>
              <a:t> </a:t>
            </a:r>
            <a:r>
              <a:rPr lang="de-DE" sz="1100" dirty="0" err="1" smtClean="0"/>
              <a:t>scaling</a:t>
            </a:r>
            <a:endParaRPr lang="de-DE" sz="11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sz="1100" dirty="0" smtClean="0"/>
              <a:t>Ideale Spektren erzeugen  mit allen </a:t>
            </a:r>
            <a:r>
              <a:rPr lang="de-DE" sz="1100" dirty="0" err="1" smtClean="0"/>
              <a:t>Sonderionen</a:t>
            </a:r>
            <a:r>
              <a:rPr lang="de-DE" sz="1100" dirty="0" smtClean="0"/>
              <a:t> (nach BLAST suche, oder wenn </a:t>
            </a:r>
            <a:r>
              <a:rPr lang="de-DE" sz="1100" dirty="0" err="1" smtClean="0"/>
              <a:t>Sequence</a:t>
            </a:r>
            <a:r>
              <a:rPr lang="de-DE" sz="1100" dirty="0" smtClean="0"/>
              <a:t> bekannt) </a:t>
            </a:r>
            <a:endParaRPr lang="en-US" sz="1100" dirty="0"/>
          </a:p>
        </p:txBody>
      </p:sp>
      <p:sp>
        <p:nvSpPr>
          <p:cNvPr id="13" name="Right Arrow 12"/>
          <p:cNvSpPr/>
          <p:nvPr/>
        </p:nvSpPr>
        <p:spPr>
          <a:xfrm>
            <a:off x="2872408" y="34324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4416" y="4008512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m/z-gate?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44416" y="4870286"/>
            <a:ext cx="1080120" cy="144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sz="1000" dirty="0" smtClean="0"/>
              <a:t>+- 5 </a:t>
            </a:r>
            <a:r>
              <a:rPr lang="de-DE" sz="1000" dirty="0" err="1" smtClean="0"/>
              <a:t>mz</a:t>
            </a:r>
            <a:r>
              <a:rPr lang="de-DE" sz="1000" dirty="0" smtClean="0"/>
              <a:t> [Yates 1998, p3559]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5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A3 Paper (297x420 mm)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Heyer</dc:creator>
  <cp:lastModifiedBy>Robert Heyer</cp:lastModifiedBy>
  <cp:revision>8</cp:revision>
  <dcterms:created xsi:type="dcterms:W3CDTF">2011-10-07T08:39:58Z</dcterms:created>
  <dcterms:modified xsi:type="dcterms:W3CDTF">2011-10-10T06:54:52Z</dcterms:modified>
</cp:coreProperties>
</file>