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13" saveSubsetFonts="1">
  <p:sldMasterIdLst>
    <p:sldMasterId id="2147483648" r:id="rId1"/>
  </p:sldMasterIdLst>
  <p:sldIdLst>
    <p:sldId id="256" r:id="rId2"/>
  </p:sldIdLst>
  <p:sldSz cx="12801600" cy="9601200" type="A3"/>
  <p:notesSz cx="9929813" cy="1435735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5" d="100"/>
          <a:sy n="95" d="100"/>
        </p:scale>
        <p:origin x="-288" y="44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1108923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[Stein]. Weitere Ursache theoretische Spektrum beachtet </a:t>
            </a:r>
            <a:r>
              <a:rPr lang="de-DE" sz="1200" dirty="0"/>
              <a:t>n</a:t>
            </a:r>
            <a:r>
              <a:rPr lang="de-DE" sz="1200" dirty="0" smtClean="0"/>
              <a:t>icht alle </a:t>
            </a:r>
            <a:r>
              <a:rPr lang="de-DE" sz="1200" dirty="0" err="1" smtClean="0"/>
              <a:t>einflüsse</a:t>
            </a:r>
            <a:r>
              <a:rPr lang="de-DE" sz="1200" dirty="0" smtClean="0"/>
              <a:t> die nur im realen Spektrum vorhanden sind. </a:t>
            </a:r>
          </a:p>
          <a:p>
            <a:r>
              <a:rPr lang="de-DE" sz="1200" dirty="0" smtClean="0"/>
              <a:t>Weitere Ursache </a:t>
            </a:r>
            <a:r>
              <a:rPr lang="de-DE" sz="1200" dirty="0" err="1" smtClean="0"/>
              <a:t>Cofragmentierung</a:t>
            </a:r>
            <a:r>
              <a:rPr lang="de-DE" sz="1200" dirty="0" smtClean="0"/>
              <a:t> von mehreren Peptiden.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309805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[Frank 2011]]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+ </a:t>
            </a:r>
            <a:r>
              <a:rPr lang="de-DE" sz="1200" dirty="0" err="1" smtClean="0"/>
              <a:t>Abstandswichtung</a:t>
            </a:r>
            <a:r>
              <a:rPr lang="de-DE" sz="1200" dirty="0" smtClean="0"/>
              <a:t>???[</a:t>
            </a:r>
            <a:r>
              <a:rPr lang="de-DE" sz="1200" dirty="0" err="1" smtClean="0"/>
              <a:t>me</a:t>
            </a:r>
            <a:r>
              <a:rPr lang="de-DE" sz="12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aber nur top 20 Peaks bei </a:t>
            </a:r>
            <a:r>
              <a:rPr lang="de-DE" sz="1200" dirty="0" err="1" smtClean="0"/>
              <a:t>X!Hunter</a:t>
            </a:r>
            <a:r>
              <a:rPr lang="de-DE" sz="1200" smtClean="0"/>
              <a:t> []Lam 2010</a:t>
            </a: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497144" y="912168"/>
            <a:ext cx="3312368" cy="6192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r>
              <a:rPr lang="de-DE" sz="1400" i="1" dirty="0" smtClean="0"/>
              <a:t>Hängt ab von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Qualität des </a:t>
            </a:r>
            <a:r>
              <a:rPr lang="de-DE" sz="1100" dirty="0" err="1" smtClean="0"/>
              <a:t>Scores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Quality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spectra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Size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database</a:t>
            </a:r>
            <a:endParaRPr lang="de-DE" sz="11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Scoring  über 2 </a:t>
            </a:r>
            <a:r>
              <a:rPr lang="de-DE" sz="1000" dirty="0" err="1" smtClean="0">
                <a:sym typeface="Wingdings" pitchFamily="2" charset="2"/>
              </a:rPr>
              <a:t>Metrics</a:t>
            </a:r>
            <a:r>
              <a:rPr lang="de-DE" sz="1000" dirty="0" smtClean="0">
                <a:sym typeface="Wingdings" pitchFamily="2" charset="2"/>
              </a:rPr>
              <a:t>: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Hit/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Abweicher</a:t>
            </a:r>
            <a:r>
              <a:rPr lang="de-DE" sz="1000" dirty="0" smtClean="0">
                <a:sym typeface="Wingdings" pitchFamily="2" charset="2"/>
              </a:rPr>
              <a:t> durch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top </a:t>
            </a:r>
            <a:r>
              <a:rPr lang="de-DE" sz="1000" dirty="0" err="1" smtClean="0">
                <a:sym typeface="Wingdings" pitchFamily="2" charset="2"/>
              </a:rPr>
              <a:t>hit</a:t>
            </a:r>
            <a:r>
              <a:rPr lang="de-DE" sz="1000" dirty="0" smtClean="0">
                <a:sym typeface="Wingdings" pitchFamily="2" charset="2"/>
              </a:rPr>
              <a:t>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Überprüfen ob </a:t>
            </a:r>
            <a:r>
              <a:rPr lang="de-DE" sz="1000" dirty="0" err="1" smtClean="0">
                <a:sym typeface="Wingdings" pitchFamily="2" charset="2"/>
              </a:rPr>
              <a:t>Dominranz</a:t>
            </a:r>
            <a:r>
              <a:rPr lang="de-DE" sz="1000" dirty="0" smtClean="0">
                <a:sym typeface="Wingdings" pitchFamily="2" charset="2"/>
              </a:rPr>
              <a:t> von Sehr großen [LAM 2007]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Plotten Peptide Score </a:t>
            </a:r>
            <a:r>
              <a:rPr lang="de-DE" sz="1000" dirty="0" err="1" smtClean="0">
                <a:sym typeface="Wingdings" pitchFamily="2" charset="2"/>
              </a:rPr>
              <a:t>against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frequency</a:t>
            </a:r>
            <a:r>
              <a:rPr lang="de-DE" sz="1000" dirty="0" smtClean="0">
                <a:sym typeface="Wingdings" pitchFamily="2" charset="2"/>
              </a:rPr>
              <a:t> Normalverteilung[Stehen 2004, p 706]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Target </a:t>
            </a:r>
            <a:r>
              <a:rPr lang="de-DE" sz="1000" dirty="0" err="1" smtClean="0">
                <a:sym typeface="Wingdings" pitchFamily="2" charset="2"/>
              </a:rPr>
              <a:t>Decoy</a:t>
            </a:r>
            <a:r>
              <a:rPr lang="de-DE" sz="1000" dirty="0" smtClean="0">
                <a:sym typeface="Wingdings" pitchFamily="2" charset="2"/>
              </a:rPr>
              <a:t> für Ähnlichkeitssuche </a:t>
            </a:r>
            <a:r>
              <a:rPr lang="de-DE" sz="1000" dirty="0" err="1" smtClean="0">
                <a:sym typeface="Wingdings" pitchFamily="2" charset="2"/>
              </a:rPr>
              <a:t>Spektrendatenbank</a:t>
            </a:r>
            <a:r>
              <a:rPr lang="de-DE" sz="1000" dirty="0" smtClean="0">
                <a:sym typeface="Wingdings" pitchFamily="2" charset="2"/>
              </a:rPr>
              <a:t> durchwürfeln und schauen </a:t>
            </a:r>
            <a:r>
              <a:rPr lang="de-DE" sz="1000" dirty="0" err="1" smtClean="0">
                <a:sym typeface="Wingdings" pitchFamily="2" charset="2"/>
              </a:rPr>
              <a:t>wieviel</a:t>
            </a:r>
            <a:r>
              <a:rPr lang="de-DE" sz="1000" dirty="0" smtClean="0">
                <a:sym typeface="Wingdings" pitchFamily="2" charset="2"/>
              </a:rPr>
              <a:t> gefunden wird (</a:t>
            </a:r>
            <a:r>
              <a:rPr lang="de-DE" sz="1000" dirty="0" err="1" smtClean="0">
                <a:sym typeface="Wingdings" pitchFamily="2" charset="2"/>
              </a:rPr>
              <a:t>me</a:t>
            </a:r>
            <a:r>
              <a:rPr lang="de-DE" sz="1000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>
                <a:sym typeface="Wingdings" pitchFamily="2" charset="2"/>
              </a:rPr>
              <a:t>Soring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schemes</a:t>
            </a:r>
            <a:r>
              <a:rPr lang="de-DE" sz="1000" dirty="0" smtClean="0">
                <a:sym typeface="Wingdings" pitchFamily="2" charset="2"/>
              </a:rPr>
              <a:t> [</a:t>
            </a:r>
            <a:r>
              <a:rPr lang="de-DE" sz="1000" dirty="0" err="1" smtClean="0">
                <a:sym typeface="Wingdings" pitchFamily="2" charset="2"/>
              </a:rPr>
              <a:t>Nesvizskii</a:t>
            </a:r>
            <a:r>
              <a:rPr lang="de-DE" sz="1000" dirty="0" smtClean="0">
                <a:sym typeface="Wingdings" pitchFamily="2" charset="2"/>
              </a:rPr>
              <a:t> 2007]: 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Spectral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correlation</a:t>
            </a:r>
            <a:r>
              <a:rPr lang="de-DE" sz="1000" dirty="0" smtClean="0">
                <a:sym typeface="Wingdings" pitchFamily="2" charset="2"/>
              </a:rPr>
              <a:t> ( </a:t>
            </a:r>
            <a:r>
              <a:rPr lang="de-DE" sz="1000" dirty="0" err="1" smtClean="0">
                <a:sym typeface="Wingdings" pitchFamily="2" charset="2"/>
              </a:rPr>
              <a:t>Sequest</a:t>
            </a:r>
            <a:r>
              <a:rPr lang="de-DE" sz="1000" dirty="0" smtClean="0">
                <a:sym typeface="Wingdings" pitchFamily="2" charset="2"/>
              </a:rPr>
              <a:t>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Shared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fragment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count</a:t>
            </a:r>
            <a:r>
              <a:rPr lang="de-DE" sz="1000" dirty="0" smtClean="0">
                <a:sym typeface="Wingdings" pitchFamily="2" charset="2"/>
              </a:rPr>
              <a:t>, </a:t>
            </a:r>
            <a:r>
              <a:rPr lang="de-DE" sz="1000" dirty="0" err="1" smtClean="0">
                <a:sym typeface="Wingdings" pitchFamily="2" charset="2"/>
              </a:rPr>
              <a:t>dot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product</a:t>
            </a:r>
            <a:r>
              <a:rPr lang="de-DE" sz="1000" dirty="0" smtClean="0">
                <a:sym typeface="Wingdings" pitchFamily="2" charset="2"/>
              </a:rPr>
              <a:t> (TANDEM, OMSSA, MASCOT)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Emperically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observed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rules</a:t>
            </a:r>
            <a:r>
              <a:rPr lang="de-DE" sz="1000" dirty="0" smtClean="0">
                <a:sym typeface="Wingdings" pitchFamily="2" charset="2"/>
              </a:rPr>
              <a:t> (</a:t>
            </a:r>
            <a:r>
              <a:rPr lang="de-DE" sz="1000" dirty="0" err="1" smtClean="0">
                <a:sym typeface="Wingdings" pitchFamily="2" charset="2"/>
              </a:rPr>
              <a:t>Spectrum</a:t>
            </a:r>
            <a:r>
              <a:rPr lang="de-DE" sz="1000" dirty="0" smtClean="0">
                <a:sym typeface="Wingdings" pitchFamily="2" charset="2"/>
              </a:rPr>
              <a:t> MILL)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Statistically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derived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fragmentation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rules</a:t>
            </a:r>
            <a:r>
              <a:rPr lang="de-DE" sz="1000" dirty="0" smtClean="0">
                <a:sym typeface="Wingdings" pitchFamily="2" charset="2"/>
              </a:rPr>
              <a:t> (PHENYX)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err="1" smtClean="0">
                <a:sym typeface="Wingdings" pitchFamily="2" charset="2"/>
              </a:rPr>
              <a:t>Based</a:t>
            </a:r>
            <a:r>
              <a:rPr lang="de-DE" sz="1000" dirty="0" smtClean="0">
                <a:sym typeface="Wingdings" pitchFamily="2" charset="2"/>
              </a:rPr>
              <a:t> on </a:t>
            </a:r>
            <a:r>
              <a:rPr lang="de-DE" sz="1000" dirty="0" err="1" smtClean="0">
                <a:sym typeface="Wingdings" pitchFamily="2" charset="2"/>
              </a:rPr>
              <a:t>arbitrary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scale</a:t>
            </a:r>
            <a:r>
              <a:rPr lang="de-DE" sz="1000" dirty="0" smtClean="0">
                <a:sym typeface="Wingdings" pitchFamily="2" charset="2"/>
              </a:rPr>
              <a:t> (</a:t>
            </a:r>
            <a:r>
              <a:rPr lang="de-DE" sz="1000" dirty="0" err="1" smtClean="0">
                <a:sym typeface="Wingdings" pitchFamily="2" charset="2"/>
              </a:rPr>
              <a:t>Xscorr</a:t>
            </a:r>
            <a:r>
              <a:rPr lang="de-DE" sz="1000" dirty="0" smtClean="0">
                <a:sym typeface="Wingdings" pitchFamily="2" charset="2"/>
              </a:rPr>
              <a:t> bei SEQUEST)</a:t>
            </a:r>
          </a:p>
          <a:p>
            <a:pPr marL="620713" lvl="1" indent="-168275">
              <a:buFont typeface="Arial" pitchFamily="34" charset="0"/>
              <a:buChar char="•"/>
              <a:tabLst>
                <a:tab pos="712788" algn="l"/>
              </a:tabLst>
            </a:pPr>
            <a:r>
              <a:rPr lang="de-DE" sz="1000" dirty="0" smtClean="0">
                <a:sym typeface="Wingdings" pitchFamily="2" charset="2"/>
              </a:rPr>
              <a:t>E-</a:t>
            </a:r>
            <a:r>
              <a:rPr lang="de-DE" sz="1000" dirty="0" err="1" smtClean="0">
                <a:sym typeface="Wingdings" pitchFamily="2" charset="2"/>
              </a:rPr>
              <a:t>value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expected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number</a:t>
            </a:r>
            <a:r>
              <a:rPr lang="de-DE" sz="1000" dirty="0" smtClean="0">
                <a:sym typeface="Wingdings" pitchFamily="2" charset="2"/>
              </a:rPr>
              <a:t> of  </a:t>
            </a:r>
            <a:r>
              <a:rPr lang="de-DE" sz="1000" dirty="0" err="1" smtClean="0">
                <a:sym typeface="Wingdings" pitchFamily="2" charset="2"/>
              </a:rPr>
              <a:t>peptides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expected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with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scores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equal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or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better</a:t>
            </a:r>
            <a:r>
              <a:rPr lang="de-DE" sz="1000" dirty="0" smtClean="0">
                <a:sym typeface="Wingdings" pitchFamily="2" charset="2"/>
              </a:rPr>
              <a:t> (Annahme </a:t>
            </a:r>
            <a:r>
              <a:rPr lang="de-DE" sz="1000" dirty="0" err="1" smtClean="0">
                <a:sym typeface="Wingdings" pitchFamily="2" charset="2"/>
              </a:rPr>
              <a:t>database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search</a:t>
            </a:r>
            <a:r>
              <a:rPr lang="de-DE" sz="1000" dirty="0" smtClean="0">
                <a:sym typeface="Wingdings" pitchFamily="2" charset="2"/>
              </a:rPr>
              <a:t>  </a:t>
            </a:r>
            <a:r>
              <a:rPr lang="de-DE" sz="1000" dirty="0" err="1" smtClean="0">
                <a:sym typeface="Wingdings" pitchFamily="2" charset="2"/>
              </a:rPr>
              <a:t>follows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certain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distribution</a:t>
            </a:r>
            <a:r>
              <a:rPr lang="de-DE" sz="1000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Nutzen von zusätzlichen Infos:  Massengenauigkeit, Peptide </a:t>
            </a:r>
            <a:r>
              <a:rPr lang="de-DE" sz="1000" dirty="0" err="1" smtClean="0">
                <a:sym typeface="Wingdings" pitchFamily="2" charset="2"/>
              </a:rPr>
              <a:t>separation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infos</a:t>
            </a:r>
            <a:r>
              <a:rPr lang="de-DE" sz="1000" dirty="0" smtClean="0">
                <a:sym typeface="Wingdings" pitchFamily="2" charset="2"/>
              </a:rPr>
              <a:t> </a:t>
            </a:r>
            <a:r>
              <a:rPr lang="de-DE" sz="1000" dirty="0" err="1" smtClean="0">
                <a:sym typeface="Wingdings" pitchFamily="2" charset="2"/>
              </a:rPr>
              <a:t>pI</a:t>
            </a:r>
            <a:r>
              <a:rPr lang="de-DE" sz="1000" dirty="0" smtClean="0">
                <a:sym typeface="Wingdings" pitchFamily="2" charset="2"/>
              </a:rPr>
              <a:t>, MW [</a:t>
            </a:r>
            <a:r>
              <a:rPr lang="de-DE" sz="1000" dirty="0" err="1" smtClean="0">
                <a:sym typeface="Wingdings" pitchFamily="2" charset="2"/>
              </a:rPr>
              <a:t>Nesvizskii</a:t>
            </a:r>
            <a:r>
              <a:rPr lang="de-DE" sz="1000" dirty="0" smtClean="0">
                <a:sym typeface="Wingdings" pitchFamily="2" charset="2"/>
              </a:rPr>
              <a:t> 2007, p791]: </a:t>
            </a:r>
            <a:endParaRPr lang="de-DE" sz="1000" dirty="0">
              <a:sym typeface="Wingdings" pitchFamily="2" charset="2"/>
            </a:endParaRPr>
          </a:p>
          <a:p>
            <a:pPr marL="712788" lvl="1" indent="-73025">
              <a:buFont typeface="Arial" pitchFamily="34" charset="0"/>
              <a:buChar char="•"/>
            </a:pPr>
            <a:endParaRPr lang="de-DE" sz="1000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223139"/>
            <a:ext cx="2880320" cy="588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Entfernen von Spektren mit weniger als 6 </a:t>
            </a:r>
            <a:r>
              <a:rPr lang="de-DE" sz="1400" dirty="0" err="1" smtClean="0">
                <a:sym typeface="Wingdings" pitchFamily="2" charset="2"/>
              </a:rPr>
              <a:t>peaks</a:t>
            </a:r>
            <a:r>
              <a:rPr lang="de-DE" sz="1400" dirty="0" smtClean="0">
                <a:sym typeface="Wingdings" pitchFamily="2" charset="2"/>
              </a:rPr>
              <a:t> und </a:t>
            </a:r>
            <a:r>
              <a:rPr lang="de-DE" sz="1400" dirty="0" err="1" smtClean="0">
                <a:sym typeface="Wingdings" pitchFamily="2" charset="2"/>
              </a:rPr>
              <a:t>Precursor</a:t>
            </a:r>
            <a:r>
              <a:rPr lang="de-DE" sz="1400" dirty="0" smtClean="0">
                <a:sym typeface="Wingdings" pitchFamily="2" charset="2"/>
              </a:rPr>
              <a:t> unter 500 [LAM 2007]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Ursachen warum die Ähnlichkeitssuche scheitert: Signal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noise</a:t>
            </a:r>
            <a:r>
              <a:rPr lang="de-DE" sz="1100" dirty="0" smtClean="0"/>
              <a:t>, fehlen von </a:t>
            </a:r>
            <a:r>
              <a:rPr lang="de-DE" sz="1100" dirty="0" err="1" smtClean="0"/>
              <a:t>Peptideion</a:t>
            </a:r>
            <a:r>
              <a:rPr lang="de-DE" sz="1100" dirty="0" smtClean="0"/>
              <a:t>/ </a:t>
            </a:r>
            <a:r>
              <a:rPr lang="de-DE" sz="1100" dirty="0" err="1" smtClean="0"/>
              <a:t>Supression</a:t>
            </a:r>
            <a:r>
              <a:rPr lang="de-DE" sz="1100" dirty="0" smtClean="0"/>
              <a:t>, Homologe oder </a:t>
            </a:r>
            <a:r>
              <a:rPr lang="de-DE" sz="1100" dirty="0" err="1" smtClean="0"/>
              <a:t>Isoformen</a:t>
            </a:r>
            <a:r>
              <a:rPr lang="de-DE" sz="1100" dirty="0" smtClean="0"/>
              <a:t>, untypische </a:t>
            </a:r>
            <a:r>
              <a:rPr lang="de-DE" sz="1100" dirty="0" err="1" smtClean="0"/>
              <a:t>Fragmemte</a:t>
            </a:r>
            <a:r>
              <a:rPr lang="de-DE" sz="1100" dirty="0" smtClean="0"/>
              <a:t> starkes Signal von Wasser oder Neutralitätsverlust aber schwaches y oder b 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Aufbauprinzip der </a:t>
            </a:r>
            <a:r>
              <a:rPr lang="de-DE" sz="1100" dirty="0" err="1" smtClean="0"/>
              <a:t>Spektrendatenbank</a:t>
            </a:r>
            <a:r>
              <a:rPr lang="de-DE" sz="1100" dirty="0" smtClean="0"/>
              <a:t> [Craig2006]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/>
              <a:t>Weiterer</a:t>
            </a:r>
            <a:r>
              <a:rPr lang="en-US" sz="1100" dirty="0" smtClean="0"/>
              <a:t> </a:t>
            </a:r>
            <a:r>
              <a:rPr lang="en-US" sz="1100" dirty="0" err="1" smtClean="0"/>
              <a:t>Suchlauf</a:t>
            </a:r>
            <a:r>
              <a:rPr lang="en-US" sz="1100" dirty="0" smtClean="0"/>
              <a:t> </a:t>
            </a:r>
            <a:r>
              <a:rPr lang="en-US" sz="1100" dirty="0" err="1" smtClean="0"/>
              <a:t>mit</a:t>
            </a:r>
            <a:r>
              <a:rPr lang="en-US" sz="1100" dirty="0" smtClean="0"/>
              <a:t> PTMs </a:t>
            </a:r>
            <a:r>
              <a:rPr lang="en-US" sz="1100" smtClean="0"/>
              <a:t>zulassen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A3 Paper (297x420 mm)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16</cp:revision>
  <cp:lastPrinted>2011-10-11T09:12:19Z</cp:lastPrinted>
  <dcterms:created xsi:type="dcterms:W3CDTF">2011-10-07T08:39:58Z</dcterms:created>
  <dcterms:modified xsi:type="dcterms:W3CDTF">2011-10-11T13:05:38Z</dcterms:modified>
</cp:coreProperties>
</file>