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2" r:id="rId5"/>
    <p:sldId id="263" r:id="rId6"/>
    <p:sldId id="257" r:id="rId7"/>
    <p:sldId id="266" r:id="rId8"/>
    <p:sldId id="264" r:id="rId9"/>
    <p:sldId id="265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34" d="100"/>
          <a:sy n="134" d="100"/>
        </p:scale>
        <p:origin x="-72" y="10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93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21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4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26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85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8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0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52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32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25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38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F795-FA65-48E2-9F4A-71286C1CE6C1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3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MetaproteomeAnalyser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175260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de-DE" b="1" u="sng" dirty="0" smtClean="0"/>
              <a:t>Ziele:</a:t>
            </a:r>
            <a:r>
              <a:rPr lang="de-DE" dirty="0" smtClean="0"/>
              <a:t>	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DE" dirty="0" smtClean="0"/>
              <a:t>ID Pipeline für </a:t>
            </a:r>
            <a:r>
              <a:rPr lang="de-DE" dirty="0" err="1" smtClean="0"/>
              <a:t>Proteomprojekte</a:t>
            </a:r>
            <a:endParaRPr lang="de-DE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de-DE" dirty="0" smtClean="0"/>
              <a:t>Statistische Auswertung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DE" dirty="0" err="1" smtClean="0"/>
              <a:t>Spektrensuche</a:t>
            </a:r>
            <a:r>
              <a:rPr lang="de-DE" dirty="0" smtClean="0"/>
              <a:t> über Ähnlichkeit</a:t>
            </a:r>
          </a:p>
          <a:p>
            <a:pPr algn="l"/>
            <a:endParaRPr lang="de-DE" b="1" u="sng" dirty="0"/>
          </a:p>
          <a:p>
            <a:pPr algn="l"/>
            <a:r>
              <a:rPr lang="de-DE" b="1" u="sng" dirty="0" smtClean="0"/>
              <a:t>Ansprüche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DE" dirty="0" smtClean="0"/>
              <a:t>Flexibel aber einfach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DE" dirty="0" smtClean="0"/>
              <a:t>Funktional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812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1.Projekt starten</a:t>
            </a:r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340768"/>
            <a:ext cx="8568952" cy="5328592"/>
            <a:chOff x="323528" y="1340768"/>
            <a:chExt cx="8568952" cy="5328592"/>
          </a:xfrm>
        </p:grpSpPr>
        <p:sp>
          <p:nvSpPr>
            <p:cNvPr id="4" name="Rectangle 3"/>
            <p:cNvSpPr/>
            <p:nvPr/>
          </p:nvSpPr>
          <p:spPr>
            <a:xfrm>
              <a:off x="323528" y="1340768"/>
              <a:ext cx="8568952" cy="5328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528" y="1340768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Projektverwaltung</a:t>
              </a:r>
              <a:endParaRPr lang="de-DE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528" y="1916832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Einlesen </a:t>
              </a:r>
              <a:r>
                <a:rPr lang="de-DE" sz="1400" dirty="0" err="1" smtClean="0"/>
                <a:t>Mgf‘s</a:t>
              </a:r>
              <a:endParaRPr lang="de-DE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528" y="2492896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Protein ID</a:t>
              </a:r>
              <a:endParaRPr lang="de-DE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3528" y="3068960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Ähnlichkeitssuche</a:t>
              </a:r>
              <a:endParaRPr lang="de-DE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528" y="3645024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Auswertung</a:t>
              </a:r>
              <a:endParaRPr lang="de-D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1484784"/>
              <a:ext cx="612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 smtClean="0"/>
                <a:t>Projektverwaltung</a:t>
              </a:r>
              <a:endParaRPr lang="de-DE" u="sng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83768" y="1916832"/>
            <a:ext cx="1440160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New Projekt</a:t>
            </a:r>
            <a:endParaRPr lang="de-DE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1916832"/>
            <a:ext cx="1440160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00" dirty="0" err="1" smtClean="0"/>
              <a:t>Load</a:t>
            </a:r>
            <a:r>
              <a:rPr lang="de-DE" sz="1700" dirty="0" smtClean="0"/>
              <a:t> Projekt</a:t>
            </a:r>
            <a:endParaRPr lang="de-DE" sz="1700" dirty="0"/>
          </a:p>
        </p:txBody>
      </p:sp>
      <p:sp>
        <p:nvSpPr>
          <p:cNvPr id="14" name="TextBox 13"/>
          <p:cNvSpPr txBox="1"/>
          <p:nvPr/>
        </p:nvSpPr>
        <p:spPr>
          <a:xfrm>
            <a:off x="3995936" y="2636912"/>
            <a:ext cx="136815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564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Projektname: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5724128" y="1907540"/>
            <a:ext cx="1440160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Save Projekt</a:t>
            </a:r>
            <a:endParaRPr lang="de-DE" sz="17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0312" y="1916832"/>
            <a:ext cx="1440160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Delete Projekt</a:t>
            </a:r>
            <a:endParaRPr lang="de-DE" sz="1700" dirty="0"/>
          </a:p>
        </p:txBody>
      </p:sp>
      <p:sp>
        <p:nvSpPr>
          <p:cNvPr id="27" name="Rectangle 26"/>
          <p:cNvSpPr/>
          <p:nvPr/>
        </p:nvSpPr>
        <p:spPr>
          <a:xfrm>
            <a:off x="2411760" y="3284984"/>
            <a:ext cx="1908212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Listbox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Eigenschaft 1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Eigenschaft 2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96036" y="3861048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Eigenschaft X: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6372200" y="3933056"/>
            <a:ext cx="136815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4409982" y="4149080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Wert Eigenschaft X: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6372200" y="4221088"/>
            <a:ext cx="136815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2" name="TextBox 31"/>
          <p:cNvSpPr txBox="1"/>
          <p:nvPr/>
        </p:nvSpPr>
        <p:spPr>
          <a:xfrm>
            <a:off x="4568896" y="4725144"/>
            <a:ext cx="1803303" cy="877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Weitere Eigenschaft</a:t>
            </a:r>
          </a:p>
          <a:p>
            <a:endParaRPr lang="de-DE" sz="1700" dirty="0"/>
          </a:p>
        </p:txBody>
      </p:sp>
      <p:sp>
        <p:nvSpPr>
          <p:cNvPr id="33" name="TextBox 32"/>
          <p:cNvSpPr txBox="1"/>
          <p:nvPr/>
        </p:nvSpPr>
        <p:spPr>
          <a:xfrm>
            <a:off x="6948264" y="4725144"/>
            <a:ext cx="1512168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Eigenschaft</a:t>
            </a:r>
          </a:p>
          <a:p>
            <a:r>
              <a:rPr lang="de-DE" sz="1700" dirty="0" smtClean="0"/>
              <a:t>löschen</a:t>
            </a:r>
            <a:endParaRPr lang="de-DE" sz="1700" dirty="0"/>
          </a:p>
        </p:txBody>
      </p:sp>
      <p:sp>
        <p:nvSpPr>
          <p:cNvPr id="3" name="Rounded Rectangle 2"/>
          <p:cNvSpPr/>
          <p:nvPr/>
        </p:nvSpPr>
        <p:spPr>
          <a:xfrm>
            <a:off x="467544" y="4437112"/>
            <a:ext cx="2232248" cy="208823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 err="1" smtClean="0">
                <a:solidFill>
                  <a:schemeClr val="accent2"/>
                </a:solidFill>
              </a:rPr>
              <a:t>Komentare</a:t>
            </a:r>
            <a:r>
              <a:rPr lang="de-DE" sz="1400" dirty="0" smtClean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400" dirty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smtClean="0">
                <a:solidFill>
                  <a:schemeClr val="accent2"/>
                </a:solidFill>
              </a:rPr>
              <a:t>Projekt DB erzeugen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smtClean="0">
                <a:solidFill>
                  <a:schemeClr val="accent2"/>
                </a:solidFill>
              </a:rPr>
              <a:t>Projekt vereinigen und teilen???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smtClean="0">
                <a:solidFill>
                  <a:schemeClr val="accent2"/>
                </a:solidFill>
              </a:rPr>
              <a:t>Vorgaben Sinnvoll</a:t>
            </a:r>
            <a:endParaRPr lang="de-DE" sz="1400" dirty="0">
              <a:solidFill>
                <a:schemeClr val="accent2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59905" y="5611843"/>
            <a:ext cx="3512295" cy="913501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rgbClr val="92D050"/>
                </a:solidFill>
              </a:rPr>
              <a:t>Datenbank Spektren: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 err="1" smtClean="0">
                <a:solidFill>
                  <a:srgbClr val="92D050"/>
                </a:solidFill>
              </a:rPr>
              <a:t>ProjektID</a:t>
            </a:r>
            <a:endParaRPr lang="de-DE" sz="1200" dirty="0" smtClean="0">
              <a:solidFill>
                <a:srgbClr val="92D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 smtClean="0">
                <a:solidFill>
                  <a:srgbClr val="92D050"/>
                </a:solidFill>
              </a:rPr>
              <a:t>Projektname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 smtClean="0">
                <a:solidFill>
                  <a:srgbClr val="92D050"/>
                </a:solidFill>
              </a:rPr>
              <a:t>Eigenschaften Projekt</a:t>
            </a:r>
          </a:p>
          <a:p>
            <a:endParaRPr lang="de-DE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0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2.Einlesen </a:t>
            </a:r>
            <a:r>
              <a:rPr lang="de-DE" dirty="0" err="1" smtClean="0"/>
              <a:t>Mgf‘s</a:t>
            </a:r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340768"/>
            <a:ext cx="8568952" cy="5328592"/>
            <a:chOff x="323528" y="1340768"/>
            <a:chExt cx="8568952" cy="5328592"/>
          </a:xfrm>
        </p:grpSpPr>
        <p:sp>
          <p:nvSpPr>
            <p:cNvPr id="4" name="Rectangle 3"/>
            <p:cNvSpPr/>
            <p:nvPr/>
          </p:nvSpPr>
          <p:spPr>
            <a:xfrm>
              <a:off x="323528" y="1340768"/>
              <a:ext cx="8568952" cy="5328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528" y="1340768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Projektverwaltung</a:t>
              </a:r>
              <a:endParaRPr lang="de-DE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528" y="1916832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Einlesen </a:t>
              </a:r>
              <a:r>
                <a:rPr lang="de-DE" dirty="0" err="1" smtClean="0"/>
                <a:t>Mgf‘s</a:t>
              </a:r>
              <a:endParaRPr lang="de-D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528" y="2492896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Protein ID</a:t>
              </a:r>
              <a:endParaRPr lang="de-D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3528" y="3068960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528" y="3645024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1484784"/>
              <a:ext cx="612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 smtClean="0"/>
                <a:t>Einlesen </a:t>
              </a:r>
              <a:r>
                <a:rPr lang="de-DE" u="sng" dirty="0" err="1" smtClean="0"/>
                <a:t>Mgf`s</a:t>
              </a:r>
              <a:endParaRPr lang="de-DE" u="sng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56129" y="1340768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Projekt: XYZ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2483768" y="27716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Spot: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2411760" y="23488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MS-Geräte: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2431920" y="1918080"/>
            <a:ext cx="1852047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Files Auswählen</a:t>
            </a:r>
            <a:endParaRPr lang="de-DE" sz="1700" dirty="0"/>
          </a:p>
        </p:txBody>
      </p:sp>
      <p:sp>
        <p:nvSpPr>
          <p:cNvPr id="21" name="TextBox 20"/>
          <p:cNvSpPr txBox="1"/>
          <p:nvPr/>
        </p:nvSpPr>
        <p:spPr>
          <a:xfrm>
            <a:off x="3995936" y="2420888"/>
            <a:ext cx="136815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3131840" y="2780928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95936" y="27716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Gesamtverdau: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5975268" y="2852936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5959967" y="4077072"/>
            <a:ext cx="2920133" cy="259191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>
                <a:solidFill>
                  <a:schemeClr val="accent2"/>
                </a:solidFill>
              </a:rPr>
              <a:t>Komentare</a:t>
            </a:r>
            <a:r>
              <a:rPr lang="de-DE" dirty="0" smtClean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2"/>
                </a:solidFill>
              </a:rPr>
              <a:t>Files Auswählen äquivalent zu </a:t>
            </a:r>
            <a:r>
              <a:rPr lang="de-DE" dirty="0" err="1" smtClean="0">
                <a:solidFill>
                  <a:schemeClr val="accent2"/>
                </a:solidFill>
              </a:rPr>
              <a:t>uiinput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Matlab</a:t>
            </a:r>
            <a:endParaRPr lang="de-DE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2"/>
                </a:solidFill>
              </a:rPr>
              <a:t>Danach </a:t>
            </a:r>
            <a:r>
              <a:rPr lang="de-DE" dirty="0" err="1" smtClean="0">
                <a:solidFill>
                  <a:schemeClr val="accent2"/>
                </a:solidFill>
              </a:rPr>
              <a:t>Mgf‘s</a:t>
            </a:r>
            <a:r>
              <a:rPr lang="de-DE" dirty="0" smtClean="0">
                <a:solidFill>
                  <a:schemeClr val="accent2"/>
                </a:solidFill>
              </a:rPr>
              <a:t> durchparsen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2"/>
                </a:solidFill>
              </a:rPr>
              <a:t>Spektren DB erzeugen</a:t>
            </a:r>
          </a:p>
          <a:p>
            <a:endParaRPr lang="de-DE" dirty="0" smtClean="0">
              <a:solidFill>
                <a:schemeClr val="accent2"/>
              </a:solidFill>
            </a:endParaRPr>
          </a:p>
          <a:p>
            <a:endParaRPr lang="de-DE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3528" y="1340768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Projektverwaltung</a:t>
            </a:r>
            <a:endParaRPr lang="de-DE" sz="1400" dirty="0"/>
          </a:p>
        </p:txBody>
      </p:sp>
      <p:sp>
        <p:nvSpPr>
          <p:cNvPr id="22" name="Rectangle 21"/>
          <p:cNvSpPr/>
          <p:nvPr/>
        </p:nvSpPr>
        <p:spPr>
          <a:xfrm>
            <a:off x="323528" y="1916832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Einlesen </a:t>
            </a:r>
            <a:r>
              <a:rPr lang="de-DE" sz="1400" dirty="0" err="1" smtClean="0"/>
              <a:t>Mgf‘s</a:t>
            </a:r>
            <a:endParaRPr lang="de-DE" sz="1400" dirty="0"/>
          </a:p>
        </p:txBody>
      </p:sp>
      <p:sp>
        <p:nvSpPr>
          <p:cNvPr id="24" name="Rectangle 23"/>
          <p:cNvSpPr/>
          <p:nvPr/>
        </p:nvSpPr>
        <p:spPr>
          <a:xfrm>
            <a:off x="323528" y="2492896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Protein ID</a:t>
            </a:r>
            <a:endParaRPr lang="de-DE" sz="1400" dirty="0"/>
          </a:p>
        </p:txBody>
      </p:sp>
      <p:sp>
        <p:nvSpPr>
          <p:cNvPr id="27" name="Rectangle 26"/>
          <p:cNvSpPr/>
          <p:nvPr/>
        </p:nvSpPr>
        <p:spPr>
          <a:xfrm>
            <a:off x="323528" y="3068960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Ähnlichkeitssuche</a:t>
            </a:r>
            <a:endParaRPr lang="de-DE" sz="1400" dirty="0"/>
          </a:p>
        </p:txBody>
      </p:sp>
      <p:sp>
        <p:nvSpPr>
          <p:cNvPr id="28" name="Rectangle 27"/>
          <p:cNvSpPr/>
          <p:nvPr/>
        </p:nvSpPr>
        <p:spPr>
          <a:xfrm>
            <a:off x="323528" y="3645024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Auswertung</a:t>
            </a:r>
            <a:endParaRPr lang="de-DE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1887797" y="3645024"/>
            <a:ext cx="3512295" cy="302396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rgbClr val="92D050"/>
                </a:solidFill>
              </a:rPr>
              <a:t>Datenbank Spektren: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rgbClr val="92D050"/>
                </a:solidFill>
              </a:rPr>
              <a:t>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rgbClr val="92D050"/>
                </a:solidFill>
              </a:rPr>
              <a:t>Welches Projekt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rgbClr val="92D050"/>
                </a:solidFill>
              </a:rPr>
              <a:t>m/z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rgbClr val="92D050"/>
                </a:solidFill>
              </a:rPr>
              <a:t>Charge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>
                <a:solidFill>
                  <a:srgbClr val="92D050"/>
                </a:solidFill>
              </a:rPr>
              <a:t>Intensity</a:t>
            </a:r>
            <a:endParaRPr lang="de-DE" dirty="0" smtClean="0">
              <a:solidFill>
                <a:srgbClr val="92D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rgbClr val="92D050"/>
                </a:solidFill>
              </a:rPr>
              <a:t>Spektrum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rgbClr val="92D050"/>
                </a:solidFill>
              </a:rPr>
              <a:t>Gerät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rgbClr val="92D050"/>
                </a:solidFill>
              </a:rPr>
              <a:t>Spot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rgbClr val="92D050"/>
                </a:solidFill>
              </a:rPr>
              <a:t>Spektrum Qualität??</a:t>
            </a:r>
          </a:p>
          <a:p>
            <a:endParaRPr lang="de-DE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2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3a.Protein ID</a:t>
            </a:r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268760"/>
            <a:ext cx="8568952" cy="5328592"/>
            <a:chOff x="323528" y="1340768"/>
            <a:chExt cx="8568952" cy="5328592"/>
          </a:xfrm>
        </p:grpSpPr>
        <p:sp>
          <p:nvSpPr>
            <p:cNvPr id="4" name="Rectangle 3"/>
            <p:cNvSpPr/>
            <p:nvPr/>
          </p:nvSpPr>
          <p:spPr>
            <a:xfrm>
              <a:off x="323528" y="1340768"/>
              <a:ext cx="8568952" cy="5328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528" y="1340768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Projektverwaltung</a:t>
              </a:r>
              <a:endParaRPr lang="de-DE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528" y="1916832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Einlesen </a:t>
              </a:r>
              <a:r>
                <a:rPr lang="de-DE" dirty="0" err="1" smtClean="0"/>
                <a:t>Mgf‘s</a:t>
              </a:r>
              <a:endParaRPr lang="de-D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528" y="2492896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Protein ID</a:t>
              </a:r>
              <a:endParaRPr lang="de-D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3528" y="3789040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528" y="4365104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1484784"/>
              <a:ext cx="612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 smtClean="0"/>
                <a:t>Protein ID</a:t>
              </a:r>
              <a:endParaRPr lang="de-DE" u="sng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56129" y="1340768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Projekt: XYZ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793816" y="2340904"/>
            <a:ext cx="1091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Datenbanksuche</a:t>
            </a:r>
            <a:endParaRPr lang="de-DE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462863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X!Tandem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6012160" y="2823342"/>
            <a:ext cx="1852047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Files Auswählen</a:t>
            </a:r>
            <a:endParaRPr lang="de-DE" sz="1700" dirty="0"/>
          </a:p>
        </p:txBody>
      </p:sp>
      <p:sp>
        <p:nvSpPr>
          <p:cNvPr id="23" name="TextBox 22"/>
          <p:cNvSpPr txBox="1"/>
          <p:nvPr/>
        </p:nvSpPr>
        <p:spPr>
          <a:xfrm>
            <a:off x="3851920" y="1916832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11760" y="24640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OMSSA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55776" y="35714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Inspect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2432096" y="300995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Myrimatch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2486341" y="41859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PepNovo</a:t>
            </a:r>
            <a:r>
              <a:rPr lang="de-DE" dirty="0"/>
              <a:t>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62862" y="18445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Mascot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2459745" y="274097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Crux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2031046" y="4199426"/>
            <a:ext cx="617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de </a:t>
            </a:r>
            <a:r>
              <a:rPr lang="de-DE" sz="1000" dirty="0" err="1" smtClean="0"/>
              <a:t>novo</a:t>
            </a:r>
            <a:endParaRPr lang="de-DE" sz="10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984821" y="3599031"/>
            <a:ext cx="70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Tag </a:t>
            </a:r>
            <a:r>
              <a:rPr lang="de-DE" sz="1000" dirty="0" err="1" smtClean="0"/>
              <a:t>based</a:t>
            </a:r>
            <a:endParaRPr lang="de-DE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851920" y="2204864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851920" y="2492896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836684" y="2780928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836684" y="3068960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825931" y="3675686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825931" y="4221088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3" name="Rectangle 2"/>
          <p:cNvSpPr/>
          <p:nvPr/>
        </p:nvSpPr>
        <p:spPr>
          <a:xfrm>
            <a:off x="5427433" y="1412776"/>
            <a:ext cx="3096344" cy="2432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" name="TextBox 39"/>
          <p:cNvSpPr txBox="1"/>
          <p:nvPr/>
        </p:nvSpPr>
        <p:spPr>
          <a:xfrm>
            <a:off x="5688124" y="1916832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Spotdatenbank</a:t>
            </a:r>
            <a:endParaRPr lang="de-DE" dirty="0"/>
          </a:p>
        </p:txBody>
      </p:sp>
      <p:sp>
        <p:nvSpPr>
          <p:cNvPr id="41" name="TextBox 40"/>
          <p:cNvSpPr txBox="1"/>
          <p:nvPr/>
        </p:nvSpPr>
        <p:spPr>
          <a:xfrm>
            <a:off x="5760132" y="2276872"/>
            <a:ext cx="18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Use</a:t>
            </a:r>
            <a:r>
              <a:rPr lang="de-DE" sz="1200" dirty="0" smtClean="0"/>
              <a:t>  Spotdatenbank:</a:t>
            </a:r>
            <a:endParaRPr lang="de-DE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164288" y="2276872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796136" y="2636912"/>
            <a:ext cx="185204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Select Spotdatenbank</a:t>
            </a:r>
            <a:endParaRPr lang="de-DE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807480" y="3106883"/>
            <a:ext cx="2530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Ausgewählte Spotdatenbank</a:t>
            </a:r>
            <a:endParaRPr lang="de-DE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793886" y="3284984"/>
            <a:ext cx="2530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Neue Spots mit aufnehmen:</a:t>
            </a:r>
            <a:endParaRPr lang="de-DE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756195" y="3212976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555776" y="4956498"/>
            <a:ext cx="222967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Suche Starten</a:t>
            </a:r>
            <a:endParaRPr lang="de-DE" sz="1200" dirty="0"/>
          </a:p>
        </p:txBody>
      </p:sp>
      <p:sp>
        <p:nvSpPr>
          <p:cNvPr id="49" name="Rectangle 48"/>
          <p:cNvSpPr/>
          <p:nvPr/>
        </p:nvSpPr>
        <p:spPr>
          <a:xfrm>
            <a:off x="323528" y="3429000"/>
            <a:ext cx="1492992" cy="349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ID LISTE</a:t>
            </a:r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323528" y="3068960"/>
            <a:ext cx="1492992" cy="349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Suche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3528" y="1336565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Projektverwaltung</a:t>
            </a:r>
            <a:endParaRPr lang="de-DE" sz="1400" dirty="0"/>
          </a:p>
        </p:txBody>
      </p:sp>
      <p:sp>
        <p:nvSpPr>
          <p:cNvPr id="51" name="Rectangle 50"/>
          <p:cNvSpPr/>
          <p:nvPr/>
        </p:nvSpPr>
        <p:spPr>
          <a:xfrm>
            <a:off x="323528" y="1912629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Einlesen </a:t>
            </a:r>
            <a:r>
              <a:rPr lang="de-DE" sz="1400" dirty="0" err="1" smtClean="0"/>
              <a:t>Mgf‘s</a:t>
            </a:r>
            <a:endParaRPr lang="de-DE" sz="1400" dirty="0"/>
          </a:p>
        </p:txBody>
      </p:sp>
      <p:sp>
        <p:nvSpPr>
          <p:cNvPr id="52" name="Rectangle 51"/>
          <p:cNvSpPr/>
          <p:nvPr/>
        </p:nvSpPr>
        <p:spPr>
          <a:xfrm>
            <a:off x="323528" y="2488693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Protein ID</a:t>
            </a:r>
            <a:endParaRPr lang="de-DE" sz="1400" dirty="0"/>
          </a:p>
        </p:txBody>
      </p:sp>
      <p:sp>
        <p:nvSpPr>
          <p:cNvPr id="55" name="Rectangle 54"/>
          <p:cNvSpPr/>
          <p:nvPr/>
        </p:nvSpPr>
        <p:spPr>
          <a:xfrm>
            <a:off x="323528" y="3804370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Ähnlichkeitssuche</a:t>
            </a:r>
            <a:endParaRPr lang="de-DE" sz="1400" dirty="0"/>
          </a:p>
        </p:txBody>
      </p:sp>
      <p:sp>
        <p:nvSpPr>
          <p:cNvPr id="56" name="Rectangle 55"/>
          <p:cNvSpPr/>
          <p:nvPr/>
        </p:nvSpPr>
        <p:spPr>
          <a:xfrm>
            <a:off x="323528" y="4380434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Auswertung</a:t>
            </a:r>
            <a:endParaRPr lang="de-DE" sz="1400" dirty="0"/>
          </a:p>
        </p:txBody>
      </p:sp>
      <p:sp>
        <p:nvSpPr>
          <p:cNvPr id="57" name="Rectangle 56"/>
          <p:cNvSpPr/>
          <p:nvPr/>
        </p:nvSpPr>
        <p:spPr>
          <a:xfrm>
            <a:off x="324940" y="3778822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Ähnlichkeitssuche</a:t>
            </a:r>
            <a:endParaRPr lang="de-DE" sz="1400" dirty="0"/>
          </a:p>
        </p:txBody>
      </p:sp>
      <p:sp>
        <p:nvSpPr>
          <p:cNvPr id="58" name="Rectangle 57"/>
          <p:cNvSpPr/>
          <p:nvPr/>
        </p:nvSpPr>
        <p:spPr>
          <a:xfrm>
            <a:off x="324940" y="4354886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Auswertung</a:t>
            </a:r>
            <a:endParaRPr lang="de-DE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11560" y="5661248"/>
            <a:ext cx="3512295" cy="913501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rgbClr val="92D050"/>
                </a:solidFill>
              </a:rPr>
              <a:t>Datenbank Spots: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 smtClean="0">
                <a:solidFill>
                  <a:srgbClr val="92D050"/>
                </a:solidFill>
              </a:rPr>
              <a:t>Regelmäßig neue Spots einfüttern</a:t>
            </a:r>
          </a:p>
          <a:p>
            <a:endParaRPr lang="de-DE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96873" y="3501008"/>
            <a:ext cx="3660028" cy="324036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>
                <a:solidFill>
                  <a:schemeClr val="accent2"/>
                </a:solidFill>
              </a:rPr>
              <a:t>Komentare</a:t>
            </a:r>
            <a:r>
              <a:rPr lang="de-DE" dirty="0" smtClean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smtClean="0">
                <a:solidFill>
                  <a:schemeClr val="accent2"/>
                </a:solidFill>
              </a:rPr>
              <a:t>Thilos Ansatz Implementieren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err="1" smtClean="0">
                <a:solidFill>
                  <a:schemeClr val="accent2"/>
                </a:solidFill>
              </a:rPr>
              <a:t>Selektspotdatenbank</a:t>
            </a:r>
            <a:r>
              <a:rPr lang="de-DE" sz="1100" dirty="0" smtClean="0">
                <a:solidFill>
                  <a:schemeClr val="accent2"/>
                </a:solidFill>
                <a:sym typeface="Wingdings" pitchFamily="2" charset="2"/>
              </a:rPr>
              <a:t> kann das in Thilos </a:t>
            </a:r>
            <a:r>
              <a:rPr lang="de-DE" sz="1100" dirty="0" err="1" smtClean="0">
                <a:solidFill>
                  <a:schemeClr val="accent2"/>
                </a:solidFill>
                <a:sym typeface="Wingdings" pitchFamily="2" charset="2"/>
              </a:rPr>
              <a:t>ansatz</a:t>
            </a:r>
            <a:r>
              <a:rPr lang="de-DE" sz="1100" dirty="0" smtClean="0">
                <a:solidFill>
                  <a:schemeClr val="accent2"/>
                </a:solidFill>
                <a:sym typeface="Wingdings" pitchFamily="2" charset="2"/>
              </a:rPr>
              <a:t> mit implementiert werden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smtClean="0">
                <a:solidFill>
                  <a:schemeClr val="accent2"/>
                </a:solidFill>
                <a:sym typeface="Wingdings" pitchFamily="2" charset="2"/>
              </a:rPr>
              <a:t>Scoring Algorithmus dahinter setzen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smtClean="0">
                <a:solidFill>
                  <a:schemeClr val="accent2"/>
                </a:solidFill>
                <a:sym typeface="Wingdings" pitchFamily="2" charset="2"/>
              </a:rPr>
              <a:t>Ergebnis Proteine in </a:t>
            </a:r>
            <a:r>
              <a:rPr lang="de-DE" sz="1100" dirty="0" err="1" smtClean="0">
                <a:solidFill>
                  <a:schemeClr val="accent2"/>
                </a:solidFill>
                <a:sym typeface="Wingdings" pitchFamily="2" charset="2"/>
              </a:rPr>
              <a:t>Spektrenliste</a:t>
            </a:r>
            <a:endParaRPr lang="de-DE" sz="1100" dirty="0" smtClean="0">
              <a:solidFill>
                <a:schemeClr val="accent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smtClean="0">
                <a:solidFill>
                  <a:schemeClr val="accent2"/>
                </a:solidFill>
                <a:sym typeface="Wingdings" pitchFamily="2" charset="2"/>
              </a:rPr>
              <a:t>Ergebnis Spots in </a:t>
            </a:r>
            <a:r>
              <a:rPr lang="de-DE" sz="1100" dirty="0" err="1" smtClean="0">
                <a:solidFill>
                  <a:schemeClr val="accent2"/>
                </a:solidFill>
                <a:sym typeface="Wingdings" pitchFamily="2" charset="2"/>
              </a:rPr>
              <a:t>Spektrenliste</a:t>
            </a:r>
            <a:r>
              <a:rPr lang="de-DE" sz="1100" dirty="0" smtClean="0">
                <a:solidFill>
                  <a:schemeClr val="accent2"/>
                </a:solidFill>
                <a:sym typeface="Wingdings" pitchFamily="2" charset="2"/>
              </a:rPr>
              <a:t> (mehrere Einträge möglich)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smtClean="0">
                <a:solidFill>
                  <a:schemeClr val="accent2"/>
                </a:solidFill>
                <a:sym typeface="Wingdings" pitchFamily="2" charset="2"/>
              </a:rPr>
              <a:t>Spot DB erneuert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smtClean="0">
                <a:solidFill>
                  <a:srgbClr val="C00000"/>
                </a:solidFill>
                <a:sym typeface="Wingdings" pitchFamily="2" charset="2"/>
              </a:rPr>
              <a:t>Quantitative? </a:t>
            </a:r>
            <a:r>
              <a:rPr lang="de-DE" sz="1100" dirty="0" err="1">
                <a:solidFill>
                  <a:srgbClr val="C00000"/>
                </a:solidFill>
              </a:rPr>
              <a:t>spectral</a:t>
            </a:r>
            <a:r>
              <a:rPr lang="de-DE" sz="1100" dirty="0">
                <a:solidFill>
                  <a:srgbClr val="C00000"/>
                </a:solidFill>
              </a:rPr>
              <a:t> </a:t>
            </a:r>
            <a:r>
              <a:rPr lang="de-DE" sz="1100" dirty="0" err="1">
                <a:solidFill>
                  <a:srgbClr val="C00000"/>
                </a:solidFill>
              </a:rPr>
              <a:t>counting</a:t>
            </a:r>
            <a:r>
              <a:rPr lang="de-DE" sz="1100" dirty="0">
                <a:solidFill>
                  <a:srgbClr val="C00000"/>
                </a:solidFill>
              </a:rPr>
              <a:t> [LSY04</a:t>
            </a:r>
            <a:r>
              <a:rPr lang="de-DE" sz="1100" dirty="0" smtClean="0">
                <a:solidFill>
                  <a:srgbClr val="C00000"/>
                </a:solidFill>
              </a:rPr>
              <a:t>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smtClean="0">
                <a:solidFill>
                  <a:srgbClr val="C00000"/>
                </a:solidFill>
              </a:rPr>
              <a:t>Ergebnisse als XML speichern, auch kombinierte Ergebnisse.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err="1" smtClean="0">
                <a:solidFill>
                  <a:srgbClr val="C00000"/>
                </a:solidFill>
              </a:rPr>
              <a:t>pI</a:t>
            </a:r>
            <a:r>
              <a:rPr lang="de-DE" sz="1100" dirty="0" smtClean="0">
                <a:solidFill>
                  <a:srgbClr val="C00000"/>
                </a:solidFill>
              </a:rPr>
              <a:t> und MW mitnehmen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smtClean="0">
                <a:solidFill>
                  <a:srgbClr val="C00000"/>
                </a:solidFill>
              </a:rPr>
              <a:t>Spotdatenbank erst nach ID#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smtClean="0">
                <a:solidFill>
                  <a:srgbClr val="C00000"/>
                </a:solidFill>
              </a:rPr>
              <a:t>Auswahl, Einspeisen der Datenbank,  mehrere Datenbanken auswählen, </a:t>
            </a:r>
            <a:r>
              <a:rPr lang="de-DE" sz="1100" dirty="0" err="1" smtClean="0">
                <a:solidFill>
                  <a:srgbClr val="C00000"/>
                </a:solidFill>
              </a:rPr>
              <a:t>Validiesren</a:t>
            </a:r>
            <a:r>
              <a:rPr lang="de-DE" sz="1100" dirty="0" smtClean="0">
                <a:solidFill>
                  <a:srgbClr val="C00000"/>
                </a:solidFill>
              </a:rPr>
              <a:t> der </a:t>
            </a:r>
            <a:r>
              <a:rPr lang="de-DE" sz="1100" dirty="0" err="1" smtClean="0">
                <a:solidFill>
                  <a:srgbClr val="C00000"/>
                </a:solidFill>
              </a:rPr>
              <a:t>Datanbank</a:t>
            </a:r>
            <a:endParaRPr lang="de-DE" sz="1100" dirty="0" smtClean="0">
              <a:solidFill>
                <a:srgbClr val="C00000"/>
              </a:solidFill>
            </a:endParaRPr>
          </a:p>
          <a:p>
            <a:endParaRPr lang="de-DE" sz="1100" dirty="0" smtClean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1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3b.Protein ID</a:t>
            </a:r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340768"/>
            <a:ext cx="8568952" cy="5328592"/>
            <a:chOff x="323528" y="1340768"/>
            <a:chExt cx="8568952" cy="5328592"/>
          </a:xfrm>
        </p:grpSpPr>
        <p:sp>
          <p:nvSpPr>
            <p:cNvPr id="4" name="Rectangle 3"/>
            <p:cNvSpPr/>
            <p:nvPr/>
          </p:nvSpPr>
          <p:spPr>
            <a:xfrm>
              <a:off x="323528" y="1340768"/>
              <a:ext cx="8568952" cy="5328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528" y="1340768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Projektverwaltung</a:t>
              </a:r>
              <a:endParaRPr lang="de-DE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528" y="1916832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Einlesen </a:t>
              </a:r>
              <a:r>
                <a:rPr lang="de-DE" dirty="0" err="1" smtClean="0"/>
                <a:t>Mgf‘s</a:t>
              </a:r>
              <a:endParaRPr lang="de-D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528" y="2492896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Protein ID</a:t>
              </a:r>
              <a:endParaRPr lang="de-D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3528" y="3789040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528" y="4365104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1484784"/>
              <a:ext cx="612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 smtClean="0"/>
                <a:t>Protein ID: </a:t>
              </a:r>
              <a:r>
                <a:rPr lang="de-DE" sz="1200" i="1" u="sng" dirty="0" smtClean="0"/>
                <a:t>Projekt XY</a:t>
              </a:r>
              <a:endParaRPr lang="de-DE" sz="1200" i="1" u="sng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56129" y="1340768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Projekt: XYZ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2426499" y="3217745"/>
            <a:ext cx="6047166" cy="2432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" name="TextBox 47"/>
          <p:cNvSpPr txBox="1"/>
          <p:nvPr/>
        </p:nvSpPr>
        <p:spPr>
          <a:xfrm>
            <a:off x="2486341" y="5805264"/>
            <a:ext cx="222967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Suche Starten</a:t>
            </a:r>
            <a:endParaRPr lang="de-DE" sz="1200" dirty="0"/>
          </a:p>
        </p:txBody>
      </p:sp>
      <p:sp>
        <p:nvSpPr>
          <p:cNvPr id="49" name="Rectangle 48"/>
          <p:cNvSpPr/>
          <p:nvPr/>
        </p:nvSpPr>
        <p:spPr>
          <a:xfrm>
            <a:off x="323528" y="3429000"/>
            <a:ext cx="1492992" cy="349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ID LISTE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3528" y="3068960"/>
            <a:ext cx="1492992" cy="349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Suche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60032" y="1484784"/>
            <a:ext cx="222768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1628800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Listbox</a:t>
            </a:r>
            <a:endParaRPr lang="de-DE" dirty="0" smtClean="0"/>
          </a:p>
          <a:p>
            <a:r>
              <a:rPr lang="de-DE" dirty="0" smtClean="0"/>
              <a:t>Sample 1</a:t>
            </a:r>
          </a:p>
          <a:p>
            <a:r>
              <a:rPr lang="de-DE" dirty="0" smtClean="0"/>
              <a:t>Sample 2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2570515" y="3284984"/>
            <a:ext cx="58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Protein    Score      Peptide   SC   </a:t>
            </a:r>
            <a:r>
              <a:rPr lang="de-DE" dirty="0" err="1" smtClean="0"/>
              <a:t>Assession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sp>
        <p:nvSpPr>
          <p:cNvPr id="19" name="Rectangle 18"/>
          <p:cNvSpPr/>
          <p:nvPr/>
        </p:nvSpPr>
        <p:spPr>
          <a:xfrm>
            <a:off x="323528" y="1340768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Projektverwaltung</a:t>
            </a:r>
            <a:endParaRPr lang="de-DE" sz="1400" dirty="0"/>
          </a:p>
        </p:txBody>
      </p:sp>
      <p:sp>
        <p:nvSpPr>
          <p:cNvPr id="20" name="Rectangle 19"/>
          <p:cNvSpPr/>
          <p:nvPr/>
        </p:nvSpPr>
        <p:spPr>
          <a:xfrm>
            <a:off x="323528" y="1916832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Einlesen </a:t>
            </a:r>
            <a:r>
              <a:rPr lang="de-DE" sz="1400" dirty="0" err="1" smtClean="0"/>
              <a:t>Mgf‘s</a:t>
            </a:r>
            <a:endParaRPr lang="de-DE" sz="1400" dirty="0"/>
          </a:p>
        </p:txBody>
      </p:sp>
      <p:sp>
        <p:nvSpPr>
          <p:cNvPr id="21" name="Rectangle 20"/>
          <p:cNvSpPr/>
          <p:nvPr/>
        </p:nvSpPr>
        <p:spPr>
          <a:xfrm>
            <a:off x="323528" y="2492896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Protein ID</a:t>
            </a:r>
            <a:endParaRPr lang="de-DE" sz="1400" dirty="0"/>
          </a:p>
        </p:txBody>
      </p:sp>
      <p:sp>
        <p:nvSpPr>
          <p:cNvPr id="22" name="Rectangle 21"/>
          <p:cNvSpPr/>
          <p:nvPr/>
        </p:nvSpPr>
        <p:spPr>
          <a:xfrm>
            <a:off x="323528" y="3769546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Ähnlichkeitssuche</a:t>
            </a:r>
            <a:endParaRPr lang="de-DE" sz="1400" dirty="0"/>
          </a:p>
        </p:txBody>
      </p:sp>
      <p:sp>
        <p:nvSpPr>
          <p:cNvPr id="23" name="Rectangle 22"/>
          <p:cNvSpPr/>
          <p:nvPr/>
        </p:nvSpPr>
        <p:spPr>
          <a:xfrm>
            <a:off x="323528" y="4345610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Auswertung</a:t>
            </a:r>
            <a:endParaRPr lang="de-DE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390478" y="2552722"/>
            <a:ext cx="222967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Anderes Projekt laden</a:t>
            </a:r>
            <a:endParaRPr lang="de-DE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5959967" y="5650686"/>
            <a:ext cx="2920133" cy="101830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>
                <a:solidFill>
                  <a:schemeClr val="accent2"/>
                </a:solidFill>
              </a:rPr>
              <a:t>Komentare</a:t>
            </a:r>
            <a:r>
              <a:rPr lang="de-DE" dirty="0" smtClean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2"/>
                </a:solidFill>
              </a:rPr>
              <a:t>Filter für Keratin, Trypsin</a:t>
            </a:r>
          </a:p>
          <a:p>
            <a:endParaRPr lang="de-DE" dirty="0" smtClean="0">
              <a:solidFill>
                <a:schemeClr val="accent2"/>
              </a:solidFill>
            </a:endParaRPr>
          </a:p>
          <a:p>
            <a:endParaRPr lang="de-DE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6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4.Ähnlichkeitssuche</a:t>
            </a:r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340768"/>
            <a:ext cx="8568952" cy="5328592"/>
            <a:chOff x="323528" y="1340768"/>
            <a:chExt cx="8568952" cy="5328592"/>
          </a:xfrm>
        </p:grpSpPr>
        <p:sp>
          <p:nvSpPr>
            <p:cNvPr id="4" name="Rectangle 3"/>
            <p:cNvSpPr/>
            <p:nvPr/>
          </p:nvSpPr>
          <p:spPr>
            <a:xfrm>
              <a:off x="323528" y="1340768"/>
              <a:ext cx="8568952" cy="5328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528" y="1340768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Projektverwaltung</a:t>
              </a:r>
              <a:endParaRPr lang="de-DE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528" y="1916832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Einlesen </a:t>
              </a:r>
              <a:r>
                <a:rPr lang="de-DE" dirty="0" err="1" smtClean="0"/>
                <a:t>Mgf‘s</a:t>
              </a:r>
              <a:endParaRPr lang="de-D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528" y="2492896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Protein ID</a:t>
              </a:r>
              <a:endParaRPr lang="de-D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3528" y="3068960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528" y="3645024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1484784"/>
              <a:ext cx="612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 smtClean="0"/>
                <a:t>Ähnlichkeitssuche</a:t>
              </a:r>
              <a:endParaRPr lang="de-DE" u="sng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56129" y="1340768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Projekt: XYZ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2449421" y="3276940"/>
            <a:ext cx="197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Suche einzeln:</a:t>
            </a:r>
            <a:endParaRPr lang="de-D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1849519"/>
            <a:ext cx="230425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Listbox</a:t>
            </a:r>
            <a:endParaRPr lang="de-DE" dirty="0" smtClean="0"/>
          </a:p>
          <a:p>
            <a:r>
              <a:rPr lang="de-DE" dirty="0" smtClean="0"/>
              <a:t>Spektrum 1</a:t>
            </a:r>
          </a:p>
          <a:p>
            <a:r>
              <a:rPr lang="de-DE" dirty="0" smtClean="0"/>
              <a:t>Spektrum 2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3561825" y="3301275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20" name="Rectangle 19"/>
          <p:cNvSpPr/>
          <p:nvPr/>
        </p:nvSpPr>
        <p:spPr>
          <a:xfrm>
            <a:off x="323528" y="1342016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Projektverwaltung</a:t>
            </a:r>
            <a:endParaRPr lang="de-DE" sz="1400" dirty="0"/>
          </a:p>
        </p:txBody>
      </p:sp>
      <p:sp>
        <p:nvSpPr>
          <p:cNvPr id="22" name="Rectangle 21"/>
          <p:cNvSpPr/>
          <p:nvPr/>
        </p:nvSpPr>
        <p:spPr>
          <a:xfrm>
            <a:off x="323528" y="1918080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Einlesen </a:t>
            </a:r>
            <a:r>
              <a:rPr lang="de-DE" sz="1400" dirty="0" err="1" smtClean="0"/>
              <a:t>Mgf‘s</a:t>
            </a:r>
            <a:endParaRPr lang="de-DE" sz="1400" dirty="0"/>
          </a:p>
        </p:txBody>
      </p:sp>
      <p:sp>
        <p:nvSpPr>
          <p:cNvPr id="24" name="Rectangle 23"/>
          <p:cNvSpPr/>
          <p:nvPr/>
        </p:nvSpPr>
        <p:spPr>
          <a:xfrm>
            <a:off x="323528" y="2494144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Protein ID</a:t>
            </a:r>
            <a:endParaRPr lang="de-DE" sz="1400" dirty="0"/>
          </a:p>
        </p:txBody>
      </p:sp>
      <p:sp>
        <p:nvSpPr>
          <p:cNvPr id="27" name="Rectangle 26"/>
          <p:cNvSpPr/>
          <p:nvPr/>
        </p:nvSpPr>
        <p:spPr>
          <a:xfrm>
            <a:off x="323528" y="3070208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Ähnlichkeitssuche</a:t>
            </a:r>
            <a:endParaRPr lang="de-DE" sz="1400" dirty="0"/>
          </a:p>
        </p:txBody>
      </p:sp>
      <p:sp>
        <p:nvSpPr>
          <p:cNvPr id="28" name="Rectangle 27"/>
          <p:cNvSpPr/>
          <p:nvPr/>
        </p:nvSpPr>
        <p:spPr>
          <a:xfrm>
            <a:off x="323528" y="3646272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Auswertung</a:t>
            </a:r>
            <a:endParaRPr lang="de-DE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446988" y="1938011"/>
            <a:ext cx="222967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Spektren Laden</a:t>
            </a:r>
            <a:endParaRPr lang="de-DE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6988" y="2354396"/>
            <a:ext cx="222967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X besten unbekannten </a:t>
            </a:r>
          </a:p>
          <a:p>
            <a:r>
              <a:rPr lang="de-DE" sz="1200" dirty="0" smtClean="0"/>
              <a:t>Spektren Laden</a:t>
            </a:r>
            <a:endParaRPr lang="de-DE" sz="1200" dirty="0"/>
          </a:p>
        </p:txBody>
      </p:sp>
      <p:sp>
        <p:nvSpPr>
          <p:cNvPr id="3" name="Rectangle 2"/>
          <p:cNvSpPr/>
          <p:nvPr/>
        </p:nvSpPr>
        <p:spPr>
          <a:xfrm>
            <a:off x="2446988" y="3717032"/>
            <a:ext cx="241304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/>
          <p:cNvSpPr/>
          <p:nvPr/>
        </p:nvSpPr>
        <p:spPr>
          <a:xfrm>
            <a:off x="6191404" y="3717032"/>
            <a:ext cx="241304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Box 39"/>
          <p:cNvSpPr txBox="1"/>
          <p:nvPr/>
        </p:nvSpPr>
        <p:spPr>
          <a:xfrm>
            <a:off x="6588224" y="393305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Spektrum Database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48893" y="2930460"/>
            <a:ext cx="222967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Spektren Laden</a:t>
            </a:r>
            <a:endParaRPr lang="de-DE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699792" y="400680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Spektrum ausgewählt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00092" y="5589240"/>
            <a:ext cx="320435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Listbox</a:t>
            </a:r>
            <a:endParaRPr lang="de-DE" sz="1200" dirty="0" smtClean="0"/>
          </a:p>
          <a:p>
            <a:r>
              <a:rPr lang="de-DE" sz="1200" dirty="0" smtClean="0"/>
              <a:t>Gefundenes Spektrum 1  Score XY Protein</a:t>
            </a:r>
          </a:p>
          <a:p>
            <a:r>
              <a:rPr lang="de-DE" sz="1200" dirty="0" smtClean="0"/>
              <a:t>Gefundenes Spektrum 2  Score XY Protein</a:t>
            </a:r>
            <a:endParaRPr lang="de-DE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698841" y="5229200"/>
            <a:ext cx="180115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DeNovoDecider</a:t>
            </a:r>
            <a:r>
              <a:rPr lang="de-DE" sz="1200" dirty="0" smtClean="0"/>
              <a:t> per Hand</a:t>
            </a:r>
            <a:endParaRPr lang="de-DE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158749" y="5229200"/>
            <a:ext cx="179762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DeNovoDecider</a:t>
            </a:r>
            <a:r>
              <a:rPr lang="de-DE" sz="1200" dirty="0" smtClean="0"/>
              <a:t> per Hand</a:t>
            </a:r>
            <a:endParaRPr lang="de-DE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312113" y="6392361"/>
            <a:ext cx="158417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Spektrum speichern</a:t>
            </a:r>
            <a:endParaRPr lang="de-DE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228824" y="3302759"/>
            <a:ext cx="197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Suche automatisch:</a:t>
            </a:r>
            <a:endParaRPr lang="de-DE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346006" y="3301275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004048" y="3982061"/>
            <a:ext cx="100811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Ähnlichkeits-suche</a:t>
            </a:r>
            <a:endParaRPr lang="de-DE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179513" y="5013175"/>
            <a:ext cx="2880320" cy="150599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>
                <a:solidFill>
                  <a:schemeClr val="accent2"/>
                </a:solidFill>
              </a:rPr>
              <a:t>Komentare</a:t>
            </a:r>
            <a:r>
              <a:rPr lang="de-DE" dirty="0" smtClean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 smtClean="0">
                <a:solidFill>
                  <a:schemeClr val="accent2"/>
                </a:solidFill>
              </a:rPr>
              <a:t>Parameter noch ergänzen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 smtClean="0">
                <a:solidFill>
                  <a:schemeClr val="accent2"/>
                </a:solidFill>
              </a:rPr>
              <a:t>Ionen </a:t>
            </a:r>
            <a:r>
              <a:rPr lang="de-DE" sz="1200" dirty="0" err="1" smtClean="0">
                <a:solidFill>
                  <a:schemeClr val="accent2"/>
                </a:solidFill>
              </a:rPr>
              <a:t>auswahl</a:t>
            </a:r>
            <a:r>
              <a:rPr lang="de-DE" sz="1200" dirty="0" smtClean="0">
                <a:solidFill>
                  <a:schemeClr val="accent2"/>
                </a:solidFill>
              </a:rPr>
              <a:t> für de </a:t>
            </a:r>
            <a:r>
              <a:rPr lang="de-DE" sz="1200" dirty="0" err="1" smtClean="0">
                <a:solidFill>
                  <a:schemeClr val="accent2"/>
                </a:solidFill>
              </a:rPr>
              <a:t>novo</a:t>
            </a:r>
            <a:endParaRPr lang="de-DE" sz="1200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 smtClean="0">
                <a:solidFill>
                  <a:schemeClr val="accent2"/>
                </a:solidFill>
              </a:rPr>
              <a:t>Was ist wenn </a:t>
            </a:r>
            <a:r>
              <a:rPr lang="de-DE" sz="1200" dirty="0" err="1" smtClean="0">
                <a:solidFill>
                  <a:schemeClr val="accent2"/>
                </a:solidFill>
              </a:rPr>
              <a:t>PepNovo</a:t>
            </a:r>
            <a:r>
              <a:rPr lang="de-DE" sz="1200" dirty="0" smtClean="0">
                <a:solidFill>
                  <a:schemeClr val="accent2"/>
                </a:solidFill>
              </a:rPr>
              <a:t> nichts findet, aber doch was interessantes </a:t>
            </a:r>
            <a:r>
              <a:rPr lang="de-DE" sz="1200" dirty="0" smtClean="0">
                <a:solidFill>
                  <a:schemeClr val="accent2"/>
                </a:solidFill>
                <a:sym typeface="Wingdings" pitchFamily="2" charset="2"/>
              </a:rPr>
              <a:t> was kann man daraus lernen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 smtClean="0">
                <a:solidFill>
                  <a:schemeClr val="accent2"/>
                </a:solidFill>
                <a:sym typeface="Wingdings" pitchFamily="2" charset="2"/>
              </a:rPr>
              <a:t>Vorschlag von </a:t>
            </a:r>
            <a:r>
              <a:rPr lang="de-DE" sz="1200" dirty="0" err="1" smtClean="0">
                <a:solidFill>
                  <a:schemeClr val="accent2"/>
                </a:solidFill>
                <a:sym typeface="Wingdings" pitchFamily="2" charset="2"/>
              </a:rPr>
              <a:t>Pepnovo</a:t>
            </a:r>
            <a:r>
              <a:rPr lang="de-DE" sz="1200" dirty="0" smtClean="0">
                <a:solidFill>
                  <a:schemeClr val="accent2"/>
                </a:solidFill>
                <a:sym typeface="Wingdings" pitchFamily="2" charset="2"/>
              </a:rPr>
              <a:t> mitanzeigen</a:t>
            </a:r>
            <a:endParaRPr lang="de-DE" sz="1200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65791" y="5229200"/>
            <a:ext cx="854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/>
              <a:t>Sequence</a:t>
            </a:r>
            <a:endParaRPr lang="de-DE" sz="12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4592176" y="5232888"/>
            <a:ext cx="854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/>
              <a:t>Sequence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172636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5.Auswertung</a:t>
            </a:r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340768"/>
            <a:ext cx="8568952" cy="5328592"/>
            <a:chOff x="323528" y="1340768"/>
            <a:chExt cx="8568952" cy="5328592"/>
          </a:xfrm>
        </p:grpSpPr>
        <p:sp>
          <p:nvSpPr>
            <p:cNvPr id="4" name="Rectangle 3"/>
            <p:cNvSpPr/>
            <p:nvPr/>
          </p:nvSpPr>
          <p:spPr>
            <a:xfrm>
              <a:off x="323528" y="1340768"/>
              <a:ext cx="8568952" cy="5328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528" y="1340768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Projektverwaltung</a:t>
              </a:r>
              <a:endParaRPr lang="de-DE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528" y="1916832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Einlesen </a:t>
              </a:r>
              <a:r>
                <a:rPr lang="de-DE" dirty="0" err="1" smtClean="0"/>
                <a:t>Mgf‘s</a:t>
              </a:r>
              <a:endParaRPr lang="de-D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528" y="2492896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Protein ID</a:t>
              </a:r>
              <a:endParaRPr lang="de-D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3528" y="3068960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528" y="3645024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56129" y="1340768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Projekt: XYZ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323528" y="1342016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Projektverwaltung</a:t>
            </a:r>
            <a:endParaRPr lang="de-DE" sz="1400" dirty="0"/>
          </a:p>
        </p:txBody>
      </p:sp>
      <p:sp>
        <p:nvSpPr>
          <p:cNvPr id="22" name="Rectangle 21"/>
          <p:cNvSpPr/>
          <p:nvPr/>
        </p:nvSpPr>
        <p:spPr>
          <a:xfrm>
            <a:off x="323528" y="1918080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Einlesen </a:t>
            </a:r>
            <a:r>
              <a:rPr lang="de-DE" sz="1400" dirty="0" err="1" smtClean="0"/>
              <a:t>Mgf‘s</a:t>
            </a:r>
            <a:endParaRPr lang="de-DE" sz="1400" dirty="0"/>
          </a:p>
        </p:txBody>
      </p:sp>
      <p:sp>
        <p:nvSpPr>
          <p:cNvPr id="24" name="Rectangle 23"/>
          <p:cNvSpPr/>
          <p:nvPr/>
        </p:nvSpPr>
        <p:spPr>
          <a:xfrm>
            <a:off x="323528" y="2494144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Protein ID</a:t>
            </a:r>
            <a:endParaRPr lang="de-DE" sz="1400" dirty="0"/>
          </a:p>
        </p:txBody>
      </p:sp>
      <p:sp>
        <p:nvSpPr>
          <p:cNvPr id="27" name="Rectangle 26"/>
          <p:cNvSpPr/>
          <p:nvPr/>
        </p:nvSpPr>
        <p:spPr>
          <a:xfrm>
            <a:off x="323528" y="3070208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Ähnlichkeitssuche</a:t>
            </a:r>
            <a:endParaRPr lang="de-DE" sz="1400" dirty="0"/>
          </a:p>
        </p:txBody>
      </p:sp>
      <p:sp>
        <p:nvSpPr>
          <p:cNvPr id="28" name="Rectangle 27"/>
          <p:cNvSpPr/>
          <p:nvPr/>
        </p:nvSpPr>
        <p:spPr>
          <a:xfrm>
            <a:off x="323528" y="3646272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Auswertung</a:t>
            </a:r>
            <a:endParaRPr lang="de-DE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588224" y="393305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Spektrum Database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99792" y="400680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Spektrum ausgewählt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23528" y="4545124"/>
            <a:ext cx="2304256" cy="208823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>
                <a:solidFill>
                  <a:schemeClr val="accent2"/>
                </a:solidFill>
              </a:rPr>
              <a:t>Komentare</a:t>
            </a:r>
            <a:r>
              <a:rPr lang="de-DE" dirty="0" smtClean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2"/>
                </a:solidFill>
              </a:rPr>
              <a:t>Parameter noch ergänzen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2"/>
                </a:solidFill>
              </a:rPr>
              <a:t>Export zu </a:t>
            </a:r>
            <a:r>
              <a:rPr lang="de-DE" smtClean="0">
                <a:solidFill>
                  <a:schemeClr val="accent2"/>
                </a:solidFill>
              </a:rPr>
              <a:t>Biocyc</a:t>
            </a:r>
            <a:endParaRPr lang="de-DE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3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180576"/>
            <a:ext cx="6552726" cy="111252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39752" y="148478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Auswertung</a:t>
            </a:r>
            <a:endParaRPr lang="de-DE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2446988" y="1938011"/>
            <a:ext cx="270107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Laden von </a:t>
            </a:r>
            <a:r>
              <a:rPr lang="de-DE" sz="1200" dirty="0" err="1" smtClean="0"/>
              <a:t>Spektrendatabase</a:t>
            </a:r>
            <a:r>
              <a:rPr lang="de-DE" sz="1200" dirty="0" smtClean="0"/>
              <a:t>/ Projekt</a:t>
            </a:r>
            <a:endParaRPr lang="de-DE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156176" y="1849519"/>
            <a:ext cx="230425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Listbox</a:t>
            </a:r>
            <a:endParaRPr lang="de-DE" dirty="0" smtClean="0"/>
          </a:p>
          <a:p>
            <a:r>
              <a:rPr lang="de-DE" dirty="0" smtClean="0"/>
              <a:t>Projekt 1</a:t>
            </a:r>
          </a:p>
          <a:p>
            <a:r>
              <a:rPr lang="de-DE" dirty="0" smtClean="0"/>
              <a:t>Projekt 2</a:t>
            </a:r>
            <a:endParaRPr lang="de-DE" dirty="0"/>
          </a:p>
        </p:txBody>
      </p:sp>
      <p:sp>
        <p:nvSpPr>
          <p:cNvPr id="53" name="TextBox 52"/>
          <p:cNvSpPr txBox="1"/>
          <p:nvPr/>
        </p:nvSpPr>
        <p:spPr>
          <a:xfrm>
            <a:off x="2446988" y="2311184"/>
            <a:ext cx="270107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Löschen von </a:t>
            </a:r>
            <a:r>
              <a:rPr lang="de-DE" sz="1200" dirty="0" err="1" smtClean="0"/>
              <a:t>Spektrendatabase</a:t>
            </a:r>
            <a:r>
              <a:rPr lang="de-DE" sz="1200" dirty="0" smtClean="0"/>
              <a:t>/ Projekt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87824" y="4545124"/>
            <a:ext cx="2556283" cy="18362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ounded Rectangle 53"/>
          <p:cNvSpPr/>
          <p:nvPr/>
        </p:nvSpPr>
        <p:spPr>
          <a:xfrm>
            <a:off x="5904149" y="4555565"/>
            <a:ext cx="2556283" cy="18362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Box 55"/>
          <p:cNvSpPr txBox="1"/>
          <p:nvPr/>
        </p:nvSpPr>
        <p:spPr>
          <a:xfrm>
            <a:off x="3203848" y="4586666"/>
            <a:ext cx="2196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Auswertung Clustern</a:t>
            </a:r>
          </a:p>
          <a:p>
            <a:r>
              <a:rPr lang="de-DE" sz="1200" i="1" dirty="0" smtClean="0"/>
              <a:t>Parameter 1:</a:t>
            </a:r>
          </a:p>
          <a:p>
            <a:r>
              <a:rPr lang="de-DE" sz="1200" i="1" dirty="0"/>
              <a:t>Parameter 1:</a:t>
            </a:r>
          </a:p>
          <a:p>
            <a:endParaRPr lang="de-DE" sz="1200" i="1" dirty="0"/>
          </a:p>
        </p:txBody>
      </p:sp>
      <p:sp>
        <p:nvSpPr>
          <p:cNvPr id="13" name="Rectangle 12"/>
          <p:cNvSpPr/>
          <p:nvPr/>
        </p:nvSpPr>
        <p:spPr>
          <a:xfrm>
            <a:off x="5890209" y="4624821"/>
            <a:ext cx="21381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u="sng" dirty="0"/>
              <a:t>Auswertung </a:t>
            </a:r>
            <a:r>
              <a:rPr lang="de-DE" u="sng" dirty="0" smtClean="0"/>
              <a:t>PCA</a:t>
            </a:r>
            <a:endParaRPr lang="de-DE" u="sng" dirty="0"/>
          </a:p>
          <a:p>
            <a:r>
              <a:rPr lang="de-DE" sz="1200" i="1" dirty="0"/>
              <a:t>Parameter 1:</a:t>
            </a:r>
          </a:p>
          <a:p>
            <a:r>
              <a:rPr lang="de-DE" sz="1200" i="1" dirty="0"/>
              <a:t>Parameter 1: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19872" y="5363485"/>
            <a:ext cx="1584176" cy="80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ErgebnisBild</a:t>
            </a:r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6300192" y="5382398"/>
            <a:ext cx="1584176" cy="80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Ergebnisbild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65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Main </a:t>
            </a:r>
            <a:r>
              <a:rPr lang="de-DE" dirty="0" err="1" smtClean="0"/>
              <a:t>Mistakes</a:t>
            </a:r>
            <a:r>
              <a:rPr lang="de-DE" dirty="0" smtClean="0"/>
              <a:t> in Software </a:t>
            </a:r>
            <a:r>
              <a:rPr lang="de-DE" dirty="0" err="1" smtClean="0"/>
              <a:t>development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Unrealistic or unarticulated project goals</a:t>
            </a:r>
          </a:p>
          <a:p>
            <a:r>
              <a:rPr lang="en-US" dirty="0" smtClean="0"/>
              <a:t>Inaccurate estimates of needed resources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genug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Manpower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Badly defined system requirements</a:t>
            </a:r>
            <a:r>
              <a:rPr lang="en-US" dirty="0" smtClean="0">
                <a:sym typeface="Wingdings" pitchFamily="2" charset="2"/>
              </a:rPr>
              <a:t> 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genug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RechenLeistung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Poor reporting of the project's status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mind.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Wöchentliches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meeting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Wir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, 1x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Monat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Dirk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Unmanaged risks</a:t>
            </a:r>
          </a:p>
          <a:p>
            <a:r>
              <a:rPr lang="en-US" dirty="0" smtClean="0"/>
              <a:t>Poor communication among customers, developers, and users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92D050"/>
                </a:solidFill>
                <a:sym typeface="Wingdings" pitchFamily="2" charset="2"/>
              </a:rPr>
              <a:t>kurze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92D050"/>
                </a:solidFill>
                <a:sym typeface="Wingdings" pitchFamily="2" charset="2"/>
              </a:rPr>
              <a:t>Wege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>Use of immature technology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Suchansatz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von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Thilo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ausgereift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genug</a:t>
            </a:r>
            <a:r>
              <a:rPr lang="en-US" dirty="0" smtClean="0">
                <a:sym typeface="Wingdings" pitchFamily="2" charset="2"/>
              </a:rPr>
              <a:t>?</a:t>
            </a:r>
            <a:endParaRPr lang="en-US" dirty="0" smtClean="0"/>
          </a:p>
          <a:p>
            <a:r>
              <a:rPr lang="en-US" dirty="0" smtClean="0"/>
              <a:t>Inability to handle the project's complexity</a:t>
            </a:r>
          </a:p>
          <a:p>
            <a:r>
              <a:rPr lang="en-US" dirty="0" smtClean="0"/>
              <a:t>Sloppy development practices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wichtig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gute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Dokumentation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Poor project management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was muss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sonst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noch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alles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beachtet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werden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?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Stakeholder politics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92D050"/>
                </a:solidFill>
                <a:sym typeface="Wingdings" pitchFamily="2" charset="2"/>
              </a:rPr>
              <a:t>gleichberechtigte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 Partner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>Commercial pressures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Veröffentlichung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,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aber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vielleicht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vor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nicht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zu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Konferenzen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55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Software </a:t>
            </a:r>
            <a:r>
              <a:rPr lang="de-DE" dirty="0" err="1" smtClean="0"/>
              <a:t>documentation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Hat</a:t>
            </a:r>
          </a:p>
          <a:p>
            <a:r>
              <a:rPr lang="de-DE" smtClean="0"/>
              <a:t>http://www.artima.com/weblogs/viewpost.jsp?thread=35019tp://www.doclet.com/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4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On-screen Show (4:3)</PresentationFormat>
  <Paragraphs>248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MetaproteomeAnalyser</vt:lpstr>
      <vt:lpstr>1.Projekt starten</vt:lpstr>
      <vt:lpstr>2.Einlesen Mgf‘s</vt:lpstr>
      <vt:lpstr>3a.Protein ID</vt:lpstr>
      <vt:lpstr>3b.Protein ID</vt:lpstr>
      <vt:lpstr>4.Ähnlichkeitssuche</vt:lpstr>
      <vt:lpstr>5.Auswertung</vt:lpstr>
      <vt:lpstr>Main Mistakes in Software development</vt:lpstr>
      <vt:lpstr>Software documentation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Metaproteom</dc:title>
  <dc:creator>anonym</dc:creator>
  <cp:lastModifiedBy>Robert Heyer</cp:lastModifiedBy>
  <cp:revision>48</cp:revision>
  <dcterms:created xsi:type="dcterms:W3CDTF">2011-09-20T07:37:55Z</dcterms:created>
  <dcterms:modified xsi:type="dcterms:W3CDTF">2011-10-10T10:08:37Z</dcterms:modified>
</cp:coreProperties>
</file>