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39" d="100"/>
          <a:sy n="39" d="100"/>
        </p:scale>
        <p:origin x="192"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26-Aug-19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26-Aug-19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26-Aug-19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26-Aug-19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26-Aug-19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26-Aug-19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26-Aug-19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26-Aug-19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26-Aug-19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26-Aug-19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26-Aug-19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26-Aug-19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26-Aug-19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26-Aug-19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26-Aug-19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26-Aug-19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26-Aug-19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26-Aug-19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Battle of Neighborhoods</a:t>
            </a:r>
            <a:endParaRPr lang="en-US" dirty="0"/>
          </a:p>
        </p:txBody>
      </p:sp>
      <p:sp>
        <p:nvSpPr>
          <p:cNvPr id="3" name="Subtitle 2"/>
          <p:cNvSpPr>
            <a:spLocks noGrp="1"/>
          </p:cNvSpPr>
          <p:nvPr>
            <p:ph type="subTitle" idx="1"/>
          </p:nvPr>
        </p:nvSpPr>
        <p:spPr/>
        <p:txBody>
          <a:bodyPr/>
          <a:lstStyle/>
          <a:p>
            <a:r>
              <a:rPr lang="en-US" dirty="0" smtClean="0"/>
              <a:t>Comparing neighborhoods of </a:t>
            </a:r>
            <a:r>
              <a:rPr lang="en-US" dirty="0" err="1" smtClean="0"/>
              <a:t>delhi</a:t>
            </a:r>
            <a:r>
              <a:rPr lang="en-US" dirty="0" smtClean="0"/>
              <a:t> and </a:t>
            </a:r>
            <a:r>
              <a:rPr lang="en-US" dirty="0" err="1" smtClean="0"/>
              <a:t>bengaluru</a:t>
            </a:r>
            <a:endParaRPr lang="en-US" dirty="0"/>
          </a:p>
        </p:txBody>
      </p:sp>
    </p:spTree>
    <p:extLst>
      <p:ext uri="{BB962C8B-B14F-4D97-AF65-F5344CB8AC3E}">
        <p14:creationId xmlns:p14="http://schemas.microsoft.com/office/powerpoint/2010/main" val="3803956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err="1" smtClean="0"/>
              <a:t>Indiranagar</a:t>
            </a:r>
            <a:r>
              <a:rPr lang="en-US" dirty="0" smtClean="0"/>
              <a:t> </a:t>
            </a:r>
            <a:r>
              <a:rPr lang="en-US" dirty="0"/>
              <a:t>was found to be the neighborhood with most number of unique venue </a:t>
            </a:r>
            <a:r>
              <a:rPr lang="en-US" dirty="0" smtClean="0"/>
              <a:t>categories </a:t>
            </a:r>
            <a:r>
              <a:rPr lang="en-US" dirty="0"/>
              <a:t>while Lodi Colony has the most in Delhi</a:t>
            </a:r>
            <a:r>
              <a:rPr lang="en-US" dirty="0" smtClean="0"/>
              <a:t>.</a:t>
            </a:r>
          </a:p>
          <a:p>
            <a:endParaRPr lang="en-US" dirty="0" smtClean="0"/>
          </a:p>
          <a:p>
            <a:r>
              <a:rPr lang="en-US" dirty="0"/>
              <a:t>Both the cities were found to be comparable between their neighborhoods and the services they </a:t>
            </a:r>
            <a:r>
              <a:rPr lang="en-US" dirty="0" smtClean="0"/>
              <a:t>offer</a:t>
            </a:r>
          </a:p>
          <a:p>
            <a:endParaRPr lang="en-US" dirty="0" smtClean="0"/>
          </a:p>
          <a:p>
            <a:r>
              <a:rPr lang="en-US" dirty="0" smtClean="0"/>
              <a:t>People </a:t>
            </a:r>
            <a:r>
              <a:rPr lang="en-US" dirty="0"/>
              <a:t>shifting between these cities can easily find a neighborhood they are similar </a:t>
            </a:r>
            <a:r>
              <a:rPr lang="en-US" dirty="0" smtClean="0"/>
              <a:t>to</a:t>
            </a:r>
            <a:endParaRPr lang="en-US" dirty="0"/>
          </a:p>
          <a:p>
            <a:endParaRPr lang="en-US" dirty="0"/>
          </a:p>
        </p:txBody>
      </p:sp>
    </p:spTree>
    <p:extLst>
      <p:ext uri="{BB962C8B-B14F-4D97-AF65-F5344CB8AC3E}">
        <p14:creationId xmlns:p14="http://schemas.microsoft.com/office/powerpoint/2010/main" val="3739307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The project turned out to offer an effective guide to compare the neighborhoods of two most developing metropolitan cities in </a:t>
            </a:r>
            <a:r>
              <a:rPr lang="en-US" dirty="0" smtClean="0"/>
              <a:t>India</a:t>
            </a:r>
            <a:endParaRPr lang="en-US" dirty="0"/>
          </a:p>
          <a:p>
            <a:endParaRPr lang="en-US" dirty="0" smtClean="0"/>
          </a:p>
          <a:p>
            <a:r>
              <a:rPr lang="en-US" dirty="0" smtClean="0"/>
              <a:t>The </a:t>
            </a:r>
            <a:r>
              <a:rPr lang="en-US" dirty="0"/>
              <a:t>analysis was performed by only comparing the services each neighborhood has to offer. Though this is an important criteria, other factors such as traffic data, housing prices etc. can be used in the future studies for a better result</a:t>
            </a:r>
            <a:endParaRPr lang="en-US" dirty="0"/>
          </a:p>
        </p:txBody>
      </p:sp>
    </p:spTree>
    <p:extLst>
      <p:ext uri="{BB962C8B-B14F-4D97-AF65-F5344CB8AC3E}">
        <p14:creationId xmlns:p14="http://schemas.microsoft.com/office/powerpoint/2010/main" val="854121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Bengaluru and Delhi are two of the leading IT hubs of </a:t>
            </a:r>
            <a:r>
              <a:rPr lang="en-US" dirty="0" smtClean="0"/>
              <a:t>India</a:t>
            </a:r>
          </a:p>
          <a:p>
            <a:endParaRPr lang="en-US" dirty="0" smtClean="0"/>
          </a:p>
          <a:p>
            <a:r>
              <a:rPr lang="en-US" dirty="0"/>
              <a:t>Both the cities welcome a wide range of residents, from students to families planning to settle down</a:t>
            </a:r>
            <a:r>
              <a:rPr lang="en-US" dirty="0" smtClean="0"/>
              <a:t>.</a:t>
            </a:r>
          </a:p>
          <a:p>
            <a:endParaRPr lang="en-US" dirty="0" smtClean="0"/>
          </a:p>
          <a:p>
            <a:r>
              <a:rPr lang="en-US" dirty="0" smtClean="0"/>
              <a:t>There </a:t>
            </a:r>
            <a:r>
              <a:rPr lang="en-US" dirty="0"/>
              <a:t>are over 65 neighborhoods in the Bengaluru metropolitan area and over 175 in Delhi</a:t>
            </a:r>
            <a:r>
              <a:rPr lang="en-US" dirty="0" smtClean="0"/>
              <a:t>.</a:t>
            </a:r>
          </a:p>
          <a:p>
            <a:endParaRPr lang="en-US" dirty="0"/>
          </a:p>
        </p:txBody>
      </p:sp>
    </p:spTree>
    <p:extLst>
      <p:ext uri="{BB962C8B-B14F-4D97-AF65-F5344CB8AC3E}">
        <p14:creationId xmlns:p14="http://schemas.microsoft.com/office/powerpoint/2010/main" val="3508724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This project aims to compare these neighborhoods by grouping them using K-Means clustering </a:t>
            </a:r>
            <a:r>
              <a:rPr lang="en-US" dirty="0" smtClean="0"/>
              <a:t>algorithm</a:t>
            </a:r>
          </a:p>
          <a:p>
            <a:endParaRPr lang="en-US" dirty="0"/>
          </a:p>
          <a:p>
            <a:r>
              <a:rPr lang="en-US" dirty="0"/>
              <a:t>This will especially be a guide to people moving from Bengaluru to Delhi or vice-versa as they can choose a neighborhood with similar services they are used to.</a:t>
            </a:r>
          </a:p>
          <a:p>
            <a:endParaRPr lang="en-US" dirty="0"/>
          </a:p>
        </p:txBody>
      </p:sp>
    </p:spTree>
    <p:extLst>
      <p:ext uri="{BB962C8B-B14F-4D97-AF65-F5344CB8AC3E}">
        <p14:creationId xmlns:p14="http://schemas.microsoft.com/office/powerpoint/2010/main" val="17032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Acquisition</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List of neighborhoods in Delhi and Bengaluru are available open-source in the Internet</a:t>
            </a:r>
            <a:r>
              <a:rPr lang="en-US" dirty="0" smtClean="0"/>
              <a:t>.</a:t>
            </a:r>
          </a:p>
          <a:p>
            <a:r>
              <a:rPr lang="en-US" dirty="0" err="1"/>
              <a:t>BeautifulSoup</a:t>
            </a:r>
            <a:r>
              <a:rPr lang="en-US" dirty="0"/>
              <a:t> library package in Python has been used to </a:t>
            </a:r>
            <a:r>
              <a:rPr lang="en-US" dirty="0" smtClean="0"/>
              <a:t>parse html files.</a:t>
            </a:r>
          </a:p>
          <a:p>
            <a:r>
              <a:rPr lang="en-US" dirty="0" smtClean="0"/>
              <a:t>MapQuest </a:t>
            </a:r>
            <a:r>
              <a:rPr lang="en-US" dirty="0"/>
              <a:t>API has been used to obtain the coordinates of neighborhoods. </a:t>
            </a:r>
            <a:endParaRPr lang="en-US" dirty="0" smtClean="0"/>
          </a:p>
          <a:p>
            <a:r>
              <a:rPr lang="en-US" dirty="0"/>
              <a:t>Foursquare API has been used to get the list of services available around the neighborhood</a:t>
            </a:r>
            <a:endParaRPr lang="en-US" dirty="0"/>
          </a:p>
        </p:txBody>
      </p:sp>
    </p:spTree>
    <p:extLst>
      <p:ext uri="{BB962C8B-B14F-4D97-AF65-F5344CB8AC3E}">
        <p14:creationId xmlns:p14="http://schemas.microsoft.com/office/powerpoint/2010/main" val="1572972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1104293" y="1853249"/>
            <a:ext cx="8946541" cy="1484312"/>
          </a:xfrm>
        </p:spPr>
        <p:txBody>
          <a:bodyPr/>
          <a:lstStyle/>
          <a:p>
            <a:r>
              <a:rPr lang="en-US" dirty="0" smtClean="0"/>
              <a:t>The data was </a:t>
            </a:r>
            <a:r>
              <a:rPr lang="en-US" dirty="0"/>
              <a:t>sorted </a:t>
            </a:r>
            <a:r>
              <a:rPr lang="en-US" dirty="0" smtClean="0"/>
              <a:t>into tables </a:t>
            </a:r>
            <a:r>
              <a:rPr lang="en-US" dirty="0"/>
              <a:t>containing neighborhoods of Delhi and </a:t>
            </a:r>
            <a:r>
              <a:rPr lang="en-US" dirty="0" smtClean="0"/>
              <a:t>Bengaluru</a:t>
            </a:r>
          </a:p>
          <a:p>
            <a:r>
              <a:rPr lang="en-US" dirty="0" smtClean="0"/>
              <a:t>All the neighborhoods were visualized on the map</a:t>
            </a:r>
          </a:p>
          <a:p>
            <a:endParaRPr lang="en-US" dirty="0" smtClean="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528168" y="3571558"/>
            <a:ext cx="4049395" cy="245808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585902" y="3572828"/>
            <a:ext cx="4049395" cy="2456815"/>
          </a:xfrm>
          <a:prstGeom prst="rect">
            <a:avLst/>
          </a:prstGeom>
        </p:spPr>
      </p:pic>
    </p:spTree>
    <p:extLst>
      <p:ext uri="{BB962C8B-B14F-4D97-AF65-F5344CB8AC3E}">
        <p14:creationId xmlns:p14="http://schemas.microsoft.com/office/powerpoint/2010/main" val="3430468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8593" y="1458559"/>
            <a:ext cx="8946541" cy="1238922"/>
          </a:xfrm>
        </p:spPr>
        <p:txBody>
          <a:bodyPr/>
          <a:lstStyle/>
          <a:p>
            <a:r>
              <a:rPr lang="en-US" dirty="0"/>
              <a:t>D</a:t>
            </a:r>
            <a:r>
              <a:rPr lang="en-US" dirty="0" smtClean="0"/>
              <a:t>ata frames were created </a:t>
            </a:r>
            <a:r>
              <a:rPr lang="en-US" dirty="0"/>
              <a:t>to better understand the different categories of services and the number of them located around each neighborhood</a:t>
            </a:r>
          </a:p>
          <a:p>
            <a:endParaRPr lang="en-US" dirty="0"/>
          </a:p>
        </p:txBody>
      </p:sp>
      <p:pic>
        <p:nvPicPr>
          <p:cNvPr id="4" name="Picture 3" descr="C:\Users\MAHE\AppData\Local\Microsoft\Windows\INetCache\Content.Word\B2.png"/>
          <p:cNvPicPr/>
          <p:nvPr/>
        </p:nvPicPr>
        <p:blipFill>
          <a:blip r:embed="rId2">
            <a:extLst>
              <a:ext uri="{28A0092B-C50C-407E-A947-70E740481C1C}">
                <a14:useLocalDpi xmlns:a14="http://schemas.microsoft.com/office/drawing/2010/main" val="0"/>
              </a:ext>
            </a:extLst>
          </a:blip>
          <a:srcRect/>
          <a:stretch>
            <a:fillRect/>
          </a:stretch>
        </p:blipFill>
        <p:spPr bwMode="auto">
          <a:xfrm>
            <a:off x="2242185" y="3057525"/>
            <a:ext cx="2495550" cy="2800350"/>
          </a:xfrm>
          <a:prstGeom prst="rect">
            <a:avLst/>
          </a:prstGeom>
          <a:noFill/>
          <a:ln>
            <a:noFill/>
          </a:ln>
        </p:spPr>
      </p:pic>
      <p:pic>
        <p:nvPicPr>
          <p:cNvPr id="5" name="Picture 4" descr="C:\Users\MAHE\AppData\Local\Microsoft\Windows\INetCache\Content.Word\D2.png"/>
          <p:cNvPicPr/>
          <p:nvPr/>
        </p:nvPicPr>
        <p:blipFill>
          <a:blip r:embed="rId3">
            <a:extLst>
              <a:ext uri="{28A0092B-C50C-407E-A947-70E740481C1C}">
                <a14:useLocalDpi xmlns:a14="http://schemas.microsoft.com/office/drawing/2010/main" val="0"/>
              </a:ext>
            </a:extLst>
          </a:blip>
          <a:srcRect/>
          <a:stretch>
            <a:fillRect/>
          </a:stretch>
        </p:blipFill>
        <p:spPr bwMode="auto">
          <a:xfrm>
            <a:off x="6357937" y="3057525"/>
            <a:ext cx="2676525" cy="2714625"/>
          </a:xfrm>
          <a:prstGeom prst="rect">
            <a:avLst/>
          </a:prstGeom>
          <a:noFill/>
          <a:ln>
            <a:noFill/>
          </a:ln>
        </p:spPr>
      </p:pic>
    </p:spTree>
    <p:extLst>
      <p:ext uri="{BB962C8B-B14F-4D97-AF65-F5344CB8AC3E}">
        <p14:creationId xmlns:p14="http://schemas.microsoft.com/office/powerpoint/2010/main" val="420641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0" y="1804315"/>
            <a:ext cx="8946541" cy="1398942"/>
          </a:xfrm>
        </p:spPr>
        <p:txBody>
          <a:bodyPr/>
          <a:lstStyle/>
          <a:p>
            <a:r>
              <a:rPr lang="en-US" dirty="0" smtClean="0"/>
              <a:t>Optimum ‘K’ for K-Means was obtained using the Elbow method and then finding the </a:t>
            </a:r>
            <a:r>
              <a:rPr lang="en-US" dirty="0"/>
              <a:t>S</a:t>
            </a:r>
            <a:r>
              <a:rPr lang="en-US" dirty="0" smtClean="0"/>
              <a:t>ilhouette Coefficient</a:t>
            </a:r>
            <a:endParaRPr lang="en-US" dirty="0"/>
          </a:p>
        </p:txBody>
      </p:sp>
      <p:pic>
        <p:nvPicPr>
          <p:cNvPr id="4" name="Picture 3" descr="C:\Users\MAHE\AppData\Local\Microsoft\Windows\INetCache\Content.Word\Elbow.png"/>
          <p:cNvPicPr/>
          <p:nvPr/>
        </p:nvPicPr>
        <p:blipFill>
          <a:blip r:embed="rId2">
            <a:extLst>
              <a:ext uri="{28A0092B-C50C-407E-A947-70E740481C1C}">
                <a14:useLocalDpi xmlns:a14="http://schemas.microsoft.com/office/drawing/2010/main" val="0"/>
              </a:ext>
            </a:extLst>
          </a:blip>
          <a:srcRect/>
          <a:stretch>
            <a:fillRect/>
          </a:stretch>
        </p:blipFill>
        <p:spPr bwMode="auto">
          <a:xfrm>
            <a:off x="3685869" y="3203257"/>
            <a:ext cx="3781425" cy="2600325"/>
          </a:xfrm>
          <a:prstGeom prst="rect">
            <a:avLst/>
          </a:prstGeom>
          <a:noFill/>
          <a:ln>
            <a:noFill/>
          </a:ln>
        </p:spPr>
      </p:pic>
    </p:spTree>
    <p:extLst>
      <p:ext uri="{BB962C8B-B14F-4D97-AF65-F5344CB8AC3E}">
        <p14:creationId xmlns:p14="http://schemas.microsoft.com/office/powerpoint/2010/main" val="2064742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103312" y="1687159"/>
            <a:ext cx="8946541" cy="1101762"/>
          </a:xfrm>
        </p:spPr>
        <p:txBody>
          <a:bodyPr/>
          <a:lstStyle/>
          <a:p>
            <a:r>
              <a:rPr lang="en-US" dirty="0"/>
              <a:t>K-Means clustering was performed, and the neighborhoods were grouped into 7</a:t>
            </a:r>
            <a:endParaRPr lang="en-US" dirty="0"/>
          </a:p>
        </p:txBody>
      </p:sp>
      <p:pic>
        <p:nvPicPr>
          <p:cNvPr id="6" name="Picture 5" descr="C:\Users\MAHE\AppData\Local\Microsoft\Windows\INetCache\Content.Word\Top 10.png"/>
          <p:cNvPicPr/>
          <p:nvPr/>
        </p:nvPicPr>
        <p:blipFill>
          <a:blip r:embed="rId2">
            <a:extLst>
              <a:ext uri="{28A0092B-C50C-407E-A947-70E740481C1C}">
                <a14:useLocalDpi xmlns:a14="http://schemas.microsoft.com/office/drawing/2010/main" val="0"/>
              </a:ext>
            </a:extLst>
          </a:blip>
          <a:srcRect/>
          <a:stretch>
            <a:fillRect/>
          </a:stretch>
        </p:blipFill>
        <p:spPr bwMode="auto">
          <a:xfrm>
            <a:off x="1834832" y="2788921"/>
            <a:ext cx="8015141" cy="2214153"/>
          </a:xfrm>
          <a:prstGeom prst="rect">
            <a:avLst/>
          </a:prstGeom>
          <a:noFill/>
          <a:ln>
            <a:noFill/>
          </a:ln>
        </p:spPr>
      </p:pic>
    </p:spTree>
    <p:extLst>
      <p:ext uri="{BB962C8B-B14F-4D97-AF65-F5344CB8AC3E}">
        <p14:creationId xmlns:p14="http://schemas.microsoft.com/office/powerpoint/2010/main" val="2635224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324292"/>
            <a:ext cx="8946541" cy="838563"/>
          </a:xfrm>
        </p:spPr>
        <p:txBody>
          <a:bodyPr/>
          <a:lstStyle/>
          <a:p>
            <a:r>
              <a:rPr lang="en-US" dirty="0" smtClean="0"/>
              <a:t>Each groups were listed with the Neighborhoods, City and Region.</a:t>
            </a:r>
            <a:endParaRPr lang="en-US" dirty="0"/>
          </a:p>
        </p:txBody>
      </p:sp>
      <p:pic>
        <p:nvPicPr>
          <p:cNvPr id="1026" name="Picture 2" descr="G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9381" y="1953213"/>
            <a:ext cx="1925135" cy="4324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G1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582" y="2586977"/>
            <a:ext cx="5726113"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5955929" y="5805783"/>
            <a:ext cx="4967417" cy="646331"/>
          </a:xfrm>
          <a:prstGeom prst="rect">
            <a:avLst/>
          </a:prstGeom>
          <a:noFill/>
        </p:spPr>
        <p:txBody>
          <a:bodyPr wrap="square" rtlCol="0">
            <a:spAutoFit/>
          </a:bodyPr>
          <a:lstStyle/>
          <a:p>
            <a:pPr algn="ctr"/>
            <a:r>
              <a:rPr lang="en-US" dirty="0" smtClean="0"/>
              <a:t>Graph showing average count of each venue category</a:t>
            </a:r>
            <a:endParaRPr lang="en-US" dirty="0"/>
          </a:p>
        </p:txBody>
      </p:sp>
      <p:sp>
        <p:nvSpPr>
          <p:cNvPr id="5" name="TextBox 4"/>
          <p:cNvSpPr txBox="1"/>
          <p:nvPr/>
        </p:nvSpPr>
        <p:spPr>
          <a:xfrm>
            <a:off x="959430" y="2433006"/>
            <a:ext cx="1959951" cy="369332"/>
          </a:xfrm>
          <a:prstGeom prst="rect">
            <a:avLst/>
          </a:prstGeom>
          <a:noFill/>
        </p:spPr>
        <p:txBody>
          <a:bodyPr wrap="square" rtlCol="0">
            <a:spAutoFit/>
          </a:bodyPr>
          <a:lstStyle/>
          <a:p>
            <a:r>
              <a:rPr lang="en-US" dirty="0" err="1" smtClean="0"/>
              <a:t>Eg</a:t>
            </a:r>
            <a:r>
              <a:rPr lang="en-US" dirty="0" smtClean="0"/>
              <a:t> – Group 1</a:t>
            </a:r>
            <a:endParaRPr lang="en-US" dirty="0"/>
          </a:p>
        </p:txBody>
      </p:sp>
    </p:spTree>
    <p:extLst>
      <p:ext uri="{BB962C8B-B14F-4D97-AF65-F5344CB8AC3E}">
        <p14:creationId xmlns:p14="http://schemas.microsoft.com/office/powerpoint/2010/main" val="1448598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TotalTime>
  <Words>372</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Battle of Neighborhoods</vt:lpstr>
      <vt:lpstr>Introduction</vt:lpstr>
      <vt:lpstr>PowerPoint Presentation</vt:lpstr>
      <vt:lpstr>Data Acquisition </vt:lpstr>
      <vt:lpstr>Methodology</vt:lpstr>
      <vt:lpstr>PowerPoint Presentation</vt:lpstr>
      <vt:lpstr>PowerPoint Presentation</vt:lpstr>
      <vt:lpstr>PowerPoint Presentation</vt:lpstr>
      <vt:lpstr>PowerPoint Presentation</vt:lpstr>
      <vt:lpstr>Discussion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dc:title>
  <dc:creator>Amrit Dinesh</dc:creator>
  <cp:lastModifiedBy>Amrit Dinesh</cp:lastModifiedBy>
  <cp:revision>3</cp:revision>
  <dcterms:created xsi:type="dcterms:W3CDTF">2019-08-26T16:20:08Z</dcterms:created>
  <dcterms:modified xsi:type="dcterms:W3CDTF">2019-08-26T16:44:47Z</dcterms:modified>
</cp:coreProperties>
</file>