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17"/>
  </p:notesMasterIdLst>
  <p:sldIdLst>
    <p:sldId id="256" r:id="rId2"/>
    <p:sldId id="343" r:id="rId3"/>
    <p:sldId id="257" r:id="rId4"/>
    <p:sldId id="373" r:id="rId5"/>
    <p:sldId id="374" r:id="rId6"/>
    <p:sldId id="375" r:id="rId7"/>
    <p:sldId id="376" r:id="rId8"/>
    <p:sldId id="377" r:id="rId9"/>
    <p:sldId id="345" r:id="rId10"/>
    <p:sldId id="323" r:id="rId11"/>
    <p:sldId id="324" r:id="rId12"/>
    <p:sldId id="325" r:id="rId13"/>
    <p:sldId id="359" r:id="rId14"/>
    <p:sldId id="360" r:id="rId15"/>
    <p:sldId id="28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434" autoAdjust="0"/>
  </p:normalViewPr>
  <p:slideViewPr>
    <p:cSldViewPr snapToGrid="0">
      <p:cViewPr varScale="1">
        <p:scale>
          <a:sx n="74" d="100"/>
          <a:sy n="74" d="100"/>
        </p:scale>
        <p:origin x="55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CE501F-CD1C-4216-AE69-36E606679034}" type="datetimeFigureOut">
              <a:rPr lang="en-IN" smtClean="0"/>
              <a:t>07-02-2024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FFE07-7815-44DB-B341-7D7708DAFEF0}" type="slidenum">
              <a:rPr lang="en-IN" smtClean="0"/>
              <a:t>‹#›</a:t>
            </a:fld>
            <a:endParaRPr lang="en-IN"/>
          </a:p>
        </p:txBody>
      </p:sp>
    </p:spTree>
    <p:extLst>
      <p:ext uri="{BB962C8B-B14F-4D97-AF65-F5344CB8AC3E}">
        <p14:creationId xmlns:p14="http://schemas.microsoft.com/office/powerpoint/2010/main" val="177909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9590345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36980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4292316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AC61B8BA-8C01-4062-BDEE-CF2683840E9A}"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6387485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C61B8BA-8C01-4062-BDEE-CF2683840E9A}" type="datetimeFigureOut">
              <a:rPr lang="en-IN" smtClean="0"/>
              <a:t>07-02-2024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2476349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AC61B8BA-8C01-4062-BDEE-CF2683840E9A}"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9316001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AC61B8BA-8C01-4062-BDEE-CF2683840E9A}" type="datetimeFigureOut">
              <a:rPr lang="en-IN" smtClean="0"/>
              <a:t>07-02-2024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4517884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AC61B8BA-8C01-4062-BDEE-CF2683840E9A}" type="datetimeFigureOut">
              <a:rPr lang="en-IN" smtClean="0"/>
              <a:t>07-02-2024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178627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1B8BA-8C01-4062-BDEE-CF2683840E9A}" type="datetimeFigureOut">
              <a:rPr lang="en-IN" smtClean="0"/>
              <a:t>07-02-2024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3844702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1955398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C61B8BA-8C01-4062-BDEE-CF2683840E9A}" type="datetimeFigureOut">
              <a:rPr lang="en-IN" smtClean="0"/>
              <a:t>07-02-2024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A2DE6C-0E8E-4FF2-9EF3-9145EE6F7FF6}" type="slidenum">
              <a:rPr lang="en-IN" smtClean="0"/>
              <a:t>‹#›</a:t>
            </a:fld>
            <a:endParaRPr lang="en-IN"/>
          </a:p>
        </p:txBody>
      </p:sp>
    </p:spTree>
    <p:extLst>
      <p:ext uri="{BB962C8B-B14F-4D97-AF65-F5344CB8AC3E}">
        <p14:creationId xmlns:p14="http://schemas.microsoft.com/office/powerpoint/2010/main" val="6821641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61B8BA-8C01-4062-BDEE-CF2683840E9A}" type="datetimeFigureOut">
              <a:rPr lang="en-IN" smtClean="0"/>
              <a:t>07-02-2024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A2DE6C-0E8E-4FF2-9EF3-9145EE6F7FF6}" type="slidenum">
              <a:rPr lang="en-IN" smtClean="0"/>
              <a:t>‹#›</a:t>
            </a:fld>
            <a:endParaRPr lang="en-IN"/>
          </a:p>
        </p:txBody>
      </p:sp>
    </p:spTree>
    <p:extLst>
      <p:ext uri="{BB962C8B-B14F-4D97-AF65-F5344CB8AC3E}">
        <p14:creationId xmlns:p14="http://schemas.microsoft.com/office/powerpoint/2010/main" val="2320926326"/>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7373" y="1575808"/>
            <a:ext cx="11658600" cy="2387600"/>
          </a:xfrm>
        </p:spPr>
        <p:txBody>
          <a:bodyPr>
            <a:normAutofit/>
          </a:bodyPr>
          <a:lstStyle/>
          <a:p>
            <a:r>
              <a:rPr lang="en-IN" sz="3600" b="1" dirty="0">
                <a:latin typeface="Times New Roman" panose="02020603050405020304" pitchFamily="18" charset="0"/>
                <a:cs typeface="Times New Roman" panose="02020603050405020304" pitchFamily="18" charset="0"/>
              </a:rPr>
              <a:t>DETECTION OF FAKE PRODUCTS USING BLOCKCHAIN TECHNOLOGY</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5004730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EXISTING SYSTEM</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Clr>
                <a:schemeClr val="tx1"/>
              </a:buClr>
            </a:pPr>
            <a:r>
              <a:rPr lang="en-IN" sz="2000" dirty="0">
                <a:latin typeface="Times New Roman" panose="02020603050405020304" pitchFamily="18" charset="0"/>
                <a:cs typeface="Times New Roman" panose="02020603050405020304" pitchFamily="18" charset="0"/>
              </a:rPr>
              <a:t>This paper proposes </a:t>
            </a:r>
            <a:r>
              <a:rPr lang="en-IN" sz="2000" dirty="0">
                <a:latin typeface="Times New Roman" panose="02020603050405020304" pitchFamily="18" charset="0"/>
                <a:cs typeface="Times New Roman" panose="02020603050405020304" pitchFamily="18" charset="0"/>
              </a:rPr>
              <a:t>To find the originality of the product a functional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technology can be used.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is a chained arrangement of recorded information that makes it difficult or impossible to modify or hack the framework. Once the product is stored on the network, hash code is generated for that product and it is possible to maintain all transaction records of the product as well as its current owner as a chain created for that product transactions. It will store all the transaction records as blocks in the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In the proposed system we are assigning a QR code or barcode generated for a particular product created by manufacturer along with all the details of the product. The end customer can scan that QR code to get all information about that product.</a:t>
            </a:r>
            <a:endParaRPr lang="en-IN" sz="2000" dirty="0">
              <a:latin typeface="Times New Roman" panose="02020603050405020304" pitchFamily="18" charset="0"/>
              <a:cs typeface="Times New Roman" panose="02020603050405020304" pitchFamily="18" charset="0"/>
            </a:endParaRPr>
          </a:p>
        </p:txBody>
      </p:sp>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81905956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3600" b="1" dirty="0" smtClean="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Clr>
                <a:schemeClr val="tx1"/>
              </a:buClr>
            </a:pPr>
            <a:r>
              <a:rPr lang="en-US" sz="1800" dirty="0">
                <a:latin typeface="Times New Roman" panose="02020603050405020304" pitchFamily="18" charset="0"/>
                <a:ea typeface="Tahoma" panose="020B0604030504040204" pitchFamily="34" charset="0"/>
                <a:cs typeface="Times New Roman" panose="02020603050405020304" pitchFamily="18" charset="0"/>
              </a:rPr>
              <a:t>To </a:t>
            </a:r>
            <a:r>
              <a:rPr lang="en-US" sz="1800" dirty="0" err="1">
                <a:latin typeface="Times New Roman" panose="02020603050405020304" pitchFamily="18" charset="0"/>
                <a:ea typeface="Tahoma" panose="020B0604030504040204" pitchFamily="34" charset="0"/>
                <a:cs typeface="Times New Roman" panose="02020603050405020304" pitchFamily="18" charset="0"/>
              </a:rPr>
              <a:t>analyse</a:t>
            </a:r>
            <a:r>
              <a:rPr lang="en-US" sz="1800" dirty="0">
                <a:latin typeface="Times New Roman" panose="02020603050405020304" pitchFamily="18" charset="0"/>
                <a:ea typeface="Tahoma" panose="020B0604030504040204" pitchFamily="34" charset="0"/>
                <a:cs typeface="Times New Roman" panose="02020603050405020304" pitchFamily="18" charset="0"/>
              </a:rPr>
              <a:t> or to classify the reviews into fake reviews and real reviews.</a:t>
            </a:r>
          </a:p>
          <a:p>
            <a:pPr algn="just">
              <a:lnSpc>
                <a:spcPct val="150000"/>
              </a:lnSpc>
              <a:buClr>
                <a:schemeClr val="tx1"/>
              </a:buClr>
            </a:pPr>
            <a:r>
              <a:rPr lang="en-US" sz="1800" dirty="0">
                <a:latin typeface="Times New Roman" panose="02020603050405020304" pitchFamily="18" charset="0"/>
                <a:ea typeface="Tahoma" panose="020B0604030504040204" pitchFamily="34" charset="0"/>
                <a:cs typeface="Times New Roman" panose="02020603050405020304" pitchFamily="18" charset="0"/>
              </a:rPr>
              <a:t>To implement the different machine learning algorithms.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8714754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a:latin typeface="Times New Roman" panose="02020603050405020304" pitchFamily="18" charset="0"/>
                <a:cs typeface="Times New Roman" panose="02020603050405020304" pitchFamily="18" charset="0"/>
              </a:rPr>
              <a:t>PROPOSED SYSTEM</a:t>
            </a:r>
            <a:r>
              <a:rPr lang="en-IN" sz="3600" dirty="0">
                <a:latin typeface="Times New Roman" panose="02020603050405020304" pitchFamily="18" charset="0"/>
                <a:cs typeface="Times New Roman" panose="02020603050405020304" pitchFamily="18" charset="0"/>
              </a:rPr>
              <a:t/>
            </a:r>
            <a:br>
              <a:rPr lang="en-IN" sz="3600" dirty="0">
                <a:latin typeface="Times New Roman" panose="02020603050405020304" pitchFamily="18" charset="0"/>
                <a:cs typeface="Times New Roman" panose="02020603050405020304" pitchFamily="18" charset="0"/>
              </a:rPr>
            </a:b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3350" y="1690688"/>
            <a:ext cx="10515600" cy="4351338"/>
          </a:xfrm>
        </p:spPr>
        <p:txBody>
          <a:bodyPr>
            <a:normAutofit fontScale="92500" lnSpcReduction="10000"/>
          </a:bodyPr>
          <a:lstStyle/>
          <a:p>
            <a:pPr algn="just">
              <a:lnSpc>
                <a:spcPct val="150000"/>
              </a:lnSpc>
            </a:pPr>
            <a:r>
              <a:rPr lang="en-IN" sz="2000" dirty="0">
                <a:latin typeface="Times New Roman" panose="02020603050405020304" pitchFamily="18" charset="0"/>
                <a:cs typeface="Times New Roman" panose="02020603050405020304" pitchFamily="18" charset="0"/>
              </a:rPr>
              <a:t>Consumers could scan the product's unique identifier with their smartphone to verify its authenticity. They would be able to see all the digital records associated with the product on the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which would include the manufacturer's record and all the subsequent records added by the supply chain parties. If a fake product were to be introduced into the supply chain, it would not have a valid record on the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Consumers could easily identify the fake product by scanning its unique identifier (QR CODE) and seeing that there are no valid records associated with the product. The purpose of this model is to use </a:t>
            </a:r>
            <a:r>
              <a:rPr lang="en-IN" sz="2000" dirty="0" err="1">
                <a:latin typeface="Times New Roman" panose="02020603050405020304" pitchFamily="18" charset="0"/>
                <a:cs typeface="Times New Roman" panose="02020603050405020304" pitchFamily="18" charset="0"/>
              </a:rPr>
              <a:t>blockchain</a:t>
            </a:r>
            <a:r>
              <a:rPr lang="en-IN" sz="2000" dirty="0">
                <a:latin typeface="Times New Roman" panose="02020603050405020304" pitchFamily="18" charset="0"/>
                <a:cs typeface="Times New Roman" panose="02020603050405020304" pitchFamily="18" charset="0"/>
              </a:rPr>
              <a:t> technology to prevent counterfeit products from entering the market and to increase transparency, traceability, and accountability in supply chains. Thus, ensuring that the Counterfeits products does not harm manufacturer reputation and economic losses and also helps in maintaining customer satisfaction by providing authentic products.</a:t>
            </a: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01051745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SYSTEM REQUIREMENT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200000"/>
              </a:lnSpc>
            </a:pPr>
            <a:r>
              <a:rPr lang="en-IN" sz="2000" b="1" u="sng" dirty="0" smtClean="0">
                <a:latin typeface="Times New Roman" panose="02020603050405020304" pitchFamily="18" charset="0"/>
                <a:cs typeface="Times New Roman" panose="02020603050405020304" pitchFamily="18" charset="0"/>
              </a:rPr>
              <a:t>SOFTWARE REQUIREMENTS</a:t>
            </a:r>
            <a:endParaRPr lang="en-IN" sz="1800" u="sng" dirty="0" smtClean="0">
              <a:latin typeface="Times New Roman" panose="02020603050405020304" pitchFamily="18" charset="0"/>
              <a:cs typeface="Times New Roman" panose="02020603050405020304" pitchFamily="18" charset="0"/>
            </a:endParaRPr>
          </a:p>
          <a:p>
            <a:pPr lvl="0" algn="just">
              <a:lnSpc>
                <a:spcPct val="200000"/>
              </a:lnSpc>
            </a:pPr>
            <a:r>
              <a:rPr lang="en-IN" sz="1800" dirty="0" smtClean="0">
                <a:latin typeface="Times New Roman" panose="02020603050405020304" pitchFamily="18" charset="0"/>
                <a:cs typeface="Times New Roman" panose="02020603050405020304" pitchFamily="18" charset="0"/>
              </a:rPr>
              <a:t>O/S                  </a:t>
            </a:r>
            <a:r>
              <a:rPr lang="en-IN" sz="1800" dirty="0">
                <a:latin typeface="Times New Roman" panose="02020603050405020304" pitchFamily="18" charset="0"/>
                <a:cs typeface="Times New Roman" panose="02020603050405020304" pitchFamily="18" charset="0"/>
              </a:rPr>
              <a:t>	 : </a:t>
            </a:r>
            <a:r>
              <a:rPr lang="en-IN" sz="1800" dirty="0" smtClean="0">
                <a:latin typeface="Times New Roman" panose="02020603050405020304" pitchFamily="18" charset="0"/>
                <a:cs typeface="Times New Roman" panose="02020603050405020304" pitchFamily="18" charset="0"/>
              </a:rPr>
              <a:t>Windows 7 or Windows 10.</a:t>
            </a:r>
            <a:endParaRPr lang="en-IN" sz="1800" dirty="0">
              <a:latin typeface="Times New Roman" panose="02020603050405020304" pitchFamily="18" charset="0"/>
              <a:cs typeface="Times New Roman" panose="02020603050405020304" pitchFamily="18" charset="0"/>
            </a:endParaRPr>
          </a:p>
          <a:p>
            <a:pPr lvl="0" algn="just">
              <a:lnSpc>
                <a:spcPct val="200000"/>
              </a:lnSpc>
            </a:pPr>
            <a:r>
              <a:rPr lang="en-IN" sz="1800" dirty="0">
                <a:latin typeface="Times New Roman" panose="02020603050405020304" pitchFamily="18" charset="0"/>
                <a:cs typeface="Times New Roman" panose="02020603050405020304" pitchFamily="18" charset="0"/>
              </a:rPr>
              <a:t>Language	</a:t>
            </a:r>
            <a:r>
              <a:rPr lang="en-IN" sz="1800" dirty="0" smtClean="0">
                <a:latin typeface="Times New Roman" panose="02020603050405020304" pitchFamily="18" charset="0"/>
                <a:cs typeface="Times New Roman" panose="02020603050405020304" pitchFamily="18" charset="0"/>
              </a:rPr>
              <a:t> :  Python</a:t>
            </a:r>
          </a:p>
          <a:p>
            <a:pPr lvl="0" algn="just">
              <a:lnSpc>
                <a:spcPct val="200000"/>
              </a:lnSpc>
            </a:pPr>
            <a:r>
              <a:rPr lang="en-US" sz="1800" dirty="0" smtClean="0">
                <a:latin typeface="Times New Roman" panose="02020603050405020304" pitchFamily="18" charset="0"/>
                <a:cs typeface="Times New Roman" panose="02020603050405020304" pitchFamily="18" charset="0"/>
              </a:rPr>
              <a:t>Tool                      :Spyder 3.9</a:t>
            </a:r>
            <a:endParaRPr lang="en-IN" sz="1800" dirty="0">
              <a:latin typeface="Times New Roman" panose="02020603050405020304" pitchFamily="18" charset="0"/>
              <a:cs typeface="Times New Roman" panose="02020603050405020304" pitchFamily="18" charset="0"/>
            </a:endParaRPr>
          </a:p>
          <a:p>
            <a:pPr lvl="0" algn="just">
              <a:lnSpc>
                <a:spcPct val="200000"/>
              </a:lnSpc>
            </a:pPr>
            <a:r>
              <a:rPr lang="en-IN" sz="1800" dirty="0">
                <a:latin typeface="Times New Roman" panose="02020603050405020304" pitchFamily="18" charset="0"/>
                <a:cs typeface="Times New Roman" panose="02020603050405020304" pitchFamily="18" charset="0"/>
              </a:rPr>
              <a:t>Front End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Anaconda Navigator – </a:t>
            </a:r>
            <a:r>
              <a:rPr lang="en-IN" sz="1800" dirty="0" smtClean="0">
                <a:latin typeface="Times New Roman" panose="02020603050405020304" pitchFamily="18" charset="0"/>
                <a:cs typeface="Times New Roman" panose="02020603050405020304" pitchFamily="18" charset="0"/>
              </a:rPr>
              <a:t>Spyder </a:t>
            </a:r>
          </a:p>
          <a:p>
            <a:pPr lvl="0" algn="just">
              <a:lnSpc>
                <a:spcPct val="200000"/>
              </a:lnSpc>
            </a:pPr>
            <a:r>
              <a:rPr lang="en-US" sz="1800" dirty="0" smtClean="0">
                <a:latin typeface="Times New Roman" panose="02020603050405020304" pitchFamily="18" charset="0"/>
                <a:cs typeface="Times New Roman" panose="02020603050405020304" pitchFamily="18" charset="0"/>
              </a:rPr>
              <a:t>Back End             : </a:t>
            </a:r>
            <a:r>
              <a:rPr lang="en-IN" sz="1800" dirty="0" smtClean="0">
                <a:latin typeface="Times New Roman" panose="02020603050405020304" pitchFamily="18" charset="0"/>
                <a:cs typeface="Times New Roman" panose="02020603050405020304" pitchFamily="18" charset="0"/>
              </a:rPr>
              <a:t>Anaconda Navigator – Spyder Console </a:t>
            </a:r>
            <a:endParaRPr lang="en-IN" sz="1800" dirty="0">
              <a:latin typeface="Times New Roman" panose="02020603050405020304" pitchFamily="18" charset="0"/>
              <a:cs typeface="Times New Roman" panose="02020603050405020304" pitchFamily="18" charset="0"/>
            </a:endParaRPr>
          </a:p>
          <a:p>
            <a:pPr algn="just">
              <a:lnSpc>
                <a:spcPct val="200000"/>
              </a:lnSpc>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20943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smtClean="0">
                <a:latin typeface="Times New Roman" panose="02020603050405020304" pitchFamily="18" charset="0"/>
                <a:cs typeface="Times New Roman" panose="02020603050405020304" pitchFamily="18" charset="0"/>
              </a:rPr>
              <a:t>SYSTEM REQUIREMENT </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25003" y="1690688"/>
            <a:ext cx="11505060" cy="4938712"/>
          </a:xfrm>
        </p:spPr>
        <p:txBody>
          <a:bodyPr>
            <a:normAutofit/>
          </a:bodyPr>
          <a:lstStyle/>
          <a:p>
            <a:pPr marL="0" indent="0" algn="just">
              <a:lnSpc>
                <a:spcPct val="200000"/>
              </a:lnSpc>
              <a:buNone/>
            </a:pPr>
            <a:r>
              <a:rPr lang="en-IN" sz="2000" b="1" u="sng" dirty="0" smtClean="0">
                <a:latin typeface="Times New Roman" panose="02020603050405020304" pitchFamily="18" charset="0"/>
                <a:cs typeface="Times New Roman" panose="02020603050405020304" pitchFamily="18" charset="0"/>
              </a:rPr>
              <a:t>SOFTWARE REQUIREMENTS</a:t>
            </a:r>
            <a:endParaRPr lang="en-IN" sz="1800" u="sng" dirty="0" smtClean="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System	        :   Pentium IV 2.4 GHz </a:t>
            </a:r>
          </a:p>
          <a:p>
            <a:pPr lvl="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Hard Disk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200 GB</a:t>
            </a:r>
          </a:p>
          <a:p>
            <a:pPr lvl="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Mouse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   Logitech.</a:t>
            </a:r>
          </a:p>
          <a:p>
            <a:pPr lvl="0" algn="just">
              <a:lnSpc>
                <a:spcPct val="150000"/>
              </a:lnSpc>
              <a:buFont typeface="Wingdings" panose="05000000000000000000" pitchFamily="2" charset="2"/>
              <a:buChar char="q"/>
            </a:pPr>
            <a:r>
              <a:rPr lang="en-IN" sz="1800" dirty="0" smtClean="0">
                <a:latin typeface="Times New Roman" panose="02020603050405020304" pitchFamily="18" charset="0"/>
                <a:cs typeface="Times New Roman" panose="02020603050405020304" pitchFamily="18" charset="0"/>
              </a:rPr>
              <a:t>Keyboard     </a:t>
            </a:r>
            <a:r>
              <a:rPr lang="en-IN" sz="1800" dirty="0">
                <a:latin typeface="Times New Roman" panose="02020603050405020304" pitchFamily="18" charset="0"/>
                <a:cs typeface="Times New Roman" panose="02020603050405020304" pitchFamily="18" charset="0"/>
              </a:rPr>
              <a:t>:   110 keys enhanced</a:t>
            </a:r>
          </a:p>
          <a:p>
            <a:pPr lvl="0" algn="just">
              <a:lnSpc>
                <a:spcPct val="150000"/>
              </a:lnSpc>
              <a:buFont typeface="Wingdings" panose="05000000000000000000" pitchFamily="2" charset="2"/>
              <a:buChar char="q"/>
            </a:pPr>
            <a:r>
              <a:rPr lang="en-IN" sz="1800" dirty="0">
                <a:latin typeface="Times New Roman" panose="02020603050405020304" pitchFamily="18" charset="0"/>
                <a:cs typeface="Times New Roman" panose="02020603050405020304" pitchFamily="18" charset="0"/>
              </a:rPr>
              <a:t>Ram	         </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4GB</a:t>
            </a:r>
          </a:p>
          <a:p>
            <a:pPr algn="just">
              <a:lnSpc>
                <a:spcPct val="200000"/>
              </a:lnSpc>
            </a:pPr>
            <a:endParaRPr lang="en-IN" sz="18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788441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675731"/>
            <a:ext cx="10515600" cy="1325563"/>
          </a:xfrm>
        </p:spPr>
        <p:txBody>
          <a:bodyPr>
            <a:normAutofit/>
          </a:bodyPr>
          <a:lstStyle/>
          <a:p>
            <a:pPr algn="ctr"/>
            <a:r>
              <a:rPr lang="en-US" sz="5200" b="1" i="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Thank You…</a:t>
            </a:r>
            <a:endParaRPr lang="en-IN" sz="5200" b="1"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9763445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5705" y="12697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graphicFrame>
        <p:nvGraphicFramePr>
          <p:cNvPr id="5" name="Table 4"/>
          <p:cNvGraphicFramePr>
            <a:graphicFrameLocks noGrp="1"/>
          </p:cNvGraphicFramePr>
          <p:nvPr>
            <p:extLst>
              <p:ext uri="{D42A27DB-BD31-4B8C-83A1-F6EECF244321}">
                <p14:modId xmlns:p14="http://schemas.microsoft.com/office/powerpoint/2010/main" val="2768866949"/>
              </p:ext>
            </p:extLst>
          </p:nvPr>
        </p:nvGraphicFramePr>
        <p:xfrm>
          <a:off x="477527" y="476517"/>
          <a:ext cx="11036187" cy="5839028"/>
        </p:xfrm>
        <a:graphic>
          <a:graphicData uri="http://schemas.openxmlformats.org/drawingml/2006/table">
            <a:tbl>
              <a:tblPr firstRow="1" bandRow="1">
                <a:tableStyleId>{5940675A-B579-460E-94D1-54222C63F5DA}</a:tableStyleId>
              </a:tblPr>
              <a:tblGrid>
                <a:gridCol w="3678729"/>
                <a:gridCol w="3678729"/>
                <a:gridCol w="3678729"/>
              </a:tblGrid>
              <a:tr h="617371">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ABSTRACT</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SYSTEM  ARCHITECTURE</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HARDWARE</a:t>
                      </a:r>
                      <a:r>
                        <a:rPr lang="en-IN" sz="1800" b="1" baseline="0" dirty="0" smtClean="0">
                          <a:latin typeface="Times New Roman" panose="02020603050405020304" pitchFamily="18" charset="0"/>
                          <a:cs typeface="Times New Roman" panose="02020603050405020304" pitchFamily="18" charset="0"/>
                        </a:rPr>
                        <a:t> /SOFTWARE </a:t>
                      </a:r>
                      <a:r>
                        <a:rPr lang="en-IN" sz="1800" b="1" dirty="0" smtClean="0">
                          <a:latin typeface="Times New Roman" panose="02020603050405020304" pitchFamily="18" charset="0"/>
                          <a:cs typeface="Times New Roman" panose="02020603050405020304" pitchFamily="18" charset="0"/>
                        </a:rPr>
                        <a:t>REQUIREMENT </a:t>
                      </a:r>
                      <a:endParaRPr lang="en-IN" dirty="0" smtClean="0"/>
                    </a:p>
                  </a:txBody>
                  <a:tcPr/>
                </a:tc>
              </a:tr>
              <a:tr h="617371">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DOMAIN INTRODUCTION</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FLOWCHART</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SCOPE PROJECT</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smtClean="0"/>
                    </a:p>
                  </a:txBody>
                  <a:tcPr/>
                </a:tc>
              </a:tr>
              <a:tr h="617371">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INTRODUCTION</a:t>
                      </a:r>
                      <a:endParaRPr lang="en-IN" dirty="0" smtClean="0"/>
                    </a:p>
                    <a:p>
                      <a:pPr marL="0" indent="0">
                        <a:buFont typeface="+mj-lt"/>
                        <a:buNone/>
                      </a:pP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USECASE- DIAGRAM </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CONCLUSION </a:t>
                      </a:r>
                      <a:endParaRPr lang="en-IN" dirty="0"/>
                    </a:p>
                  </a:txBody>
                  <a:tcPr/>
                </a:tc>
              </a:tr>
              <a:tr h="617371">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OBJECTIVES</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ER DIAGRAM </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FUTURE ENCHANCEMENT </a:t>
                      </a:r>
                      <a:endParaRPr lang="en-IN" dirty="0"/>
                    </a:p>
                  </a:txBody>
                  <a:tcPr/>
                </a:tc>
              </a:tr>
              <a:tr h="8782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EXISTING SYSTEM</a:t>
                      </a:r>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SEQUENCE DIAGRAM</a:t>
                      </a:r>
                      <a:endParaRPr lang="en-IN" sz="1800" dirty="0" smtClean="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PROBLEM STATEMENT</a:t>
                      </a:r>
                      <a:endParaRPr lang="en-IN" dirty="0" smtClean="0"/>
                    </a:p>
                  </a:txBody>
                  <a:tcPr/>
                </a:tc>
              </a:tr>
              <a:tr h="644072">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DISADAVANTAGE</a:t>
                      </a:r>
                      <a:endParaRPr lang="en-IN" dirty="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MODULES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SAMPLE</a:t>
                      </a:r>
                      <a:r>
                        <a:rPr lang="en-US" sz="1800" b="1" baseline="0" dirty="0" smtClean="0">
                          <a:latin typeface="Times New Roman" panose="02020603050405020304" pitchFamily="18" charset="0"/>
                          <a:cs typeface="Times New Roman" panose="02020603050405020304" pitchFamily="18" charset="0"/>
                        </a:rPr>
                        <a:t> CODE</a:t>
                      </a:r>
                      <a:endParaRPr lang="en-IN" dirty="0" smtClean="0"/>
                    </a:p>
                    <a:p>
                      <a:pPr marL="0" indent="0">
                        <a:buFont typeface="+mj-lt"/>
                        <a:buNone/>
                      </a:pPr>
                      <a:endParaRPr lang="en-IN" dirty="0"/>
                    </a:p>
                  </a:txBody>
                  <a:tcPr/>
                </a:tc>
              </a:tr>
              <a:tr h="8782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PROPOSED SYSTEM</a:t>
                      </a:r>
                      <a:r>
                        <a:rPr lang="en-IN" sz="1800" dirty="0" smtClean="0">
                          <a:latin typeface="Times New Roman" panose="02020603050405020304" pitchFamily="18" charset="0"/>
                          <a:cs typeface="Times New Roman" panose="02020603050405020304" pitchFamily="18" charset="0"/>
                        </a:rPr>
                        <a:t/>
                      </a:r>
                      <a:br>
                        <a:rPr lang="en-IN" sz="1800" dirty="0" smtClean="0">
                          <a:latin typeface="Times New Roman" panose="02020603050405020304" pitchFamily="18" charset="0"/>
                          <a:cs typeface="Times New Roman" panose="02020603050405020304" pitchFamily="18" charset="0"/>
                        </a:rPr>
                      </a:br>
                      <a:endParaRPr lang="en-IN" dirty="0" smtClean="0"/>
                    </a:p>
                  </a:txBody>
                  <a:tcPr/>
                </a:tc>
                <a:tc>
                  <a:txBody>
                    <a:bodyPr/>
                    <a:lstStyle/>
                    <a:p>
                      <a:pPr marL="0" indent="0">
                        <a:buFont typeface="+mj-lt"/>
                        <a:buNone/>
                      </a:pPr>
                      <a:r>
                        <a:rPr lang="en-IN" sz="1800" b="1" dirty="0" smtClean="0">
                          <a:latin typeface="Times New Roman" panose="02020603050405020304" pitchFamily="18" charset="0"/>
                          <a:cs typeface="Times New Roman" panose="02020603050405020304" pitchFamily="18" charset="0"/>
                        </a:rPr>
                        <a:t>MODULES DESCRIPTION </a:t>
                      </a:r>
                      <a:endParaRPr lang="en-IN" dirty="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SAMPLE</a:t>
                      </a:r>
                      <a:r>
                        <a:rPr lang="en-US" sz="1800" b="1" baseline="0" dirty="0" smtClean="0">
                          <a:latin typeface="Times New Roman" panose="02020603050405020304" pitchFamily="18" charset="0"/>
                          <a:cs typeface="Times New Roman" panose="02020603050405020304" pitchFamily="18" charset="0"/>
                        </a:rPr>
                        <a:t> SCREENSHOT </a:t>
                      </a:r>
                      <a:endParaRPr lang="en-IN" dirty="0" smtClean="0"/>
                    </a:p>
                    <a:p>
                      <a:pPr marL="0" marR="0" indent="0" algn="l" defTabSz="914400" rtl="0" eaLnBrk="1" fontAlgn="auto" latinLnBrk="0" hangingPunct="1">
                        <a:lnSpc>
                          <a:spcPct val="100000"/>
                        </a:lnSpc>
                        <a:spcBef>
                          <a:spcPts val="0"/>
                        </a:spcBef>
                        <a:spcAft>
                          <a:spcPts val="0"/>
                        </a:spcAft>
                        <a:buClrTx/>
                        <a:buSzTx/>
                        <a:buFont typeface="+mj-lt"/>
                        <a:buNone/>
                        <a:tabLst/>
                        <a:defRPr/>
                      </a:pPr>
                      <a:endParaRPr lang="en-IN" dirty="0" smtClean="0"/>
                    </a:p>
                  </a:txBody>
                  <a:tcPr/>
                </a:tc>
              </a:tr>
              <a:tr h="878212">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US" sz="1800" b="1" dirty="0" smtClean="0">
                          <a:latin typeface="Times New Roman" panose="02020603050405020304" pitchFamily="18" charset="0"/>
                          <a:cs typeface="Times New Roman" panose="02020603050405020304" pitchFamily="18" charset="0"/>
                        </a:rPr>
                        <a:t>ADAVANTAGE</a:t>
                      </a:r>
                      <a:endParaRPr lang="en-IN" dirty="0" smtClean="0"/>
                    </a:p>
                  </a:txBody>
                  <a:tcPr/>
                </a:tc>
                <a:tc>
                  <a:txBody>
                    <a:bodyPr/>
                    <a:lstStyle/>
                    <a:p>
                      <a:pPr marL="0" marR="0" indent="0" algn="l" defTabSz="914400" rtl="0" eaLnBrk="1" fontAlgn="auto" latinLnBrk="0" hangingPunct="1">
                        <a:lnSpc>
                          <a:spcPct val="100000"/>
                        </a:lnSpc>
                        <a:spcBef>
                          <a:spcPts val="0"/>
                        </a:spcBef>
                        <a:spcAft>
                          <a:spcPts val="0"/>
                        </a:spcAft>
                        <a:buClrTx/>
                        <a:buSzTx/>
                        <a:buFont typeface="+mj-lt"/>
                        <a:buNone/>
                        <a:tabLst/>
                        <a:defRPr/>
                      </a:pPr>
                      <a:r>
                        <a:rPr lang="en-IN" sz="1800" b="1" dirty="0" smtClean="0">
                          <a:latin typeface="Times New Roman" panose="02020603050405020304" pitchFamily="18" charset="0"/>
                          <a:cs typeface="Times New Roman" panose="02020603050405020304" pitchFamily="18" charset="0"/>
                        </a:rPr>
                        <a:t>LITECTURE SURVEY(1-5) </a:t>
                      </a:r>
                      <a:endParaRPr lang="en-IN" dirty="0" smtClean="0"/>
                    </a:p>
                  </a:txBody>
                  <a:tcPr/>
                </a:tc>
                <a:tc>
                  <a:txBody>
                    <a:bodyPr/>
                    <a:lstStyle/>
                    <a:p>
                      <a:pPr marL="0" indent="0">
                        <a:buFont typeface="+mj-lt"/>
                        <a:buNone/>
                      </a:pPr>
                      <a:r>
                        <a:rPr lang="en-US" sz="1800" b="1" dirty="0" smtClean="0">
                          <a:latin typeface="Times New Roman" panose="02020603050405020304" pitchFamily="18" charset="0"/>
                          <a:cs typeface="Times New Roman" panose="02020603050405020304" pitchFamily="18" charset="0"/>
                        </a:rPr>
                        <a:t>REFERENCE</a:t>
                      </a:r>
                      <a:endParaRPr lang="en-IN" dirty="0"/>
                    </a:p>
                  </a:txBody>
                  <a:tcPr/>
                </a:tc>
              </a:tr>
            </a:tbl>
          </a:graphicData>
        </a:graphic>
      </p:graphicFrame>
    </p:spTree>
    <p:extLst>
      <p:ext uri="{BB962C8B-B14F-4D97-AF65-F5344CB8AC3E}">
        <p14:creationId xmlns:p14="http://schemas.microsoft.com/office/powerpoint/2010/main" val="35617258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
        <p:nvSpPr>
          <p:cNvPr id="2" name="Title 1"/>
          <p:cNvSpPr>
            <a:spLocks noGrp="1"/>
          </p:cNvSpPr>
          <p:nvPr>
            <p:ph type="title"/>
          </p:nvPr>
        </p:nvSpPr>
        <p:spPr>
          <a:xfrm>
            <a:off x="842963" y="242888"/>
            <a:ext cx="10515600" cy="1325563"/>
          </a:xfrm>
        </p:spPr>
        <p:txBody>
          <a:bodyPr>
            <a:normAutofit/>
          </a:bodyPr>
          <a:lstStyle/>
          <a:p>
            <a:pPr algn="ctr"/>
            <a:r>
              <a:rPr lang="en-US" sz="3600" b="1" dirty="0" smtClean="0">
                <a:latin typeface="Times New Roman" panose="02020603050405020304" pitchFamily="18" charset="0"/>
                <a:cs typeface="Times New Roman" panose="02020603050405020304" pitchFamily="18" charset="0"/>
              </a:rPr>
              <a:t>ABSTRACT</a:t>
            </a:r>
            <a:endParaRPr lang="en-IN" sz="36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04892" y="1244196"/>
            <a:ext cx="11191742" cy="5277119"/>
          </a:xfrm>
        </p:spPr>
        <p:txBody>
          <a:bodyPr>
            <a:noAutofit/>
          </a:bodyPr>
          <a:lstStyle/>
          <a:p>
            <a:pPr algn="just">
              <a:lnSpc>
                <a:spcPct val="150000"/>
              </a:lnSpc>
            </a:pPr>
            <a:r>
              <a:rPr lang="en-IN" sz="1800" dirty="0">
                <a:latin typeface="Times New Roman" panose="02020603050405020304" pitchFamily="18" charset="0"/>
                <a:cs typeface="Times New Roman" panose="02020603050405020304" pitchFamily="18" charset="0"/>
              </a:rPr>
              <a:t>With the help of the technology, producers would be able to register their goods on the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and give each one a distinct digital identity. Customers would be able to view the product's digital identification and confirm its legitimacy by scanning the QR code on the </a:t>
            </a:r>
            <a:r>
              <a:rPr lang="en-IN" sz="1800" dirty="0" err="1">
                <a:latin typeface="Times New Roman" panose="02020603050405020304" pitchFamily="18" charset="0"/>
                <a:cs typeface="Times New Roman" panose="02020603050405020304" pitchFamily="18" charset="0"/>
              </a:rPr>
              <a:t>product.We</a:t>
            </a:r>
            <a:r>
              <a:rPr lang="en-IN" sz="1800" dirty="0">
                <a:latin typeface="Times New Roman" panose="02020603050405020304" pitchFamily="18" charset="0"/>
                <a:cs typeface="Times New Roman" panose="02020603050405020304" pitchFamily="18" charset="0"/>
              </a:rPr>
              <a:t> also go over the possible advantages of utilising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technology for product identification, such as lower fraud, more transparency, and enhanced customer confidence. Lastly, we look at the difficulties and constraints</a:t>
            </a:r>
            <a:r>
              <a:rPr lang="en-IN" sz="1800" dirty="0" smtClean="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rPr>
              <a:t>We also discuss the potential benefits of using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technology for product identification, including increased transparency, reduced fraud, and improved consumer trust. Finally, we examine the challenges and limitations of implementing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-based product identification systems, such as scalability and interoperability issues. Overall, we conclude that </a:t>
            </a:r>
            <a:r>
              <a:rPr lang="en-IN" sz="1800" dirty="0" err="1">
                <a:latin typeface="Times New Roman" panose="02020603050405020304" pitchFamily="18" charset="0"/>
                <a:cs typeface="Times New Roman" panose="02020603050405020304" pitchFamily="18" charset="0"/>
              </a:rPr>
              <a:t>blockchain</a:t>
            </a:r>
            <a:r>
              <a:rPr lang="en-IN" sz="1800" dirty="0">
                <a:latin typeface="Times New Roman" panose="02020603050405020304" pitchFamily="18" charset="0"/>
                <a:cs typeface="Times New Roman" panose="02020603050405020304" pitchFamily="18" charset="0"/>
              </a:rPr>
              <a:t> technology offers a promising solution for identifying and combatting fake products. Its decentralized and secure nature provides a transparent and reliable platform for verifying the authenticity of products, protecting businesses and consumers from the harmful effects of counterfeit goods.</a:t>
            </a:r>
          </a:p>
        </p:txBody>
      </p:sp>
    </p:spTree>
    <p:extLst>
      <p:ext uri="{BB962C8B-B14F-4D97-AF65-F5344CB8AC3E}">
        <p14:creationId xmlns:p14="http://schemas.microsoft.com/office/powerpoint/2010/main" val="840307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848" y="174056"/>
            <a:ext cx="10515600" cy="1325563"/>
          </a:xfrm>
        </p:spPr>
        <p:txBody>
          <a:bodyPr>
            <a:normAutofit/>
          </a:bodyPr>
          <a:lstStyle/>
          <a:p>
            <a:r>
              <a:rPr lang="en-US" sz="2400" b="1" dirty="0" smtClean="0">
                <a:latin typeface="Times New Roman" panose="02020603050405020304" pitchFamily="18" charset="0"/>
                <a:cs typeface="Times New Roman" panose="02020603050405020304" pitchFamily="18" charset="0"/>
              </a:rPr>
              <a:t>LITERATURE SURVEY</a:t>
            </a:r>
            <a:endParaRPr lang="en-IN" sz="24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627049316"/>
              </p:ext>
            </p:extLst>
          </p:nvPr>
        </p:nvGraphicFramePr>
        <p:xfrm>
          <a:off x="851848" y="1388802"/>
          <a:ext cx="10046270" cy="4426508"/>
        </p:xfrm>
        <a:graphic>
          <a:graphicData uri="http://schemas.openxmlformats.org/drawingml/2006/table">
            <a:tbl>
              <a:tblPr firstRow="1" bandRow="1">
                <a:tableStyleId>{F5AB1C69-6EDB-4FF4-983F-18BD219EF322}</a:tableStyleId>
              </a:tblPr>
              <a:tblGrid>
                <a:gridCol w="2009254"/>
                <a:gridCol w="2009254"/>
                <a:gridCol w="1208472"/>
                <a:gridCol w="2810036"/>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r>
                        <a:rPr lang="en-IN" sz="1800" b="1" i="0" kern="1200" dirty="0" smtClean="0">
                          <a:solidFill>
                            <a:schemeClr val="dk1"/>
                          </a:solidFill>
                          <a:effectLst/>
                          <a:latin typeface="Times New Roman" panose="02020603050405020304" pitchFamily="18" charset="0"/>
                          <a:ea typeface="+mn-ea"/>
                          <a:cs typeface="Times New Roman" panose="02020603050405020304" pitchFamily="18" charset="0"/>
                        </a:rPr>
                        <a:t>Detection of Counterfeit Products using </a:t>
                      </a:r>
                      <a:r>
                        <a:rPr lang="en-IN" sz="1800" b="1"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endParaRPr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600" b="1" kern="1200" dirty="0" smtClean="0">
                          <a:solidFill>
                            <a:schemeClr val="dk1"/>
                          </a:solidFill>
                          <a:effectLst/>
                          <a:latin typeface="Times New Roman" panose="02020603050405020304" pitchFamily="18" charset="0"/>
                          <a:ea typeface="+mn-ea"/>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Michal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Munk</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Aliaksandr</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Barushka</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Petr</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Hajek</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The idea of this project is to improve detection of fake products by tracking its supply chain history. This is achieved with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 which ensures the identification and traceability of real products throughout the supply chain.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based system, makes everything decentralized that may be accessed by several parties at the same time</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Preventive actions can be taken against reviews in the aforementioned platforms.</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2944034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873633701"/>
              </p:ext>
            </p:extLst>
          </p:nvPr>
        </p:nvGraphicFramePr>
        <p:xfrm>
          <a:off x="838200" y="1485972"/>
          <a:ext cx="10046270" cy="4509236"/>
        </p:xfrm>
        <a:graphic>
          <a:graphicData uri="http://schemas.openxmlformats.org/drawingml/2006/table">
            <a:tbl>
              <a:tblPr firstRow="1" bandRow="1">
                <a:tableStyleId>{F5AB1C69-6EDB-4FF4-983F-18BD219EF322}</a:tableStyleId>
              </a:tblPr>
              <a:tblGrid>
                <a:gridCol w="2009254"/>
                <a:gridCol w="526811"/>
                <a:gridCol w="1300766"/>
                <a:gridCol w="4200185"/>
                <a:gridCol w="2009254"/>
              </a:tblGrid>
              <a:tr h="58164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869156">
                <a:tc>
                  <a:txBody>
                    <a:bodyPr/>
                    <a:lstStyle/>
                    <a:p>
                      <a:r>
                        <a:rPr lang="en-IN" sz="1800" b="1" i="0" kern="1200" dirty="0" smtClean="0">
                          <a:solidFill>
                            <a:schemeClr val="dk1"/>
                          </a:solidFill>
                          <a:effectLst/>
                          <a:latin typeface="Times New Roman" panose="02020603050405020304" pitchFamily="18" charset="0"/>
                          <a:ea typeface="+mn-ea"/>
                          <a:cs typeface="Times New Roman" panose="02020603050405020304" pitchFamily="18" charset="0"/>
                        </a:rPr>
                        <a:t>System for Identifying Fake Product using </a:t>
                      </a:r>
                      <a:r>
                        <a:rPr lang="en-IN" sz="1800" b="1"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1" i="0" kern="1200" dirty="0" smtClean="0">
                          <a:solidFill>
                            <a:schemeClr val="dk1"/>
                          </a:solidFill>
                          <a:effectLst/>
                          <a:latin typeface="Times New Roman" panose="02020603050405020304" pitchFamily="18" charset="0"/>
                          <a:ea typeface="+mn-ea"/>
                          <a:cs typeface="Times New Roman" panose="02020603050405020304" pitchFamily="18" charset="0"/>
                        </a:rPr>
                        <a:t> Technology</a:t>
                      </a:r>
                      <a:endParaRPr lang="en-IN" sz="1800" b="1"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YuanyuanWu</a:t>
                      </a:r>
                      <a:r>
                        <a:rPr lang="en-IN" sz="1600" u="none" strike="noStrike"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a</a:t>
                      </a:r>
                      <a:r>
                        <a:rPr lang="en-IN" sz="1600" u="sng"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b</a:t>
                      </a:r>
                      <a:r>
                        <a:rPr lang="en-IN" sz="160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Eric,W.T.Ngai</a:t>
                      </a:r>
                      <a:r>
                        <a:rPr lang="en-IN" sz="1600" u="none" strike="noStrike"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b</a:t>
                      </a:r>
                      <a:r>
                        <a:rPr lang="en-IN" sz="1600" u="sng"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PengkunWu</a:t>
                      </a:r>
                      <a:r>
                        <a:rPr lang="en-IN" sz="1600" u="none" strike="noStrike"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a</a:t>
                      </a:r>
                      <a:r>
                        <a:rPr lang="en-IN" sz="1600" u="sng"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bc</a:t>
                      </a:r>
                      <a:r>
                        <a:rPr lang="en-IN" sz="1600" u="sng" kern="1200" dirty="0" err="1" smtClean="0">
                          <a:solidFill>
                            <a:schemeClr val="dk1"/>
                          </a:solidFill>
                          <a:effectLst/>
                          <a:latin typeface="Times New Roman" panose="02020603050405020304" pitchFamily="18" charset="0"/>
                          <a:ea typeface="+mn-ea"/>
                          <a:cs typeface="Times New Roman" panose="02020603050405020304" pitchFamily="18" charset="0"/>
                        </a:rPr>
                        <a:t>,</a:t>
                      </a:r>
                      <a:r>
                        <a:rPr lang="en-IN" sz="1600" u="none" strike="noStrike" kern="1200" dirty="0" err="1" smtClean="0">
                          <a:solidFill>
                            <a:schemeClr val="dk1"/>
                          </a:solidFill>
                          <a:effectLst/>
                          <a:latin typeface="Times New Roman" panose="02020603050405020304" pitchFamily="18" charset="0"/>
                          <a:ea typeface="+mn-ea"/>
                          <a:cs typeface="Times New Roman" panose="02020603050405020304" pitchFamily="18" charset="0"/>
                        </a:rPr>
                        <a:t>ChongWu</a:t>
                      </a:r>
                      <a:r>
                        <a:rPr lang="en-IN" sz="1600" u="none" strike="noStrike" kern="1200" baseline="30000" dirty="0" err="1" smtClean="0">
                          <a:solidFill>
                            <a:schemeClr val="dk1"/>
                          </a:solidFill>
                          <a:effectLst/>
                          <a:latin typeface="Times New Roman" panose="02020603050405020304" pitchFamily="18" charset="0"/>
                          <a:ea typeface="+mn-ea"/>
                          <a:cs typeface="Times New Roman" panose="02020603050405020304" pitchFamily="18" charset="0"/>
                        </a:rPr>
                        <a:t>a</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block cannot be changed or hacked since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 is secure.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 eliminates the need for customers or users to rely on third parties to verify the product’s safety. In light of current advancements in mobile and wireless technologies, quick response (QR) codes provide a promising technique for addressing the practice of counterfeiting in this project. This is done by scanning a QR code</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 antecedent–consequence–intervention (ACI) conceptual framework is proposed.</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 review of fake online reviews is presented.</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Twenty future research questions are identified.</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4190706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2159142294"/>
              </p:ext>
            </p:extLst>
          </p:nvPr>
        </p:nvGraphicFramePr>
        <p:xfrm>
          <a:off x="947383" y="1497986"/>
          <a:ext cx="10046270" cy="4479733"/>
        </p:xfrm>
        <a:graphic>
          <a:graphicData uri="http://schemas.openxmlformats.org/drawingml/2006/table">
            <a:tbl>
              <a:tblPr firstRow="1" bandRow="1">
                <a:tableStyleId>{F5AB1C69-6EDB-4FF4-983F-18BD219EF322}</a:tableStyleId>
              </a:tblPr>
              <a:tblGrid>
                <a:gridCol w="2009254"/>
                <a:gridCol w="855509"/>
                <a:gridCol w="1970468"/>
                <a:gridCol w="3201785"/>
                <a:gridCol w="2009254"/>
              </a:tblGrid>
              <a:tr h="58542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894305">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Planning the application of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 in identification of counterfeit products: sectorial prioritization</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2003</a:t>
                      </a:r>
                      <a:endParaRPr lang="en-IN" sz="1600" dirty="0">
                        <a:latin typeface="Times New Roman" panose="02020603050405020304" pitchFamily="18" charset="0"/>
                        <a:cs typeface="Times New Roman" panose="02020603050405020304" pitchFamily="18" charset="0"/>
                      </a:endParaRPr>
                    </a:p>
                  </a:txBody>
                  <a:tcPr/>
                </a:tc>
                <a:tc>
                  <a:txBody>
                    <a:bodyPr/>
                    <a:lstStyle/>
                    <a:p>
                      <a:pPr fontAlgn="ct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Xinkai</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Yang</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uses SWARA (Step-wise Weight Assessment Ratio Analysis)-WASPAS (Weighted Aggregated Sum Product Assessment) methodology after expert opinion gathered to understand the problem better</a:t>
                      </a:r>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it results into the prioritization of application of </a:t>
                      </a:r>
                      <a:r>
                        <a:rPr lang="en-IN" sz="16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600" b="0" i="0" kern="1200" dirty="0" smtClean="0">
                          <a:solidFill>
                            <a:schemeClr val="dk1"/>
                          </a:solidFill>
                          <a:effectLst/>
                          <a:latin typeface="Times New Roman" panose="02020603050405020304" pitchFamily="18" charset="0"/>
                          <a:ea typeface="+mn-ea"/>
                          <a:cs typeface="Times New Roman" panose="02020603050405020304" pitchFamily="18" charset="0"/>
                        </a:rPr>
                        <a:t> in different industries. SWARA is applied to evaluate the weights of the criteria and WASPAS</a:t>
                      </a:r>
                      <a:endParaRPr lang="en-IN" sz="1400" dirty="0" smtClean="0">
                        <a:latin typeface="Times New Roman" panose="02020603050405020304" pitchFamily="18" charset="0"/>
                        <a:cs typeface="Times New Roman" panose="02020603050405020304" pitchFamily="18" charset="0"/>
                      </a:endParaRPr>
                    </a:p>
                    <a:p>
                      <a:pPr lvl="0"/>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600" dirty="0">
                        <a:latin typeface="Times New Roman" panose="02020603050405020304" pitchFamily="18" charset="0"/>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182568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962" y="245659"/>
            <a:ext cx="10515600" cy="1325563"/>
          </a:xfrm>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353272626"/>
              </p:ext>
            </p:extLst>
          </p:nvPr>
        </p:nvGraphicFramePr>
        <p:xfrm>
          <a:off x="879144" y="1571222"/>
          <a:ext cx="10046270" cy="3930109"/>
        </p:xfrm>
        <a:graphic>
          <a:graphicData uri="http://schemas.openxmlformats.org/drawingml/2006/table">
            <a:tbl>
              <a:tblPr firstRow="1" bandRow="1">
                <a:tableStyleId>{F5AB1C69-6EDB-4FF4-983F-18BD219EF322}</a:tableStyleId>
              </a:tblPr>
              <a:tblGrid>
                <a:gridCol w="2009254"/>
                <a:gridCol w="962385"/>
                <a:gridCol w="862885"/>
                <a:gridCol w="4202492"/>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Fake Product Detection Using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2013</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Erik Cambria,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Björn</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Schuller</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Yunqing</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 Xia, Catherine </a:t>
                      </a:r>
                      <a:r>
                        <a:rPr lang="en-IN" sz="1600" kern="1200" dirty="0" err="1" smtClean="0">
                          <a:solidFill>
                            <a:schemeClr val="dk1"/>
                          </a:solidFill>
                          <a:effectLst/>
                          <a:latin typeface="Times New Roman" panose="02020603050405020304" pitchFamily="18" charset="0"/>
                          <a:ea typeface="+mn-ea"/>
                          <a:cs typeface="Times New Roman" panose="02020603050405020304" pitchFamily="18" charset="0"/>
                        </a:rPr>
                        <a:t>Havasi</a:t>
                      </a:r>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original manufacturers and businesses through revenue loss, product defamation, downtime, replacement expenses, forcing brands to spend money fighting counterfeits, trust among business partners can also be at risk, stealing sales etc. To overcome these crucial effects of counterfeiting, a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based system is used in identification of original products and detects duplicate products to ensure the identification</a:t>
                      </a:r>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kern="1200" dirty="0" smtClean="0">
                          <a:solidFill>
                            <a:schemeClr val="dk1"/>
                          </a:solidFill>
                          <a:effectLst/>
                          <a:latin typeface="Times New Roman" panose="02020603050405020304" pitchFamily="18" charset="0"/>
                          <a:ea typeface="+mn-ea"/>
                          <a:cs typeface="Times New Roman" panose="02020603050405020304" pitchFamily="18" charset="0"/>
                        </a:rPr>
                        <a:t>The results of a topic-based search engine. However, several studies suggest that managing these two tasks jointly might benefit overall performance.</a:t>
                      </a:r>
                      <a:endParaRPr lang="en-IN" sz="1600" kern="1200" dirty="0" smtClean="0">
                        <a:solidFill>
                          <a:schemeClr val="dk1"/>
                        </a:solidFill>
                        <a:effectLst/>
                        <a:latin typeface="Times New Roman" panose="02020603050405020304" pitchFamily="18" charset="0"/>
                        <a:ea typeface="+mn-ea"/>
                        <a:cs typeface="Times New Roman" panose="02020603050405020304" pitchFamily="18" charset="0"/>
                      </a:endParaRPr>
                    </a:p>
                    <a:p>
                      <a:pPr lvl="0"/>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802647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LITERATURE SURVEY</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3509371111"/>
              </p:ext>
            </p:extLst>
          </p:nvPr>
        </p:nvGraphicFramePr>
        <p:xfrm>
          <a:off x="838200" y="1690688"/>
          <a:ext cx="10046270" cy="4152188"/>
        </p:xfrm>
        <a:graphic>
          <a:graphicData uri="http://schemas.openxmlformats.org/drawingml/2006/table">
            <a:tbl>
              <a:tblPr firstRow="1" bandRow="1">
                <a:tableStyleId>{F5AB1C69-6EDB-4FF4-983F-18BD219EF322}</a:tableStyleId>
              </a:tblPr>
              <a:tblGrid>
                <a:gridCol w="2009254"/>
                <a:gridCol w="2009254"/>
                <a:gridCol w="1260757"/>
                <a:gridCol w="2757751"/>
                <a:gridCol w="2009254"/>
              </a:tblGrid>
              <a:tr h="494588">
                <a:tc>
                  <a:txBody>
                    <a:bodyPr/>
                    <a:lstStyle/>
                    <a:p>
                      <a:pPr algn="ctr"/>
                      <a:r>
                        <a:rPr lang="en-US" sz="1800" dirty="0" smtClean="0">
                          <a:latin typeface="Times New Roman" panose="02020603050405020304" pitchFamily="18" charset="0"/>
                          <a:cs typeface="Times New Roman" panose="02020603050405020304" pitchFamily="18" charset="0"/>
                        </a:rPr>
                        <a:t>Title</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Year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Author</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Methology</a:t>
                      </a:r>
                      <a:endParaRPr lang="en-IN" sz="1800" dirty="0">
                        <a:latin typeface="Times New Roman" panose="02020603050405020304" pitchFamily="18" charset="0"/>
                        <a:cs typeface="Times New Roman" panose="02020603050405020304" pitchFamily="18" charset="0"/>
                      </a:endParaRPr>
                    </a:p>
                  </a:txBody>
                  <a:tcPr/>
                </a:tc>
                <a:tc>
                  <a:txBody>
                    <a:bodyPr/>
                    <a:lstStyle/>
                    <a:p>
                      <a:pPr algn="ctr"/>
                      <a:r>
                        <a:rPr lang="en-US" sz="1800" dirty="0" smtClean="0">
                          <a:latin typeface="Times New Roman" panose="02020603050405020304" pitchFamily="18" charset="0"/>
                          <a:cs typeface="Times New Roman" panose="02020603050405020304" pitchFamily="18" charset="0"/>
                        </a:rPr>
                        <a:t>Merits/demerits</a:t>
                      </a:r>
                      <a:endParaRPr lang="en-IN" sz="1800" dirty="0">
                        <a:latin typeface="Times New Roman" panose="02020603050405020304" pitchFamily="18" charset="0"/>
                        <a:cs typeface="Times New Roman" panose="02020603050405020304" pitchFamily="18" charset="0"/>
                      </a:endParaRPr>
                    </a:p>
                  </a:txBody>
                  <a:tcPr/>
                </a:tc>
              </a:tr>
              <a:tr h="3290029">
                <a:tc>
                  <a:txBody>
                    <a:bodyPr/>
                    <a:lstStyle/>
                    <a:p>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Anti-Counterfeit on Medicine Detection Using </a:t>
                      </a:r>
                      <a:r>
                        <a:rPr lang="en-IN" sz="1800" b="0" i="0" kern="1200" dirty="0" err="1" smtClean="0">
                          <a:solidFill>
                            <a:schemeClr val="dk1"/>
                          </a:solidFill>
                          <a:effectLst/>
                          <a:latin typeface="Times New Roman" panose="02020603050405020304" pitchFamily="18" charset="0"/>
                          <a:ea typeface="+mn-ea"/>
                          <a:cs typeface="Times New Roman" panose="02020603050405020304" pitchFamily="18" charset="0"/>
                        </a:rPr>
                        <a:t>Blockchain</a:t>
                      </a:r>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 Technology</a:t>
                      </a:r>
                      <a:endParaRPr lang="en-IN" sz="18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US" sz="1600" dirty="0" smtClean="0">
                          <a:latin typeface="Times New Roman" panose="02020603050405020304" pitchFamily="18" charset="0"/>
                          <a:cs typeface="Times New Roman" panose="02020603050405020304" pitchFamily="18" charset="0"/>
                        </a:rPr>
                        <a:t>2020</a:t>
                      </a:r>
                      <a:endParaRPr lang="en-US" sz="1600" dirty="0" smtClean="0">
                        <a:latin typeface="Times New Roman" panose="02020603050405020304" pitchFamily="18" charset="0"/>
                        <a:cs typeface="Times New Roman" panose="02020603050405020304" pitchFamily="18" charset="0"/>
                      </a:endParaRPr>
                    </a:p>
                    <a:p>
                      <a:pPr algn="just"/>
                      <a:endParaRPr lang="en-IN" sz="1600" dirty="0">
                        <a:latin typeface="Times New Roman" panose="02020603050405020304" pitchFamily="18" charset="0"/>
                        <a:cs typeface="Times New Roman" panose="02020603050405020304" pitchFamily="18"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b="0" kern="1200" dirty="0" smtClean="0">
                          <a:solidFill>
                            <a:schemeClr val="dk1"/>
                          </a:solidFill>
                          <a:effectLst/>
                          <a:latin typeface="Times New Roman" panose="02020603050405020304" pitchFamily="18" charset="0"/>
                          <a:ea typeface="+mn-ea"/>
                          <a:cs typeface="Times New Roman" panose="02020603050405020304" pitchFamily="18" charset="0"/>
                        </a:rPr>
                        <a:t>Xing Fang* and Justin Zhan</a:t>
                      </a:r>
                    </a:p>
                    <a:p>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c>
                  <a:txBody>
                    <a:bodyPr/>
                    <a:lstStyle/>
                    <a:p>
                      <a:pPr algn="just"/>
                      <a:r>
                        <a:rPr lang="en-IN" sz="1800" b="0" i="0" kern="1200" dirty="0" smtClean="0">
                          <a:solidFill>
                            <a:schemeClr val="dk1"/>
                          </a:solidFill>
                          <a:effectLst/>
                          <a:latin typeface="Times New Roman" panose="02020603050405020304" pitchFamily="18" charset="0"/>
                          <a:ea typeface="+mn-ea"/>
                          <a:cs typeface="Times New Roman" panose="02020603050405020304" pitchFamily="18" charset="0"/>
                        </a:rPr>
                        <a:t>This technology stops the entry of fake drugs into the supply chain, mainly the part between the manufacturer and consumer. The technology uses digital signature where each block gets a unique crypto id. This digital signature is provided for each block and it gives a strong control of ownership.</a:t>
                      </a:r>
                      <a:endParaRPr lang="en-IN" sz="1600" dirty="0">
                        <a:latin typeface="Times New Roman" panose="02020603050405020304" pitchFamily="18" charset="0"/>
                        <a:cs typeface="Times New Roman" panose="02020603050405020304" pitchFamily="18" charset="0"/>
                      </a:endParaRPr>
                    </a:p>
                  </a:txBody>
                  <a:tcPr/>
                </a:tc>
                <a:tc>
                  <a:txBody>
                    <a:bodyPr/>
                    <a:lstStyle/>
                    <a:p>
                      <a:pPr lvl="0"/>
                      <a:r>
                        <a:rPr lang="en-IN" sz="1600" kern="1200" dirty="0" smtClean="0">
                          <a:solidFill>
                            <a:schemeClr val="dk1"/>
                          </a:solidFill>
                          <a:effectLst/>
                          <a:latin typeface="Times New Roman" panose="02020603050405020304" pitchFamily="18" charset="0"/>
                          <a:ea typeface="+mn-ea"/>
                          <a:cs typeface="Times New Roman" panose="02020603050405020304" pitchFamily="18" charset="0"/>
                        </a:rPr>
                        <a:t>With the help of the ROC curves, it is clear to see that all three models performed quite well for testing data that have high posterior probability.</a:t>
                      </a:r>
                      <a:endParaRPr lang="en-IN" sz="1600" kern="1200" dirty="0">
                        <a:solidFill>
                          <a:schemeClr val="dk1"/>
                        </a:solidFill>
                        <a:effectLst/>
                        <a:latin typeface="Times New Roman" panose="02020603050405020304" pitchFamily="18" charset="0"/>
                        <a:ea typeface="+mn-ea"/>
                        <a:cs typeface="Times New Roman" panose="02020603050405020304" pitchFamily="18" charset="0"/>
                      </a:endParaRPr>
                    </a:p>
                  </a:txBody>
                  <a:tcPr/>
                </a:tc>
              </a:tr>
            </a:tbl>
          </a:graphicData>
        </a:graphic>
      </p:graphicFrame>
      <p:sp>
        <p:nvSpPr>
          <p:cNvPr id="5" name="Rectangle 4"/>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764950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sz="3600" b="1" dirty="0" smtClean="0">
                <a:latin typeface="Times New Roman" panose="02020603050405020304" pitchFamily="18" charset="0"/>
                <a:cs typeface="Times New Roman" panose="02020603050405020304" pitchFamily="18" charset="0"/>
              </a:rPr>
              <a:t>OBJECTIVES</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lnSpc>
                <a:spcPct val="150000"/>
              </a:lnSpc>
              <a:buFont typeface="Wingdings" panose="05000000000000000000" pitchFamily="2" charset="2"/>
              <a:buChar char="q"/>
            </a:pPr>
            <a:r>
              <a:rPr lang="en-IN" sz="2000" dirty="0">
                <a:latin typeface="Times New Roman" panose="02020603050405020304" pitchFamily="18" charset="0"/>
                <a:cs typeface="Times New Roman" panose="02020603050405020304" pitchFamily="18" charset="0"/>
              </a:rPr>
              <a:t>The main objective of our project is, </a:t>
            </a:r>
          </a:p>
          <a:p>
            <a:pPr lvl="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detect </a:t>
            </a:r>
            <a:r>
              <a:rPr lang="en-US" sz="2000" dirty="0" smtClean="0">
                <a:latin typeface="Times New Roman" panose="02020603050405020304" pitchFamily="18" charset="0"/>
                <a:cs typeface="Times New Roman" panose="02020603050405020304" pitchFamily="18" charset="0"/>
              </a:rPr>
              <a:t>Blockchain effectively</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To implement the </a:t>
            </a:r>
            <a:r>
              <a:rPr lang="en-US" sz="2000" dirty="0" smtClean="0">
                <a:latin typeface="Times New Roman" panose="02020603050405020304" pitchFamily="18" charset="0"/>
                <a:cs typeface="Times New Roman" panose="02020603050405020304" pitchFamily="18" charset="0"/>
              </a:rPr>
              <a:t>Fake product .</a:t>
            </a:r>
            <a:endParaRPr lang="en-IN" sz="2000" dirty="0">
              <a:latin typeface="Times New Roman" panose="02020603050405020304" pitchFamily="18" charset="0"/>
              <a:cs typeface="Times New Roman" panose="02020603050405020304" pitchFamily="18" charset="0"/>
            </a:endParaRPr>
          </a:p>
          <a:p>
            <a:pPr lvl="0" algn="just">
              <a:lnSpc>
                <a:spcPct val="150000"/>
              </a:lnSpc>
              <a:buFont typeface="Wingdings" panose="05000000000000000000" pitchFamily="2" charset="2"/>
              <a:buChar char="q"/>
            </a:pPr>
            <a:r>
              <a:rPr lang="en-US" sz="2000" dirty="0">
                <a:latin typeface="Times New Roman" panose="02020603050405020304" pitchFamily="18" charset="0"/>
                <a:cs typeface="Times New Roman" panose="02020603050405020304" pitchFamily="18" charset="0"/>
              </a:rPr>
              <a:t> To enhance the overall performance analysis.</a:t>
            </a:r>
            <a:endParaRPr lang="en-IN" sz="2000" dirty="0">
              <a:latin typeface="Times New Roman" panose="02020603050405020304" pitchFamily="18" charset="0"/>
              <a:cs typeface="Times New Roman" panose="02020603050405020304" pitchFamily="18" charset="0"/>
            </a:endParaRPr>
          </a:p>
        </p:txBody>
      </p:sp>
      <p:sp>
        <p:nvSpPr>
          <p:cNvPr id="4" name="Rectangle 3"/>
          <p:cNvSpPr/>
          <p:nvPr/>
        </p:nvSpPr>
        <p:spPr>
          <a:xfrm>
            <a:off x="271463" y="242888"/>
            <a:ext cx="11658600" cy="6386512"/>
          </a:xfrm>
          <a:prstGeom prst="rect">
            <a:avLst/>
          </a:prstGeom>
          <a:noFill/>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67814839"/>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955</TotalTime>
  <Words>979</Words>
  <Application>Microsoft Office PowerPoint</Application>
  <PresentationFormat>Widescreen</PresentationFormat>
  <Paragraphs>112</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Tahoma</vt:lpstr>
      <vt:lpstr>Times New Roman</vt:lpstr>
      <vt:lpstr>Wingdings</vt:lpstr>
      <vt:lpstr>Office Theme</vt:lpstr>
      <vt:lpstr>DETECTION OF FAKE PRODUCTS USING BLOCKCHAIN TECHNOLOGY</vt:lpstr>
      <vt:lpstr>PowerPoint Presentation</vt:lpstr>
      <vt:lpstr>ABSTRACT</vt:lpstr>
      <vt:lpstr>LITERATURE SURVEY</vt:lpstr>
      <vt:lpstr>LITERATURE SURVEY</vt:lpstr>
      <vt:lpstr>LITERATURE SURVEY</vt:lpstr>
      <vt:lpstr>LITERATURE SURVEY</vt:lpstr>
      <vt:lpstr>LITERATURE SURVEY</vt:lpstr>
      <vt:lpstr>OBJECTIVES</vt:lpstr>
      <vt:lpstr>EXISTING SYSTEM </vt:lpstr>
      <vt:lpstr>PROBLEM STATEMENT</vt:lpstr>
      <vt:lpstr>PROPOSED SYSTEM </vt:lpstr>
      <vt:lpstr>SYSTEM REQUIREMENT </vt:lpstr>
      <vt:lpstr>SYSTEM REQUIREMENT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new method for flow-based network intrusion detection using the inverse Potts model </dc:title>
  <dc:creator>EGC</dc:creator>
  <cp:lastModifiedBy>Microsoft account</cp:lastModifiedBy>
  <cp:revision>159</cp:revision>
  <dcterms:created xsi:type="dcterms:W3CDTF">2021-12-17T07:36:29Z</dcterms:created>
  <dcterms:modified xsi:type="dcterms:W3CDTF">2024-02-07T04:30:45Z</dcterms:modified>
</cp:coreProperties>
</file>