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329" r:id="rId3"/>
    <p:sldId id="328" r:id="rId4"/>
    <p:sldId id="331" r:id="rId5"/>
    <p:sldId id="300" r:id="rId6"/>
    <p:sldId id="332" r:id="rId7"/>
    <p:sldId id="335" r:id="rId8"/>
    <p:sldId id="336" r:id="rId9"/>
    <p:sldId id="337" r:id="rId10"/>
    <p:sldId id="338" r:id="rId11"/>
    <p:sldId id="341" r:id="rId12"/>
    <p:sldId id="334" r:id="rId13"/>
    <p:sldId id="345" r:id="rId14"/>
    <p:sldId id="346" r:id="rId15"/>
    <p:sldId id="347"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8D5E2-367F-A1FE-6B8F-ACC67EBA2274}" v="7" dt="2024-04-10T17:12:51.873"/>
    <p1510:client id="{52BC4010-C045-D48D-FD3C-04D5E4351294}" v="4" dt="2024-04-10T17:14:57.939"/>
    <p1510:client id="{F5D1F6F8-7D92-57A9-E599-C70C09EEC5FD}" v="22" dt="2024-04-11T00:03:31.34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17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2F3BF-9E0E-FEA5-E553-F1E64401052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6801F35-FAC0-2266-2849-5F442E624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5461A46-D79F-34FE-D319-85452E5E29BB}"/>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5" name="Marcador de pie de página 4">
            <a:extLst>
              <a:ext uri="{FF2B5EF4-FFF2-40B4-BE49-F238E27FC236}">
                <a16:creationId xmlns:a16="http://schemas.microsoft.com/office/drawing/2014/main" id="{DDB6A62C-A52E-276E-F5B2-44C0A6E806F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639A5B2-5A1C-8BB8-0990-13346079493C}"/>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29439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18CCD-FF89-BC1E-63A5-E6A027CE09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1303052-EDF6-D025-EDCE-80C417BE3BD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848F17F-0B91-0E36-01D4-EC041C521F75}"/>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5" name="Marcador de pie de página 4">
            <a:extLst>
              <a:ext uri="{FF2B5EF4-FFF2-40B4-BE49-F238E27FC236}">
                <a16:creationId xmlns:a16="http://schemas.microsoft.com/office/drawing/2014/main" id="{C1DE5BD2-5CF7-A670-FD33-51105A70213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E475D25-090D-8493-D382-576DA38E915E}"/>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60149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FBA5048-3D71-11D0-3D34-1AC932F8E9B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59FAF2C-9000-E6B8-2C4F-392AC63A4AA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583EBDC-3D1E-29FE-5CBA-1E8010D981A5}"/>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5" name="Marcador de pie de página 4">
            <a:extLst>
              <a:ext uri="{FF2B5EF4-FFF2-40B4-BE49-F238E27FC236}">
                <a16:creationId xmlns:a16="http://schemas.microsoft.com/office/drawing/2014/main" id="{D702EC03-F627-ECAC-009A-CD7D4F720E4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3079D03-CF2B-CBBD-C595-19BAF28296B3}"/>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620416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5" y="0"/>
            <a:ext cx="12192000" cy="6858000"/>
          </a:xfrm>
          <a:prstGeom prst="rect">
            <a:avLst/>
          </a:prstGeom>
        </p:spPr>
      </p:pic>
    </p:spTree>
    <p:extLst>
      <p:ext uri="{BB962C8B-B14F-4D97-AF65-F5344CB8AC3E}">
        <p14:creationId xmlns:p14="http://schemas.microsoft.com/office/powerpoint/2010/main" val="3588926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4601" cy="6858000"/>
          </a:xfrm>
          <a:prstGeom prst="rect">
            <a:avLst/>
          </a:prstGeom>
        </p:spPr>
      </p:pic>
    </p:spTree>
    <p:extLst>
      <p:ext uri="{BB962C8B-B14F-4D97-AF65-F5344CB8AC3E}">
        <p14:creationId xmlns:p14="http://schemas.microsoft.com/office/powerpoint/2010/main" val="1452274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
        <p:nvSpPr>
          <p:cNvPr id="3" name="CuadroTexto 2"/>
          <p:cNvSpPr txBox="1"/>
          <p:nvPr userDrawn="1"/>
        </p:nvSpPr>
        <p:spPr>
          <a:xfrm>
            <a:off x="-4122444" y="-1248464"/>
            <a:ext cx="1219200" cy="1219200"/>
          </a:xfrm>
          <a:prstGeom prst="rect">
            <a:avLst/>
          </a:prstGeom>
        </p:spPr>
        <p:txBody>
          <a:bodyPr vert="horz" wrap="none" lIns="121920" tIns="60960" rIns="121920" bIns="60960" rtlCol="0" anchor="ctr">
            <a:noAutofit/>
          </a:bodyPr>
          <a:lstStyle/>
          <a:p>
            <a:pPr algn="l"/>
            <a:endParaRPr lang="es-ES" sz="10666" b="1" dirty="0">
              <a:solidFill>
                <a:srgbClr val="92D050"/>
              </a:solidFill>
            </a:endParaRPr>
          </a:p>
        </p:txBody>
      </p:sp>
    </p:spTree>
    <p:extLst>
      <p:ext uri="{BB962C8B-B14F-4D97-AF65-F5344CB8AC3E}">
        <p14:creationId xmlns:p14="http://schemas.microsoft.com/office/powerpoint/2010/main" val="123293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66346-46FD-2E2C-3D98-DEF0E5B2BF0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D7EF2B9-AF01-A072-83FB-E632E030B9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19E2140-D940-CF8A-5463-CB8ED7CE7717}"/>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5" name="Marcador de pie de página 4">
            <a:extLst>
              <a:ext uri="{FF2B5EF4-FFF2-40B4-BE49-F238E27FC236}">
                <a16:creationId xmlns:a16="http://schemas.microsoft.com/office/drawing/2014/main" id="{CC475838-86D8-D0BC-8499-9A7179761C3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7F19AD1-E28D-AEF3-2FBB-19C28648C2CD}"/>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9990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B21D78-5484-6207-CE41-EAEE29CDECF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7B788D-354F-FE6D-E9D8-9574E47DE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7F89576-2F61-82EB-99E7-F379B2920D4A}"/>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5" name="Marcador de pie de página 4">
            <a:extLst>
              <a:ext uri="{FF2B5EF4-FFF2-40B4-BE49-F238E27FC236}">
                <a16:creationId xmlns:a16="http://schemas.microsoft.com/office/drawing/2014/main" id="{D78042B9-1D8A-F6EB-B507-A620082AF9A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455EE1-83D7-01EC-6DF0-4BABB88C6019}"/>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267118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1E3CE-E835-AA6C-998B-136B541977D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B798B7C-20C7-2C34-094B-E66372BDF83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5E6D8AE-FF91-E823-E70A-D71A94E52D6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8EF6BA83-8151-414F-0B23-ABA9CA0D7386}"/>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6" name="Marcador de pie de página 5">
            <a:extLst>
              <a:ext uri="{FF2B5EF4-FFF2-40B4-BE49-F238E27FC236}">
                <a16:creationId xmlns:a16="http://schemas.microsoft.com/office/drawing/2014/main" id="{687D2781-1798-F358-DCDB-4493DF0C745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9A09971-BDE2-4D81-1687-E472008C4A45}"/>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80523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2A18A-3682-0D14-0D36-266EECD15DC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8B7F766-7D04-F338-34E2-93919290D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0A58B9-3F2E-7622-3927-E2F88E648BC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F7D75A3-37CA-3F58-8A96-0FE5D3B85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8393EEC-2334-0862-D1BF-CF8CA82C860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E7F8D76-DC90-D609-3383-10AF214324BD}"/>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8" name="Marcador de pie de página 7">
            <a:extLst>
              <a:ext uri="{FF2B5EF4-FFF2-40B4-BE49-F238E27FC236}">
                <a16:creationId xmlns:a16="http://schemas.microsoft.com/office/drawing/2014/main" id="{2804849A-684D-B591-CCDB-CB3BFE6619E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DD0D96F-8E6E-B9F6-B4E1-0F780C58BB93}"/>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63540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ACC7A-63EC-0A63-43B3-34856EEB265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6F404DE-F0E1-D12E-9CAF-FEA12D917C04}"/>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4" name="Marcador de pie de página 3">
            <a:extLst>
              <a:ext uri="{FF2B5EF4-FFF2-40B4-BE49-F238E27FC236}">
                <a16:creationId xmlns:a16="http://schemas.microsoft.com/office/drawing/2014/main" id="{F64F76CB-41C3-EEF2-C1A3-4CB539067C3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EA52BEF-4F62-817A-E805-8F152616F798}"/>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332155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F1F643-9980-995C-69DE-98F5FB97F54D}"/>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3" name="Marcador de pie de página 2">
            <a:extLst>
              <a:ext uri="{FF2B5EF4-FFF2-40B4-BE49-F238E27FC236}">
                <a16:creationId xmlns:a16="http://schemas.microsoft.com/office/drawing/2014/main" id="{2EE478FB-D3CA-E130-CECC-987E3CA5B7E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8C90342-DBBE-4866-DD6B-694537906207}"/>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26219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64EEC-97B2-CF6A-4797-55D0239C88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EBCEE86-990B-0CD2-72C7-1BA5CA5B7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35BF73D-87B4-1FF9-5AB0-813EA28A5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96ED402-8104-AD22-8F0B-E97A1E07E588}"/>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6" name="Marcador de pie de página 5">
            <a:extLst>
              <a:ext uri="{FF2B5EF4-FFF2-40B4-BE49-F238E27FC236}">
                <a16:creationId xmlns:a16="http://schemas.microsoft.com/office/drawing/2014/main" id="{5FC55560-4ACE-C27D-9344-93BAF05BF87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7A2337-EEBA-F25F-7134-981F57D3409F}"/>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290722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246B6-7880-BDDE-A8DC-80FAA9D2CF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1C16733-665E-6BE4-E9D6-EFC404C6E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5697B01-DC98-6FBD-180F-495F503C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9B91DE-1889-324C-17AD-B3A40FE49214}"/>
              </a:ext>
            </a:extLst>
          </p:cNvPr>
          <p:cNvSpPr>
            <a:spLocks noGrp="1"/>
          </p:cNvSpPr>
          <p:nvPr>
            <p:ph type="dt" sz="half" idx="10"/>
          </p:nvPr>
        </p:nvSpPr>
        <p:spPr/>
        <p:txBody>
          <a:bodyPr/>
          <a:lstStyle/>
          <a:p>
            <a:fld id="{529E643E-8930-4692-A36A-763D9969EE30}" type="datetimeFigureOut">
              <a:rPr lang="es-CO" smtClean="0"/>
              <a:t>19/06/2024</a:t>
            </a:fld>
            <a:endParaRPr lang="es-CO"/>
          </a:p>
        </p:txBody>
      </p:sp>
      <p:sp>
        <p:nvSpPr>
          <p:cNvPr id="6" name="Marcador de pie de página 5">
            <a:extLst>
              <a:ext uri="{FF2B5EF4-FFF2-40B4-BE49-F238E27FC236}">
                <a16:creationId xmlns:a16="http://schemas.microsoft.com/office/drawing/2014/main" id="{2FAEFD14-502D-C55A-4B88-E4895A46DD4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46C8186-141A-CA2E-CD4C-BCC7744B975F}"/>
              </a:ext>
            </a:extLst>
          </p:cNvPr>
          <p:cNvSpPr>
            <a:spLocks noGrp="1"/>
          </p:cNvSpPr>
          <p:nvPr>
            <p:ph type="sldNum" sz="quarter" idx="12"/>
          </p:nvPr>
        </p:nvSpPr>
        <p:spPr/>
        <p:txBody>
          <a:bodyPr/>
          <a:lstStyle/>
          <a:p>
            <a:fld id="{EE33A7CB-FFE8-4E9E-B7CC-B5B961D94049}" type="slidenum">
              <a:rPr lang="es-CO" smtClean="0"/>
              <a:t>‹Nº›</a:t>
            </a:fld>
            <a:endParaRPr lang="es-CO"/>
          </a:p>
        </p:txBody>
      </p:sp>
    </p:spTree>
    <p:extLst>
      <p:ext uri="{BB962C8B-B14F-4D97-AF65-F5344CB8AC3E}">
        <p14:creationId xmlns:p14="http://schemas.microsoft.com/office/powerpoint/2010/main" val="129378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DC311BD-04A4-B834-3604-8798C5AA8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D93D18C-B576-362F-F40A-A66661E10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DCF4603-BA6A-FE70-0A8F-6EC6FEC0F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E643E-8930-4692-A36A-763D9969EE30}" type="datetimeFigureOut">
              <a:rPr lang="es-CO" smtClean="0"/>
              <a:t>19/06/2024</a:t>
            </a:fld>
            <a:endParaRPr lang="es-CO"/>
          </a:p>
        </p:txBody>
      </p:sp>
      <p:sp>
        <p:nvSpPr>
          <p:cNvPr id="5" name="Marcador de pie de página 4">
            <a:extLst>
              <a:ext uri="{FF2B5EF4-FFF2-40B4-BE49-F238E27FC236}">
                <a16:creationId xmlns:a16="http://schemas.microsoft.com/office/drawing/2014/main" id="{09B3C067-9986-24E2-4BB7-A1B47E1F1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FEB32B4-944C-1715-C13E-60643AD79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3A7CB-FFE8-4E9E-B7CC-B5B961D94049}" type="slidenum">
              <a:rPr lang="es-CO" smtClean="0"/>
              <a:t>‹Nº›</a:t>
            </a:fld>
            <a:endParaRPr lang="es-CO"/>
          </a:p>
        </p:txBody>
      </p:sp>
    </p:spTree>
    <p:extLst>
      <p:ext uri="{BB962C8B-B14F-4D97-AF65-F5344CB8AC3E}">
        <p14:creationId xmlns:p14="http://schemas.microsoft.com/office/powerpoint/2010/main" val="2042329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oysena-my.sharepoint.com/:i:/g/personal/angel_ddiaz_soy_sena_edu_co/EYVQe_-V4ftAp0udRxekY-4BXWZ9qSndld4g7VxW96X-kA?e=HUYMq2"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92096" y="1613310"/>
            <a:ext cx="5909896" cy="1815690"/>
          </a:xfrm>
          <a:prstGeom prst="rect">
            <a:avLst/>
          </a:prstGeom>
          <a:noFill/>
        </p:spPr>
        <p:txBody>
          <a:bodyPr wrap="square" lIns="91440" tIns="45720" rIns="91440" bIns="45720" rtlCol="0" anchor="t">
            <a:spAutoFit/>
          </a:bodyPr>
          <a:lstStyle/>
          <a:p>
            <a:pPr algn="ctr"/>
            <a:r>
              <a:rPr lang="es-CO" sz="3700" b="1" dirty="0">
                <a:solidFill>
                  <a:srgbClr val="5E5C5D"/>
                </a:solidFill>
                <a:latin typeface="Calibri"/>
                <a:cs typeface="Calibri"/>
              </a:rPr>
              <a:t>Sistema de gestión de inventario y ventas para la empresa TEXELYC</a:t>
            </a:r>
            <a:endParaRPr lang="es-ES" sz="3700" b="1" dirty="0">
              <a:solidFill>
                <a:srgbClr val="5E5C5D"/>
              </a:solidFill>
              <a:latin typeface="Calibri"/>
              <a:ea typeface="Calibri"/>
              <a:cs typeface="Calibri"/>
            </a:endParaRPr>
          </a:p>
        </p:txBody>
      </p:sp>
      <p:sp>
        <p:nvSpPr>
          <p:cNvPr id="8" name="CuadroTexto 7"/>
          <p:cNvSpPr txBox="1"/>
          <p:nvPr/>
        </p:nvSpPr>
        <p:spPr>
          <a:xfrm>
            <a:off x="2482755" y="3964535"/>
            <a:ext cx="4943853" cy="2215991"/>
          </a:xfrm>
          <a:prstGeom prst="rect">
            <a:avLst/>
          </a:prstGeom>
          <a:noFill/>
        </p:spPr>
        <p:txBody>
          <a:bodyPr wrap="square" rtlCol="0">
            <a:spAutoFit/>
          </a:bodyPr>
          <a:lstStyle/>
          <a:p>
            <a:r>
              <a:rPr lang="es-ES" sz="2400" b="1" dirty="0">
                <a:solidFill>
                  <a:srgbClr val="FF9220"/>
                </a:solidFill>
                <a:latin typeface="Calibri"/>
                <a:cs typeface="Calibri"/>
              </a:rPr>
              <a:t>Presentado por::</a:t>
            </a:r>
          </a:p>
          <a:p>
            <a:endParaRPr lang="es-ES" sz="2400" b="1" dirty="0">
              <a:solidFill>
                <a:srgbClr val="FF9220"/>
              </a:solidFill>
              <a:latin typeface="Calibri"/>
              <a:cs typeface="Calibri"/>
            </a:endParaRPr>
          </a:p>
          <a:p>
            <a:r>
              <a:rPr lang="es-ES" b="1" dirty="0">
                <a:latin typeface="Calibri"/>
                <a:cs typeface="Calibri"/>
              </a:rPr>
              <a:t>Laura Fernanda Bermúdez López</a:t>
            </a:r>
          </a:p>
          <a:p>
            <a:r>
              <a:rPr lang="es-ES" b="1" dirty="0">
                <a:latin typeface="Calibri"/>
                <a:cs typeface="Calibri"/>
              </a:rPr>
              <a:t>María Isabel Toro Echeverri </a:t>
            </a:r>
          </a:p>
          <a:p>
            <a:r>
              <a:rPr lang="es-ES" b="1" dirty="0">
                <a:latin typeface="Calibri"/>
                <a:cs typeface="Calibri"/>
              </a:rPr>
              <a:t>Alison Jhoana Sosa Ávila </a:t>
            </a:r>
          </a:p>
          <a:p>
            <a:r>
              <a:rPr lang="es-ES" b="1" dirty="0">
                <a:latin typeface="Calibri"/>
                <a:cs typeface="Calibri"/>
              </a:rPr>
              <a:t>Brayan Sebastián Guerrero Blanco</a:t>
            </a:r>
          </a:p>
          <a:p>
            <a:r>
              <a:rPr lang="es-ES" b="1" dirty="0">
                <a:latin typeface="Calibri"/>
                <a:cs typeface="Calibri"/>
              </a:rPr>
              <a:t>Ángel Daniel Diaz Amaya</a:t>
            </a:r>
          </a:p>
        </p:txBody>
      </p:sp>
    </p:spTree>
    <p:extLst>
      <p:ext uri="{BB962C8B-B14F-4D97-AF65-F5344CB8AC3E}">
        <p14:creationId xmlns:p14="http://schemas.microsoft.com/office/powerpoint/2010/main" val="306997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B9EF9D0F-C1F4-95E1-53EF-31CF358FFF33}"/>
              </a:ext>
            </a:extLst>
          </p:cNvPr>
          <p:cNvGraphicFramePr>
            <a:graphicFrameLocks noGrp="1"/>
          </p:cNvGraphicFramePr>
          <p:nvPr>
            <p:extLst>
              <p:ext uri="{D42A27DB-BD31-4B8C-83A1-F6EECF244321}">
                <p14:modId xmlns:p14="http://schemas.microsoft.com/office/powerpoint/2010/main" val="1506328164"/>
              </p:ext>
            </p:extLst>
          </p:nvPr>
        </p:nvGraphicFramePr>
        <p:xfrm>
          <a:off x="1533832" y="0"/>
          <a:ext cx="8893278" cy="6858000"/>
        </p:xfrm>
        <a:graphic>
          <a:graphicData uri="http://schemas.openxmlformats.org/drawingml/2006/table">
            <a:tbl>
              <a:tblPr firstRow="1" bandRow="1">
                <a:tableStyleId>{8799B23B-EC83-4686-B30A-512413B5E67A}</a:tableStyleId>
              </a:tblPr>
              <a:tblGrid>
                <a:gridCol w="4923888">
                  <a:extLst>
                    <a:ext uri="{9D8B030D-6E8A-4147-A177-3AD203B41FA5}">
                      <a16:colId xmlns:a16="http://schemas.microsoft.com/office/drawing/2014/main" val="4114559921"/>
                    </a:ext>
                  </a:extLst>
                </a:gridCol>
                <a:gridCol w="3969390">
                  <a:extLst>
                    <a:ext uri="{9D8B030D-6E8A-4147-A177-3AD203B41FA5}">
                      <a16:colId xmlns:a16="http://schemas.microsoft.com/office/drawing/2014/main" val="2809626137"/>
                    </a:ext>
                  </a:extLst>
                </a:gridCol>
              </a:tblGrid>
              <a:tr h="0">
                <a:tc>
                  <a:txBody>
                    <a:bodyPr/>
                    <a:lstStyle/>
                    <a:p>
                      <a:r>
                        <a:rPr lang="es-CO" sz="1800" b="0" i="0" kern="1200" dirty="0">
                          <a:solidFill>
                            <a:schemeClr val="tx1"/>
                          </a:solidFill>
                          <a:effectLst/>
                          <a:latin typeface="+mn-lt"/>
                          <a:ea typeface="+mn-ea"/>
                          <a:cs typeface="+mn-cs"/>
                        </a:rPr>
                        <a:t>¿Qué método usa para el registro de ganancias/costos? </a:t>
                      </a:r>
                      <a:endParaRPr lang="es-CO" dirty="0"/>
                    </a:p>
                  </a:txBody>
                  <a:tcPr/>
                </a:tc>
                <a:tc>
                  <a:txBody>
                    <a:bodyPr/>
                    <a:lstStyle/>
                    <a:p>
                      <a:pPr rtl="0" fontAlgn="base"/>
                      <a:r>
                        <a:rPr lang="es-CO" sz="1800" b="0" i="0" kern="1200" dirty="0">
                          <a:solidFill>
                            <a:schemeClr val="tx1"/>
                          </a:solidFill>
                          <a:effectLst/>
                          <a:latin typeface="+mn-lt"/>
                          <a:ea typeface="+mn-ea"/>
                          <a:cs typeface="+mn-cs"/>
                        </a:rPr>
                        <a:t>Programa de facturación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2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3464706540"/>
                  </a:ext>
                </a:extLst>
              </a:tr>
              <a:tr h="370840">
                <a:tc>
                  <a:txBody>
                    <a:bodyPr/>
                    <a:lstStyle/>
                    <a:p>
                      <a:pPr rtl="0" fontAlgn="base"/>
                      <a:r>
                        <a:rPr lang="es-CO" sz="1800" b="0" i="0" kern="1200" dirty="0">
                          <a:solidFill>
                            <a:schemeClr val="tx1"/>
                          </a:solidFill>
                          <a:effectLst/>
                          <a:latin typeface="+mn-lt"/>
                          <a:ea typeface="+mn-ea"/>
                          <a:cs typeface="+mn-cs"/>
                        </a:rPr>
                        <a:t>¿Qué categorías identifica para aplicar filtros de búsqueda?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Talla, materiales, colores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3975233680"/>
                  </a:ext>
                </a:extLst>
              </a:tr>
              <a:tr h="0">
                <a:tc>
                  <a:txBody>
                    <a:bodyPr/>
                    <a:lstStyle/>
                    <a:p>
                      <a:pPr rtl="0" fontAlgn="base"/>
                      <a:r>
                        <a:rPr lang="es-ES" sz="1800" b="0" i="0" kern="1200" dirty="0">
                          <a:solidFill>
                            <a:schemeClr val="tx1"/>
                          </a:solidFill>
                          <a:effectLst/>
                          <a:latin typeface="+mn-lt"/>
                          <a:ea typeface="+mn-ea"/>
                          <a:cs typeface="+mn-cs"/>
                        </a:rPr>
                        <a:t>¿Cómo gestiona las </a:t>
                      </a:r>
                      <a:r>
                        <a:rPr lang="es-ES" sz="1800" b="0" i="0" kern="1200" dirty="0" err="1">
                          <a:solidFill>
                            <a:schemeClr val="tx1"/>
                          </a:solidFill>
                          <a:effectLst/>
                          <a:latin typeface="+mn-lt"/>
                          <a:ea typeface="+mn-ea"/>
                          <a:cs typeface="+mn-cs"/>
                        </a:rPr>
                        <a:t>PQR’s</a:t>
                      </a:r>
                      <a:r>
                        <a:rPr lang="es-ES" sz="1800" b="0" i="0" kern="1200" dirty="0">
                          <a:solidFill>
                            <a:schemeClr val="tx1"/>
                          </a:solidFill>
                          <a:effectLst/>
                          <a:latin typeface="+mn-lt"/>
                          <a:ea typeface="+mn-ea"/>
                          <a:cs typeface="+mn-cs"/>
                        </a:rPr>
                        <a:t>?  </a:t>
                      </a:r>
                    </a:p>
                    <a:p>
                      <a:pPr rtl="0" fontAlgn="base"/>
                      <a:r>
                        <a:rPr lang="es-ES"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Por medio de redes sociales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1916982592"/>
                  </a:ext>
                </a:extLst>
              </a:tr>
              <a:tr h="370840">
                <a:tc>
                  <a:txBody>
                    <a:bodyPr/>
                    <a:lstStyle/>
                    <a:p>
                      <a:pPr rtl="0" fontAlgn="base"/>
                      <a:r>
                        <a:rPr lang="es-CO" sz="1800" b="0" i="0" kern="1200" dirty="0">
                          <a:solidFill>
                            <a:schemeClr val="tx1"/>
                          </a:solidFill>
                          <a:effectLst/>
                          <a:latin typeface="+mn-lt"/>
                          <a:ea typeface="+mn-ea"/>
                          <a:cs typeface="+mn-cs"/>
                        </a:rPr>
                        <a:t>¿Qué métodos de pago recibe?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pt-BR" sz="1800" b="0" i="0" kern="1200" dirty="0">
                          <a:solidFill>
                            <a:schemeClr val="tx1"/>
                          </a:solidFill>
                          <a:effectLst/>
                          <a:latin typeface="+mn-lt"/>
                          <a:ea typeface="+mn-ea"/>
                          <a:cs typeface="+mn-cs"/>
                        </a:rPr>
                        <a:t>Efectivo, nequi, daviplata  </a:t>
                      </a:r>
                      <a:br>
                        <a:rPr lang="pt-BR" sz="1800" b="0" i="0" kern="1200" dirty="0">
                          <a:solidFill>
                            <a:schemeClr val="tx1"/>
                          </a:solidFill>
                          <a:effectLst/>
                          <a:latin typeface="+mn-lt"/>
                          <a:ea typeface="+mn-ea"/>
                          <a:cs typeface="+mn-cs"/>
                        </a:rPr>
                      </a:br>
                      <a:r>
                        <a:rPr lang="pt-BR" sz="1800" b="0" i="0" kern="1200" dirty="0">
                          <a:solidFill>
                            <a:schemeClr val="tx1"/>
                          </a:solidFill>
                          <a:effectLst/>
                          <a:latin typeface="+mn-lt"/>
                          <a:ea typeface="+mn-ea"/>
                          <a:cs typeface="+mn-cs"/>
                        </a:rPr>
                        <a:t>Estado: 1 </a:t>
                      </a:r>
                    </a:p>
                    <a:p>
                      <a:pPr rtl="0" fontAlgn="base"/>
                      <a:r>
                        <a:rPr lang="pt-BR"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2087683099"/>
                  </a:ext>
                </a:extLst>
              </a:tr>
              <a:tr h="370840">
                <a:tc>
                  <a:txBody>
                    <a:bodyPr/>
                    <a:lstStyle/>
                    <a:p>
                      <a:pPr rtl="0" fontAlgn="base"/>
                      <a:r>
                        <a:rPr lang="es-CO" sz="1800" b="0" i="0" kern="1200" dirty="0">
                          <a:solidFill>
                            <a:schemeClr val="tx1"/>
                          </a:solidFill>
                          <a:effectLst/>
                          <a:latin typeface="+mn-lt"/>
                          <a:ea typeface="+mn-ea"/>
                          <a:cs typeface="+mn-cs"/>
                        </a:rPr>
                        <a:t>¿Qué métodos de entrega maneja?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Por envío, punto físico, contra entrega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2092253138"/>
                  </a:ext>
                </a:extLst>
              </a:tr>
              <a:tr h="0">
                <a:tc>
                  <a:txBody>
                    <a:bodyPr/>
                    <a:lstStyle/>
                    <a:p>
                      <a:pPr rtl="0" fontAlgn="base"/>
                      <a:r>
                        <a:rPr lang="es-ES" sz="1800" b="0" i="0" kern="1200" dirty="0">
                          <a:solidFill>
                            <a:schemeClr val="tx1"/>
                          </a:solidFill>
                          <a:effectLst/>
                          <a:latin typeface="+mn-lt"/>
                          <a:ea typeface="+mn-ea"/>
                          <a:cs typeface="+mn-cs"/>
                        </a:rPr>
                        <a:t>¿A qué lugares vende?  </a:t>
                      </a:r>
                    </a:p>
                    <a:p>
                      <a:pPr rtl="0" fontAlgn="base"/>
                      <a:r>
                        <a:rPr lang="es-ES"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A nivel nacional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p>
                    <a:p>
                      <a:pPr rtl="0" fontAlgn="base"/>
                      <a:r>
                        <a:rPr lang="es-CO" sz="1800" b="0" i="0" kern="1200" dirty="0">
                          <a:solidFill>
                            <a:schemeClr val="tx1"/>
                          </a:solidFill>
                          <a:effectLst/>
                          <a:latin typeface="+mn-lt"/>
                          <a:ea typeface="+mn-ea"/>
                          <a:cs typeface="+mn-cs"/>
                        </a:rPr>
                        <a:t> </a:t>
                      </a:r>
                      <a:endParaRPr lang="es-CO" dirty="0"/>
                    </a:p>
                  </a:txBody>
                  <a:tcPr/>
                </a:tc>
                <a:extLst>
                  <a:ext uri="{0D108BD9-81ED-4DB2-BD59-A6C34878D82A}">
                    <a16:rowId xmlns:a16="http://schemas.microsoft.com/office/drawing/2014/main" val="3474756260"/>
                  </a:ext>
                </a:extLst>
              </a:tr>
            </a:tbl>
          </a:graphicData>
        </a:graphic>
      </p:graphicFrame>
    </p:spTree>
    <p:extLst>
      <p:ext uri="{BB962C8B-B14F-4D97-AF65-F5344CB8AC3E}">
        <p14:creationId xmlns:p14="http://schemas.microsoft.com/office/powerpoint/2010/main" val="327978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11304" y="2683201"/>
            <a:ext cx="3719040" cy="1077218"/>
          </a:xfrm>
          <a:prstGeom prst="rect">
            <a:avLst/>
          </a:prstGeom>
          <a:noFill/>
        </p:spPr>
        <p:txBody>
          <a:bodyPr wrap="square" rtlCol="0">
            <a:spAutoFit/>
          </a:bodyPr>
          <a:lstStyle/>
          <a:p>
            <a:pPr algn="ctr"/>
            <a:r>
              <a:rPr lang="es-ES" sz="3200" b="1" dirty="0">
                <a:solidFill>
                  <a:schemeClr val="bg1"/>
                </a:solidFill>
                <a:latin typeface="Calibri"/>
                <a:cs typeface="Calibri"/>
              </a:rPr>
              <a:t>Grafico comparativo de contribución</a:t>
            </a:r>
          </a:p>
        </p:txBody>
      </p:sp>
      <p:pic>
        <p:nvPicPr>
          <p:cNvPr id="3" name="Imagen 2"/>
          <p:cNvPicPr>
            <a:picLocks noChangeAspect="1"/>
          </p:cNvPicPr>
          <p:nvPr/>
        </p:nvPicPr>
        <p:blipFill>
          <a:blip r:embed="rId2"/>
          <a:stretch>
            <a:fillRect/>
          </a:stretch>
        </p:blipFill>
        <p:spPr>
          <a:xfrm>
            <a:off x="817531" y="2359584"/>
            <a:ext cx="1320800" cy="67733"/>
          </a:xfrm>
          <a:prstGeom prst="rect">
            <a:avLst/>
          </a:prstGeom>
        </p:spPr>
      </p:pic>
      <p:sp>
        <p:nvSpPr>
          <p:cNvPr id="5" name="CuadroTexto 4"/>
          <p:cNvSpPr txBox="1"/>
          <p:nvPr/>
        </p:nvSpPr>
        <p:spPr>
          <a:xfrm>
            <a:off x="5749342" y="5005996"/>
            <a:ext cx="6078807" cy="1241622"/>
          </a:xfrm>
          <a:prstGeom prst="rect">
            <a:avLst/>
          </a:prstGeom>
          <a:noFill/>
        </p:spPr>
        <p:txBody>
          <a:bodyPr wrap="square" rtlCol="0">
            <a:spAutoFit/>
          </a:bodyPr>
          <a:lstStyle/>
          <a:p>
            <a:pPr algn="just"/>
            <a:r>
              <a:rPr lang="es-CO" sz="1867" dirty="0">
                <a:solidFill>
                  <a:srgbClr val="5E5C5D"/>
                </a:solidFill>
                <a:latin typeface="Calibri"/>
                <a:cs typeface="Calibri"/>
              </a:rPr>
              <a:t>Por medio de este grafico observamos la cantidad de información o procesos los cuales se mantienen constantes, a comparación de la información o Métodos los cuales van a ser mejorados</a:t>
            </a:r>
            <a:endParaRPr lang="es-ES" sz="1867" dirty="0">
              <a:solidFill>
                <a:srgbClr val="5E5C5D"/>
              </a:solidFill>
              <a:latin typeface="Calibri"/>
              <a:cs typeface="Calibri"/>
            </a:endParaRPr>
          </a:p>
        </p:txBody>
      </p:sp>
      <p:pic>
        <p:nvPicPr>
          <p:cNvPr id="6" name="Picture 2">
            <a:extLst>
              <a:ext uri="{FF2B5EF4-FFF2-40B4-BE49-F238E27FC236}">
                <a16:creationId xmlns:a16="http://schemas.microsoft.com/office/drawing/2014/main" id="{4373321D-C367-4465-D50C-58F20A3F2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770" y="610382"/>
            <a:ext cx="6523379" cy="394436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8BAA67E2-89DF-1CA8-B647-B8C3E37C9380}"/>
              </a:ext>
            </a:extLst>
          </p:cNvPr>
          <p:cNvSpPr txBox="1"/>
          <p:nvPr/>
        </p:nvSpPr>
        <p:spPr>
          <a:xfrm>
            <a:off x="89006" y="203473"/>
            <a:ext cx="728525" cy="461665"/>
          </a:xfrm>
          <a:prstGeom prst="rect">
            <a:avLst/>
          </a:prstGeom>
          <a:noFill/>
        </p:spPr>
        <p:txBody>
          <a:bodyPr wrap="square" rtlCol="0">
            <a:spAutoFit/>
          </a:bodyPr>
          <a:lstStyle/>
          <a:p>
            <a:r>
              <a:rPr lang="es-ES" sz="2400" b="1" dirty="0">
                <a:solidFill>
                  <a:srgbClr val="E8E6E8"/>
                </a:solidFill>
                <a:latin typeface="Calibri"/>
                <a:cs typeface="Calibri"/>
              </a:rPr>
              <a:t>12</a:t>
            </a:r>
          </a:p>
        </p:txBody>
      </p:sp>
    </p:spTree>
    <p:extLst>
      <p:ext uri="{BB962C8B-B14F-4D97-AF65-F5344CB8AC3E}">
        <p14:creationId xmlns:p14="http://schemas.microsoft.com/office/powerpoint/2010/main" val="173808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37784" y="216869"/>
            <a:ext cx="535116" cy="461665"/>
          </a:xfrm>
          <a:prstGeom prst="rect">
            <a:avLst/>
          </a:prstGeom>
          <a:noFill/>
        </p:spPr>
        <p:txBody>
          <a:bodyPr wrap="square" rtlCol="0">
            <a:spAutoFit/>
          </a:bodyPr>
          <a:lstStyle/>
          <a:p>
            <a:r>
              <a:rPr lang="es-ES" sz="2400" b="1" dirty="0">
                <a:solidFill>
                  <a:srgbClr val="E8E6E8"/>
                </a:solidFill>
                <a:latin typeface="Calibri"/>
                <a:cs typeface="Calibri"/>
              </a:rPr>
              <a:t>13</a:t>
            </a:r>
          </a:p>
        </p:txBody>
      </p:sp>
      <p:pic>
        <p:nvPicPr>
          <p:cNvPr id="6" name="Imagen 5"/>
          <p:cNvPicPr>
            <a:picLocks/>
          </p:cNvPicPr>
          <p:nvPr/>
        </p:nvPicPr>
        <p:blipFill>
          <a:blip r:embed="rId2"/>
          <a:stretch>
            <a:fillRect/>
          </a:stretch>
        </p:blipFill>
        <p:spPr>
          <a:xfrm>
            <a:off x="793037" y="680653"/>
            <a:ext cx="290531" cy="48000"/>
          </a:xfrm>
          <a:prstGeom prst="rect">
            <a:avLst/>
          </a:prstGeom>
        </p:spPr>
      </p:pic>
      <p:pic>
        <p:nvPicPr>
          <p:cNvPr id="8" name="Imagen 7"/>
          <p:cNvPicPr>
            <a:picLocks noChangeAspect="1"/>
          </p:cNvPicPr>
          <p:nvPr/>
        </p:nvPicPr>
        <p:blipFill>
          <a:blip r:embed="rId3"/>
          <a:stretch>
            <a:fillRect/>
          </a:stretch>
        </p:blipFill>
        <p:spPr>
          <a:xfrm>
            <a:off x="1468962" y="2610924"/>
            <a:ext cx="321733" cy="50800"/>
          </a:xfrm>
          <a:prstGeom prst="rect">
            <a:avLst/>
          </a:prstGeom>
        </p:spPr>
      </p:pic>
      <p:sp>
        <p:nvSpPr>
          <p:cNvPr id="9" name="CuadroTexto 8"/>
          <p:cNvSpPr txBox="1"/>
          <p:nvPr/>
        </p:nvSpPr>
        <p:spPr>
          <a:xfrm>
            <a:off x="1272900" y="193183"/>
            <a:ext cx="3455016" cy="913199"/>
          </a:xfrm>
          <a:prstGeom prst="rect">
            <a:avLst/>
          </a:prstGeom>
          <a:noFill/>
        </p:spPr>
        <p:txBody>
          <a:bodyPr wrap="square" rtlCol="0">
            <a:spAutoFit/>
          </a:bodyPr>
          <a:lstStyle/>
          <a:p>
            <a:r>
              <a:rPr lang="es-ES" sz="2667" b="1" dirty="0">
                <a:solidFill>
                  <a:srgbClr val="E8E6E8"/>
                </a:solidFill>
                <a:latin typeface="Calibri"/>
                <a:cs typeface="Calibri"/>
              </a:rPr>
              <a:t>ESTADISTICAS DE PRODUCTO </a:t>
            </a:r>
          </a:p>
        </p:txBody>
      </p:sp>
      <p:pic>
        <p:nvPicPr>
          <p:cNvPr id="6148" name="Picture 4">
            <a:extLst>
              <a:ext uri="{FF2B5EF4-FFF2-40B4-BE49-F238E27FC236}">
                <a16:creationId xmlns:a16="http://schemas.microsoft.com/office/drawing/2014/main" id="{59C83BC7-0326-4A07-FFF4-4493E76A7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784" y="1619557"/>
            <a:ext cx="1099185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73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812626B-0B26-7587-0565-6501F168EB88}"/>
              </a:ext>
            </a:extLst>
          </p:cNvPr>
          <p:cNvSpPr txBox="1"/>
          <p:nvPr/>
        </p:nvSpPr>
        <p:spPr>
          <a:xfrm>
            <a:off x="1219557" y="117233"/>
            <a:ext cx="3719040" cy="1077218"/>
          </a:xfrm>
          <a:prstGeom prst="rect">
            <a:avLst/>
          </a:prstGeom>
          <a:noFill/>
        </p:spPr>
        <p:txBody>
          <a:bodyPr wrap="square" rtlCol="0">
            <a:spAutoFit/>
          </a:bodyPr>
          <a:lstStyle/>
          <a:p>
            <a:pPr algn="ctr"/>
            <a:r>
              <a:rPr lang="es-ES" sz="3200" b="1" dirty="0">
                <a:solidFill>
                  <a:schemeClr val="bg1"/>
                </a:solidFill>
                <a:latin typeface="Calibri"/>
                <a:cs typeface="Calibri"/>
              </a:rPr>
              <a:t>DIAGRAMA ENTIDAD RELACION </a:t>
            </a:r>
          </a:p>
        </p:txBody>
      </p:sp>
      <p:sp>
        <p:nvSpPr>
          <p:cNvPr id="3" name="CuadroTexto 2">
            <a:extLst>
              <a:ext uri="{FF2B5EF4-FFF2-40B4-BE49-F238E27FC236}">
                <a16:creationId xmlns:a16="http://schemas.microsoft.com/office/drawing/2014/main" id="{24C8A222-CC05-20AA-46E6-C2DAF2371F81}"/>
              </a:ext>
            </a:extLst>
          </p:cNvPr>
          <p:cNvSpPr txBox="1"/>
          <p:nvPr/>
        </p:nvSpPr>
        <p:spPr>
          <a:xfrm>
            <a:off x="89006" y="203473"/>
            <a:ext cx="604168" cy="461665"/>
          </a:xfrm>
          <a:prstGeom prst="rect">
            <a:avLst/>
          </a:prstGeom>
          <a:noFill/>
        </p:spPr>
        <p:txBody>
          <a:bodyPr wrap="square" rtlCol="0">
            <a:spAutoFit/>
          </a:bodyPr>
          <a:lstStyle/>
          <a:p>
            <a:r>
              <a:rPr lang="es-ES" sz="2400" b="1" dirty="0">
                <a:solidFill>
                  <a:srgbClr val="E8E6E8"/>
                </a:solidFill>
                <a:latin typeface="Calibri"/>
                <a:cs typeface="Calibri"/>
              </a:rPr>
              <a:t>14</a:t>
            </a:r>
          </a:p>
        </p:txBody>
      </p:sp>
      <p:pic>
        <p:nvPicPr>
          <p:cNvPr id="4" name="Picture 2">
            <a:extLst>
              <a:ext uri="{FF2B5EF4-FFF2-40B4-BE49-F238E27FC236}">
                <a16:creationId xmlns:a16="http://schemas.microsoft.com/office/drawing/2014/main" id="{C3A5B473-22FE-F18A-6104-D5AF0C81B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40" y="1426263"/>
            <a:ext cx="11703170" cy="528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11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318535E-B049-FCC9-6702-F436EB3407C8}"/>
              </a:ext>
            </a:extLst>
          </p:cNvPr>
          <p:cNvSpPr txBox="1"/>
          <p:nvPr/>
        </p:nvSpPr>
        <p:spPr>
          <a:xfrm>
            <a:off x="1219556" y="117233"/>
            <a:ext cx="4193101" cy="1077218"/>
          </a:xfrm>
          <a:prstGeom prst="rect">
            <a:avLst/>
          </a:prstGeom>
          <a:noFill/>
        </p:spPr>
        <p:txBody>
          <a:bodyPr wrap="square" rtlCol="0">
            <a:spAutoFit/>
          </a:bodyPr>
          <a:lstStyle/>
          <a:p>
            <a:pPr algn="ctr"/>
            <a:r>
              <a:rPr lang="es-ES" sz="3200" b="1" dirty="0">
                <a:solidFill>
                  <a:schemeClr val="bg1"/>
                </a:solidFill>
                <a:latin typeface="Calibri"/>
                <a:cs typeface="Calibri"/>
              </a:rPr>
              <a:t>DIAGRAMA DE RELACION ATRIBUTIVA</a:t>
            </a:r>
          </a:p>
        </p:txBody>
      </p:sp>
      <p:sp>
        <p:nvSpPr>
          <p:cNvPr id="3" name="CuadroTexto 2">
            <a:extLst>
              <a:ext uri="{FF2B5EF4-FFF2-40B4-BE49-F238E27FC236}">
                <a16:creationId xmlns:a16="http://schemas.microsoft.com/office/drawing/2014/main" id="{EBB61E98-283A-951C-C417-9829F88B8DE0}"/>
              </a:ext>
            </a:extLst>
          </p:cNvPr>
          <p:cNvSpPr txBox="1"/>
          <p:nvPr/>
        </p:nvSpPr>
        <p:spPr>
          <a:xfrm>
            <a:off x="89006" y="203473"/>
            <a:ext cx="604168" cy="461665"/>
          </a:xfrm>
          <a:prstGeom prst="rect">
            <a:avLst/>
          </a:prstGeom>
          <a:noFill/>
        </p:spPr>
        <p:txBody>
          <a:bodyPr wrap="square" rtlCol="0">
            <a:spAutoFit/>
          </a:bodyPr>
          <a:lstStyle/>
          <a:p>
            <a:r>
              <a:rPr lang="es-ES" sz="2400" b="1" dirty="0">
                <a:solidFill>
                  <a:srgbClr val="E8E6E8"/>
                </a:solidFill>
                <a:latin typeface="Calibri"/>
                <a:cs typeface="Calibri"/>
              </a:rPr>
              <a:t>15</a:t>
            </a:r>
          </a:p>
        </p:txBody>
      </p:sp>
      <p:pic>
        <p:nvPicPr>
          <p:cNvPr id="10" name="Imagen 9">
            <a:extLst>
              <a:ext uri="{FF2B5EF4-FFF2-40B4-BE49-F238E27FC236}">
                <a16:creationId xmlns:a16="http://schemas.microsoft.com/office/drawing/2014/main" id="{3BBA92CE-12F8-6BDD-4100-A2939B826F61}"/>
              </a:ext>
            </a:extLst>
          </p:cNvPr>
          <p:cNvPicPr>
            <a:picLocks noChangeAspect="1"/>
          </p:cNvPicPr>
          <p:nvPr/>
        </p:nvPicPr>
        <p:blipFill>
          <a:blip r:embed="rId2"/>
          <a:stretch>
            <a:fillRect/>
          </a:stretch>
        </p:blipFill>
        <p:spPr>
          <a:xfrm>
            <a:off x="0" y="1414925"/>
            <a:ext cx="12049432" cy="4882636"/>
          </a:xfrm>
          <a:prstGeom prst="rect">
            <a:avLst/>
          </a:prstGeom>
        </p:spPr>
      </p:pic>
    </p:spTree>
    <p:extLst>
      <p:ext uri="{BB962C8B-B14F-4D97-AF65-F5344CB8AC3E}">
        <p14:creationId xmlns:p14="http://schemas.microsoft.com/office/powerpoint/2010/main" val="45699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D40E860-98D5-7202-CECC-32F8B365AC59}"/>
              </a:ext>
            </a:extLst>
          </p:cNvPr>
          <p:cNvSpPr txBox="1"/>
          <p:nvPr/>
        </p:nvSpPr>
        <p:spPr>
          <a:xfrm>
            <a:off x="1219556" y="372750"/>
            <a:ext cx="4193101" cy="584775"/>
          </a:xfrm>
          <a:prstGeom prst="rect">
            <a:avLst/>
          </a:prstGeom>
          <a:noFill/>
        </p:spPr>
        <p:txBody>
          <a:bodyPr wrap="square" rtlCol="0">
            <a:spAutoFit/>
          </a:bodyPr>
          <a:lstStyle/>
          <a:p>
            <a:pPr algn="ctr"/>
            <a:r>
              <a:rPr lang="es-ES" sz="3200" b="1" dirty="0">
                <a:solidFill>
                  <a:schemeClr val="bg1"/>
                </a:solidFill>
                <a:latin typeface="Calibri"/>
                <a:cs typeface="Calibri"/>
              </a:rPr>
              <a:t>TABLA DE ENTIDAD </a:t>
            </a:r>
          </a:p>
        </p:txBody>
      </p:sp>
      <p:sp>
        <p:nvSpPr>
          <p:cNvPr id="3" name="CuadroTexto 2">
            <a:extLst>
              <a:ext uri="{FF2B5EF4-FFF2-40B4-BE49-F238E27FC236}">
                <a16:creationId xmlns:a16="http://schemas.microsoft.com/office/drawing/2014/main" id="{FCFB7B37-A23E-2AEC-6825-2D7301A4EC79}"/>
              </a:ext>
            </a:extLst>
          </p:cNvPr>
          <p:cNvSpPr txBox="1"/>
          <p:nvPr/>
        </p:nvSpPr>
        <p:spPr>
          <a:xfrm>
            <a:off x="177497" y="434304"/>
            <a:ext cx="604168" cy="461665"/>
          </a:xfrm>
          <a:prstGeom prst="rect">
            <a:avLst/>
          </a:prstGeom>
          <a:noFill/>
        </p:spPr>
        <p:txBody>
          <a:bodyPr wrap="square" rtlCol="0">
            <a:spAutoFit/>
          </a:bodyPr>
          <a:lstStyle/>
          <a:p>
            <a:r>
              <a:rPr lang="es-ES" sz="2400" b="1" dirty="0">
                <a:solidFill>
                  <a:srgbClr val="E8E6E8"/>
                </a:solidFill>
                <a:latin typeface="Calibri"/>
                <a:cs typeface="Calibri"/>
              </a:rPr>
              <a:t>16</a:t>
            </a:r>
          </a:p>
        </p:txBody>
      </p:sp>
      <p:sp>
        <p:nvSpPr>
          <p:cNvPr id="11" name="CuadroTexto 10">
            <a:extLst>
              <a:ext uri="{FF2B5EF4-FFF2-40B4-BE49-F238E27FC236}">
                <a16:creationId xmlns:a16="http://schemas.microsoft.com/office/drawing/2014/main" id="{12F51FB4-7727-BD67-A2FF-66ADD8EE7DDB}"/>
              </a:ext>
            </a:extLst>
          </p:cNvPr>
          <p:cNvSpPr txBox="1"/>
          <p:nvPr/>
        </p:nvSpPr>
        <p:spPr>
          <a:xfrm>
            <a:off x="4925961" y="6338393"/>
            <a:ext cx="3122970" cy="369332"/>
          </a:xfrm>
          <a:prstGeom prst="rect">
            <a:avLst/>
          </a:prstGeom>
          <a:noFill/>
        </p:spPr>
        <p:txBody>
          <a:bodyPr wrap="square">
            <a:spAutoFit/>
          </a:bodyPr>
          <a:lstStyle/>
          <a:p>
            <a:r>
              <a:rPr lang="es-CO" sz="1800" b="0" i="0" u="sng" strike="noStrike" dirty="0">
                <a:solidFill>
                  <a:srgbClr val="467886"/>
                </a:solidFill>
                <a:effectLst/>
                <a:highlight>
                  <a:srgbClr val="FFFFFF"/>
                </a:highlight>
                <a:latin typeface="Aptos" panose="020B0004020202020204" pitchFamily="34" charset="0"/>
                <a:hlinkClick r:id="rId2"/>
              </a:rPr>
              <a:t>2.3 Modelo ER.png</a:t>
            </a:r>
            <a:r>
              <a:rPr lang="es-CO" sz="1800" b="0" i="0" dirty="0">
                <a:solidFill>
                  <a:srgbClr val="000000"/>
                </a:solidFill>
                <a:effectLst/>
                <a:highlight>
                  <a:srgbClr val="FFFFFF"/>
                </a:highlight>
                <a:latin typeface="Aptos" panose="020B0004020202020204" pitchFamily="34" charset="0"/>
              </a:rPr>
              <a:t> </a:t>
            </a:r>
            <a:endParaRPr lang="es-CO" dirty="0"/>
          </a:p>
        </p:txBody>
      </p:sp>
      <p:pic>
        <p:nvPicPr>
          <p:cNvPr id="6" name="Imagen 5">
            <a:extLst>
              <a:ext uri="{FF2B5EF4-FFF2-40B4-BE49-F238E27FC236}">
                <a16:creationId xmlns:a16="http://schemas.microsoft.com/office/drawing/2014/main" id="{001F65FA-E6CD-6580-F506-F6B4FE50092E}"/>
              </a:ext>
            </a:extLst>
          </p:cNvPr>
          <p:cNvPicPr>
            <a:picLocks noChangeAspect="1"/>
          </p:cNvPicPr>
          <p:nvPr/>
        </p:nvPicPr>
        <p:blipFill>
          <a:blip r:embed="rId3"/>
          <a:stretch>
            <a:fillRect/>
          </a:stretch>
        </p:blipFill>
        <p:spPr>
          <a:xfrm>
            <a:off x="177497" y="1386280"/>
            <a:ext cx="11488103" cy="4952113"/>
          </a:xfrm>
          <a:prstGeom prst="rect">
            <a:avLst/>
          </a:prstGeom>
        </p:spPr>
      </p:pic>
    </p:spTree>
    <p:extLst>
      <p:ext uri="{BB962C8B-B14F-4D97-AF65-F5344CB8AC3E}">
        <p14:creationId xmlns:p14="http://schemas.microsoft.com/office/powerpoint/2010/main" val="143425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37784" y="216869"/>
            <a:ext cx="375051" cy="461665"/>
          </a:xfrm>
          <a:prstGeom prst="rect">
            <a:avLst/>
          </a:prstGeom>
          <a:noFill/>
        </p:spPr>
        <p:txBody>
          <a:bodyPr wrap="square" rtlCol="0">
            <a:spAutoFit/>
          </a:bodyPr>
          <a:lstStyle/>
          <a:p>
            <a:r>
              <a:rPr lang="es-ES" sz="2400" b="1" dirty="0">
                <a:solidFill>
                  <a:srgbClr val="E8E6E8"/>
                </a:solidFill>
                <a:latin typeface="Calibri"/>
                <a:cs typeface="Calibri"/>
              </a:rPr>
              <a:t>2</a:t>
            </a:r>
          </a:p>
        </p:txBody>
      </p:sp>
      <p:pic>
        <p:nvPicPr>
          <p:cNvPr id="6" name="Imagen 5"/>
          <p:cNvPicPr>
            <a:picLocks/>
          </p:cNvPicPr>
          <p:nvPr/>
        </p:nvPicPr>
        <p:blipFill>
          <a:blip r:embed="rId2"/>
          <a:stretch>
            <a:fillRect/>
          </a:stretch>
        </p:blipFill>
        <p:spPr>
          <a:xfrm>
            <a:off x="793037" y="680653"/>
            <a:ext cx="290531" cy="48000"/>
          </a:xfrm>
          <a:prstGeom prst="rect">
            <a:avLst/>
          </a:prstGeom>
        </p:spPr>
      </p:pic>
      <p:sp>
        <p:nvSpPr>
          <p:cNvPr id="10" name="CuadroTexto 9"/>
          <p:cNvSpPr txBox="1"/>
          <p:nvPr/>
        </p:nvSpPr>
        <p:spPr>
          <a:xfrm>
            <a:off x="1485748" y="272053"/>
            <a:ext cx="3455016" cy="913199"/>
          </a:xfrm>
          <a:prstGeom prst="rect">
            <a:avLst/>
          </a:prstGeom>
          <a:noFill/>
        </p:spPr>
        <p:txBody>
          <a:bodyPr wrap="square" rtlCol="0">
            <a:spAutoFit/>
          </a:bodyPr>
          <a:lstStyle/>
          <a:p>
            <a:pPr algn="ctr"/>
            <a:r>
              <a:rPr lang="es-ES" sz="2667" b="1" dirty="0">
                <a:solidFill>
                  <a:schemeClr val="bg1"/>
                </a:solidFill>
                <a:latin typeface="Calibri"/>
                <a:cs typeface="Calibri"/>
              </a:rPr>
              <a:t>PLANTEAMIENTO DEL PROBLEMA </a:t>
            </a:r>
          </a:p>
        </p:txBody>
      </p:sp>
      <p:sp>
        <p:nvSpPr>
          <p:cNvPr id="15" name="CuadroTexto 14"/>
          <p:cNvSpPr txBox="1"/>
          <p:nvPr/>
        </p:nvSpPr>
        <p:spPr>
          <a:xfrm>
            <a:off x="226142" y="1647574"/>
            <a:ext cx="11739716" cy="4708981"/>
          </a:xfrm>
          <a:prstGeom prst="rect">
            <a:avLst/>
          </a:prstGeom>
          <a:noFill/>
        </p:spPr>
        <p:txBody>
          <a:bodyPr wrap="square" rtlCol="0">
            <a:spAutoFit/>
          </a:bodyPr>
          <a:lstStyle/>
          <a:p>
            <a:pPr algn="just"/>
            <a:r>
              <a:rPr lang="es-CO" sz="2000" dirty="0"/>
              <a:t>Realizando un seguimiento de la tienda de estampados Online TEXELYC ubicada en la ciudad de Bogotá, enfrentan las siguientes problemáticas en su plataforma, dentro de ellos entra el área de inventarios siendo esta de forma manual teniendo una poca eficiencia de control para realizar sus seguimientos, también vemos la falta de integración y organización en las ventas. </a:t>
            </a:r>
          </a:p>
          <a:p>
            <a:pPr algn="just"/>
            <a:r>
              <a:rPr lang="es-CO" sz="2000" dirty="0"/>
              <a:t> </a:t>
            </a:r>
          </a:p>
          <a:p>
            <a:pPr algn="just"/>
            <a:r>
              <a:rPr lang="es-CO" sz="2000" dirty="0"/>
              <a:t>Control de inventario ineficaz. El proceso en tabletas, agendas y cuaderno actual de contabilidad de insumos, productos e inventario es propenso a errores como falta de existencias inesperada o exceso de inventario, pérdida de tiempo y oportunidades de mejora </a:t>
            </a:r>
          </a:p>
          <a:p>
            <a:pPr algn="just"/>
            <a:r>
              <a:rPr lang="es-CO" sz="2000" dirty="0"/>
              <a:t>Afectando la circulación de productos, la toma de decisiones y la rentabilidad empresarial por el mal seguimiento de las ventas.  </a:t>
            </a:r>
          </a:p>
          <a:p>
            <a:pPr algn="just"/>
            <a:endParaRPr lang="es-CO" sz="2000" dirty="0"/>
          </a:p>
          <a:p>
            <a:pPr algn="just"/>
            <a:r>
              <a:rPr lang="es-CO" sz="2000" dirty="0"/>
              <a:t>A causa de esta la falta de un sistema automatizado de registro y análisis y opiniones de los clientes imposibilita la capacidad de identificar tendencias, patrones de compra y productos con mayor demanda. Dificultando la toma de decisiones estratégicas en materia de marketing, precios, gestión de inventario. Llevando pocas oportunidades sin explotar, limitando la retención y la satisfacción del cliente</a:t>
            </a:r>
          </a:p>
        </p:txBody>
      </p:sp>
    </p:spTree>
    <p:extLst>
      <p:ext uri="{BB962C8B-B14F-4D97-AF65-F5344CB8AC3E}">
        <p14:creationId xmlns:p14="http://schemas.microsoft.com/office/powerpoint/2010/main" val="364195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11304" y="2683201"/>
            <a:ext cx="3719040" cy="1569660"/>
          </a:xfrm>
          <a:prstGeom prst="rect">
            <a:avLst/>
          </a:prstGeom>
          <a:noFill/>
        </p:spPr>
        <p:txBody>
          <a:bodyPr wrap="square" rtlCol="0">
            <a:spAutoFit/>
          </a:bodyPr>
          <a:lstStyle/>
          <a:p>
            <a:pPr algn="ctr"/>
            <a:r>
              <a:rPr lang="es-ES" sz="3200" b="1" dirty="0">
                <a:solidFill>
                  <a:schemeClr val="bg1"/>
                </a:solidFill>
                <a:latin typeface="Calibri"/>
                <a:cs typeface="Calibri"/>
              </a:rPr>
              <a:t>Pregunta al planteamiento del problema </a:t>
            </a:r>
          </a:p>
        </p:txBody>
      </p:sp>
      <p:pic>
        <p:nvPicPr>
          <p:cNvPr id="3" name="Imagen 2"/>
          <p:cNvPicPr>
            <a:picLocks noChangeAspect="1"/>
          </p:cNvPicPr>
          <p:nvPr/>
        </p:nvPicPr>
        <p:blipFill>
          <a:blip r:embed="rId2"/>
          <a:stretch>
            <a:fillRect/>
          </a:stretch>
        </p:blipFill>
        <p:spPr>
          <a:xfrm>
            <a:off x="817531" y="2359584"/>
            <a:ext cx="1320800" cy="67733"/>
          </a:xfrm>
          <a:prstGeom prst="rect">
            <a:avLst/>
          </a:prstGeom>
        </p:spPr>
      </p:pic>
      <p:sp>
        <p:nvSpPr>
          <p:cNvPr id="11" name="CuadroTexto 10">
            <a:extLst>
              <a:ext uri="{FF2B5EF4-FFF2-40B4-BE49-F238E27FC236}">
                <a16:creationId xmlns:a16="http://schemas.microsoft.com/office/drawing/2014/main" id="{967BFA49-C4E7-1D3D-0BF8-DC67F81B2DC4}"/>
              </a:ext>
            </a:extLst>
          </p:cNvPr>
          <p:cNvSpPr txBox="1"/>
          <p:nvPr/>
        </p:nvSpPr>
        <p:spPr>
          <a:xfrm>
            <a:off x="4994031" y="2359584"/>
            <a:ext cx="7090117" cy="2062103"/>
          </a:xfrm>
          <a:prstGeom prst="rect">
            <a:avLst/>
          </a:prstGeom>
          <a:noFill/>
        </p:spPr>
        <p:txBody>
          <a:bodyPr wrap="square">
            <a:spAutoFit/>
          </a:bodyPr>
          <a:lstStyle/>
          <a:p>
            <a:pPr algn="just"/>
            <a:r>
              <a:rPr lang="es-ES" sz="3200" b="1" i="0" dirty="0">
                <a:effectLst/>
              </a:rPr>
              <a:t>¿por qué método podemos mejorar el control de ventas y el manejo de inventarios e información de los clientes de la empresa TEXELYC?</a:t>
            </a:r>
            <a:endParaRPr lang="es-CO" sz="3200" b="1" dirty="0"/>
          </a:p>
        </p:txBody>
      </p:sp>
      <p:sp>
        <p:nvSpPr>
          <p:cNvPr id="12" name="CuadroTexto 11">
            <a:extLst>
              <a:ext uri="{FF2B5EF4-FFF2-40B4-BE49-F238E27FC236}">
                <a16:creationId xmlns:a16="http://schemas.microsoft.com/office/drawing/2014/main" id="{62071D25-E7B6-8C79-7EBA-2356B77497F2}"/>
              </a:ext>
            </a:extLst>
          </p:cNvPr>
          <p:cNvSpPr txBox="1"/>
          <p:nvPr/>
        </p:nvSpPr>
        <p:spPr>
          <a:xfrm>
            <a:off x="737784" y="216869"/>
            <a:ext cx="375051" cy="461665"/>
          </a:xfrm>
          <a:prstGeom prst="rect">
            <a:avLst/>
          </a:prstGeom>
          <a:noFill/>
        </p:spPr>
        <p:txBody>
          <a:bodyPr wrap="square" rtlCol="0">
            <a:spAutoFit/>
          </a:bodyPr>
          <a:lstStyle/>
          <a:p>
            <a:r>
              <a:rPr lang="es-ES" sz="2400" b="1" dirty="0">
                <a:solidFill>
                  <a:srgbClr val="E8E6E8"/>
                </a:solidFill>
                <a:latin typeface="Calibri"/>
                <a:cs typeface="Calibri"/>
              </a:rPr>
              <a:t>3</a:t>
            </a:r>
          </a:p>
        </p:txBody>
      </p:sp>
    </p:spTree>
    <p:extLst>
      <p:ext uri="{BB962C8B-B14F-4D97-AF65-F5344CB8AC3E}">
        <p14:creationId xmlns:p14="http://schemas.microsoft.com/office/powerpoint/2010/main" val="159811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37784" y="216869"/>
            <a:ext cx="375051" cy="461665"/>
          </a:xfrm>
          <a:prstGeom prst="rect">
            <a:avLst/>
          </a:prstGeom>
          <a:noFill/>
        </p:spPr>
        <p:txBody>
          <a:bodyPr wrap="square" rtlCol="0">
            <a:spAutoFit/>
          </a:bodyPr>
          <a:lstStyle/>
          <a:p>
            <a:r>
              <a:rPr lang="es-ES" sz="2400" b="1" dirty="0">
                <a:solidFill>
                  <a:srgbClr val="E8E6E8"/>
                </a:solidFill>
                <a:latin typeface="Calibri"/>
                <a:cs typeface="Calibri"/>
              </a:rPr>
              <a:t>4</a:t>
            </a:r>
          </a:p>
        </p:txBody>
      </p:sp>
      <p:pic>
        <p:nvPicPr>
          <p:cNvPr id="6" name="Imagen 5"/>
          <p:cNvPicPr>
            <a:picLocks/>
          </p:cNvPicPr>
          <p:nvPr/>
        </p:nvPicPr>
        <p:blipFill>
          <a:blip r:embed="rId2"/>
          <a:stretch>
            <a:fillRect/>
          </a:stretch>
        </p:blipFill>
        <p:spPr>
          <a:xfrm>
            <a:off x="793037" y="680653"/>
            <a:ext cx="290531" cy="48000"/>
          </a:xfrm>
          <a:prstGeom prst="rect">
            <a:avLst/>
          </a:prstGeom>
        </p:spPr>
      </p:pic>
      <p:pic>
        <p:nvPicPr>
          <p:cNvPr id="8" name="Imagen 7"/>
          <p:cNvPicPr>
            <a:picLocks noChangeAspect="1"/>
          </p:cNvPicPr>
          <p:nvPr/>
        </p:nvPicPr>
        <p:blipFill>
          <a:blip r:embed="rId3"/>
          <a:stretch>
            <a:fillRect/>
          </a:stretch>
        </p:blipFill>
        <p:spPr>
          <a:xfrm>
            <a:off x="1468962" y="2610924"/>
            <a:ext cx="321733" cy="50800"/>
          </a:xfrm>
          <a:prstGeom prst="rect">
            <a:avLst/>
          </a:prstGeom>
        </p:spPr>
      </p:pic>
      <p:sp>
        <p:nvSpPr>
          <p:cNvPr id="10" name="CuadroTexto 9"/>
          <p:cNvSpPr txBox="1"/>
          <p:nvPr/>
        </p:nvSpPr>
        <p:spPr>
          <a:xfrm>
            <a:off x="1320265" y="1370530"/>
            <a:ext cx="3455016" cy="502766"/>
          </a:xfrm>
          <a:prstGeom prst="rect">
            <a:avLst/>
          </a:prstGeom>
          <a:noFill/>
        </p:spPr>
        <p:txBody>
          <a:bodyPr wrap="square" rtlCol="0">
            <a:spAutoFit/>
          </a:bodyPr>
          <a:lstStyle/>
          <a:p>
            <a:r>
              <a:rPr lang="es-ES" sz="2667" b="1" dirty="0">
                <a:solidFill>
                  <a:srgbClr val="5E5C5D"/>
                </a:solidFill>
                <a:latin typeface="Calibri"/>
                <a:cs typeface="Calibri"/>
              </a:rPr>
              <a:t>OBJETIVOS </a:t>
            </a:r>
          </a:p>
        </p:txBody>
      </p:sp>
      <p:sp>
        <p:nvSpPr>
          <p:cNvPr id="11" name="CuadroTexto 10"/>
          <p:cNvSpPr txBox="1"/>
          <p:nvPr/>
        </p:nvSpPr>
        <p:spPr>
          <a:xfrm>
            <a:off x="1030715" y="1921110"/>
            <a:ext cx="3455016" cy="420564"/>
          </a:xfrm>
          <a:prstGeom prst="rect">
            <a:avLst/>
          </a:prstGeom>
          <a:noFill/>
        </p:spPr>
        <p:txBody>
          <a:bodyPr wrap="square" rtlCol="0">
            <a:spAutoFit/>
          </a:bodyPr>
          <a:lstStyle/>
          <a:p>
            <a:r>
              <a:rPr lang="es-ES" sz="2133" b="1" dirty="0">
                <a:solidFill>
                  <a:srgbClr val="FF9220"/>
                </a:solidFill>
                <a:latin typeface="Calibri"/>
                <a:cs typeface="Calibri"/>
              </a:rPr>
              <a:t>General: </a:t>
            </a:r>
          </a:p>
        </p:txBody>
      </p:sp>
      <p:sp>
        <p:nvSpPr>
          <p:cNvPr id="15" name="CuadroTexto 14"/>
          <p:cNvSpPr txBox="1"/>
          <p:nvPr/>
        </p:nvSpPr>
        <p:spPr>
          <a:xfrm>
            <a:off x="737783" y="2494398"/>
            <a:ext cx="11119919" cy="1241622"/>
          </a:xfrm>
          <a:prstGeom prst="rect">
            <a:avLst/>
          </a:prstGeom>
          <a:noFill/>
        </p:spPr>
        <p:txBody>
          <a:bodyPr wrap="square" rtlCol="0">
            <a:spAutoFit/>
          </a:bodyPr>
          <a:lstStyle/>
          <a:p>
            <a:pPr algn="just"/>
            <a:r>
              <a:rPr lang="es-CO" sz="1867" dirty="0">
                <a:solidFill>
                  <a:srgbClr val="5E5C5D"/>
                </a:solidFill>
                <a:latin typeface="Calibri"/>
                <a:cs typeface="Calibri"/>
              </a:rPr>
              <a:t>Diseñar e implementar un sistema de ventas e inventarios para la empresa TEXELYC Creara una plataforma que gestione el inventario de la tienda y de aviso en caso de bajas unidades, seguimiento e información de estas (unidades, dirección del comprador, numero celular, tiempos de entrega), seguimiento a ganancias y oportunidades de mejora por comentarios de clientes. </a:t>
            </a:r>
            <a:endParaRPr lang="es-ES" sz="1867" dirty="0">
              <a:solidFill>
                <a:srgbClr val="5E5C5D"/>
              </a:solidFill>
              <a:latin typeface="Calibri"/>
              <a:cs typeface="Calibri"/>
            </a:endParaRPr>
          </a:p>
        </p:txBody>
      </p:sp>
      <p:sp>
        <p:nvSpPr>
          <p:cNvPr id="3" name="CuadroTexto 2">
            <a:extLst>
              <a:ext uri="{FF2B5EF4-FFF2-40B4-BE49-F238E27FC236}">
                <a16:creationId xmlns:a16="http://schemas.microsoft.com/office/drawing/2014/main" id="{EBBB6957-B961-F8D0-A124-86AC0B4D098E}"/>
              </a:ext>
            </a:extLst>
          </p:cNvPr>
          <p:cNvSpPr txBox="1"/>
          <p:nvPr/>
        </p:nvSpPr>
        <p:spPr>
          <a:xfrm>
            <a:off x="1083568" y="3789283"/>
            <a:ext cx="8177980" cy="369332"/>
          </a:xfrm>
          <a:prstGeom prst="rect">
            <a:avLst/>
          </a:prstGeom>
          <a:noFill/>
        </p:spPr>
        <p:txBody>
          <a:bodyPr wrap="square">
            <a:spAutoFit/>
          </a:bodyPr>
          <a:lstStyle/>
          <a:p>
            <a:r>
              <a:rPr lang="es-ES" sz="1800" b="1" dirty="0">
                <a:solidFill>
                  <a:srgbClr val="FF9220"/>
                </a:solidFill>
                <a:latin typeface="Calibri"/>
                <a:cs typeface="Calibri"/>
              </a:rPr>
              <a:t>Específicos</a:t>
            </a:r>
          </a:p>
        </p:txBody>
      </p:sp>
      <p:sp>
        <p:nvSpPr>
          <p:cNvPr id="13" name="CuadroTexto 12">
            <a:extLst>
              <a:ext uri="{FF2B5EF4-FFF2-40B4-BE49-F238E27FC236}">
                <a16:creationId xmlns:a16="http://schemas.microsoft.com/office/drawing/2014/main" id="{C0AB6660-F233-00FF-7D6B-CAF47E915EA7}"/>
              </a:ext>
            </a:extLst>
          </p:cNvPr>
          <p:cNvSpPr txBox="1"/>
          <p:nvPr/>
        </p:nvSpPr>
        <p:spPr>
          <a:xfrm>
            <a:off x="793037" y="4211878"/>
            <a:ext cx="11119919" cy="2103589"/>
          </a:xfrm>
          <a:prstGeom prst="rect">
            <a:avLst/>
          </a:prstGeom>
          <a:noFill/>
        </p:spPr>
        <p:txBody>
          <a:bodyPr wrap="square" rtlCol="0">
            <a:spAutoFit/>
          </a:bodyPr>
          <a:lstStyle/>
          <a:p>
            <a:pPr algn="just"/>
            <a:r>
              <a:rPr lang="es-CO" sz="1867" dirty="0">
                <a:solidFill>
                  <a:srgbClr val="5E5C5D"/>
                </a:solidFill>
                <a:latin typeface="Calibri"/>
                <a:cs typeface="Calibri"/>
              </a:rPr>
              <a:t>- Automatizar el proceso de inventario, gestión de ventas y ganancias a la tienda por medio de un módulo para la empresa a través de la plataforma  </a:t>
            </a:r>
          </a:p>
          <a:p>
            <a:pPr algn="just"/>
            <a:r>
              <a:rPr lang="es-CO" sz="1867" dirty="0">
                <a:solidFill>
                  <a:srgbClr val="5E5C5D"/>
                </a:solidFill>
                <a:latin typeface="Calibri"/>
                <a:cs typeface="Calibri"/>
              </a:rPr>
              <a:t>- Brindar la adquisición de una compra al cliente de productos desde la comodidad de su hogar atreves de una página web </a:t>
            </a:r>
          </a:p>
          <a:p>
            <a:pPr algn="just"/>
            <a:r>
              <a:rPr lang="es-CO" sz="1867" dirty="0">
                <a:solidFill>
                  <a:srgbClr val="5E5C5D"/>
                </a:solidFill>
                <a:latin typeface="Calibri"/>
                <a:cs typeface="Calibri"/>
              </a:rPr>
              <a:t>- Recopilar la información de consumo de los clientes y tener un seguimiento de estos para anticipar estrategias de venta.  </a:t>
            </a:r>
          </a:p>
          <a:p>
            <a:pPr algn="just"/>
            <a:r>
              <a:rPr lang="es-CO" sz="1867" dirty="0">
                <a:solidFill>
                  <a:srgbClr val="5E5C5D"/>
                </a:solidFill>
                <a:latin typeface="Calibri"/>
                <a:cs typeface="Calibri"/>
              </a:rPr>
              <a:t>- Aplicar una información y seguimientos para la estrategia de ventas</a:t>
            </a:r>
            <a:endParaRPr lang="es-ES" sz="1867" dirty="0">
              <a:solidFill>
                <a:srgbClr val="5E5C5D"/>
              </a:solidFill>
              <a:latin typeface="Calibri"/>
              <a:cs typeface="Calibri"/>
            </a:endParaRPr>
          </a:p>
        </p:txBody>
      </p:sp>
    </p:spTree>
    <p:extLst>
      <p:ext uri="{BB962C8B-B14F-4D97-AF65-F5344CB8AC3E}">
        <p14:creationId xmlns:p14="http://schemas.microsoft.com/office/powerpoint/2010/main" val="394480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37784" y="216869"/>
            <a:ext cx="375051" cy="461665"/>
          </a:xfrm>
          <a:prstGeom prst="rect">
            <a:avLst/>
          </a:prstGeom>
          <a:noFill/>
        </p:spPr>
        <p:txBody>
          <a:bodyPr wrap="square" rtlCol="0">
            <a:spAutoFit/>
          </a:bodyPr>
          <a:lstStyle/>
          <a:p>
            <a:r>
              <a:rPr lang="es-ES" sz="2400" b="1" dirty="0">
                <a:solidFill>
                  <a:srgbClr val="E8E6E8"/>
                </a:solidFill>
                <a:latin typeface="Calibri"/>
                <a:cs typeface="Calibri"/>
              </a:rPr>
              <a:t>5</a:t>
            </a:r>
          </a:p>
        </p:txBody>
      </p:sp>
      <p:pic>
        <p:nvPicPr>
          <p:cNvPr id="6" name="Imagen 5"/>
          <p:cNvPicPr>
            <a:picLocks/>
          </p:cNvPicPr>
          <p:nvPr/>
        </p:nvPicPr>
        <p:blipFill>
          <a:blip r:embed="rId2"/>
          <a:stretch>
            <a:fillRect/>
          </a:stretch>
        </p:blipFill>
        <p:spPr>
          <a:xfrm>
            <a:off x="793037" y="680653"/>
            <a:ext cx="290531" cy="48000"/>
          </a:xfrm>
          <a:prstGeom prst="rect">
            <a:avLst/>
          </a:prstGeom>
        </p:spPr>
      </p:pic>
      <p:pic>
        <p:nvPicPr>
          <p:cNvPr id="8" name="Imagen 7"/>
          <p:cNvPicPr>
            <a:picLocks noChangeAspect="1"/>
          </p:cNvPicPr>
          <p:nvPr/>
        </p:nvPicPr>
        <p:blipFill>
          <a:blip r:embed="rId3"/>
          <a:stretch>
            <a:fillRect/>
          </a:stretch>
        </p:blipFill>
        <p:spPr>
          <a:xfrm>
            <a:off x="1468962" y="2610924"/>
            <a:ext cx="321733" cy="50800"/>
          </a:xfrm>
          <a:prstGeom prst="rect">
            <a:avLst/>
          </a:prstGeom>
        </p:spPr>
      </p:pic>
      <p:sp>
        <p:nvSpPr>
          <p:cNvPr id="11" name="CuadroTexto 10"/>
          <p:cNvSpPr txBox="1"/>
          <p:nvPr/>
        </p:nvSpPr>
        <p:spPr>
          <a:xfrm>
            <a:off x="1320265" y="2070007"/>
            <a:ext cx="3455016" cy="420564"/>
          </a:xfrm>
          <a:prstGeom prst="rect">
            <a:avLst/>
          </a:prstGeom>
          <a:noFill/>
        </p:spPr>
        <p:txBody>
          <a:bodyPr wrap="square" rtlCol="0">
            <a:spAutoFit/>
          </a:bodyPr>
          <a:lstStyle/>
          <a:p>
            <a:r>
              <a:rPr lang="es-ES" sz="2133" b="1" dirty="0">
                <a:solidFill>
                  <a:srgbClr val="FF9220"/>
                </a:solidFill>
                <a:latin typeface="Calibri"/>
                <a:cs typeface="Calibri"/>
              </a:rPr>
              <a:t>ALCANCE</a:t>
            </a:r>
          </a:p>
        </p:txBody>
      </p:sp>
      <p:sp>
        <p:nvSpPr>
          <p:cNvPr id="15" name="CuadroTexto 14"/>
          <p:cNvSpPr txBox="1"/>
          <p:nvPr/>
        </p:nvSpPr>
        <p:spPr>
          <a:xfrm>
            <a:off x="1206241" y="2968392"/>
            <a:ext cx="10076275" cy="1528945"/>
          </a:xfrm>
          <a:prstGeom prst="rect">
            <a:avLst/>
          </a:prstGeom>
          <a:noFill/>
        </p:spPr>
        <p:txBody>
          <a:bodyPr wrap="square" rtlCol="0">
            <a:spAutoFit/>
          </a:bodyPr>
          <a:lstStyle/>
          <a:p>
            <a:pPr algn="just"/>
            <a:r>
              <a:rPr lang="es-CO" sz="1867" dirty="0">
                <a:solidFill>
                  <a:srgbClr val="5E5C5D"/>
                </a:solidFill>
                <a:latin typeface="Calibri"/>
                <a:cs typeface="Calibri"/>
              </a:rPr>
              <a:t>Desarrollar e implementar una plataforma digital integral que optimice la gestión interna, mejore la compra y el servicio al cliente y facilite la toma de decisiones estratégicas para aumentar la rentabilidad y la eficiencia de la empresa TEXELYC, además de mejorar el estilo de compra de los clientes, la automatización de ventas y recolección de información de estas, mediante un sistema eficaz y sólido </a:t>
            </a:r>
            <a:endParaRPr lang="es-ES" sz="1867" dirty="0">
              <a:solidFill>
                <a:srgbClr val="5E5C5D"/>
              </a:solidFill>
              <a:latin typeface="Calibri"/>
              <a:cs typeface="Calibri"/>
            </a:endParaRPr>
          </a:p>
        </p:txBody>
      </p:sp>
    </p:spTree>
    <p:extLst>
      <p:ext uri="{BB962C8B-B14F-4D97-AF65-F5344CB8AC3E}">
        <p14:creationId xmlns:p14="http://schemas.microsoft.com/office/powerpoint/2010/main" val="55030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37784" y="216869"/>
            <a:ext cx="375051" cy="461665"/>
          </a:xfrm>
          <a:prstGeom prst="rect">
            <a:avLst/>
          </a:prstGeom>
          <a:noFill/>
        </p:spPr>
        <p:txBody>
          <a:bodyPr wrap="square" rtlCol="0">
            <a:spAutoFit/>
          </a:bodyPr>
          <a:lstStyle/>
          <a:p>
            <a:r>
              <a:rPr lang="es-ES" sz="2400" b="1" dirty="0">
                <a:solidFill>
                  <a:srgbClr val="E8E6E8"/>
                </a:solidFill>
                <a:latin typeface="Calibri"/>
                <a:cs typeface="Calibri"/>
              </a:rPr>
              <a:t>6</a:t>
            </a:r>
          </a:p>
        </p:txBody>
      </p:sp>
      <p:pic>
        <p:nvPicPr>
          <p:cNvPr id="6" name="Imagen 5"/>
          <p:cNvPicPr>
            <a:picLocks/>
          </p:cNvPicPr>
          <p:nvPr/>
        </p:nvPicPr>
        <p:blipFill>
          <a:blip r:embed="rId2"/>
          <a:stretch>
            <a:fillRect/>
          </a:stretch>
        </p:blipFill>
        <p:spPr>
          <a:xfrm>
            <a:off x="793037" y="680653"/>
            <a:ext cx="290531" cy="48000"/>
          </a:xfrm>
          <a:prstGeom prst="rect">
            <a:avLst/>
          </a:prstGeom>
        </p:spPr>
      </p:pic>
      <p:pic>
        <p:nvPicPr>
          <p:cNvPr id="8" name="Imagen 7"/>
          <p:cNvPicPr>
            <a:picLocks noChangeAspect="1"/>
          </p:cNvPicPr>
          <p:nvPr/>
        </p:nvPicPr>
        <p:blipFill>
          <a:blip r:embed="rId3"/>
          <a:stretch>
            <a:fillRect/>
          </a:stretch>
        </p:blipFill>
        <p:spPr>
          <a:xfrm>
            <a:off x="1468962" y="2610924"/>
            <a:ext cx="321733" cy="50800"/>
          </a:xfrm>
          <a:prstGeom prst="rect">
            <a:avLst/>
          </a:prstGeom>
        </p:spPr>
      </p:pic>
      <p:sp>
        <p:nvSpPr>
          <p:cNvPr id="11" name="CuadroTexto 10"/>
          <p:cNvSpPr txBox="1"/>
          <p:nvPr/>
        </p:nvSpPr>
        <p:spPr>
          <a:xfrm>
            <a:off x="925309" y="1446802"/>
            <a:ext cx="4180883" cy="1077026"/>
          </a:xfrm>
          <a:prstGeom prst="rect">
            <a:avLst/>
          </a:prstGeom>
          <a:noFill/>
        </p:spPr>
        <p:txBody>
          <a:bodyPr wrap="square" rtlCol="0">
            <a:spAutoFit/>
          </a:bodyPr>
          <a:lstStyle/>
          <a:p>
            <a:r>
              <a:rPr lang="es-ES" sz="2133" b="1" dirty="0">
                <a:solidFill>
                  <a:srgbClr val="FF9220"/>
                </a:solidFill>
                <a:latin typeface="Calibri"/>
                <a:cs typeface="Calibri"/>
              </a:rPr>
              <a:t> </a:t>
            </a:r>
          </a:p>
          <a:p>
            <a:endParaRPr lang="es-ES" sz="2133" b="1" dirty="0">
              <a:solidFill>
                <a:srgbClr val="FF9220"/>
              </a:solidFill>
              <a:latin typeface="Calibri"/>
              <a:cs typeface="Calibri"/>
            </a:endParaRPr>
          </a:p>
          <a:p>
            <a:r>
              <a:rPr lang="es-ES" sz="2133" b="1" dirty="0">
                <a:solidFill>
                  <a:srgbClr val="FF9220"/>
                </a:solidFill>
                <a:latin typeface="Calibri"/>
                <a:cs typeface="Calibri"/>
              </a:rPr>
              <a:t>JUSTIFICACIÓN DEL PROYECTO </a:t>
            </a:r>
          </a:p>
        </p:txBody>
      </p:sp>
      <p:sp>
        <p:nvSpPr>
          <p:cNvPr id="15" name="CuadroTexto 14"/>
          <p:cNvSpPr txBox="1"/>
          <p:nvPr/>
        </p:nvSpPr>
        <p:spPr>
          <a:xfrm>
            <a:off x="737784" y="3241977"/>
            <a:ext cx="10109735" cy="954300"/>
          </a:xfrm>
          <a:prstGeom prst="rect">
            <a:avLst/>
          </a:prstGeom>
          <a:noFill/>
        </p:spPr>
        <p:txBody>
          <a:bodyPr wrap="square" rtlCol="0">
            <a:spAutoFit/>
          </a:bodyPr>
          <a:lstStyle/>
          <a:p>
            <a:pPr algn="just"/>
            <a:r>
              <a:rPr lang="es-CO" sz="1867" dirty="0">
                <a:solidFill>
                  <a:srgbClr val="5E5C5D"/>
                </a:solidFill>
                <a:latin typeface="Calibri"/>
                <a:cs typeface="Calibri"/>
              </a:rPr>
              <a:t>Según el problema de TEXELYC, es Necesario Desarrollar un programa que gestione inventario, entradas del producto, salidas del producto y ventas, para mejorar su eficiencia de gestión interna, Brindar una plataforma para la venta de sus productos, organizando y mejorando los métodos de venta. </a:t>
            </a:r>
            <a:endParaRPr lang="es-ES" sz="1867" dirty="0">
              <a:solidFill>
                <a:srgbClr val="5E5C5D"/>
              </a:solidFill>
              <a:latin typeface="Calibri"/>
              <a:cs typeface="Calibri"/>
            </a:endParaRPr>
          </a:p>
        </p:txBody>
      </p:sp>
    </p:spTree>
    <p:extLst>
      <p:ext uri="{BB962C8B-B14F-4D97-AF65-F5344CB8AC3E}">
        <p14:creationId xmlns:p14="http://schemas.microsoft.com/office/powerpoint/2010/main" val="59222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a:extLst>
              <a:ext uri="{FF2B5EF4-FFF2-40B4-BE49-F238E27FC236}">
                <a16:creationId xmlns:a16="http://schemas.microsoft.com/office/drawing/2014/main" id="{D89BE7F8-347B-B18D-2DF2-953C962822FA}"/>
              </a:ext>
            </a:extLst>
          </p:cNvPr>
          <p:cNvGraphicFramePr>
            <a:graphicFrameLocks noGrp="1"/>
          </p:cNvGraphicFramePr>
          <p:nvPr>
            <p:extLst>
              <p:ext uri="{D42A27DB-BD31-4B8C-83A1-F6EECF244321}">
                <p14:modId xmlns:p14="http://schemas.microsoft.com/office/powerpoint/2010/main" val="3960021883"/>
              </p:ext>
            </p:extLst>
          </p:nvPr>
        </p:nvGraphicFramePr>
        <p:xfrm>
          <a:off x="720584" y="218222"/>
          <a:ext cx="10758364" cy="1097280"/>
        </p:xfrm>
        <a:graphic>
          <a:graphicData uri="http://schemas.openxmlformats.org/drawingml/2006/table">
            <a:tbl>
              <a:tblPr firstRow="1" bandRow="1">
                <a:tableStyleId>{8799B23B-EC83-4686-B30A-512413B5E67A}</a:tableStyleId>
              </a:tblPr>
              <a:tblGrid>
                <a:gridCol w="6777622">
                  <a:extLst>
                    <a:ext uri="{9D8B030D-6E8A-4147-A177-3AD203B41FA5}">
                      <a16:colId xmlns:a16="http://schemas.microsoft.com/office/drawing/2014/main" val="3547076242"/>
                    </a:ext>
                  </a:extLst>
                </a:gridCol>
                <a:gridCol w="3980742">
                  <a:extLst>
                    <a:ext uri="{9D8B030D-6E8A-4147-A177-3AD203B41FA5}">
                      <a16:colId xmlns:a16="http://schemas.microsoft.com/office/drawing/2014/main" val="1967907032"/>
                    </a:ext>
                  </a:extLst>
                </a:gridCol>
              </a:tblGrid>
              <a:tr h="347751">
                <a:tc>
                  <a:txBody>
                    <a:bodyPr/>
                    <a:lstStyle/>
                    <a:p>
                      <a:pPr algn="ctr"/>
                      <a:r>
                        <a:rPr lang="es-CO" sz="1800" b="0" kern="1200" cap="all" dirty="0">
                          <a:solidFill>
                            <a:schemeClr val="tx1"/>
                          </a:solidFill>
                          <a:effectLst/>
                        </a:rPr>
                        <a:t>            SISTEMA DE GESTIÓN DE INVENTARIO Y VENTAS PARA LA</a:t>
                      </a:r>
                      <a:endParaRPr lang="es-CO" dirty="0"/>
                    </a:p>
                  </a:txBody>
                  <a:tcPr/>
                </a:tc>
                <a:tc>
                  <a:txBody>
                    <a:bodyPr/>
                    <a:lstStyle/>
                    <a:p>
                      <a:r>
                        <a:rPr lang="es-CO" sz="1800" b="0" kern="1200" cap="all" dirty="0">
                          <a:solidFill>
                            <a:schemeClr val="tx1"/>
                          </a:solidFill>
                          <a:effectLst/>
                        </a:rPr>
                        <a:t>EMPRESA TEXELYC</a:t>
                      </a:r>
                      <a:r>
                        <a:rPr lang="es-CO" sz="1800" b="0" kern="1200" dirty="0">
                          <a:solidFill>
                            <a:schemeClr val="tx1"/>
                          </a:solidFill>
                          <a:effectLst/>
                        </a:rPr>
                        <a:t> </a:t>
                      </a:r>
                      <a:endParaRPr lang="es-CO" dirty="0"/>
                    </a:p>
                  </a:txBody>
                  <a:tcPr/>
                </a:tc>
                <a:extLst>
                  <a:ext uri="{0D108BD9-81ED-4DB2-BD59-A6C34878D82A}">
                    <a16:rowId xmlns:a16="http://schemas.microsoft.com/office/drawing/2014/main" val="2819587676"/>
                  </a:ext>
                </a:extLst>
              </a:tr>
              <a:tr h="285534">
                <a:tc>
                  <a:txBody>
                    <a:bodyPr/>
                    <a:lstStyle/>
                    <a:p>
                      <a:r>
                        <a:rPr lang="es-CO" sz="1800" b="0" kern="1200" dirty="0">
                          <a:solidFill>
                            <a:schemeClr val="tx1"/>
                          </a:solidFill>
                          <a:effectLst/>
                        </a:rPr>
                        <a:t>ENTREVISTADOR </a:t>
                      </a:r>
                      <a:endParaRPr lang="es-CO" dirty="0"/>
                    </a:p>
                  </a:txBody>
                  <a:tcPr/>
                </a:tc>
                <a:tc>
                  <a:txBody>
                    <a:bodyPr/>
                    <a:lstStyle/>
                    <a:p>
                      <a:r>
                        <a:rPr lang="es-CO" sz="1800" b="0" kern="1200" dirty="0">
                          <a:solidFill>
                            <a:schemeClr val="tx1"/>
                          </a:solidFill>
                          <a:effectLst/>
                        </a:rPr>
                        <a:t>Sebastián Guerrero </a:t>
                      </a:r>
                      <a:endParaRPr lang="es-CO" dirty="0"/>
                    </a:p>
                  </a:txBody>
                  <a:tcPr/>
                </a:tc>
                <a:extLst>
                  <a:ext uri="{0D108BD9-81ED-4DB2-BD59-A6C34878D82A}">
                    <a16:rowId xmlns:a16="http://schemas.microsoft.com/office/drawing/2014/main" val="196319053"/>
                  </a:ext>
                </a:extLst>
              </a:tr>
              <a:tr h="362865">
                <a:tc>
                  <a:txBody>
                    <a:bodyPr/>
                    <a:lstStyle/>
                    <a:p>
                      <a:r>
                        <a:rPr lang="es-CO" sz="1800" b="0" kern="1200" dirty="0">
                          <a:solidFill>
                            <a:schemeClr val="tx1"/>
                          </a:solidFill>
                          <a:effectLst/>
                        </a:rPr>
                        <a:t>CLIENTE </a:t>
                      </a:r>
                      <a:endParaRPr lang="es-CO" dirty="0"/>
                    </a:p>
                  </a:txBody>
                  <a:tcPr/>
                </a:tc>
                <a:tc>
                  <a:txBody>
                    <a:bodyPr/>
                    <a:lstStyle/>
                    <a:p>
                      <a:r>
                        <a:rPr lang="es-CO" sz="1800" b="0" kern="1200" dirty="0">
                          <a:solidFill>
                            <a:schemeClr val="tx1"/>
                          </a:solidFill>
                          <a:effectLst/>
                        </a:rPr>
                        <a:t>Carlos Ramos </a:t>
                      </a:r>
                      <a:endParaRPr lang="es-CO" dirty="0"/>
                    </a:p>
                  </a:txBody>
                  <a:tcPr/>
                </a:tc>
                <a:extLst>
                  <a:ext uri="{0D108BD9-81ED-4DB2-BD59-A6C34878D82A}">
                    <a16:rowId xmlns:a16="http://schemas.microsoft.com/office/drawing/2014/main" val="2344357587"/>
                  </a:ext>
                </a:extLst>
              </a:tr>
            </a:tbl>
          </a:graphicData>
        </a:graphic>
      </p:graphicFrame>
      <p:graphicFrame>
        <p:nvGraphicFramePr>
          <p:cNvPr id="11" name="Tabla 10">
            <a:extLst>
              <a:ext uri="{FF2B5EF4-FFF2-40B4-BE49-F238E27FC236}">
                <a16:creationId xmlns:a16="http://schemas.microsoft.com/office/drawing/2014/main" id="{DD3B1F7A-9C63-135B-86FC-00413CB47EBC}"/>
              </a:ext>
            </a:extLst>
          </p:cNvPr>
          <p:cNvGraphicFramePr>
            <a:graphicFrameLocks noGrp="1"/>
          </p:cNvGraphicFramePr>
          <p:nvPr>
            <p:extLst>
              <p:ext uri="{D42A27DB-BD31-4B8C-83A1-F6EECF244321}">
                <p14:modId xmlns:p14="http://schemas.microsoft.com/office/powerpoint/2010/main" val="199614542"/>
              </p:ext>
            </p:extLst>
          </p:nvPr>
        </p:nvGraphicFramePr>
        <p:xfrm>
          <a:off x="734961" y="1314053"/>
          <a:ext cx="10710956" cy="5394960"/>
        </p:xfrm>
        <a:graphic>
          <a:graphicData uri="http://schemas.openxmlformats.org/drawingml/2006/table">
            <a:tbl>
              <a:tblPr firstRow="1" bandRow="1">
                <a:tableStyleId>{8799B23B-EC83-4686-B30A-512413B5E67A}</a:tableStyleId>
              </a:tblPr>
              <a:tblGrid>
                <a:gridCol w="5259038">
                  <a:extLst>
                    <a:ext uri="{9D8B030D-6E8A-4147-A177-3AD203B41FA5}">
                      <a16:colId xmlns:a16="http://schemas.microsoft.com/office/drawing/2014/main" val="4105570644"/>
                    </a:ext>
                  </a:extLst>
                </a:gridCol>
                <a:gridCol w="5451918">
                  <a:extLst>
                    <a:ext uri="{9D8B030D-6E8A-4147-A177-3AD203B41FA5}">
                      <a16:colId xmlns:a16="http://schemas.microsoft.com/office/drawing/2014/main" val="1920486570"/>
                    </a:ext>
                  </a:extLst>
                </a:gridCol>
              </a:tblGrid>
              <a:tr h="370840">
                <a:tc>
                  <a:txBody>
                    <a:bodyPr/>
                    <a:lstStyle/>
                    <a:p>
                      <a:r>
                        <a:rPr lang="es-ES" sz="1800" b="0" i="0" kern="1200" dirty="0">
                          <a:solidFill>
                            <a:schemeClr val="tx1"/>
                          </a:solidFill>
                          <a:effectLst/>
                          <a:latin typeface="+mn-lt"/>
                          <a:ea typeface="+mn-ea"/>
                          <a:cs typeface="+mn-cs"/>
                        </a:rPr>
                        <a:t>¿Qué productos vende?  </a:t>
                      </a:r>
                      <a:endParaRPr lang="es-CO" dirty="0"/>
                    </a:p>
                  </a:txBody>
                  <a:tcPr/>
                </a:tc>
                <a:tc>
                  <a:txBody>
                    <a:bodyPr/>
                    <a:lstStyle/>
                    <a:p>
                      <a:r>
                        <a:rPr lang="es-CO" sz="1800" b="0" i="0" kern="1200" dirty="0">
                          <a:solidFill>
                            <a:schemeClr val="tx1"/>
                          </a:solidFill>
                          <a:effectLst/>
                          <a:latin typeface="+mn-lt"/>
                          <a:ea typeface="+mn-ea"/>
                          <a:cs typeface="+mn-cs"/>
                        </a:rPr>
                        <a:t>Vendemos todo tipo de textiles y productos estampados personalizados en los cuales incluye: Tulas, pocillos, busos, camisas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endParaRPr lang="es-CO" dirty="0"/>
                    </a:p>
                  </a:txBody>
                  <a:tcPr/>
                </a:tc>
                <a:extLst>
                  <a:ext uri="{0D108BD9-81ED-4DB2-BD59-A6C34878D82A}">
                    <a16:rowId xmlns:a16="http://schemas.microsoft.com/office/drawing/2014/main" val="2574974607"/>
                  </a:ext>
                </a:extLst>
              </a:tr>
              <a:tr h="370840">
                <a:tc>
                  <a:txBody>
                    <a:bodyPr/>
                    <a:lstStyle/>
                    <a:p>
                      <a:pPr rtl="0" fontAlgn="base"/>
                      <a:r>
                        <a:rPr lang="es-CO" sz="1800" b="0" i="0" kern="1200" dirty="0">
                          <a:solidFill>
                            <a:schemeClr val="tx1"/>
                          </a:solidFill>
                          <a:effectLst/>
                          <a:latin typeface="+mn-lt"/>
                          <a:ea typeface="+mn-ea"/>
                          <a:cs typeface="+mn-cs"/>
                        </a:rPr>
                        <a:t>¿Cuál es el valor de sus productos?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Los productos tienen precio depende la personalización de la estampa: </a:t>
                      </a:r>
                    </a:p>
                    <a:p>
                      <a:pPr rtl="0" fontAlgn="base"/>
                      <a:r>
                        <a:rPr lang="es-CO" sz="1800" b="0" i="0" kern="1200" dirty="0">
                          <a:solidFill>
                            <a:schemeClr val="tx1"/>
                          </a:solidFill>
                          <a:effectLst/>
                          <a:latin typeface="+mn-lt"/>
                          <a:ea typeface="+mn-ea"/>
                          <a:cs typeface="+mn-cs"/>
                        </a:rPr>
                        <a:t> </a:t>
                      </a:r>
                    </a:p>
                    <a:p>
                      <a:pPr rtl="0" fontAlgn="base"/>
                      <a:r>
                        <a:rPr lang="es-CO" sz="1800" b="0" i="0" kern="1200" dirty="0">
                          <a:solidFill>
                            <a:schemeClr val="tx1"/>
                          </a:solidFill>
                          <a:effectLst/>
                          <a:latin typeface="+mn-lt"/>
                          <a:ea typeface="+mn-ea"/>
                          <a:cs typeface="+mn-cs"/>
                        </a:rPr>
                        <a:t>Busos estampados normales: $ 45.000 </a:t>
                      </a:r>
                    </a:p>
                    <a:p>
                      <a:pPr rtl="0" fontAlgn="base"/>
                      <a:r>
                        <a:rPr lang="es-CO" sz="1800" b="0" i="0" kern="1200" dirty="0">
                          <a:solidFill>
                            <a:schemeClr val="tx1"/>
                          </a:solidFill>
                          <a:effectLst/>
                          <a:latin typeface="+mn-lt"/>
                          <a:ea typeface="+mn-ea"/>
                          <a:cs typeface="+mn-cs"/>
                        </a:rPr>
                        <a:t>Busos con estampado Personalizado: $60.000 </a:t>
                      </a:r>
                    </a:p>
                    <a:p>
                      <a:pPr rtl="0" fontAlgn="base"/>
                      <a:r>
                        <a:rPr lang="es-CO" sz="1800" b="0" i="0" kern="1200" dirty="0">
                          <a:solidFill>
                            <a:schemeClr val="tx1"/>
                          </a:solidFill>
                          <a:effectLst/>
                          <a:latin typeface="+mn-lt"/>
                          <a:ea typeface="+mn-ea"/>
                          <a:cs typeface="+mn-cs"/>
                        </a:rPr>
                        <a:t>Camiseta estampados normales: $35.000 </a:t>
                      </a:r>
                    </a:p>
                    <a:p>
                      <a:pPr rtl="0" fontAlgn="base"/>
                      <a:r>
                        <a:rPr lang="es-CO" sz="1800" b="0" i="0" kern="1200" dirty="0">
                          <a:solidFill>
                            <a:schemeClr val="tx1"/>
                          </a:solidFill>
                          <a:effectLst/>
                          <a:latin typeface="+mn-lt"/>
                          <a:ea typeface="+mn-ea"/>
                          <a:cs typeface="+mn-cs"/>
                        </a:rPr>
                        <a:t>Camiseta con estampado Personalizado: $40.000 </a:t>
                      </a:r>
                    </a:p>
                    <a:p>
                      <a:pPr rtl="0" fontAlgn="base"/>
                      <a:r>
                        <a:rPr lang="es-CO" sz="1800" b="0" i="0" kern="1200" dirty="0" err="1">
                          <a:solidFill>
                            <a:schemeClr val="tx1"/>
                          </a:solidFill>
                          <a:effectLst/>
                          <a:latin typeface="+mn-lt"/>
                          <a:ea typeface="+mn-ea"/>
                          <a:cs typeface="+mn-cs"/>
                        </a:rPr>
                        <a:t>Mugs</a:t>
                      </a:r>
                      <a:r>
                        <a:rPr lang="es-CO" sz="1800" b="0" i="0" kern="1200" dirty="0">
                          <a:solidFill>
                            <a:schemeClr val="tx1"/>
                          </a:solidFill>
                          <a:effectLst/>
                          <a:latin typeface="+mn-lt"/>
                          <a:ea typeface="+mn-ea"/>
                          <a:cs typeface="+mn-cs"/>
                        </a:rPr>
                        <a:t> : $30,000 </a:t>
                      </a:r>
                      <a:br>
                        <a:rPr lang="es-CO" sz="1800" b="0" i="0" kern="1200" dirty="0">
                          <a:solidFill>
                            <a:schemeClr val="tx1"/>
                          </a:solidFill>
                          <a:effectLst/>
                          <a:latin typeface="+mn-lt"/>
                          <a:ea typeface="+mn-ea"/>
                          <a:cs typeface="+mn-cs"/>
                        </a:rPr>
                      </a:br>
                      <a:r>
                        <a:rPr lang="es-CO" sz="1800" b="0" i="0" kern="1200" dirty="0" err="1">
                          <a:solidFill>
                            <a:schemeClr val="tx1"/>
                          </a:solidFill>
                          <a:effectLst/>
                          <a:latin typeface="+mn-lt"/>
                          <a:ea typeface="+mn-ea"/>
                          <a:cs typeface="+mn-cs"/>
                        </a:rPr>
                        <a:t>Mugs</a:t>
                      </a:r>
                      <a:r>
                        <a:rPr lang="es-CO" sz="1800" b="0" i="0" kern="1200" dirty="0">
                          <a:solidFill>
                            <a:schemeClr val="tx1"/>
                          </a:solidFill>
                          <a:effectLst/>
                          <a:latin typeface="+mn-lt"/>
                          <a:ea typeface="+mn-ea"/>
                          <a:cs typeface="+mn-cs"/>
                        </a:rPr>
                        <a:t> Personalizados: $38,000 </a:t>
                      </a:r>
                    </a:p>
                    <a:p>
                      <a:pPr rtl="0" fontAlgn="base"/>
                      <a:r>
                        <a:rPr lang="es-CO" sz="1800" b="0" i="0" kern="1200" dirty="0">
                          <a:solidFill>
                            <a:schemeClr val="tx1"/>
                          </a:solidFill>
                          <a:effectLst/>
                          <a:latin typeface="+mn-lt"/>
                          <a:ea typeface="+mn-ea"/>
                          <a:cs typeface="+mn-cs"/>
                        </a:rPr>
                        <a:t>Gorras estampados normales: $ 35.000 </a:t>
                      </a:r>
                    </a:p>
                    <a:p>
                      <a:pPr rtl="0" fontAlgn="base"/>
                      <a:r>
                        <a:rPr lang="es-CO" sz="1800" b="0" i="0" kern="1200" dirty="0">
                          <a:solidFill>
                            <a:schemeClr val="tx1"/>
                          </a:solidFill>
                          <a:effectLst/>
                          <a:latin typeface="+mn-lt"/>
                          <a:ea typeface="+mn-ea"/>
                          <a:cs typeface="+mn-cs"/>
                        </a:rPr>
                        <a:t>Gorras estampados Personalizado: $40.000 </a:t>
                      </a:r>
                    </a:p>
                    <a:p>
                      <a:pPr rtl="0" fontAlgn="base"/>
                      <a:r>
                        <a:rPr lang="es-CO" sz="1800" b="0" i="0" kern="1200" dirty="0">
                          <a:solidFill>
                            <a:schemeClr val="tx1"/>
                          </a:solidFill>
                          <a:effectLst/>
                          <a:latin typeface="+mn-lt"/>
                          <a:ea typeface="+mn-ea"/>
                          <a:cs typeface="+mn-cs"/>
                        </a:rPr>
                        <a:t>Tulas Estampado normal: $ 28,000 </a:t>
                      </a:r>
                    </a:p>
                    <a:p>
                      <a:pPr rtl="0" fontAlgn="base"/>
                      <a:r>
                        <a:rPr lang="es-CO" sz="1800" b="0" i="0" kern="1200" dirty="0">
                          <a:solidFill>
                            <a:schemeClr val="tx1"/>
                          </a:solidFill>
                          <a:effectLst/>
                          <a:latin typeface="+mn-lt"/>
                          <a:ea typeface="+mn-ea"/>
                          <a:cs typeface="+mn-cs"/>
                        </a:rPr>
                        <a:t>Tulas Estampado Personalizado: $ 38,000 </a:t>
                      </a:r>
                    </a:p>
                    <a:p>
                      <a:pPr rtl="0" fontAlgn="base"/>
                      <a:r>
                        <a:rPr lang="es-CO" sz="1800" b="0" i="0" kern="1200" dirty="0">
                          <a:solidFill>
                            <a:schemeClr val="tx1"/>
                          </a:solidFill>
                          <a:effectLst/>
                          <a:latin typeface="+mn-lt"/>
                          <a:ea typeface="+mn-ea"/>
                          <a:cs typeface="+mn-cs"/>
                        </a:rPr>
                        <a:t>Estado: 1 </a:t>
                      </a:r>
                    </a:p>
                    <a:p>
                      <a:r>
                        <a:rPr lang="es-CO" sz="1800" b="0" i="0" kern="1200" dirty="0">
                          <a:solidFill>
                            <a:schemeClr val="tx1"/>
                          </a:solidFill>
                          <a:effectLst/>
                          <a:latin typeface="+mn-lt"/>
                          <a:ea typeface="+mn-ea"/>
                          <a:cs typeface="+mn-cs"/>
                        </a:rPr>
                        <a:t>¿Cuáles son los productos más vendidos?   </a:t>
                      </a:r>
                      <a:endParaRPr lang="es-CO" dirty="0"/>
                    </a:p>
                  </a:txBody>
                  <a:tcPr/>
                </a:tc>
                <a:extLst>
                  <a:ext uri="{0D108BD9-81ED-4DB2-BD59-A6C34878D82A}">
                    <a16:rowId xmlns:a16="http://schemas.microsoft.com/office/drawing/2014/main" val="2702201891"/>
                  </a:ext>
                </a:extLst>
              </a:tr>
            </a:tbl>
          </a:graphicData>
        </a:graphic>
      </p:graphicFrame>
    </p:spTree>
    <p:extLst>
      <p:ext uri="{BB962C8B-B14F-4D97-AF65-F5344CB8AC3E}">
        <p14:creationId xmlns:p14="http://schemas.microsoft.com/office/powerpoint/2010/main" val="117289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EC2488D4-8592-5A24-35FB-5C4957A658F8}"/>
              </a:ext>
            </a:extLst>
          </p:cNvPr>
          <p:cNvGraphicFramePr>
            <a:graphicFrameLocks noGrp="1"/>
          </p:cNvGraphicFramePr>
          <p:nvPr>
            <p:extLst>
              <p:ext uri="{D42A27DB-BD31-4B8C-83A1-F6EECF244321}">
                <p14:modId xmlns:p14="http://schemas.microsoft.com/office/powerpoint/2010/main" val="3471372609"/>
              </p:ext>
            </p:extLst>
          </p:nvPr>
        </p:nvGraphicFramePr>
        <p:xfrm>
          <a:off x="1730538" y="274320"/>
          <a:ext cx="8946840" cy="6309360"/>
        </p:xfrm>
        <a:graphic>
          <a:graphicData uri="http://schemas.openxmlformats.org/drawingml/2006/table">
            <a:tbl>
              <a:tblPr firstRow="1" bandRow="1">
                <a:tableStyleId>{8799B23B-EC83-4686-B30A-512413B5E67A}</a:tableStyleId>
              </a:tblPr>
              <a:tblGrid>
                <a:gridCol w="4749766">
                  <a:extLst>
                    <a:ext uri="{9D8B030D-6E8A-4147-A177-3AD203B41FA5}">
                      <a16:colId xmlns:a16="http://schemas.microsoft.com/office/drawing/2014/main" val="4104815875"/>
                    </a:ext>
                  </a:extLst>
                </a:gridCol>
                <a:gridCol w="4197074">
                  <a:extLst>
                    <a:ext uri="{9D8B030D-6E8A-4147-A177-3AD203B41FA5}">
                      <a16:colId xmlns:a16="http://schemas.microsoft.com/office/drawing/2014/main" val="230037265"/>
                    </a:ext>
                  </a:extLst>
                </a:gridCol>
              </a:tblGrid>
              <a:tr h="370840">
                <a:tc>
                  <a:txBody>
                    <a:bodyPr/>
                    <a:lstStyle/>
                    <a:p>
                      <a:r>
                        <a:rPr lang="es-CO" sz="1800" b="0" i="0" kern="1200" dirty="0">
                          <a:solidFill>
                            <a:schemeClr val="tx1"/>
                          </a:solidFill>
                          <a:effectLst/>
                          <a:latin typeface="+mn-lt"/>
                          <a:ea typeface="+mn-ea"/>
                          <a:cs typeface="+mn-cs"/>
                        </a:rPr>
                        <a:t>¿Cuáles son los productos más vendidos?   </a:t>
                      </a:r>
                      <a:endParaRPr lang="es-CO" dirty="0"/>
                    </a:p>
                  </a:txBody>
                  <a:tcPr/>
                </a:tc>
                <a:tc>
                  <a:txBody>
                    <a:bodyPr/>
                    <a:lstStyle/>
                    <a:p>
                      <a:r>
                        <a:rPr lang="es-CO" sz="1800" b="0" i="0" kern="1200" dirty="0">
                          <a:solidFill>
                            <a:schemeClr val="tx1"/>
                          </a:solidFill>
                          <a:effectLst/>
                          <a:latin typeface="+mn-lt"/>
                          <a:ea typeface="+mn-ea"/>
                          <a:cs typeface="+mn-cs"/>
                        </a:rPr>
                        <a:t>Busos y camisetas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endParaRPr lang="es-CO" dirty="0"/>
                    </a:p>
                  </a:txBody>
                  <a:tcPr/>
                </a:tc>
                <a:extLst>
                  <a:ext uri="{0D108BD9-81ED-4DB2-BD59-A6C34878D82A}">
                    <a16:rowId xmlns:a16="http://schemas.microsoft.com/office/drawing/2014/main" val="1057763437"/>
                  </a:ext>
                </a:extLst>
              </a:tr>
              <a:tr h="0">
                <a:tc>
                  <a:txBody>
                    <a:bodyPr/>
                    <a:lstStyle/>
                    <a:p>
                      <a:pPr rtl="0" fontAlgn="base"/>
                      <a:r>
                        <a:rPr lang="es-CO" sz="1800" b="0" i="0" kern="1200" dirty="0">
                          <a:solidFill>
                            <a:schemeClr val="tx1"/>
                          </a:solidFill>
                          <a:effectLst/>
                          <a:latin typeface="+mn-lt"/>
                          <a:ea typeface="+mn-ea"/>
                          <a:cs typeface="+mn-cs"/>
                        </a:rPr>
                        <a:t>Maneja productos personalizados fuera del catalogo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Los productos se pueden personalizar si el cliente lo desea </a:t>
                      </a:r>
                    </a:p>
                    <a:p>
                      <a:pPr rtl="0" fontAlgn="base"/>
                      <a:r>
                        <a:rPr lang="es-CO" sz="1800" b="0" i="0" kern="1200" dirty="0">
                          <a:solidFill>
                            <a:schemeClr val="tx1"/>
                          </a:solidFill>
                          <a:effectLst/>
                          <a:latin typeface="+mn-lt"/>
                          <a:ea typeface="+mn-ea"/>
                          <a:cs typeface="+mn-cs"/>
                        </a:rPr>
                        <a:t>Estado: 2 </a:t>
                      </a:r>
                    </a:p>
                    <a:p>
                      <a:endParaRPr lang="es-CO" dirty="0"/>
                    </a:p>
                  </a:txBody>
                  <a:tcPr/>
                </a:tc>
                <a:extLst>
                  <a:ext uri="{0D108BD9-81ED-4DB2-BD59-A6C34878D82A}">
                    <a16:rowId xmlns:a16="http://schemas.microsoft.com/office/drawing/2014/main" val="1609680953"/>
                  </a:ext>
                </a:extLst>
              </a:tr>
              <a:tr h="0">
                <a:tc>
                  <a:txBody>
                    <a:bodyPr/>
                    <a:lstStyle/>
                    <a:p>
                      <a:pPr rtl="0" fontAlgn="base"/>
                      <a:r>
                        <a:rPr lang="es-CO" sz="1800" b="0" i="0" kern="1200" dirty="0">
                          <a:solidFill>
                            <a:schemeClr val="tx1"/>
                          </a:solidFill>
                          <a:effectLst/>
                          <a:latin typeface="+mn-lt"/>
                          <a:ea typeface="+mn-ea"/>
                          <a:cs typeface="+mn-cs"/>
                        </a:rPr>
                        <a:t>¿Qué experiencia debería tener el cliente en la página?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Mejor asesoramiento sobre los productos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2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1870730018"/>
                  </a:ext>
                </a:extLst>
              </a:tr>
              <a:tr h="370840">
                <a:tc>
                  <a:txBody>
                    <a:bodyPr/>
                    <a:lstStyle/>
                    <a:p>
                      <a:pPr rtl="0" fontAlgn="base"/>
                      <a:r>
                        <a:rPr lang="es-CO" sz="1800" b="0" i="0" kern="1200" dirty="0">
                          <a:solidFill>
                            <a:schemeClr val="tx1"/>
                          </a:solidFill>
                          <a:effectLst/>
                          <a:latin typeface="+mn-lt"/>
                          <a:ea typeface="+mn-ea"/>
                          <a:cs typeface="+mn-cs"/>
                        </a:rPr>
                        <a:t>¿Cuál es el público preferencial?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Juvenil, familiar y parejas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649558039"/>
                  </a:ext>
                </a:extLst>
              </a:tr>
              <a:tr h="370840">
                <a:tc>
                  <a:txBody>
                    <a:bodyPr/>
                    <a:lstStyle/>
                    <a:p>
                      <a:pPr rtl="0" fontAlgn="base"/>
                      <a:r>
                        <a:rPr lang="es-CO" sz="1800" b="0" i="0" kern="1200" dirty="0">
                          <a:solidFill>
                            <a:schemeClr val="tx1"/>
                          </a:solidFill>
                          <a:effectLst/>
                          <a:latin typeface="+mn-lt"/>
                          <a:ea typeface="+mn-ea"/>
                          <a:cs typeface="+mn-cs"/>
                        </a:rPr>
                        <a:t>¿En qué horario se prestará servicio al cliente?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Horario oficina de 8:00 am a 5:00 pm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407276081"/>
                  </a:ext>
                </a:extLst>
              </a:tr>
              <a:tr h="370840">
                <a:tc>
                  <a:txBody>
                    <a:bodyPr/>
                    <a:lstStyle/>
                    <a:p>
                      <a:pPr rtl="0" fontAlgn="base"/>
                      <a:r>
                        <a:rPr lang="es-CO" sz="1800" b="0" i="0" kern="1200" dirty="0">
                          <a:solidFill>
                            <a:schemeClr val="tx1"/>
                          </a:solidFill>
                          <a:effectLst/>
                          <a:latin typeface="+mn-lt"/>
                          <a:ea typeface="+mn-ea"/>
                          <a:cs typeface="+mn-cs"/>
                        </a:rPr>
                        <a:t>¿Cómo maneja la gestión del inventario?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r>
                        <a:rPr lang="es-CO" sz="1800" b="0" i="0" kern="1200" dirty="0">
                          <a:solidFill>
                            <a:schemeClr val="tx1"/>
                          </a:solidFill>
                          <a:effectLst/>
                          <a:latin typeface="+mn-lt"/>
                          <a:ea typeface="+mn-ea"/>
                          <a:cs typeface="+mn-cs"/>
                        </a:rPr>
                        <a:t>Por medio de una tabla de Excel y archivo físico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endParaRPr lang="es-CO" dirty="0"/>
                    </a:p>
                  </a:txBody>
                  <a:tcPr/>
                </a:tc>
                <a:extLst>
                  <a:ext uri="{0D108BD9-81ED-4DB2-BD59-A6C34878D82A}">
                    <a16:rowId xmlns:a16="http://schemas.microsoft.com/office/drawing/2014/main" val="2922976190"/>
                  </a:ext>
                </a:extLst>
              </a:tr>
            </a:tbl>
          </a:graphicData>
        </a:graphic>
      </p:graphicFrame>
    </p:spTree>
    <p:extLst>
      <p:ext uri="{BB962C8B-B14F-4D97-AF65-F5344CB8AC3E}">
        <p14:creationId xmlns:p14="http://schemas.microsoft.com/office/powerpoint/2010/main" val="2340567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BC00FF7D-CC9E-5A73-5741-6E1DAB0BA5A3}"/>
              </a:ext>
            </a:extLst>
          </p:cNvPr>
          <p:cNvGraphicFramePr>
            <a:graphicFrameLocks noGrp="1"/>
          </p:cNvGraphicFramePr>
          <p:nvPr>
            <p:extLst>
              <p:ext uri="{D42A27DB-BD31-4B8C-83A1-F6EECF244321}">
                <p14:modId xmlns:p14="http://schemas.microsoft.com/office/powerpoint/2010/main" val="2949811105"/>
              </p:ext>
            </p:extLst>
          </p:nvPr>
        </p:nvGraphicFramePr>
        <p:xfrm>
          <a:off x="1069144" y="182880"/>
          <a:ext cx="10297551" cy="6492240"/>
        </p:xfrm>
        <a:graphic>
          <a:graphicData uri="http://schemas.openxmlformats.org/drawingml/2006/table">
            <a:tbl>
              <a:tblPr firstRow="1" bandRow="1">
                <a:tableStyleId>{8799B23B-EC83-4686-B30A-512413B5E67A}</a:tableStyleId>
              </a:tblPr>
              <a:tblGrid>
                <a:gridCol w="5008099">
                  <a:extLst>
                    <a:ext uri="{9D8B030D-6E8A-4147-A177-3AD203B41FA5}">
                      <a16:colId xmlns:a16="http://schemas.microsoft.com/office/drawing/2014/main" val="575629298"/>
                    </a:ext>
                  </a:extLst>
                </a:gridCol>
                <a:gridCol w="5289452">
                  <a:extLst>
                    <a:ext uri="{9D8B030D-6E8A-4147-A177-3AD203B41FA5}">
                      <a16:colId xmlns:a16="http://schemas.microsoft.com/office/drawing/2014/main" val="2304511061"/>
                    </a:ext>
                  </a:extLst>
                </a:gridCol>
              </a:tblGrid>
              <a:tr h="370840">
                <a:tc>
                  <a:txBody>
                    <a:bodyPr/>
                    <a:lstStyle/>
                    <a:p>
                      <a:pPr rtl="0" fontAlgn="base"/>
                      <a:r>
                        <a:rPr lang="es-CO" sz="1800" b="0" i="0" kern="1200" dirty="0">
                          <a:solidFill>
                            <a:schemeClr val="tx1"/>
                          </a:solidFill>
                          <a:effectLst/>
                          <a:latin typeface="+mn-lt"/>
                          <a:ea typeface="+mn-ea"/>
                          <a:cs typeface="+mn-cs"/>
                        </a:rPr>
                        <a:t>¿Qué stock está disponible para venta?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r>
                        <a:rPr lang="es-CO" sz="1800" b="0" i="0" kern="1200" dirty="0">
                          <a:solidFill>
                            <a:schemeClr val="tx1"/>
                          </a:solidFill>
                          <a:effectLst/>
                          <a:latin typeface="+mn-lt"/>
                          <a:ea typeface="+mn-ea"/>
                          <a:cs typeface="+mn-cs"/>
                        </a:rPr>
                        <a:t>Aproximadamente 100 unidades por producto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2  </a:t>
                      </a:r>
                      <a:endParaRPr lang="es-CO" dirty="0"/>
                    </a:p>
                  </a:txBody>
                  <a:tcPr/>
                </a:tc>
                <a:extLst>
                  <a:ext uri="{0D108BD9-81ED-4DB2-BD59-A6C34878D82A}">
                    <a16:rowId xmlns:a16="http://schemas.microsoft.com/office/drawing/2014/main" val="1626575387"/>
                  </a:ext>
                </a:extLst>
              </a:tr>
              <a:tr h="370840">
                <a:tc>
                  <a:txBody>
                    <a:bodyPr/>
                    <a:lstStyle/>
                    <a:p>
                      <a:pPr rtl="0" fontAlgn="base"/>
                      <a:r>
                        <a:rPr lang="es-CO" sz="1800" b="0" i="0" kern="1200" dirty="0">
                          <a:solidFill>
                            <a:schemeClr val="tx1"/>
                          </a:solidFill>
                          <a:effectLst/>
                          <a:latin typeface="+mn-lt"/>
                          <a:ea typeface="+mn-ea"/>
                          <a:cs typeface="+mn-cs"/>
                        </a:rPr>
                        <a:t>¿Cuál es el stock mínimo de cada producto en el inventario?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10 unidades al llegar a esa cantidad, se realiza compra al proveedor dependiendo la cantidad de pedidos semanales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3046770110"/>
                  </a:ext>
                </a:extLst>
              </a:tr>
              <a:tr h="370840">
                <a:tc>
                  <a:txBody>
                    <a:bodyPr/>
                    <a:lstStyle/>
                    <a:p>
                      <a:pPr rtl="0" fontAlgn="base"/>
                      <a:r>
                        <a:rPr lang="es-CO" sz="1800" b="0" i="0" kern="1200" dirty="0">
                          <a:solidFill>
                            <a:schemeClr val="tx1"/>
                          </a:solidFill>
                          <a:effectLst/>
                          <a:latin typeface="+mn-lt"/>
                          <a:ea typeface="+mn-ea"/>
                          <a:cs typeface="+mn-cs"/>
                        </a:rPr>
                        <a:t>¿Cuál es el stock máximo de compra para el usuario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El stock máximo de compra por usuario es de 50 productos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1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1861530886"/>
                  </a:ext>
                </a:extLst>
              </a:tr>
              <a:tr h="370840">
                <a:tc>
                  <a:txBody>
                    <a:bodyPr/>
                    <a:lstStyle/>
                    <a:p>
                      <a:pPr rtl="0" fontAlgn="base"/>
                      <a:r>
                        <a:rPr lang="es-CO" sz="1800" b="0" i="0" kern="1200" dirty="0">
                          <a:solidFill>
                            <a:schemeClr val="tx1"/>
                          </a:solidFill>
                          <a:effectLst/>
                          <a:latin typeface="+mn-lt"/>
                          <a:ea typeface="+mn-ea"/>
                          <a:cs typeface="+mn-cs"/>
                        </a:rPr>
                        <a:t>¿Qué tipo de comunicación con el cliente prefiere? Entre chat, chat Bot, llamadas o correo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Chat, chat Bot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2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322879102"/>
                  </a:ext>
                </a:extLst>
              </a:tr>
              <a:tr h="370840">
                <a:tc>
                  <a:txBody>
                    <a:bodyPr/>
                    <a:lstStyle/>
                    <a:p>
                      <a:pPr rtl="0" fontAlgn="base"/>
                      <a:r>
                        <a:rPr lang="es-CO" sz="1800" b="0" i="0" kern="1200" dirty="0">
                          <a:solidFill>
                            <a:schemeClr val="tx1"/>
                          </a:solidFill>
                          <a:effectLst/>
                          <a:latin typeface="+mn-lt"/>
                          <a:ea typeface="+mn-ea"/>
                          <a:cs typeface="+mn-cs"/>
                        </a:rPr>
                        <a:t>¿Qué tipo de registro de ventas usa?    </a:t>
                      </a:r>
                    </a:p>
                    <a:p>
                      <a:pPr rtl="0" fontAlgn="base"/>
                      <a:r>
                        <a:rPr lang="es-CO" sz="1800" b="0" i="0" kern="1200" dirty="0">
                          <a:solidFill>
                            <a:schemeClr val="tx1"/>
                          </a:solidFill>
                          <a:effectLst/>
                          <a:latin typeface="+mn-lt"/>
                          <a:ea typeface="+mn-ea"/>
                          <a:cs typeface="+mn-cs"/>
                        </a:rPr>
                        <a:t> </a:t>
                      </a:r>
                    </a:p>
                    <a:p>
                      <a:endParaRPr lang="es-CO" dirty="0"/>
                    </a:p>
                  </a:txBody>
                  <a:tcPr/>
                </a:tc>
                <a:tc>
                  <a:txBody>
                    <a:bodyPr/>
                    <a:lstStyle/>
                    <a:p>
                      <a:pPr rtl="0" fontAlgn="base"/>
                      <a:r>
                        <a:rPr lang="es-CO" sz="1800" b="0" i="0" kern="1200" dirty="0">
                          <a:solidFill>
                            <a:schemeClr val="tx1"/>
                          </a:solidFill>
                          <a:effectLst/>
                          <a:latin typeface="+mn-lt"/>
                          <a:ea typeface="+mn-ea"/>
                          <a:cs typeface="+mn-cs"/>
                        </a:rPr>
                        <a:t>Tabla de Excel, factura física </a:t>
                      </a:r>
                      <a:br>
                        <a:rPr lang="es-CO" sz="1800" b="0" i="0" kern="1200" dirty="0">
                          <a:solidFill>
                            <a:schemeClr val="tx1"/>
                          </a:solidFill>
                          <a:effectLst/>
                          <a:latin typeface="+mn-lt"/>
                          <a:ea typeface="+mn-ea"/>
                          <a:cs typeface="+mn-cs"/>
                        </a:rPr>
                      </a:br>
                      <a:r>
                        <a:rPr lang="es-CO" sz="1800" b="0" i="0" kern="1200" dirty="0">
                          <a:solidFill>
                            <a:schemeClr val="tx1"/>
                          </a:solidFill>
                          <a:effectLst/>
                          <a:latin typeface="+mn-lt"/>
                          <a:ea typeface="+mn-ea"/>
                          <a:cs typeface="+mn-cs"/>
                        </a:rPr>
                        <a:t>Estado: 2 </a:t>
                      </a:r>
                    </a:p>
                    <a:p>
                      <a:pPr rtl="0" fontAlgn="base"/>
                      <a:r>
                        <a:rPr lang="es-CO" sz="1800" b="0" i="0" kern="1200" dirty="0">
                          <a:solidFill>
                            <a:schemeClr val="tx1"/>
                          </a:solidFill>
                          <a:effectLst/>
                          <a:latin typeface="+mn-lt"/>
                          <a:ea typeface="+mn-ea"/>
                          <a:cs typeface="+mn-cs"/>
                        </a:rPr>
                        <a:t> </a:t>
                      </a:r>
                    </a:p>
                    <a:p>
                      <a:endParaRPr lang="es-CO" dirty="0"/>
                    </a:p>
                  </a:txBody>
                  <a:tcPr/>
                </a:tc>
                <a:extLst>
                  <a:ext uri="{0D108BD9-81ED-4DB2-BD59-A6C34878D82A}">
                    <a16:rowId xmlns:a16="http://schemas.microsoft.com/office/drawing/2014/main" val="2793269271"/>
                  </a:ext>
                </a:extLst>
              </a:tr>
            </a:tbl>
          </a:graphicData>
        </a:graphic>
      </p:graphicFrame>
    </p:spTree>
    <p:extLst>
      <p:ext uri="{BB962C8B-B14F-4D97-AF65-F5344CB8AC3E}">
        <p14:creationId xmlns:p14="http://schemas.microsoft.com/office/powerpoint/2010/main" val="39566769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1105</Words>
  <Application>Microsoft Office PowerPoint</Application>
  <PresentationFormat>Panorámica</PresentationFormat>
  <Paragraphs>134</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Aptos</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Fernanda Lopez</cp:lastModifiedBy>
  <cp:revision>31</cp:revision>
  <dcterms:created xsi:type="dcterms:W3CDTF">2024-04-10T15:38:15Z</dcterms:created>
  <dcterms:modified xsi:type="dcterms:W3CDTF">2024-06-20T02:17:38Z</dcterms:modified>
</cp:coreProperties>
</file>