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56" r:id="rId3"/>
    <p:sldId id="286" r:id="rId4"/>
    <p:sldId id="325" r:id="rId5"/>
    <p:sldId id="295" r:id="rId6"/>
    <p:sldId id="327" r:id="rId7"/>
    <p:sldId id="329" r:id="rId8"/>
    <p:sldId id="330" r:id="rId9"/>
    <p:sldId id="257" r:id="rId10"/>
    <p:sldId id="294" r:id="rId11"/>
    <p:sldId id="304" r:id="rId12"/>
    <p:sldId id="305" r:id="rId13"/>
    <p:sldId id="299" r:id="rId14"/>
    <p:sldId id="288" r:id="rId15"/>
    <p:sldId id="289" r:id="rId16"/>
    <p:sldId id="296" r:id="rId17"/>
    <p:sldId id="283" r:id="rId18"/>
    <p:sldId id="267" r:id="rId19"/>
    <p:sldId id="319" r:id="rId20"/>
    <p:sldId id="320" r:id="rId21"/>
    <p:sldId id="321" r:id="rId22"/>
    <p:sldId id="322" r:id="rId23"/>
    <p:sldId id="323" r:id="rId24"/>
    <p:sldId id="278" r:id="rId25"/>
    <p:sldId id="306" r:id="rId26"/>
    <p:sldId id="307" r:id="rId27"/>
    <p:sldId id="308" r:id="rId28"/>
    <p:sldId id="309" r:id="rId29"/>
    <p:sldId id="310" r:id="rId30"/>
    <p:sldId id="311" r:id="rId31"/>
    <p:sldId id="272" r:id="rId32"/>
    <p:sldId id="313" r:id="rId33"/>
    <p:sldId id="314" r:id="rId34"/>
    <p:sldId id="315" r:id="rId35"/>
    <p:sldId id="316" r:id="rId36"/>
    <p:sldId id="317" r:id="rId37"/>
    <p:sldId id="297" r:id="rId38"/>
    <p:sldId id="273" r:id="rId39"/>
    <p:sldId id="284" r:id="rId40"/>
    <p:sldId id="298" r:id="rId41"/>
    <p:sldId id="290" r:id="rId42"/>
    <p:sldId id="291" r:id="rId43"/>
    <p:sldId id="292" r:id="rId44"/>
    <p:sldId id="293" r:id="rId45"/>
    <p:sldId id="324" r:id="rId46"/>
    <p:sldId id="301" r:id="rId47"/>
    <p:sldId id="300" r:id="rId48"/>
    <p:sldId id="303" r:id="rId49"/>
    <p:sldId id="302" r:id="rId50"/>
    <p:sldId id="28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3DE69-7313-4FB3-8AA9-415969C76CF8}" v="5096" dt="2019-03-02T20:02:38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7621" autoAdjust="0"/>
  </p:normalViewPr>
  <p:slideViewPr>
    <p:cSldViewPr snapToGrid="0">
      <p:cViewPr varScale="1">
        <p:scale>
          <a:sx n="58" d="100"/>
          <a:sy n="58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8CC12-ACDF-4EA3-B0A2-1BA89236037B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63D681-27F7-4980-B552-F6D808028B53}">
      <dgm:prSet/>
      <dgm:spPr/>
      <dgm:t>
        <a:bodyPr/>
        <a:lstStyle/>
        <a:p>
          <a:r>
            <a:rPr lang="en-US" dirty="0"/>
            <a:t>Term coined by Nathan </a:t>
          </a:r>
          <a:r>
            <a:rPr lang="en-US" dirty="0" err="1"/>
            <a:t>Marz</a:t>
          </a:r>
          <a:r>
            <a:rPr lang="en-US" dirty="0"/>
            <a:t> in 2012</a:t>
          </a:r>
        </a:p>
      </dgm:t>
    </dgm:pt>
    <dgm:pt modelId="{1F916839-E2E5-4EED-955C-53C346BF67B0}" type="parTrans" cxnId="{E8BD7A04-77F2-435B-B26B-24089A67CE59}">
      <dgm:prSet/>
      <dgm:spPr/>
      <dgm:t>
        <a:bodyPr/>
        <a:lstStyle/>
        <a:p>
          <a:endParaRPr lang="en-US"/>
        </a:p>
      </dgm:t>
    </dgm:pt>
    <dgm:pt modelId="{4F7747B4-45FE-4585-9FB1-E399CD66317D}" type="sibTrans" cxnId="{E8BD7A04-77F2-435B-B26B-24089A67CE59}">
      <dgm:prSet/>
      <dgm:spPr/>
      <dgm:t>
        <a:bodyPr/>
        <a:lstStyle/>
        <a:p>
          <a:endParaRPr lang="en-US"/>
        </a:p>
      </dgm:t>
    </dgm:pt>
    <dgm:pt modelId="{6A1D1F85-409F-47D8-B14D-CB1CD2D45A05}">
      <dgm:prSet/>
      <dgm:spPr/>
      <dgm:t>
        <a:bodyPr/>
        <a:lstStyle/>
        <a:p>
          <a:r>
            <a:rPr lang="en-US" dirty="0"/>
            <a:t>Distributed data processing architecture</a:t>
          </a:r>
        </a:p>
      </dgm:t>
    </dgm:pt>
    <dgm:pt modelId="{BE74B3F5-7426-4FD0-9757-8C21BD46109C}" type="parTrans" cxnId="{54581DC8-DF94-4AF6-BE68-17F601A798DE}">
      <dgm:prSet/>
      <dgm:spPr/>
      <dgm:t>
        <a:bodyPr/>
        <a:lstStyle/>
        <a:p>
          <a:endParaRPr lang="en-US"/>
        </a:p>
      </dgm:t>
    </dgm:pt>
    <dgm:pt modelId="{EA0E8457-8706-407E-9AAB-4114F550ACB1}" type="sibTrans" cxnId="{54581DC8-DF94-4AF6-BE68-17F601A798DE}">
      <dgm:prSet/>
      <dgm:spPr/>
      <dgm:t>
        <a:bodyPr/>
        <a:lstStyle/>
        <a:p>
          <a:endParaRPr lang="en-US"/>
        </a:p>
      </dgm:t>
    </dgm:pt>
    <dgm:pt modelId="{BE473F76-F61C-4E79-AE36-641A7DFB7449}">
      <dgm:prSet/>
      <dgm:spPr/>
      <dgm:t>
        <a:bodyPr/>
        <a:lstStyle/>
        <a:p>
          <a:r>
            <a:rPr lang="en-US"/>
            <a:t>Generic, scalable</a:t>
          </a:r>
        </a:p>
      </dgm:t>
    </dgm:pt>
    <dgm:pt modelId="{681EDE62-F7C0-46D0-9FDA-C846B2D56D1B}" type="parTrans" cxnId="{A4D30315-2CAC-4D86-ADBC-22E8B05EEB90}">
      <dgm:prSet/>
      <dgm:spPr/>
      <dgm:t>
        <a:bodyPr/>
        <a:lstStyle/>
        <a:p>
          <a:endParaRPr lang="en-US"/>
        </a:p>
      </dgm:t>
    </dgm:pt>
    <dgm:pt modelId="{055E8BFE-A5A4-44DD-87F2-8C3A3628AF13}" type="sibTrans" cxnId="{A4D30315-2CAC-4D86-ADBC-22E8B05EEB90}">
      <dgm:prSet/>
      <dgm:spPr/>
      <dgm:t>
        <a:bodyPr/>
        <a:lstStyle/>
        <a:p>
          <a:endParaRPr lang="en-US"/>
        </a:p>
      </dgm:t>
    </dgm:pt>
    <dgm:pt modelId="{4CA1165B-6845-43C0-AEBD-B82FC58933B8}">
      <dgm:prSet/>
      <dgm:spPr/>
      <dgm:t>
        <a:bodyPr/>
        <a:lstStyle/>
        <a:p>
          <a:r>
            <a:rPr lang="en-US"/>
            <a:t>Robust, fault tolerant against system and human failure</a:t>
          </a:r>
        </a:p>
      </dgm:t>
    </dgm:pt>
    <dgm:pt modelId="{01DFA9CE-E58E-427A-8D9D-7D10C1CC4206}" type="parTrans" cxnId="{55817F0E-8619-4EE9-93DE-CA648D421514}">
      <dgm:prSet/>
      <dgm:spPr/>
      <dgm:t>
        <a:bodyPr/>
        <a:lstStyle/>
        <a:p>
          <a:endParaRPr lang="en-US"/>
        </a:p>
      </dgm:t>
    </dgm:pt>
    <dgm:pt modelId="{73D2CE47-5260-488C-A319-8798C95D99F4}" type="sibTrans" cxnId="{55817F0E-8619-4EE9-93DE-CA648D421514}">
      <dgm:prSet/>
      <dgm:spPr/>
      <dgm:t>
        <a:bodyPr/>
        <a:lstStyle/>
        <a:p>
          <a:endParaRPr lang="en-US"/>
        </a:p>
      </dgm:t>
    </dgm:pt>
    <dgm:pt modelId="{CD6510FC-512B-4892-B025-FC7B27FDD8E8}">
      <dgm:prSet/>
      <dgm:spPr/>
      <dgm:t>
        <a:bodyPr/>
        <a:lstStyle/>
        <a:p>
          <a:r>
            <a:rPr lang="en-US" dirty="0"/>
            <a:t>Enables low latency reads and updates</a:t>
          </a:r>
        </a:p>
      </dgm:t>
    </dgm:pt>
    <dgm:pt modelId="{C817B9CA-27A5-4149-BCBA-0096ECFF6B24}" type="parTrans" cxnId="{A4BBA8EA-6E13-491D-A885-8CFBE00469B5}">
      <dgm:prSet/>
      <dgm:spPr/>
      <dgm:t>
        <a:bodyPr/>
        <a:lstStyle/>
        <a:p>
          <a:endParaRPr lang="en-US"/>
        </a:p>
      </dgm:t>
    </dgm:pt>
    <dgm:pt modelId="{16ECC2B6-BD50-4B60-AEF1-5DA5C0758715}" type="sibTrans" cxnId="{A4BBA8EA-6E13-491D-A885-8CFBE00469B5}">
      <dgm:prSet/>
      <dgm:spPr/>
      <dgm:t>
        <a:bodyPr/>
        <a:lstStyle/>
        <a:p>
          <a:endParaRPr lang="en-US"/>
        </a:p>
      </dgm:t>
    </dgm:pt>
    <dgm:pt modelId="{493929CF-A814-4436-AA0D-4AB1329F3C72}">
      <dgm:prSet/>
      <dgm:spPr/>
      <dgm:t>
        <a:bodyPr/>
        <a:lstStyle/>
        <a:p>
          <a:r>
            <a:rPr lang="en-US" dirty="0"/>
            <a:t>Scales horizontally</a:t>
          </a:r>
        </a:p>
      </dgm:t>
    </dgm:pt>
    <dgm:pt modelId="{59110315-1FF9-457A-8849-8DCC78D51656}" type="parTrans" cxnId="{09D72040-D0AE-4AB6-AFDC-AEBD1490F7AA}">
      <dgm:prSet/>
      <dgm:spPr/>
      <dgm:t>
        <a:bodyPr/>
        <a:lstStyle/>
        <a:p>
          <a:endParaRPr lang="en-US"/>
        </a:p>
      </dgm:t>
    </dgm:pt>
    <dgm:pt modelId="{536C73D4-5D23-46EF-9ABE-049768392440}" type="sibTrans" cxnId="{09D72040-D0AE-4AB6-AFDC-AEBD1490F7AA}">
      <dgm:prSet/>
      <dgm:spPr/>
      <dgm:t>
        <a:bodyPr/>
        <a:lstStyle/>
        <a:p>
          <a:endParaRPr lang="en-US"/>
        </a:p>
      </dgm:t>
    </dgm:pt>
    <dgm:pt modelId="{906C63CB-6907-470C-BB74-DD2F3157B23A}" type="pres">
      <dgm:prSet presAssocID="{53E8CC12-ACDF-4EA3-B0A2-1BA89236037B}" presName="vert0" presStyleCnt="0">
        <dgm:presLayoutVars>
          <dgm:dir/>
          <dgm:animOne val="branch"/>
          <dgm:animLvl val="lvl"/>
        </dgm:presLayoutVars>
      </dgm:prSet>
      <dgm:spPr/>
    </dgm:pt>
    <dgm:pt modelId="{8F31C89C-D447-4FE5-8CBE-FAEBA544C032}" type="pres">
      <dgm:prSet presAssocID="{EE63D681-27F7-4980-B552-F6D808028B53}" presName="thickLine" presStyleLbl="alignNode1" presStyleIdx="0" presStyleCnt="6"/>
      <dgm:spPr/>
    </dgm:pt>
    <dgm:pt modelId="{45BB1FE4-7563-4C5A-AE61-33C38F3D442C}" type="pres">
      <dgm:prSet presAssocID="{EE63D681-27F7-4980-B552-F6D808028B53}" presName="horz1" presStyleCnt="0"/>
      <dgm:spPr/>
    </dgm:pt>
    <dgm:pt modelId="{B6877076-A7D0-478D-8E55-523276B7112C}" type="pres">
      <dgm:prSet presAssocID="{EE63D681-27F7-4980-B552-F6D808028B53}" presName="tx1" presStyleLbl="revTx" presStyleIdx="0" presStyleCnt="6"/>
      <dgm:spPr/>
    </dgm:pt>
    <dgm:pt modelId="{59C3B796-2A54-4838-A53A-8AEA6E9620A2}" type="pres">
      <dgm:prSet presAssocID="{EE63D681-27F7-4980-B552-F6D808028B53}" presName="vert1" presStyleCnt="0"/>
      <dgm:spPr/>
    </dgm:pt>
    <dgm:pt modelId="{0893587B-BF4D-4424-9CF4-AAE02B6E58AA}" type="pres">
      <dgm:prSet presAssocID="{6A1D1F85-409F-47D8-B14D-CB1CD2D45A05}" presName="thickLine" presStyleLbl="alignNode1" presStyleIdx="1" presStyleCnt="6"/>
      <dgm:spPr/>
    </dgm:pt>
    <dgm:pt modelId="{B28214E5-DAAA-40C4-850E-E36E5CD62A45}" type="pres">
      <dgm:prSet presAssocID="{6A1D1F85-409F-47D8-B14D-CB1CD2D45A05}" presName="horz1" presStyleCnt="0"/>
      <dgm:spPr/>
    </dgm:pt>
    <dgm:pt modelId="{0EBAB1D2-AF31-4978-B4A9-ADE3192325BD}" type="pres">
      <dgm:prSet presAssocID="{6A1D1F85-409F-47D8-B14D-CB1CD2D45A05}" presName="tx1" presStyleLbl="revTx" presStyleIdx="1" presStyleCnt="6"/>
      <dgm:spPr/>
    </dgm:pt>
    <dgm:pt modelId="{8520BBB7-B74B-40A5-9F15-FC05E60B5EA1}" type="pres">
      <dgm:prSet presAssocID="{6A1D1F85-409F-47D8-B14D-CB1CD2D45A05}" presName="vert1" presStyleCnt="0"/>
      <dgm:spPr/>
    </dgm:pt>
    <dgm:pt modelId="{36CA481E-42E8-4E77-AF96-C6B5AC66F5D3}" type="pres">
      <dgm:prSet presAssocID="{BE473F76-F61C-4E79-AE36-641A7DFB7449}" presName="thickLine" presStyleLbl="alignNode1" presStyleIdx="2" presStyleCnt="6"/>
      <dgm:spPr/>
    </dgm:pt>
    <dgm:pt modelId="{40CBF795-9D71-489B-AA08-178E74AEB424}" type="pres">
      <dgm:prSet presAssocID="{BE473F76-F61C-4E79-AE36-641A7DFB7449}" presName="horz1" presStyleCnt="0"/>
      <dgm:spPr/>
    </dgm:pt>
    <dgm:pt modelId="{4017BDD4-7B7C-4093-B33F-8D291CB30EDC}" type="pres">
      <dgm:prSet presAssocID="{BE473F76-F61C-4E79-AE36-641A7DFB7449}" presName="tx1" presStyleLbl="revTx" presStyleIdx="2" presStyleCnt="6"/>
      <dgm:spPr/>
    </dgm:pt>
    <dgm:pt modelId="{FD8FCE60-7DB6-4469-B881-04A57D323DA6}" type="pres">
      <dgm:prSet presAssocID="{BE473F76-F61C-4E79-AE36-641A7DFB7449}" presName="vert1" presStyleCnt="0"/>
      <dgm:spPr/>
    </dgm:pt>
    <dgm:pt modelId="{28485E44-397F-44C1-9AB5-4C5D959B71E1}" type="pres">
      <dgm:prSet presAssocID="{4CA1165B-6845-43C0-AEBD-B82FC58933B8}" presName="thickLine" presStyleLbl="alignNode1" presStyleIdx="3" presStyleCnt="6"/>
      <dgm:spPr/>
    </dgm:pt>
    <dgm:pt modelId="{9A6DA8AD-4B51-4D47-A757-2C9C918A903F}" type="pres">
      <dgm:prSet presAssocID="{4CA1165B-6845-43C0-AEBD-B82FC58933B8}" presName="horz1" presStyleCnt="0"/>
      <dgm:spPr/>
    </dgm:pt>
    <dgm:pt modelId="{970B23BB-6A78-4393-A8CF-8E35E4CF61C6}" type="pres">
      <dgm:prSet presAssocID="{4CA1165B-6845-43C0-AEBD-B82FC58933B8}" presName="tx1" presStyleLbl="revTx" presStyleIdx="3" presStyleCnt="6"/>
      <dgm:spPr/>
    </dgm:pt>
    <dgm:pt modelId="{F216AC47-2D63-407A-9153-CE712C5510D3}" type="pres">
      <dgm:prSet presAssocID="{4CA1165B-6845-43C0-AEBD-B82FC58933B8}" presName="vert1" presStyleCnt="0"/>
      <dgm:spPr/>
    </dgm:pt>
    <dgm:pt modelId="{C35EB1E8-5145-495F-804B-34310DD9E39E}" type="pres">
      <dgm:prSet presAssocID="{CD6510FC-512B-4892-B025-FC7B27FDD8E8}" presName="thickLine" presStyleLbl="alignNode1" presStyleIdx="4" presStyleCnt="6"/>
      <dgm:spPr/>
    </dgm:pt>
    <dgm:pt modelId="{79A6E3B6-D362-4C0E-90C1-7012685500D0}" type="pres">
      <dgm:prSet presAssocID="{CD6510FC-512B-4892-B025-FC7B27FDD8E8}" presName="horz1" presStyleCnt="0"/>
      <dgm:spPr/>
    </dgm:pt>
    <dgm:pt modelId="{C4B0B913-7D53-41DE-9EF9-44469885B8E2}" type="pres">
      <dgm:prSet presAssocID="{CD6510FC-512B-4892-B025-FC7B27FDD8E8}" presName="tx1" presStyleLbl="revTx" presStyleIdx="4" presStyleCnt="6"/>
      <dgm:spPr/>
    </dgm:pt>
    <dgm:pt modelId="{07BDFF66-110B-409E-8812-CC7016B27E44}" type="pres">
      <dgm:prSet presAssocID="{CD6510FC-512B-4892-B025-FC7B27FDD8E8}" presName="vert1" presStyleCnt="0"/>
      <dgm:spPr/>
    </dgm:pt>
    <dgm:pt modelId="{41462A91-2D30-46BD-8FD7-1072CB0C3388}" type="pres">
      <dgm:prSet presAssocID="{493929CF-A814-4436-AA0D-4AB1329F3C72}" presName="thickLine" presStyleLbl="alignNode1" presStyleIdx="5" presStyleCnt="6"/>
      <dgm:spPr/>
    </dgm:pt>
    <dgm:pt modelId="{B7637C96-E794-4255-8665-F9E917E99697}" type="pres">
      <dgm:prSet presAssocID="{493929CF-A814-4436-AA0D-4AB1329F3C72}" presName="horz1" presStyleCnt="0"/>
      <dgm:spPr/>
    </dgm:pt>
    <dgm:pt modelId="{09D53143-55E5-40A7-BAA6-889FE50A15CB}" type="pres">
      <dgm:prSet presAssocID="{493929CF-A814-4436-AA0D-4AB1329F3C72}" presName="tx1" presStyleLbl="revTx" presStyleIdx="5" presStyleCnt="6"/>
      <dgm:spPr/>
    </dgm:pt>
    <dgm:pt modelId="{BDDFDFB1-A1A9-4D26-94C4-480FF744686E}" type="pres">
      <dgm:prSet presAssocID="{493929CF-A814-4436-AA0D-4AB1329F3C72}" presName="vert1" presStyleCnt="0"/>
      <dgm:spPr/>
    </dgm:pt>
  </dgm:ptLst>
  <dgm:cxnLst>
    <dgm:cxn modelId="{E8BD7A04-77F2-435B-B26B-24089A67CE59}" srcId="{53E8CC12-ACDF-4EA3-B0A2-1BA89236037B}" destId="{EE63D681-27F7-4980-B552-F6D808028B53}" srcOrd="0" destOrd="0" parTransId="{1F916839-E2E5-4EED-955C-53C346BF67B0}" sibTransId="{4F7747B4-45FE-4585-9FB1-E399CD66317D}"/>
    <dgm:cxn modelId="{55817F0E-8619-4EE9-93DE-CA648D421514}" srcId="{53E8CC12-ACDF-4EA3-B0A2-1BA89236037B}" destId="{4CA1165B-6845-43C0-AEBD-B82FC58933B8}" srcOrd="3" destOrd="0" parTransId="{01DFA9CE-E58E-427A-8D9D-7D10C1CC4206}" sibTransId="{73D2CE47-5260-488C-A319-8798C95D99F4}"/>
    <dgm:cxn modelId="{3E9E9B11-068A-4D75-9DF3-A96527DB5993}" type="presOf" srcId="{6A1D1F85-409F-47D8-B14D-CB1CD2D45A05}" destId="{0EBAB1D2-AF31-4978-B4A9-ADE3192325BD}" srcOrd="0" destOrd="0" presId="urn:microsoft.com/office/officeart/2008/layout/LinedList"/>
    <dgm:cxn modelId="{A4D30315-2CAC-4D86-ADBC-22E8B05EEB90}" srcId="{53E8CC12-ACDF-4EA3-B0A2-1BA89236037B}" destId="{BE473F76-F61C-4E79-AE36-641A7DFB7449}" srcOrd="2" destOrd="0" parTransId="{681EDE62-F7C0-46D0-9FDA-C846B2D56D1B}" sibTransId="{055E8BFE-A5A4-44DD-87F2-8C3A3628AF13}"/>
    <dgm:cxn modelId="{09D72040-D0AE-4AB6-AFDC-AEBD1490F7AA}" srcId="{53E8CC12-ACDF-4EA3-B0A2-1BA89236037B}" destId="{493929CF-A814-4436-AA0D-4AB1329F3C72}" srcOrd="5" destOrd="0" parTransId="{59110315-1FF9-457A-8849-8DCC78D51656}" sibTransId="{536C73D4-5D23-46EF-9ABE-049768392440}"/>
    <dgm:cxn modelId="{15154558-D0AD-4753-AEAF-EE41644EB882}" type="presOf" srcId="{4CA1165B-6845-43C0-AEBD-B82FC58933B8}" destId="{970B23BB-6A78-4393-A8CF-8E35E4CF61C6}" srcOrd="0" destOrd="0" presId="urn:microsoft.com/office/officeart/2008/layout/LinedList"/>
    <dgm:cxn modelId="{36380AAB-40E0-40F3-9D70-EE4601792DB1}" type="presOf" srcId="{493929CF-A814-4436-AA0D-4AB1329F3C72}" destId="{09D53143-55E5-40A7-BAA6-889FE50A15CB}" srcOrd="0" destOrd="0" presId="urn:microsoft.com/office/officeart/2008/layout/LinedList"/>
    <dgm:cxn modelId="{DEC726BD-7075-4CF7-9767-3A32DB9CE418}" type="presOf" srcId="{CD6510FC-512B-4892-B025-FC7B27FDD8E8}" destId="{C4B0B913-7D53-41DE-9EF9-44469885B8E2}" srcOrd="0" destOrd="0" presId="urn:microsoft.com/office/officeart/2008/layout/LinedList"/>
    <dgm:cxn modelId="{54581DC8-DF94-4AF6-BE68-17F601A798DE}" srcId="{53E8CC12-ACDF-4EA3-B0A2-1BA89236037B}" destId="{6A1D1F85-409F-47D8-B14D-CB1CD2D45A05}" srcOrd="1" destOrd="0" parTransId="{BE74B3F5-7426-4FD0-9757-8C21BD46109C}" sibTransId="{EA0E8457-8706-407E-9AAB-4114F550ACB1}"/>
    <dgm:cxn modelId="{9ACAD7CD-3593-4FC0-8713-A994169A432E}" type="presOf" srcId="{EE63D681-27F7-4980-B552-F6D808028B53}" destId="{B6877076-A7D0-478D-8E55-523276B7112C}" srcOrd="0" destOrd="0" presId="urn:microsoft.com/office/officeart/2008/layout/LinedList"/>
    <dgm:cxn modelId="{DD1BEDDA-484E-449F-BD4C-DF92769157D3}" type="presOf" srcId="{BE473F76-F61C-4E79-AE36-641A7DFB7449}" destId="{4017BDD4-7B7C-4093-B33F-8D291CB30EDC}" srcOrd="0" destOrd="0" presId="urn:microsoft.com/office/officeart/2008/layout/LinedList"/>
    <dgm:cxn modelId="{F82D2DE4-3A91-4B55-973E-B374742AD945}" type="presOf" srcId="{53E8CC12-ACDF-4EA3-B0A2-1BA89236037B}" destId="{906C63CB-6907-470C-BB74-DD2F3157B23A}" srcOrd="0" destOrd="0" presId="urn:microsoft.com/office/officeart/2008/layout/LinedList"/>
    <dgm:cxn modelId="{A4BBA8EA-6E13-491D-A885-8CFBE00469B5}" srcId="{53E8CC12-ACDF-4EA3-B0A2-1BA89236037B}" destId="{CD6510FC-512B-4892-B025-FC7B27FDD8E8}" srcOrd="4" destOrd="0" parTransId="{C817B9CA-27A5-4149-BCBA-0096ECFF6B24}" sibTransId="{16ECC2B6-BD50-4B60-AEF1-5DA5C0758715}"/>
    <dgm:cxn modelId="{C2803B3F-A421-4A89-BAF4-63DDCF6CAE97}" type="presParOf" srcId="{906C63CB-6907-470C-BB74-DD2F3157B23A}" destId="{8F31C89C-D447-4FE5-8CBE-FAEBA544C032}" srcOrd="0" destOrd="0" presId="urn:microsoft.com/office/officeart/2008/layout/LinedList"/>
    <dgm:cxn modelId="{D0D2677F-2DC0-4564-8643-B00509DC8E8B}" type="presParOf" srcId="{906C63CB-6907-470C-BB74-DD2F3157B23A}" destId="{45BB1FE4-7563-4C5A-AE61-33C38F3D442C}" srcOrd="1" destOrd="0" presId="urn:microsoft.com/office/officeart/2008/layout/LinedList"/>
    <dgm:cxn modelId="{323779C1-970E-43D9-BE17-3B8E6A06AFB8}" type="presParOf" srcId="{45BB1FE4-7563-4C5A-AE61-33C38F3D442C}" destId="{B6877076-A7D0-478D-8E55-523276B7112C}" srcOrd="0" destOrd="0" presId="urn:microsoft.com/office/officeart/2008/layout/LinedList"/>
    <dgm:cxn modelId="{67FE65FC-4DD9-4892-BA78-707FE9CDDE60}" type="presParOf" srcId="{45BB1FE4-7563-4C5A-AE61-33C38F3D442C}" destId="{59C3B796-2A54-4838-A53A-8AEA6E9620A2}" srcOrd="1" destOrd="0" presId="urn:microsoft.com/office/officeart/2008/layout/LinedList"/>
    <dgm:cxn modelId="{0719AD33-5E79-45B1-A7CB-EC1C11531123}" type="presParOf" srcId="{906C63CB-6907-470C-BB74-DD2F3157B23A}" destId="{0893587B-BF4D-4424-9CF4-AAE02B6E58AA}" srcOrd="2" destOrd="0" presId="urn:microsoft.com/office/officeart/2008/layout/LinedList"/>
    <dgm:cxn modelId="{537DCB8E-D4E6-479D-8602-1474CD4F0222}" type="presParOf" srcId="{906C63CB-6907-470C-BB74-DD2F3157B23A}" destId="{B28214E5-DAAA-40C4-850E-E36E5CD62A45}" srcOrd="3" destOrd="0" presId="urn:microsoft.com/office/officeart/2008/layout/LinedList"/>
    <dgm:cxn modelId="{DB070988-B842-4F4D-BF11-5EB3AF6EF319}" type="presParOf" srcId="{B28214E5-DAAA-40C4-850E-E36E5CD62A45}" destId="{0EBAB1D2-AF31-4978-B4A9-ADE3192325BD}" srcOrd="0" destOrd="0" presId="urn:microsoft.com/office/officeart/2008/layout/LinedList"/>
    <dgm:cxn modelId="{FFEEA040-8143-4592-B076-D1FF3468C29B}" type="presParOf" srcId="{B28214E5-DAAA-40C4-850E-E36E5CD62A45}" destId="{8520BBB7-B74B-40A5-9F15-FC05E60B5EA1}" srcOrd="1" destOrd="0" presId="urn:microsoft.com/office/officeart/2008/layout/LinedList"/>
    <dgm:cxn modelId="{085BD58E-1FAE-41C3-B875-BEFCF6C6BC34}" type="presParOf" srcId="{906C63CB-6907-470C-BB74-DD2F3157B23A}" destId="{36CA481E-42E8-4E77-AF96-C6B5AC66F5D3}" srcOrd="4" destOrd="0" presId="urn:microsoft.com/office/officeart/2008/layout/LinedList"/>
    <dgm:cxn modelId="{7A060FAB-F38D-433F-8E65-811AAFF1F8A3}" type="presParOf" srcId="{906C63CB-6907-470C-BB74-DD2F3157B23A}" destId="{40CBF795-9D71-489B-AA08-178E74AEB424}" srcOrd="5" destOrd="0" presId="urn:microsoft.com/office/officeart/2008/layout/LinedList"/>
    <dgm:cxn modelId="{EAE0B374-A311-49CF-BE8B-D626C06DEDB9}" type="presParOf" srcId="{40CBF795-9D71-489B-AA08-178E74AEB424}" destId="{4017BDD4-7B7C-4093-B33F-8D291CB30EDC}" srcOrd="0" destOrd="0" presId="urn:microsoft.com/office/officeart/2008/layout/LinedList"/>
    <dgm:cxn modelId="{54A7A0A4-2DA1-479A-B5D6-51ED7D28BB7D}" type="presParOf" srcId="{40CBF795-9D71-489B-AA08-178E74AEB424}" destId="{FD8FCE60-7DB6-4469-B881-04A57D323DA6}" srcOrd="1" destOrd="0" presId="urn:microsoft.com/office/officeart/2008/layout/LinedList"/>
    <dgm:cxn modelId="{6D1D3773-FE05-468E-9008-A16F3C9C0DAF}" type="presParOf" srcId="{906C63CB-6907-470C-BB74-DD2F3157B23A}" destId="{28485E44-397F-44C1-9AB5-4C5D959B71E1}" srcOrd="6" destOrd="0" presId="urn:microsoft.com/office/officeart/2008/layout/LinedList"/>
    <dgm:cxn modelId="{95DF65AE-435C-4CFA-80DD-245DED9C01AB}" type="presParOf" srcId="{906C63CB-6907-470C-BB74-DD2F3157B23A}" destId="{9A6DA8AD-4B51-4D47-A757-2C9C918A903F}" srcOrd="7" destOrd="0" presId="urn:microsoft.com/office/officeart/2008/layout/LinedList"/>
    <dgm:cxn modelId="{937A3480-1E54-452F-B6BF-C150B439F514}" type="presParOf" srcId="{9A6DA8AD-4B51-4D47-A757-2C9C918A903F}" destId="{970B23BB-6A78-4393-A8CF-8E35E4CF61C6}" srcOrd="0" destOrd="0" presId="urn:microsoft.com/office/officeart/2008/layout/LinedList"/>
    <dgm:cxn modelId="{9DB41AF9-3617-4725-8BF9-080302327A22}" type="presParOf" srcId="{9A6DA8AD-4B51-4D47-A757-2C9C918A903F}" destId="{F216AC47-2D63-407A-9153-CE712C5510D3}" srcOrd="1" destOrd="0" presId="urn:microsoft.com/office/officeart/2008/layout/LinedList"/>
    <dgm:cxn modelId="{1F49CFA4-49F3-4B2D-99E7-E53025DF58A1}" type="presParOf" srcId="{906C63CB-6907-470C-BB74-DD2F3157B23A}" destId="{C35EB1E8-5145-495F-804B-34310DD9E39E}" srcOrd="8" destOrd="0" presId="urn:microsoft.com/office/officeart/2008/layout/LinedList"/>
    <dgm:cxn modelId="{0EDA8D86-842D-4FE4-8BDC-0606153A7CA2}" type="presParOf" srcId="{906C63CB-6907-470C-BB74-DD2F3157B23A}" destId="{79A6E3B6-D362-4C0E-90C1-7012685500D0}" srcOrd="9" destOrd="0" presId="urn:microsoft.com/office/officeart/2008/layout/LinedList"/>
    <dgm:cxn modelId="{F65A4B12-3EF7-40EF-91C7-6C66BD555440}" type="presParOf" srcId="{79A6E3B6-D362-4C0E-90C1-7012685500D0}" destId="{C4B0B913-7D53-41DE-9EF9-44469885B8E2}" srcOrd="0" destOrd="0" presId="urn:microsoft.com/office/officeart/2008/layout/LinedList"/>
    <dgm:cxn modelId="{575923DF-26E5-4070-9514-8A780695A9EA}" type="presParOf" srcId="{79A6E3B6-D362-4C0E-90C1-7012685500D0}" destId="{07BDFF66-110B-409E-8812-CC7016B27E44}" srcOrd="1" destOrd="0" presId="urn:microsoft.com/office/officeart/2008/layout/LinedList"/>
    <dgm:cxn modelId="{16A52121-C74D-4834-8EE3-8FF56C28BE1D}" type="presParOf" srcId="{906C63CB-6907-470C-BB74-DD2F3157B23A}" destId="{41462A91-2D30-46BD-8FD7-1072CB0C3388}" srcOrd="10" destOrd="0" presId="urn:microsoft.com/office/officeart/2008/layout/LinedList"/>
    <dgm:cxn modelId="{7E5B68EC-B6DE-4278-9D22-923D9F86898A}" type="presParOf" srcId="{906C63CB-6907-470C-BB74-DD2F3157B23A}" destId="{B7637C96-E794-4255-8665-F9E917E99697}" srcOrd="11" destOrd="0" presId="urn:microsoft.com/office/officeart/2008/layout/LinedList"/>
    <dgm:cxn modelId="{90016134-7FFE-4C83-8518-FB41E465E77C}" type="presParOf" srcId="{B7637C96-E794-4255-8665-F9E917E99697}" destId="{09D53143-55E5-40A7-BAA6-889FE50A15CB}" srcOrd="0" destOrd="0" presId="urn:microsoft.com/office/officeart/2008/layout/LinedList"/>
    <dgm:cxn modelId="{3FFB8FC0-584B-4008-AB9B-AFB35C8D172F}" type="presParOf" srcId="{B7637C96-E794-4255-8665-F9E917E99697}" destId="{BDDFDFB1-A1A9-4D26-94C4-480FF74468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015D96-57CD-49C6-BFC1-3A26C1DE5DEC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B1859C-1D6F-47AA-B800-42E348045CCD}">
      <dgm:prSet/>
      <dgm:spPr/>
      <dgm:t>
        <a:bodyPr/>
        <a:lstStyle/>
        <a:p>
          <a:r>
            <a:rPr lang="en-US"/>
            <a:t>Ad-hoc user queries on master dataset</a:t>
          </a:r>
        </a:p>
      </dgm:t>
    </dgm:pt>
    <dgm:pt modelId="{EB8F9AD4-B022-4564-B25E-6D0FCB74421E}" type="parTrans" cxnId="{1CCAC2AF-FC4F-4F6E-BC9A-3CE660EE2070}">
      <dgm:prSet/>
      <dgm:spPr/>
      <dgm:t>
        <a:bodyPr/>
        <a:lstStyle/>
        <a:p>
          <a:endParaRPr lang="en-US"/>
        </a:p>
      </dgm:t>
    </dgm:pt>
    <dgm:pt modelId="{D2A226C6-C9BB-4D64-A0DB-2B3A17170477}" type="sibTrans" cxnId="{1CCAC2AF-FC4F-4F6E-BC9A-3CE660EE2070}">
      <dgm:prSet/>
      <dgm:spPr/>
      <dgm:t>
        <a:bodyPr/>
        <a:lstStyle/>
        <a:p>
          <a:endParaRPr lang="en-US"/>
        </a:p>
      </dgm:t>
    </dgm:pt>
    <dgm:pt modelId="{58A62D67-4B08-4AF8-BCD9-411378752DBA}">
      <dgm:prSet/>
      <dgm:spPr/>
      <dgm:t>
        <a:bodyPr/>
        <a:lstStyle/>
        <a:p>
          <a:r>
            <a:rPr lang="en-US"/>
            <a:t>Quick responses to incoming data</a:t>
          </a:r>
        </a:p>
      </dgm:t>
    </dgm:pt>
    <dgm:pt modelId="{BDC16A9F-A691-4036-BDD4-5D5F3E33E4FF}" type="parTrans" cxnId="{C4F87445-C438-4A2B-8C46-9A81BCD4D0EC}">
      <dgm:prSet/>
      <dgm:spPr/>
      <dgm:t>
        <a:bodyPr/>
        <a:lstStyle/>
        <a:p>
          <a:endParaRPr lang="en-US"/>
        </a:p>
      </dgm:t>
    </dgm:pt>
    <dgm:pt modelId="{410C18B9-9FEA-400D-8193-A94E72AEDA4D}" type="sibTrans" cxnId="{C4F87445-C438-4A2B-8C46-9A81BCD4D0EC}">
      <dgm:prSet/>
      <dgm:spPr/>
      <dgm:t>
        <a:bodyPr/>
        <a:lstStyle/>
        <a:p>
          <a:endParaRPr lang="en-US"/>
        </a:p>
      </dgm:t>
    </dgm:pt>
    <dgm:pt modelId="{419FD17C-EA0C-4E38-829E-8BBC6E42350A}">
      <dgm:prSet/>
      <dgm:spPr/>
      <dgm:t>
        <a:bodyPr/>
        <a:lstStyle/>
        <a:p>
          <a:r>
            <a:rPr lang="en-US"/>
            <a:t>Capable of handling updates</a:t>
          </a:r>
        </a:p>
      </dgm:t>
    </dgm:pt>
    <dgm:pt modelId="{0EED6E24-BC3F-4F09-AFB2-57C4D9B047C5}" type="parTrans" cxnId="{7D75DD5B-C490-4B19-970E-FC4D03657E55}">
      <dgm:prSet/>
      <dgm:spPr/>
      <dgm:t>
        <a:bodyPr/>
        <a:lstStyle/>
        <a:p>
          <a:endParaRPr lang="en-US"/>
        </a:p>
      </dgm:t>
    </dgm:pt>
    <dgm:pt modelId="{D68712AF-0057-4A2E-8917-0B5A280D8046}" type="sibTrans" cxnId="{7D75DD5B-C490-4B19-970E-FC4D03657E55}">
      <dgm:prSet/>
      <dgm:spPr/>
      <dgm:t>
        <a:bodyPr/>
        <a:lstStyle/>
        <a:p>
          <a:endParaRPr lang="en-US"/>
        </a:p>
      </dgm:t>
    </dgm:pt>
    <dgm:pt modelId="{F783E6FA-8674-452F-ACDC-3EFE641533D3}">
      <dgm:prSet/>
      <dgm:spPr/>
      <dgm:t>
        <a:bodyPr/>
        <a:lstStyle/>
        <a:p>
          <a:r>
            <a:rPr lang="en-US"/>
            <a:t>No data erased</a:t>
          </a:r>
        </a:p>
      </dgm:t>
    </dgm:pt>
    <dgm:pt modelId="{9F293C13-2041-4685-A8C9-C7C598F4DE4D}" type="parTrans" cxnId="{ED1F9EFA-E4F8-4431-B52B-A13947622B3C}">
      <dgm:prSet/>
      <dgm:spPr/>
      <dgm:t>
        <a:bodyPr/>
        <a:lstStyle/>
        <a:p>
          <a:endParaRPr lang="en-US"/>
        </a:p>
      </dgm:t>
    </dgm:pt>
    <dgm:pt modelId="{8351A3D6-B00A-4277-A897-F326B5E62385}" type="sibTrans" cxnId="{ED1F9EFA-E4F8-4431-B52B-A13947622B3C}">
      <dgm:prSet/>
      <dgm:spPr/>
      <dgm:t>
        <a:bodyPr/>
        <a:lstStyle/>
        <a:p>
          <a:endParaRPr lang="en-US"/>
        </a:p>
      </dgm:t>
    </dgm:pt>
    <dgm:pt modelId="{4465D43D-0399-4B67-A2D3-123AFDD3A764}" type="pres">
      <dgm:prSet presAssocID="{22015D96-57CD-49C6-BFC1-3A26C1DE5DEC}" presName="matrix" presStyleCnt="0">
        <dgm:presLayoutVars>
          <dgm:chMax val="1"/>
          <dgm:dir/>
          <dgm:resizeHandles val="exact"/>
        </dgm:presLayoutVars>
      </dgm:prSet>
      <dgm:spPr/>
    </dgm:pt>
    <dgm:pt modelId="{099DFCB4-407D-49D0-A668-F558693D3305}" type="pres">
      <dgm:prSet presAssocID="{22015D96-57CD-49C6-BFC1-3A26C1DE5DEC}" presName="diamond" presStyleLbl="bgShp" presStyleIdx="0" presStyleCnt="1"/>
      <dgm:spPr/>
    </dgm:pt>
    <dgm:pt modelId="{F270C0BA-6519-4175-A744-C8FD8ED04710}" type="pres">
      <dgm:prSet presAssocID="{22015D96-57CD-49C6-BFC1-3A26C1DE5DE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478D5FB-76CF-48F6-B29C-3351D57F109B}" type="pres">
      <dgm:prSet presAssocID="{22015D96-57CD-49C6-BFC1-3A26C1DE5DE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B1C27D-EEC2-4F36-8839-103465F09798}" type="pres">
      <dgm:prSet presAssocID="{22015D96-57CD-49C6-BFC1-3A26C1DE5DE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4B3382-C6E6-45D5-8407-0D245C304670}" type="pres">
      <dgm:prSet presAssocID="{22015D96-57CD-49C6-BFC1-3A26C1DE5DE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B0AF03-BD17-40FF-8C2D-CE052F5CE114}" type="presOf" srcId="{58A62D67-4B08-4AF8-BCD9-411378752DBA}" destId="{1478D5FB-76CF-48F6-B29C-3351D57F109B}" srcOrd="0" destOrd="0" presId="urn:microsoft.com/office/officeart/2005/8/layout/matrix3"/>
    <dgm:cxn modelId="{30102711-C375-4BDF-9546-C94EF88DCEBB}" type="presOf" srcId="{22015D96-57CD-49C6-BFC1-3A26C1DE5DEC}" destId="{4465D43D-0399-4B67-A2D3-123AFDD3A764}" srcOrd="0" destOrd="0" presId="urn:microsoft.com/office/officeart/2005/8/layout/matrix3"/>
    <dgm:cxn modelId="{7D75DD5B-C490-4B19-970E-FC4D03657E55}" srcId="{22015D96-57CD-49C6-BFC1-3A26C1DE5DEC}" destId="{419FD17C-EA0C-4E38-829E-8BBC6E42350A}" srcOrd="2" destOrd="0" parTransId="{0EED6E24-BC3F-4F09-AFB2-57C4D9B047C5}" sibTransId="{D68712AF-0057-4A2E-8917-0B5A280D8046}"/>
    <dgm:cxn modelId="{C4F87445-C438-4A2B-8C46-9A81BCD4D0EC}" srcId="{22015D96-57CD-49C6-BFC1-3A26C1DE5DEC}" destId="{58A62D67-4B08-4AF8-BCD9-411378752DBA}" srcOrd="1" destOrd="0" parTransId="{BDC16A9F-A691-4036-BDD4-5D5F3E33E4FF}" sibTransId="{410C18B9-9FEA-400D-8193-A94E72AEDA4D}"/>
    <dgm:cxn modelId="{50EE2374-1AFD-47FD-988F-3E431F4C1EAC}" type="presOf" srcId="{F783E6FA-8674-452F-ACDC-3EFE641533D3}" destId="{834B3382-C6E6-45D5-8407-0D245C304670}" srcOrd="0" destOrd="0" presId="urn:microsoft.com/office/officeart/2005/8/layout/matrix3"/>
    <dgm:cxn modelId="{EFACD18F-3FDB-4F03-BFCC-72F7A93C41D3}" type="presOf" srcId="{419FD17C-EA0C-4E38-829E-8BBC6E42350A}" destId="{28B1C27D-EEC2-4F36-8839-103465F09798}" srcOrd="0" destOrd="0" presId="urn:microsoft.com/office/officeart/2005/8/layout/matrix3"/>
    <dgm:cxn modelId="{96BC0895-DB5B-45C6-B970-BD7648A8A605}" type="presOf" srcId="{71B1859C-1D6F-47AA-B800-42E348045CCD}" destId="{F270C0BA-6519-4175-A744-C8FD8ED04710}" srcOrd="0" destOrd="0" presId="urn:microsoft.com/office/officeart/2005/8/layout/matrix3"/>
    <dgm:cxn modelId="{1CCAC2AF-FC4F-4F6E-BC9A-3CE660EE2070}" srcId="{22015D96-57CD-49C6-BFC1-3A26C1DE5DEC}" destId="{71B1859C-1D6F-47AA-B800-42E348045CCD}" srcOrd="0" destOrd="0" parTransId="{EB8F9AD4-B022-4564-B25E-6D0FCB74421E}" sibTransId="{D2A226C6-C9BB-4D64-A0DB-2B3A17170477}"/>
    <dgm:cxn modelId="{ED1F9EFA-E4F8-4431-B52B-A13947622B3C}" srcId="{22015D96-57CD-49C6-BFC1-3A26C1DE5DEC}" destId="{F783E6FA-8674-452F-ACDC-3EFE641533D3}" srcOrd="3" destOrd="0" parTransId="{9F293C13-2041-4685-A8C9-C7C598F4DE4D}" sibTransId="{8351A3D6-B00A-4277-A897-F326B5E62385}"/>
    <dgm:cxn modelId="{0CFA5108-6BB4-4816-8830-42CD2E389170}" type="presParOf" srcId="{4465D43D-0399-4B67-A2D3-123AFDD3A764}" destId="{099DFCB4-407D-49D0-A668-F558693D3305}" srcOrd="0" destOrd="0" presId="urn:microsoft.com/office/officeart/2005/8/layout/matrix3"/>
    <dgm:cxn modelId="{4ACAF326-8487-42B7-9E9A-F50F64304C3D}" type="presParOf" srcId="{4465D43D-0399-4B67-A2D3-123AFDD3A764}" destId="{F270C0BA-6519-4175-A744-C8FD8ED04710}" srcOrd="1" destOrd="0" presId="urn:microsoft.com/office/officeart/2005/8/layout/matrix3"/>
    <dgm:cxn modelId="{941263F1-F6A0-4D29-B349-63C71771939E}" type="presParOf" srcId="{4465D43D-0399-4B67-A2D3-123AFDD3A764}" destId="{1478D5FB-76CF-48F6-B29C-3351D57F109B}" srcOrd="2" destOrd="0" presId="urn:microsoft.com/office/officeart/2005/8/layout/matrix3"/>
    <dgm:cxn modelId="{F496A066-1ABA-4AE5-ADEC-527E86ECD247}" type="presParOf" srcId="{4465D43D-0399-4B67-A2D3-123AFDD3A764}" destId="{28B1C27D-EEC2-4F36-8839-103465F09798}" srcOrd="3" destOrd="0" presId="urn:microsoft.com/office/officeart/2005/8/layout/matrix3"/>
    <dgm:cxn modelId="{D2CA2326-238B-42B8-851F-C31661F0DD07}" type="presParOf" srcId="{4465D43D-0399-4B67-A2D3-123AFDD3A764}" destId="{834B3382-C6E6-45D5-8407-0D245C30467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0CB812-0D8E-4C60-96D4-C8909D46FFE0}" type="doc">
      <dgm:prSet loTypeId="urn:microsoft.com/office/officeart/2005/8/layout/cycle6" loCatId="cycle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9A34AB-A62B-4CF1-9403-4FB582A0F246}">
      <dgm:prSet/>
      <dgm:spPr/>
      <dgm:t>
        <a:bodyPr/>
        <a:lstStyle/>
        <a:p>
          <a:r>
            <a:rPr lang="en-US"/>
            <a:t>Materialized View</a:t>
          </a:r>
        </a:p>
      </dgm:t>
    </dgm:pt>
    <dgm:pt modelId="{2E1E253C-9D35-4070-A2A6-C5D9ED31CEC2}" type="parTrans" cxnId="{FA8ED773-137C-4A63-990C-B93BF2E72657}">
      <dgm:prSet/>
      <dgm:spPr/>
      <dgm:t>
        <a:bodyPr/>
        <a:lstStyle/>
        <a:p>
          <a:endParaRPr lang="en-US"/>
        </a:p>
      </dgm:t>
    </dgm:pt>
    <dgm:pt modelId="{F003BC64-F12F-4F39-A043-9762C73BEEFB}" type="sibTrans" cxnId="{FA8ED773-137C-4A63-990C-B93BF2E72657}">
      <dgm:prSet/>
      <dgm:spPr/>
      <dgm:t>
        <a:bodyPr/>
        <a:lstStyle/>
        <a:p>
          <a:endParaRPr lang="en-US"/>
        </a:p>
      </dgm:t>
    </dgm:pt>
    <dgm:pt modelId="{A246FC94-575C-441E-B206-60DC47DFDA9E}">
      <dgm:prSet/>
      <dgm:spPr/>
      <dgm:t>
        <a:bodyPr/>
        <a:lstStyle/>
        <a:p>
          <a:r>
            <a:rPr lang="en-US"/>
            <a:t>Event sourcing</a:t>
          </a:r>
        </a:p>
      </dgm:t>
    </dgm:pt>
    <dgm:pt modelId="{56596E40-EAF3-4EB4-BC46-9CA972C7CF82}" type="parTrans" cxnId="{800DA213-21BF-4DC8-B110-76AED01F7CC9}">
      <dgm:prSet/>
      <dgm:spPr/>
      <dgm:t>
        <a:bodyPr/>
        <a:lstStyle/>
        <a:p>
          <a:endParaRPr lang="en-US"/>
        </a:p>
      </dgm:t>
    </dgm:pt>
    <dgm:pt modelId="{7E437B94-9EEC-4013-9DBD-3ED2FECB072E}" type="sibTrans" cxnId="{800DA213-21BF-4DC8-B110-76AED01F7CC9}">
      <dgm:prSet/>
      <dgm:spPr/>
      <dgm:t>
        <a:bodyPr/>
        <a:lstStyle/>
        <a:p>
          <a:endParaRPr lang="en-US"/>
        </a:p>
      </dgm:t>
    </dgm:pt>
    <dgm:pt modelId="{2E9DC76E-1689-46A3-8D0A-990A3DAB7195}">
      <dgm:prSet/>
      <dgm:spPr/>
      <dgm:t>
        <a:bodyPr/>
        <a:lstStyle/>
        <a:p>
          <a:r>
            <a:rPr lang="en-US"/>
            <a:t>CQRS</a:t>
          </a:r>
        </a:p>
      </dgm:t>
    </dgm:pt>
    <dgm:pt modelId="{45048C9D-162F-4CA7-BC62-4373F52F293A}" type="parTrans" cxnId="{461EBA68-0E6C-4345-9550-E10F8BCBF43D}">
      <dgm:prSet/>
      <dgm:spPr/>
      <dgm:t>
        <a:bodyPr/>
        <a:lstStyle/>
        <a:p>
          <a:endParaRPr lang="en-US"/>
        </a:p>
      </dgm:t>
    </dgm:pt>
    <dgm:pt modelId="{65A522A2-D983-4215-B6E6-4EDE33735FB5}" type="sibTrans" cxnId="{461EBA68-0E6C-4345-9550-E10F8BCBF43D}">
      <dgm:prSet/>
      <dgm:spPr/>
      <dgm:t>
        <a:bodyPr/>
        <a:lstStyle/>
        <a:p>
          <a:endParaRPr lang="en-US"/>
        </a:p>
      </dgm:t>
    </dgm:pt>
    <dgm:pt modelId="{A001C959-5ABE-4399-BFF5-32E68E2547C1}" type="pres">
      <dgm:prSet presAssocID="{180CB812-0D8E-4C60-96D4-C8909D46FFE0}" presName="cycle" presStyleCnt="0">
        <dgm:presLayoutVars>
          <dgm:dir/>
          <dgm:resizeHandles val="exact"/>
        </dgm:presLayoutVars>
      </dgm:prSet>
      <dgm:spPr/>
    </dgm:pt>
    <dgm:pt modelId="{6F7EDA2E-5642-4E69-BB59-8FD3659BF642}" type="pres">
      <dgm:prSet presAssocID="{2D9A34AB-A62B-4CF1-9403-4FB582A0F246}" presName="node" presStyleLbl="node1" presStyleIdx="0" presStyleCnt="3">
        <dgm:presLayoutVars>
          <dgm:bulletEnabled val="1"/>
        </dgm:presLayoutVars>
      </dgm:prSet>
      <dgm:spPr/>
    </dgm:pt>
    <dgm:pt modelId="{EC3DC984-F1B8-411C-B46D-D4D4C2535814}" type="pres">
      <dgm:prSet presAssocID="{2D9A34AB-A62B-4CF1-9403-4FB582A0F246}" presName="spNode" presStyleCnt="0"/>
      <dgm:spPr/>
    </dgm:pt>
    <dgm:pt modelId="{D58C06FE-B794-4404-A094-9C14BDFCD29B}" type="pres">
      <dgm:prSet presAssocID="{F003BC64-F12F-4F39-A043-9762C73BEEFB}" presName="sibTrans" presStyleLbl="sibTrans1D1" presStyleIdx="0" presStyleCnt="3"/>
      <dgm:spPr/>
    </dgm:pt>
    <dgm:pt modelId="{94E9CCDC-1C5D-4D6D-B26A-CFAF01A0DFC0}" type="pres">
      <dgm:prSet presAssocID="{A246FC94-575C-441E-B206-60DC47DFDA9E}" presName="node" presStyleLbl="node1" presStyleIdx="1" presStyleCnt="3">
        <dgm:presLayoutVars>
          <dgm:bulletEnabled val="1"/>
        </dgm:presLayoutVars>
      </dgm:prSet>
      <dgm:spPr/>
    </dgm:pt>
    <dgm:pt modelId="{AE46915F-C0EF-4DEF-B113-B75D35345216}" type="pres">
      <dgm:prSet presAssocID="{A246FC94-575C-441E-B206-60DC47DFDA9E}" presName="spNode" presStyleCnt="0"/>
      <dgm:spPr/>
    </dgm:pt>
    <dgm:pt modelId="{96803072-ED1C-4473-8A0C-CB7C8605687F}" type="pres">
      <dgm:prSet presAssocID="{7E437B94-9EEC-4013-9DBD-3ED2FECB072E}" presName="sibTrans" presStyleLbl="sibTrans1D1" presStyleIdx="1" presStyleCnt="3"/>
      <dgm:spPr/>
    </dgm:pt>
    <dgm:pt modelId="{4FAB55A4-5849-492F-92A5-0194221951C6}" type="pres">
      <dgm:prSet presAssocID="{2E9DC76E-1689-46A3-8D0A-990A3DAB7195}" presName="node" presStyleLbl="node1" presStyleIdx="2" presStyleCnt="3">
        <dgm:presLayoutVars>
          <dgm:bulletEnabled val="1"/>
        </dgm:presLayoutVars>
      </dgm:prSet>
      <dgm:spPr/>
    </dgm:pt>
    <dgm:pt modelId="{73950555-52A6-401C-A838-5AB32B2ED115}" type="pres">
      <dgm:prSet presAssocID="{2E9DC76E-1689-46A3-8D0A-990A3DAB7195}" presName="spNode" presStyleCnt="0"/>
      <dgm:spPr/>
    </dgm:pt>
    <dgm:pt modelId="{60C355EE-0F73-4EB6-9C6C-488EC710E7F2}" type="pres">
      <dgm:prSet presAssocID="{65A522A2-D983-4215-B6E6-4EDE33735FB5}" presName="sibTrans" presStyleLbl="sibTrans1D1" presStyleIdx="2" presStyleCnt="3"/>
      <dgm:spPr/>
    </dgm:pt>
  </dgm:ptLst>
  <dgm:cxnLst>
    <dgm:cxn modelId="{92A81601-F179-4A44-BFFD-6AF3BAE867DE}" type="presOf" srcId="{2D9A34AB-A62B-4CF1-9403-4FB582A0F246}" destId="{6F7EDA2E-5642-4E69-BB59-8FD3659BF642}" srcOrd="0" destOrd="0" presId="urn:microsoft.com/office/officeart/2005/8/layout/cycle6"/>
    <dgm:cxn modelId="{800DA213-21BF-4DC8-B110-76AED01F7CC9}" srcId="{180CB812-0D8E-4C60-96D4-C8909D46FFE0}" destId="{A246FC94-575C-441E-B206-60DC47DFDA9E}" srcOrd="1" destOrd="0" parTransId="{56596E40-EAF3-4EB4-BC46-9CA972C7CF82}" sibTransId="{7E437B94-9EEC-4013-9DBD-3ED2FECB072E}"/>
    <dgm:cxn modelId="{7E6CBB3C-FD5B-4685-BC03-749605E532AE}" type="presOf" srcId="{2E9DC76E-1689-46A3-8D0A-990A3DAB7195}" destId="{4FAB55A4-5849-492F-92A5-0194221951C6}" srcOrd="0" destOrd="0" presId="urn:microsoft.com/office/officeart/2005/8/layout/cycle6"/>
    <dgm:cxn modelId="{461EBA68-0E6C-4345-9550-E10F8BCBF43D}" srcId="{180CB812-0D8E-4C60-96D4-C8909D46FFE0}" destId="{2E9DC76E-1689-46A3-8D0A-990A3DAB7195}" srcOrd="2" destOrd="0" parTransId="{45048C9D-162F-4CA7-BC62-4373F52F293A}" sibTransId="{65A522A2-D983-4215-B6E6-4EDE33735FB5}"/>
    <dgm:cxn modelId="{85BC5973-DBC8-4114-9293-24A6B8DA426C}" type="presOf" srcId="{F003BC64-F12F-4F39-A043-9762C73BEEFB}" destId="{D58C06FE-B794-4404-A094-9C14BDFCD29B}" srcOrd="0" destOrd="0" presId="urn:microsoft.com/office/officeart/2005/8/layout/cycle6"/>
    <dgm:cxn modelId="{FA8ED773-137C-4A63-990C-B93BF2E72657}" srcId="{180CB812-0D8E-4C60-96D4-C8909D46FFE0}" destId="{2D9A34AB-A62B-4CF1-9403-4FB582A0F246}" srcOrd="0" destOrd="0" parTransId="{2E1E253C-9D35-4070-A2A6-C5D9ED31CEC2}" sibTransId="{F003BC64-F12F-4F39-A043-9762C73BEEFB}"/>
    <dgm:cxn modelId="{16365182-4BFA-47F1-8D32-35813DAA7BB7}" type="presOf" srcId="{7E437B94-9EEC-4013-9DBD-3ED2FECB072E}" destId="{96803072-ED1C-4473-8A0C-CB7C8605687F}" srcOrd="0" destOrd="0" presId="urn:microsoft.com/office/officeart/2005/8/layout/cycle6"/>
    <dgm:cxn modelId="{815C828C-617C-4F2A-9CAF-AA7331CFBB48}" type="presOf" srcId="{180CB812-0D8E-4C60-96D4-C8909D46FFE0}" destId="{A001C959-5ABE-4399-BFF5-32E68E2547C1}" srcOrd="0" destOrd="0" presId="urn:microsoft.com/office/officeart/2005/8/layout/cycle6"/>
    <dgm:cxn modelId="{F17864DD-8AFA-4306-AF7D-EA5501CB9971}" type="presOf" srcId="{A246FC94-575C-441E-B206-60DC47DFDA9E}" destId="{94E9CCDC-1C5D-4D6D-B26A-CFAF01A0DFC0}" srcOrd="0" destOrd="0" presId="urn:microsoft.com/office/officeart/2005/8/layout/cycle6"/>
    <dgm:cxn modelId="{7916CDEE-4ED5-4015-820F-CD2B0634A863}" type="presOf" srcId="{65A522A2-D983-4215-B6E6-4EDE33735FB5}" destId="{60C355EE-0F73-4EB6-9C6C-488EC710E7F2}" srcOrd="0" destOrd="0" presId="urn:microsoft.com/office/officeart/2005/8/layout/cycle6"/>
    <dgm:cxn modelId="{0FF1CBEC-F204-4E3A-9AAB-4CA4D3CC2B2C}" type="presParOf" srcId="{A001C959-5ABE-4399-BFF5-32E68E2547C1}" destId="{6F7EDA2E-5642-4E69-BB59-8FD3659BF642}" srcOrd="0" destOrd="0" presId="urn:microsoft.com/office/officeart/2005/8/layout/cycle6"/>
    <dgm:cxn modelId="{6021EF66-6624-4BD6-9083-ED7D5B259B73}" type="presParOf" srcId="{A001C959-5ABE-4399-BFF5-32E68E2547C1}" destId="{EC3DC984-F1B8-411C-B46D-D4D4C2535814}" srcOrd="1" destOrd="0" presId="urn:microsoft.com/office/officeart/2005/8/layout/cycle6"/>
    <dgm:cxn modelId="{A724D755-91D9-4154-8B9B-B6BD3BE8B315}" type="presParOf" srcId="{A001C959-5ABE-4399-BFF5-32E68E2547C1}" destId="{D58C06FE-B794-4404-A094-9C14BDFCD29B}" srcOrd="2" destOrd="0" presId="urn:microsoft.com/office/officeart/2005/8/layout/cycle6"/>
    <dgm:cxn modelId="{AB34C803-C964-4C1D-BEC1-99F1AFD3FF99}" type="presParOf" srcId="{A001C959-5ABE-4399-BFF5-32E68E2547C1}" destId="{94E9CCDC-1C5D-4D6D-B26A-CFAF01A0DFC0}" srcOrd="3" destOrd="0" presId="urn:microsoft.com/office/officeart/2005/8/layout/cycle6"/>
    <dgm:cxn modelId="{5AF641FF-E60C-4415-95EB-764BE1D4599A}" type="presParOf" srcId="{A001C959-5ABE-4399-BFF5-32E68E2547C1}" destId="{AE46915F-C0EF-4DEF-B113-B75D35345216}" srcOrd="4" destOrd="0" presId="urn:microsoft.com/office/officeart/2005/8/layout/cycle6"/>
    <dgm:cxn modelId="{60646125-6658-45B0-82B0-AA5695ED0D3F}" type="presParOf" srcId="{A001C959-5ABE-4399-BFF5-32E68E2547C1}" destId="{96803072-ED1C-4473-8A0C-CB7C8605687F}" srcOrd="5" destOrd="0" presId="urn:microsoft.com/office/officeart/2005/8/layout/cycle6"/>
    <dgm:cxn modelId="{495BD577-FC42-45C2-8956-FC30899DFAE1}" type="presParOf" srcId="{A001C959-5ABE-4399-BFF5-32E68E2547C1}" destId="{4FAB55A4-5849-492F-92A5-0194221951C6}" srcOrd="6" destOrd="0" presId="urn:microsoft.com/office/officeart/2005/8/layout/cycle6"/>
    <dgm:cxn modelId="{396881CB-570C-4578-A88D-BD463BB742AB}" type="presParOf" srcId="{A001C959-5ABE-4399-BFF5-32E68E2547C1}" destId="{73950555-52A6-401C-A838-5AB32B2ED115}" srcOrd="7" destOrd="0" presId="urn:microsoft.com/office/officeart/2005/8/layout/cycle6"/>
    <dgm:cxn modelId="{693FFFD1-B923-41B8-AAFA-43D478B866E9}" type="presParOf" srcId="{A001C959-5ABE-4399-BFF5-32E68E2547C1}" destId="{60C355EE-0F73-4EB6-9C6C-488EC710E7F2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1C89C-D447-4FE5-8CBE-FAEBA544C032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77076-A7D0-478D-8E55-523276B7112C}">
      <dsp:nvSpPr>
        <dsp:cNvPr id="0" name=""/>
        <dsp:cNvSpPr/>
      </dsp:nvSpPr>
      <dsp:spPr>
        <a:xfrm>
          <a:off x="0" y="2720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Term coined by Nathan </a:t>
          </a:r>
          <a:r>
            <a:rPr lang="en-US" sz="2600" kern="1200" dirty="0" err="1"/>
            <a:t>Marz</a:t>
          </a:r>
          <a:r>
            <a:rPr lang="en-US" sz="2600" kern="1200" dirty="0"/>
            <a:t> in 2012</a:t>
          </a:r>
        </a:p>
      </dsp:txBody>
      <dsp:txXfrm>
        <a:off x="0" y="2720"/>
        <a:ext cx="6089650" cy="927780"/>
      </dsp:txXfrm>
    </dsp:sp>
    <dsp:sp modelId="{0893587B-BF4D-4424-9CF4-AAE02B6E58AA}">
      <dsp:nvSpPr>
        <dsp:cNvPr id="0" name=""/>
        <dsp:cNvSpPr/>
      </dsp:nvSpPr>
      <dsp:spPr>
        <a:xfrm>
          <a:off x="0" y="930501"/>
          <a:ext cx="60896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BAB1D2-AF31-4978-B4A9-ADE3192325BD}">
      <dsp:nvSpPr>
        <dsp:cNvPr id="0" name=""/>
        <dsp:cNvSpPr/>
      </dsp:nvSpPr>
      <dsp:spPr>
        <a:xfrm>
          <a:off x="0" y="93050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Distributed data processing architecture</a:t>
          </a:r>
        </a:p>
      </dsp:txBody>
      <dsp:txXfrm>
        <a:off x="0" y="930501"/>
        <a:ext cx="6089650" cy="927780"/>
      </dsp:txXfrm>
    </dsp:sp>
    <dsp:sp modelId="{36CA481E-42E8-4E77-AF96-C6B5AC66F5D3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7BDD4-7B7C-4093-B33F-8D291CB30EDC}">
      <dsp:nvSpPr>
        <dsp:cNvPr id="0" name=""/>
        <dsp:cNvSpPr/>
      </dsp:nvSpPr>
      <dsp:spPr>
        <a:xfrm>
          <a:off x="0" y="185828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Generic, scalable</a:t>
          </a:r>
        </a:p>
      </dsp:txBody>
      <dsp:txXfrm>
        <a:off x="0" y="1858281"/>
        <a:ext cx="6089650" cy="927780"/>
      </dsp:txXfrm>
    </dsp:sp>
    <dsp:sp modelId="{28485E44-397F-44C1-9AB5-4C5D959B71E1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0B23BB-6A78-4393-A8CF-8E35E4CF61C6}">
      <dsp:nvSpPr>
        <dsp:cNvPr id="0" name=""/>
        <dsp:cNvSpPr/>
      </dsp:nvSpPr>
      <dsp:spPr>
        <a:xfrm>
          <a:off x="0" y="2786062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Robust, fault tolerant against system and human failure</a:t>
          </a:r>
        </a:p>
      </dsp:txBody>
      <dsp:txXfrm>
        <a:off x="0" y="2786062"/>
        <a:ext cx="6089650" cy="927780"/>
      </dsp:txXfrm>
    </dsp:sp>
    <dsp:sp modelId="{C35EB1E8-5145-495F-804B-34310DD9E39E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0B913-7D53-41DE-9EF9-44469885B8E2}">
      <dsp:nvSpPr>
        <dsp:cNvPr id="0" name=""/>
        <dsp:cNvSpPr/>
      </dsp:nvSpPr>
      <dsp:spPr>
        <a:xfrm>
          <a:off x="0" y="371384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Enables low latency reads and updates</a:t>
          </a:r>
        </a:p>
      </dsp:txBody>
      <dsp:txXfrm>
        <a:off x="0" y="3713843"/>
        <a:ext cx="6089650" cy="927780"/>
      </dsp:txXfrm>
    </dsp:sp>
    <dsp:sp modelId="{41462A91-2D30-46BD-8FD7-1072CB0C3388}">
      <dsp:nvSpPr>
        <dsp:cNvPr id="0" name=""/>
        <dsp:cNvSpPr/>
      </dsp:nvSpPr>
      <dsp:spPr>
        <a:xfrm>
          <a:off x="0" y="4641623"/>
          <a:ext cx="6089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53143-55E5-40A7-BAA6-889FE50A15CB}">
      <dsp:nvSpPr>
        <dsp:cNvPr id="0" name=""/>
        <dsp:cNvSpPr/>
      </dsp:nvSpPr>
      <dsp:spPr>
        <a:xfrm>
          <a:off x="0" y="464162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Scales horizontally</a:t>
          </a:r>
        </a:p>
      </dsp:txBody>
      <dsp:txXfrm>
        <a:off x="0" y="4641623"/>
        <a:ext cx="6089650" cy="927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DFCB4-407D-49D0-A668-F558693D3305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70C0BA-6519-4175-A744-C8FD8ED04710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Ad-hoc user queries on master dataset</a:t>
          </a:r>
        </a:p>
      </dsp:txBody>
      <dsp:txXfrm>
        <a:off x="985252" y="671163"/>
        <a:ext cx="2071220" cy="2071220"/>
      </dsp:txXfrm>
    </dsp:sp>
    <dsp:sp modelId="{1478D5FB-76CF-48F6-B29C-3351D57F109B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Quick responses to incoming data</a:t>
          </a:r>
        </a:p>
      </dsp:txBody>
      <dsp:txXfrm>
        <a:off x="3457131" y="671163"/>
        <a:ext cx="2071220" cy="2071220"/>
      </dsp:txXfrm>
    </dsp:sp>
    <dsp:sp modelId="{28B1C27D-EEC2-4F36-8839-103465F09798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Capable of handling updates</a:t>
          </a:r>
        </a:p>
      </dsp:txBody>
      <dsp:txXfrm>
        <a:off x="985252" y="3143042"/>
        <a:ext cx="2071220" cy="2071220"/>
      </dsp:txXfrm>
    </dsp:sp>
    <dsp:sp modelId="{834B3382-C6E6-45D5-8407-0D245C304670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 data erased</a:t>
          </a:r>
        </a:p>
      </dsp:txBody>
      <dsp:txXfrm>
        <a:off x="3457131" y="3143042"/>
        <a:ext cx="2071220" cy="2071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EDA2E-5642-4E69-BB59-8FD3659BF642}">
      <dsp:nvSpPr>
        <dsp:cNvPr id="0" name=""/>
        <dsp:cNvSpPr/>
      </dsp:nvSpPr>
      <dsp:spPr>
        <a:xfrm>
          <a:off x="1954399" y="107526"/>
          <a:ext cx="2604805" cy="16931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Materialized View</a:t>
          </a:r>
        </a:p>
      </dsp:txBody>
      <dsp:txXfrm>
        <a:off x="2037050" y="190177"/>
        <a:ext cx="2439503" cy="1527821"/>
      </dsp:txXfrm>
    </dsp:sp>
    <dsp:sp modelId="{D58C06FE-B794-4404-A094-9C14BDFCD29B}">
      <dsp:nvSpPr>
        <dsp:cNvPr id="0" name=""/>
        <dsp:cNvSpPr/>
      </dsp:nvSpPr>
      <dsp:spPr>
        <a:xfrm>
          <a:off x="1001184" y="954088"/>
          <a:ext cx="4511234" cy="4511234"/>
        </a:xfrm>
        <a:custGeom>
          <a:avLst/>
          <a:gdLst/>
          <a:ahLst/>
          <a:cxnLst/>
          <a:rect l="0" t="0" r="0" b="0"/>
          <a:pathLst>
            <a:path>
              <a:moveTo>
                <a:pt x="3576891" y="427491"/>
              </a:moveTo>
              <a:arcTo wR="2255617" hR="2255617" stAng="18351447" swAng="364295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9CCDC-1C5D-4D6D-B26A-CFAF01A0DFC0}">
      <dsp:nvSpPr>
        <dsp:cNvPr id="0" name=""/>
        <dsp:cNvSpPr/>
      </dsp:nvSpPr>
      <dsp:spPr>
        <a:xfrm>
          <a:off x="3907821" y="3490952"/>
          <a:ext cx="2604805" cy="1693123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Event sourcing</a:t>
          </a:r>
        </a:p>
      </dsp:txBody>
      <dsp:txXfrm>
        <a:off x="3990472" y="3573603"/>
        <a:ext cx="2439503" cy="1527821"/>
      </dsp:txXfrm>
    </dsp:sp>
    <dsp:sp modelId="{96803072-ED1C-4473-8A0C-CB7C8605687F}">
      <dsp:nvSpPr>
        <dsp:cNvPr id="0" name=""/>
        <dsp:cNvSpPr/>
      </dsp:nvSpPr>
      <dsp:spPr>
        <a:xfrm>
          <a:off x="1001184" y="954088"/>
          <a:ext cx="4511234" cy="4511234"/>
        </a:xfrm>
        <a:custGeom>
          <a:avLst/>
          <a:gdLst/>
          <a:ahLst/>
          <a:cxnLst/>
          <a:rect l="0" t="0" r="0" b="0"/>
          <a:pathLst>
            <a:path>
              <a:moveTo>
                <a:pt x="3327192" y="4240443"/>
              </a:moveTo>
              <a:arcTo wR="2255617" hR="2255617" stAng="3698167" swAng="3403666"/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B55A4-5849-492F-92A5-0194221951C6}">
      <dsp:nvSpPr>
        <dsp:cNvPr id="0" name=""/>
        <dsp:cNvSpPr/>
      </dsp:nvSpPr>
      <dsp:spPr>
        <a:xfrm>
          <a:off x="977" y="3490952"/>
          <a:ext cx="2604805" cy="169312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CQRS</a:t>
          </a:r>
        </a:p>
      </dsp:txBody>
      <dsp:txXfrm>
        <a:off x="83628" y="3573603"/>
        <a:ext cx="2439503" cy="1527821"/>
      </dsp:txXfrm>
    </dsp:sp>
    <dsp:sp modelId="{60C355EE-0F73-4EB6-9C6C-488EC710E7F2}">
      <dsp:nvSpPr>
        <dsp:cNvPr id="0" name=""/>
        <dsp:cNvSpPr/>
      </dsp:nvSpPr>
      <dsp:spPr>
        <a:xfrm>
          <a:off x="1001184" y="954088"/>
          <a:ext cx="4511234" cy="4511234"/>
        </a:xfrm>
        <a:custGeom>
          <a:avLst/>
          <a:gdLst/>
          <a:ahLst/>
          <a:cxnLst/>
          <a:rect l="0" t="0" r="0" b="0"/>
          <a:pathLst>
            <a:path>
              <a:moveTo>
                <a:pt x="14828" y="2513831"/>
              </a:moveTo>
              <a:arcTo wR="2255617" hR="2255617" stAng="10405595" swAng="3642958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9096-9311-4D88-B276-BDA5EDE6A36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564B4-1A81-442A-93E4-5CC7F9C7F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llacies_of_Distributed_Comput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athanmarz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7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Cosmos DB is Microsoft's globally distributed, multi-model NoSQL database-as-a-service. </a:t>
            </a:r>
          </a:p>
          <a:p>
            <a:r>
              <a:rPr lang="en-US" dirty="0"/>
              <a:t>With the click of a button, Cosmos DB enables you to elastically and independently scale throughput </a:t>
            </a:r>
          </a:p>
          <a:p>
            <a:r>
              <a:rPr lang="en-US" dirty="0"/>
              <a:t>and storage across any number of Azure's geographic regions. </a:t>
            </a:r>
          </a:p>
          <a:p>
            <a:r>
              <a:rPr lang="en-US" dirty="0"/>
              <a:t>You can elastically scale throughput and storage, </a:t>
            </a:r>
          </a:p>
          <a:p>
            <a:r>
              <a:rPr lang="en-US" dirty="0"/>
              <a:t>and take advantage of fast, single-digit-millisecond data access using your favorite API among </a:t>
            </a:r>
          </a:p>
          <a:p>
            <a:r>
              <a:rPr lang="en-US" dirty="0"/>
              <a:t>SQL, MongoDB, Cassandra, Tables, or Gremlin. </a:t>
            </a:r>
          </a:p>
          <a:p>
            <a:r>
              <a:rPr lang="en-US" dirty="0"/>
              <a:t>Cosmos DB provides comprehensive service level agreements (SLAs) for </a:t>
            </a:r>
          </a:p>
          <a:p>
            <a:r>
              <a:rPr lang="en-US" dirty="0"/>
              <a:t>throughput, latency, availability, and consistency guarantees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701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feed support in Azure Cosmos DB </a:t>
            </a:r>
          </a:p>
          <a:p>
            <a:r>
              <a:rPr lang="en-US" dirty="0"/>
              <a:t>works by listening to an Azure Cosmos DB container for any changes. </a:t>
            </a:r>
          </a:p>
          <a:p>
            <a:r>
              <a:rPr lang="en-US" dirty="0"/>
              <a:t>outputs Sorted list of documents in the order in which they were modified. </a:t>
            </a:r>
          </a:p>
          <a:p>
            <a:r>
              <a:rPr lang="en-US" dirty="0"/>
              <a:t>The changes are persisted, </a:t>
            </a:r>
          </a:p>
          <a:p>
            <a:r>
              <a:rPr lang="en-US" dirty="0"/>
              <a:t>can be processed asynchronously and incrementally, </a:t>
            </a:r>
          </a:p>
          <a:p>
            <a:r>
              <a:rPr lang="en-US" dirty="0"/>
              <a:t>and output distributed across one or more consumers for parallel processing.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0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prepopulated views over the data in one or more data stores </a:t>
            </a:r>
          </a:p>
          <a:p>
            <a:r>
              <a:rPr lang="en-US" dirty="0"/>
              <a:t>when the data isn't ideally formatted for required query operations. </a:t>
            </a:r>
          </a:p>
          <a:p>
            <a:r>
              <a:rPr lang="en-US" dirty="0"/>
              <a:t>This can help support efficient querying and data extraction, </a:t>
            </a:r>
          </a:p>
          <a:p>
            <a:r>
              <a:rPr lang="en-US" dirty="0"/>
              <a:t>and improve application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1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storing data, the priority for developers and data administrators </a:t>
            </a:r>
          </a:p>
          <a:p>
            <a:r>
              <a:rPr lang="en-US" dirty="0"/>
              <a:t>focused on how the data is stored, as opposed to how it's read. </a:t>
            </a:r>
          </a:p>
          <a:p>
            <a:r>
              <a:rPr lang="en-US" dirty="0"/>
              <a:t>chosen storage format is usually closely related to format of the data, </a:t>
            </a:r>
          </a:p>
          <a:p>
            <a:r>
              <a:rPr lang="en-US" dirty="0"/>
              <a:t>requirements for managing data size and data integrity, and the kind of store in use. </a:t>
            </a:r>
          </a:p>
          <a:p>
            <a:r>
              <a:rPr lang="en-US" dirty="0"/>
              <a:t>For example, when using NoSQL document store, the data is often represented as a series of aggregates, </a:t>
            </a:r>
          </a:p>
          <a:p>
            <a:r>
              <a:rPr lang="en-US" dirty="0"/>
              <a:t>each containing all of the information for that entity.</a:t>
            </a:r>
          </a:p>
          <a:p>
            <a:r>
              <a:rPr lang="en-US" dirty="0"/>
              <a:t>However, this can have a negative effect on queries. </a:t>
            </a:r>
          </a:p>
          <a:p>
            <a:r>
              <a:rPr lang="en-US" dirty="0"/>
              <a:t>When a query only needs a subset of the data from some entities, </a:t>
            </a:r>
          </a:p>
          <a:p>
            <a:r>
              <a:rPr lang="en-US" dirty="0"/>
              <a:t>such as a summary of orders for several customers without all of the order details,</a:t>
            </a:r>
          </a:p>
          <a:p>
            <a:r>
              <a:rPr lang="en-US" dirty="0"/>
              <a:t> it must extract all of the data for the relevant entities in order to obtain the required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Solution:</a:t>
            </a:r>
          </a:p>
          <a:p>
            <a:r>
              <a:rPr lang="en-US" dirty="0"/>
              <a:t>Mat Views only contain data required by query, great for querying</a:t>
            </a:r>
          </a:p>
          <a:p>
            <a:r>
              <a:rPr lang="en-US" dirty="0"/>
              <a:t>Contains subsection of columns, calculated data, transforms</a:t>
            </a:r>
          </a:p>
          <a:p>
            <a:r>
              <a:rPr lang="en-US" dirty="0"/>
              <a:t>Data is disposable and can be entirely rebuilt from source</a:t>
            </a:r>
          </a:p>
          <a:p>
            <a:r>
              <a:rPr lang="en-US" dirty="0"/>
              <a:t>When source changes, view should be updated</a:t>
            </a:r>
          </a:p>
          <a:p>
            <a:r>
              <a:rPr lang="en-US" dirty="0"/>
              <a:t>Never updated directly by app, more like a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278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Considerations:</a:t>
            </a:r>
          </a:p>
          <a:p>
            <a:r>
              <a:rPr lang="en-US" dirty="0"/>
              <a:t>Updates – when, how (response to an event?), overhead if rapid change, scheduled</a:t>
            </a:r>
          </a:p>
          <a:p>
            <a:r>
              <a:rPr lang="en-US" dirty="0"/>
              <a:t>Great in cases like event sourcing, maybe overkill in other cases</a:t>
            </a:r>
          </a:p>
          <a:p>
            <a:r>
              <a:rPr lang="en-US" dirty="0"/>
              <a:t>Data consistency – what happens when you read at the moment source changes</a:t>
            </a:r>
          </a:p>
          <a:p>
            <a:r>
              <a:rPr lang="en-US" dirty="0"/>
              <a:t>Storage – should be disposable and easy to rebuild</a:t>
            </a:r>
          </a:p>
          <a:p>
            <a:r>
              <a:rPr lang="en-US" dirty="0"/>
              <a:t>Index and partition – for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687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Cases (good):</a:t>
            </a:r>
          </a:p>
          <a:p>
            <a:r>
              <a:rPr lang="en-US" dirty="0"/>
              <a:t>Difficult to query data directly or complex queries (semi structured or unstructured data)</a:t>
            </a:r>
          </a:p>
          <a:p>
            <a:r>
              <a:rPr lang="en-US" dirty="0"/>
              <a:t>Dramatically improves performance </a:t>
            </a:r>
          </a:p>
          <a:p>
            <a:r>
              <a:rPr lang="en-US" dirty="0"/>
              <a:t>Connection intermittent or disconnected issues like local cache</a:t>
            </a:r>
          </a:p>
          <a:p>
            <a:r>
              <a:rPr lang="en-US" dirty="0"/>
              <a:t>Separate queries from source data – security, privacy, obscure data source knowledge</a:t>
            </a:r>
          </a:p>
          <a:p>
            <a:r>
              <a:rPr lang="en-US" dirty="0"/>
              <a:t>Bridging data sources – NoSQL (writes) and Relational (Queries)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919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Use cases (bad):</a:t>
            </a:r>
          </a:p>
          <a:p>
            <a:r>
              <a:rPr lang="en-US" dirty="0"/>
              <a:t>Source data easy and simple to query</a:t>
            </a:r>
          </a:p>
          <a:p>
            <a:r>
              <a:rPr lang="en-US" dirty="0"/>
              <a:t>Source data changes quickly</a:t>
            </a:r>
          </a:p>
          <a:p>
            <a:r>
              <a:rPr lang="en-US" dirty="0"/>
              <a:t>High consistency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45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storing just the current state of the data in a domain, </a:t>
            </a:r>
          </a:p>
          <a:p>
            <a:r>
              <a:rPr lang="en-US" dirty="0"/>
              <a:t>use an append-only store to record the full series of actions taken on that data. </a:t>
            </a:r>
          </a:p>
          <a:p>
            <a:r>
              <a:rPr lang="en-US" dirty="0"/>
              <a:t>The store acts as the system of record and can be used to materialize the domain objects. </a:t>
            </a:r>
          </a:p>
          <a:p>
            <a:r>
              <a:rPr lang="en-US" dirty="0"/>
              <a:t>This can simplify tasks in complex domains,</a:t>
            </a:r>
          </a:p>
          <a:p>
            <a:r>
              <a:rPr lang="en-US" dirty="0"/>
              <a:t>by avoiding the need to synchronize the data model and the business domain, </a:t>
            </a:r>
          </a:p>
          <a:p>
            <a:r>
              <a:rPr lang="en-US" dirty="0"/>
              <a:t>while improving performance, scalability, and responsiveness. </a:t>
            </a:r>
          </a:p>
          <a:p>
            <a:r>
              <a:rPr lang="en-US" dirty="0"/>
              <a:t>It can also provide consistency for transactional data, </a:t>
            </a:r>
          </a:p>
          <a:p>
            <a:r>
              <a:rPr lang="en-US" dirty="0"/>
              <a:t>maintain full audit trails and history that can enable compensating 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2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E0556-36F6-B243-8FCD-1683CAD586D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062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apps work with only current state of data. For instance, customer status</a:t>
            </a:r>
          </a:p>
          <a:p>
            <a:r>
              <a:rPr lang="en-US" dirty="0"/>
              <a:t>Transaction often lock the data leading to data storage during transaction lock</a:t>
            </a:r>
          </a:p>
          <a:p>
            <a:r>
              <a:rPr lang="en-US" dirty="0"/>
              <a:t>Data conflicts can cause data state loss during conflict resolution</a:t>
            </a:r>
          </a:p>
          <a:p>
            <a:r>
              <a:rPr lang="en-US" dirty="0"/>
              <a:t>Needs separate audit mechanism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8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 centers around handling operations on data that's driven by a sequence of events, </a:t>
            </a:r>
          </a:p>
          <a:p>
            <a:r>
              <a:rPr lang="en-US" dirty="0"/>
              <a:t>each of which is recorded in an append-only store.</a:t>
            </a:r>
          </a:p>
          <a:p>
            <a:r>
              <a:rPr lang="en-US" dirty="0"/>
              <a:t>Stores acts as authoritative about current state also</a:t>
            </a:r>
          </a:p>
          <a:p>
            <a:r>
              <a:rPr lang="en-US" dirty="0"/>
              <a:t>Stored publishes events for consumers – publishing code decoupled from subscribing code</a:t>
            </a:r>
          </a:p>
          <a:p>
            <a:r>
              <a:rPr lang="en-US" dirty="0"/>
              <a:t>Events published can be used to maintain Mat Views which are updated with new data</a:t>
            </a:r>
          </a:p>
          <a:p>
            <a:r>
              <a:rPr lang="en-US" dirty="0"/>
              <a:t>Apps also read history of events to materialize current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1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Events are immutable changed using append-only ops. </a:t>
            </a:r>
          </a:p>
          <a:p>
            <a:r>
              <a:rPr lang="en-US" dirty="0"/>
              <a:t>Updating UI/Workflow can continue and event handlers backgrounded. Superior perf &amp; scalability</a:t>
            </a:r>
          </a:p>
          <a:p>
            <a:endParaRPr lang="en-US" dirty="0"/>
          </a:p>
          <a:p>
            <a:r>
              <a:rPr lang="en-US" dirty="0"/>
              <a:t>2 Simple objects describing action with associated data. </a:t>
            </a:r>
          </a:p>
          <a:p>
            <a:r>
              <a:rPr lang="en-US" dirty="0"/>
              <a:t>Data store not directly updated. Simplifies implementation and management</a:t>
            </a:r>
          </a:p>
          <a:p>
            <a:endParaRPr lang="en-US" dirty="0"/>
          </a:p>
          <a:p>
            <a:r>
              <a:rPr lang="en-US" dirty="0"/>
              <a:t>3 Events have meaning for domain experts </a:t>
            </a:r>
          </a:p>
          <a:p>
            <a:r>
              <a:rPr lang="en-US" dirty="0"/>
              <a:t>Whereas OR impedance mismatch in databases are complex. </a:t>
            </a:r>
          </a:p>
          <a:p>
            <a:r>
              <a:rPr lang="en-US" dirty="0"/>
              <a:t>Also tables are often current state, not all events</a:t>
            </a:r>
          </a:p>
          <a:p>
            <a:endParaRPr lang="en-US" dirty="0"/>
          </a:p>
          <a:p>
            <a:r>
              <a:rPr lang="en-US" dirty="0"/>
              <a:t>4 No direct datastore updates, prevent concurrency</a:t>
            </a:r>
          </a:p>
          <a:p>
            <a:endParaRPr lang="en-US" dirty="0"/>
          </a:p>
          <a:p>
            <a:r>
              <a:rPr lang="en-US" dirty="0"/>
              <a:t>5 Append only allows audit trail – allows monitoring updates, replaying events, regenerating current state</a:t>
            </a:r>
          </a:p>
          <a:p>
            <a:endParaRPr lang="en-US" dirty="0"/>
          </a:p>
          <a:p>
            <a:r>
              <a:rPr lang="en-US" dirty="0"/>
              <a:t>6 Events decoupled from tasks that handle them provide scalability and flexibility</a:t>
            </a:r>
          </a:p>
          <a:p>
            <a:r>
              <a:rPr lang="en-US" dirty="0"/>
              <a:t>Tasks know about type of event and data but not what op triggered event</a:t>
            </a:r>
          </a:p>
          <a:p>
            <a:r>
              <a:rPr lang="en-US" dirty="0"/>
              <a:t>One event can have multiple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7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materializing views, system will be eventually consistent</a:t>
            </a:r>
          </a:p>
          <a:p>
            <a:r>
              <a:rPr lang="en-US" dirty="0"/>
              <a:t>Event store should not be updated with anything else since it’s source of truth</a:t>
            </a:r>
          </a:p>
          <a:p>
            <a:r>
              <a:rPr lang="en-US" dirty="0"/>
              <a:t>If format of event changes, difficult to combine events before and after</a:t>
            </a:r>
          </a:p>
          <a:p>
            <a:r>
              <a:rPr lang="en-US" dirty="0"/>
              <a:t>Consistency and order of events in store is vital</a:t>
            </a:r>
          </a:p>
          <a:p>
            <a:r>
              <a:rPr lang="en-US" dirty="0"/>
              <a:t>Timestamping events is a must</a:t>
            </a:r>
          </a:p>
          <a:p>
            <a:r>
              <a:rPr lang="en-US" dirty="0"/>
              <a:t>Current state can only be determined by reading all events in history</a:t>
            </a:r>
          </a:p>
          <a:p>
            <a:r>
              <a:rPr lang="en-US" dirty="0"/>
              <a:t>If event stream is large, consider creating snapshots at intervals – current state from snapshot + replaying events</a:t>
            </a:r>
          </a:p>
          <a:p>
            <a:r>
              <a:rPr lang="en-US" dirty="0"/>
              <a:t>Data conflicts reduced by eventual consistency and lack of transactions need to be handled by app</a:t>
            </a:r>
          </a:p>
          <a:p>
            <a:r>
              <a:rPr lang="en-US" dirty="0"/>
              <a:t>Consumers idempotent – same ops same results, so event updates should not be reapplied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40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capture intent, purpose, or reason in the data</a:t>
            </a:r>
          </a:p>
          <a:p>
            <a:r>
              <a:rPr lang="en-US" dirty="0"/>
              <a:t>When avoiding conflicts is vital</a:t>
            </a:r>
          </a:p>
          <a:p>
            <a:r>
              <a:rPr lang="en-US" dirty="0"/>
              <a:t>Record and replay event to restore state of a system and rollback or history/audit</a:t>
            </a:r>
          </a:p>
          <a:p>
            <a:r>
              <a:rPr lang="en-US" dirty="0"/>
              <a:t>Need to decouple input/updates from tasks that respond to these</a:t>
            </a:r>
          </a:p>
          <a:p>
            <a:r>
              <a:rPr lang="en-US" dirty="0"/>
              <a:t>In conjunction with CQRS, for systems that are ok with eventual consistency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61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or simple domains, systems that have little or no business logic</a:t>
            </a:r>
          </a:p>
          <a:p>
            <a:r>
              <a:rPr lang="en-US" dirty="0"/>
              <a:t>nondomain systems that naturally work well with traditional CRUD data management mechanisms.</a:t>
            </a:r>
          </a:p>
          <a:p>
            <a:r>
              <a:rPr lang="en-US" dirty="0"/>
              <a:t>Systems where consistency and real-time updates to the views of the data are required.</a:t>
            </a:r>
          </a:p>
          <a:p>
            <a:r>
              <a:rPr lang="en-US" dirty="0"/>
              <a:t>Systems where audit trails, history, and capabilities to roll back and replay actions are not required.</a:t>
            </a:r>
          </a:p>
          <a:p>
            <a:r>
              <a:rPr lang="en-US" dirty="0"/>
              <a:t>Systems where there's only a very low occurrence of conflicting updates to the underlying data. For example, systems that predominantly add data rather than updating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3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style that separates read operations from write operations.</a:t>
            </a:r>
          </a:p>
          <a:p>
            <a:r>
              <a:rPr lang="en-US" dirty="0"/>
              <a:t>Segregate operations that read data from operations that update data by using separate interfaces. </a:t>
            </a:r>
          </a:p>
          <a:p>
            <a:r>
              <a:rPr lang="en-US" dirty="0"/>
              <a:t>This can maximize performance, scalability, and security. </a:t>
            </a:r>
          </a:p>
          <a:p>
            <a:r>
              <a:rPr lang="en-US" dirty="0"/>
              <a:t>Supports the evolution of the system over time through higher flexibility, </a:t>
            </a:r>
          </a:p>
          <a:p>
            <a:r>
              <a:rPr lang="en-US" dirty="0"/>
              <a:t>prevents update commands from causing merge conflicts at the domain level.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7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DBMS both command (CUD) and query (R) against same entities</a:t>
            </a:r>
          </a:p>
          <a:p>
            <a:r>
              <a:rPr lang="en-US" dirty="0"/>
              <a:t>In case of ORM type scaffold tools, optimized for command, not query</a:t>
            </a:r>
          </a:p>
          <a:p>
            <a:r>
              <a:rPr lang="en-US" dirty="0"/>
              <a:t>Frequently updated columns (timestamp) in same record as infrequently updated columns (full name) for read</a:t>
            </a:r>
          </a:p>
          <a:p>
            <a:r>
              <a:rPr lang="en-US" dirty="0"/>
              <a:t>Data contention risks when records are locked for writing and need to be read</a:t>
            </a:r>
          </a:p>
          <a:p>
            <a:r>
              <a:rPr lang="en-US" dirty="0"/>
              <a:t>Security/perms complex because read (often lower security) right next to write (often high security)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8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segregates read (queries) from updates (commands) by using separate interfaces</a:t>
            </a:r>
          </a:p>
          <a:p>
            <a:endParaRPr lang="en-US" dirty="0"/>
          </a:p>
          <a:p>
            <a:r>
              <a:rPr lang="en-US" dirty="0"/>
              <a:t>data models used for querying and updates are different. models can then be isolated</a:t>
            </a:r>
          </a:p>
          <a:p>
            <a:r>
              <a:rPr lang="en-US" dirty="0"/>
              <a:t>use of separate query and update models simplifies design and implementation</a:t>
            </a:r>
          </a:p>
          <a:p>
            <a:endParaRPr lang="en-US" dirty="0"/>
          </a:p>
          <a:p>
            <a:r>
              <a:rPr lang="en-US" dirty="0"/>
              <a:t>Best to separate write and read data stores: </a:t>
            </a:r>
          </a:p>
          <a:p>
            <a:r>
              <a:rPr lang="en-US" dirty="0"/>
              <a:t>Read can be read-only replica or read-write can be completely different</a:t>
            </a:r>
          </a:p>
          <a:p>
            <a:r>
              <a:rPr lang="en-US" dirty="0"/>
              <a:t>IN distributed scenarios, multiple read-only replicas for scaling</a:t>
            </a:r>
          </a:p>
          <a:p>
            <a:r>
              <a:rPr lang="en-US" dirty="0"/>
              <a:t>Read and write stores can scale according to 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573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Considerations:</a:t>
            </a:r>
          </a:p>
          <a:p>
            <a:r>
              <a:rPr lang="en-US" dirty="0"/>
              <a:t>Can’t use scaffolding mechanisms like entity frameworks</a:t>
            </a:r>
          </a:p>
          <a:p>
            <a:r>
              <a:rPr lang="en-US" dirty="0"/>
              <a:t>Increase performance and security, </a:t>
            </a:r>
          </a:p>
          <a:p>
            <a:r>
              <a:rPr lang="en-US" dirty="0"/>
              <a:t>also increases complexity in terms of resiliency and consistency</a:t>
            </a:r>
          </a:p>
          <a:p>
            <a:r>
              <a:rPr lang="en-US" dirty="0"/>
              <a:t>Changes to write model, require corresponding changes to read model</a:t>
            </a:r>
          </a:p>
          <a:p>
            <a:r>
              <a:rPr lang="en-US" dirty="0"/>
              <a:t>Apply to limited parts of your system</a:t>
            </a:r>
          </a:p>
          <a:p>
            <a:r>
              <a:rPr lang="en-US" dirty="0"/>
              <a:t>Commands should be task based, rather than data centric. </a:t>
            </a:r>
          </a:p>
          <a:p>
            <a:r>
              <a:rPr lang="en-US" dirty="0"/>
              <a:t>("Book hotel room," not "set </a:t>
            </a:r>
            <a:r>
              <a:rPr lang="en-US" dirty="0" err="1"/>
              <a:t>ReservationStatus</a:t>
            </a:r>
            <a:r>
              <a:rPr lang="en-US" dirty="0"/>
              <a:t> to Reserved.")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17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application</a:t>
            </a:r>
            <a:r>
              <a:rPr lang="en-US" baseline="0" dirty="0"/>
              <a:t> usage increases keep adding nodes</a:t>
            </a:r>
          </a:p>
          <a:p>
            <a:endParaRPr lang="en-US" baseline="0" dirty="0"/>
          </a:p>
          <a:p>
            <a:r>
              <a:rPr lang="en-US" dirty="0"/>
              <a:t>Even if</a:t>
            </a:r>
            <a:r>
              <a:rPr lang="en-US" baseline="0" dirty="0"/>
              <a:t> nodes fail, system is able to keep responding</a:t>
            </a:r>
          </a:p>
          <a:p>
            <a:endParaRPr lang="en-US" baseline="0" dirty="0"/>
          </a:p>
          <a:p>
            <a:r>
              <a:rPr lang="en-US" dirty="0"/>
              <a:t>NoSQL scale out – run on commodity hardware on multiple nodes</a:t>
            </a:r>
          </a:p>
          <a:p>
            <a:pPr lvl="1"/>
            <a:r>
              <a:rPr lang="en-US" dirty="0"/>
              <a:t>Easy to add and remove nodes to handle loads</a:t>
            </a:r>
          </a:p>
          <a:p>
            <a:pPr lvl="1"/>
            <a:r>
              <a:rPr lang="en-US" dirty="0"/>
              <a:t>No single </a:t>
            </a:r>
            <a:r>
              <a:rPr lang="en-US" dirty="0" err="1"/>
              <a:t>PoF</a:t>
            </a:r>
            <a:endParaRPr lang="en-US" dirty="0"/>
          </a:p>
          <a:p>
            <a:pPr lvl="1"/>
            <a:r>
              <a:rPr lang="en-US" dirty="0"/>
              <a:t>Flexibility in handling trade offs (CAP Theorem)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0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cases (good):</a:t>
            </a:r>
          </a:p>
          <a:p>
            <a:r>
              <a:rPr lang="en-US" dirty="0"/>
              <a:t>1 Collaborative domain – multiple ops on same data</a:t>
            </a:r>
          </a:p>
          <a:p>
            <a:r>
              <a:rPr lang="en-US" dirty="0"/>
              <a:t>Command domain handles merge conflict</a:t>
            </a:r>
          </a:p>
          <a:p>
            <a:endParaRPr lang="en-US" dirty="0"/>
          </a:p>
          <a:p>
            <a:r>
              <a:rPr lang="en-US" dirty="0"/>
              <a:t>2 Great in DDD – write model handles BL, </a:t>
            </a:r>
            <a:r>
              <a:rPr lang="en-US" dirty="0" err="1"/>
              <a:t>i</a:t>
            </a:r>
            <a:r>
              <a:rPr lang="en-US" dirty="0"/>
              <a:t>/p validation, </a:t>
            </a:r>
            <a:r>
              <a:rPr lang="en-US" dirty="0" err="1"/>
              <a:t>b/l</a:t>
            </a:r>
            <a:r>
              <a:rPr lang="en-US" dirty="0"/>
              <a:t> validation</a:t>
            </a:r>
          </a:p>
          <a:p>
            <a:r>
              <a:rPr lang="en-US" dirty="0"/>
              <a:t>No validation for read model, only returns DTO </a:t>
            </a:r>
          </a:p>
          <a:p>
            <a:endParaRPr lang="en-US" dirty="0"/>
          </a:p>
          <a:p>
            <a:r>
              <a:rPr lang="en-US" dirty="0"/>
              <a:t>3 Great when either read or write ratios are really high and separate scaling needed</a:t>
            </a:r>
          </a:p>
          <a:p>
            <a:endParaRPr lang="en-US" dirty="0"/>
          </a:p>
          <a:p>
            <a:r>
              <a:rPr lang="en-US" dirty="0"/>
              <a:t>4 When one team focuses on writes (ETL people) and another on reads (Report </a:t>
            </a:r>
            <a:r>
              <a:rPr lang="en-US" dirty="0" err="1"/>
              <a:t>devs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5 When multiple versions of read model needed (diff customers, versions of software)</a:t>
            </a:r>
          </a:p>
          <a:p>
            <a:endParaRPr lang="en-US" dirty="0"/>
          </a:p>
          <a:p>
            <a:r>
              <a:rPr lang="en-US" dirty="0"/>
              <a:t>6 Business rules change a lot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736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cases (bad):</a:t>
            </a:r>
          </a:p>
          <a:p>
            <a:r>
              <a:rPr lang="en-US" dirty="0"/>
              <a:t>Simple domain and/or business rules</a:t>
            </a:r>
          </a:p>
          <a:p>
            <a:r>
              <a:rPr lang="en-US" dirty="0"/>
              <a:t>Simple system with less data and/or simple structure </a:t>
            </a:r>
          </a:p>
          <a:p>
            <a:r>
              <a:rPr lang="en-US" dirty="0"/>
              <a:t>Whole systems – too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475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725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of events is the write model and official source of information</a:t>
            </a:r>
          </a:p>
          <a:p>
            <a:r>
              <a:rPr lang="en-US" dirty="0"/>
              <a:t>Storing data as event stream instead of current state avoid conflicts and max perf and scale</a:t>
            </a:r>
          </a:p>
          <a:p>
            <a:r>
              <a:rPr lang="en-US" dirty="0"/>
              <a:t>Read model is a materialized view tailored to interfaces and displays </a:t>
            </a:r>
            <a:r>
              <a:rPr lang="en-US" dirty="0" err="1"/>
              <a:t>reqs</a:t>
            </a:r>
            <a:r>
              <a:rPr lang="en-US" dirty="0"/>
              <a:t> of app</a:t>
            </a:r>
          </a:p>
          <a:p>
            <a:r>
              <a:rPr lang="en-US" dirty="0"/>
              <a:t>Maximize both display and query performance of app</a:t>
            </a:r>
          </a:p>
          <a:p>
            <a:r>
              <a:rPr lang="en-US" dirty="0"/>
              <a:t>Easy to delete and recreate materialized view from event store to get current state</a:t>
            </a:r>
          </a:p>
          <a:p>
            <a:r>
              <a:rPr lang="en-US" dirty="0"/>
              <a:t>Pattern adds complexity because event handling and view maintenance are separate </a:t>
            </a:r>
          </a:p>
          <a:p>
            <a:endParaRPr lang="en-US" dirty="0"/>
          </a:p>
          <a:p>
            <a:r>
              <a:rPr lang="en-US" dirty="0"/>
              <a:t>Mat Views require significant processing and resource usage, aggregation calculations are even worse</a:t>
            </a:r>
          </a:p>
          <a:p>
            <a:r>
              <a:rPr lang="en-US" dirty="0"/>
              <a:t>Fix this by snapshotting data at intervals</a:t>
            </a:r>
          </a:p>
          <a:p>
            <a:endParaRPr lang="en-US" dirty="0"/>
          </a:p>
          <a:p>
            <a:r>
              <a:rPr lang="en-US" dirty="0"/>
              <a:t>System still has to be eventually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7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All </a:t>
            </a:r>
            <a:r>
              <a:rPr lang="en-US" b="1" dirty="0"/>
              <a:t>data</a:t>
            </a:r>
            <a:r>
              <a:rPr lang="en-US" dirty="0"/>
              <a:t> is pushed into </a:t>
            </a:r>
            <a:r>
              <a:rPr lang="en-US" i="1" dirty="0"/>
              <a:t>both</a:t>
            </a:r>
            <a:r>
              <a:rPr lang="en-US" dirty="0"/>
              <a:t> the </a:t>
            </a:r>
            <a:r>
              <a:rPr lang="en-US" i="1" dirty="0"/>
              <a:t>batch layer</a:t>
            </a:r>
            <a:r>
              <a:rPr lang="en-US" dirty="0"/>
              <a:t> and </a:t>
            </a:r>
            <a:r>
              <a:rPr lang="en-US" i="1" dirty="0"/>
              <a:t>speed layer</a:t>
            </a:r>
            <a:r>
              <a:rPr lang="en-US" dirty="0"/>
              <a:t>.</a:t>
            </a:r>
          </a:p>
          <a:p>
            <a:r>
              <a:rPr lang="en-US" dirty="0"/>
              <a:t>2. The </a:t>
            </a:r>
            <a:r>
              <a:rPr lang="en-US" b="1" dirty="0"/>
              <a:t>batch layer</a:t>
            </a:r>
            <a:r>
              <a:rPr lang="en-US" dirty="0"/>
              <a:t> has a master dataset (immutable, append-only set of raw data) and pre-compute the batch views.</a:t>
            </a:r>
          </a:p>
          <a:p>
            <a:r>
              <a:rPr lang="en-US" dirty="0"/>
              <a:t>3. The </a:t>
            </a:r>
            <a:r>
              <a:rPr lang="en-US" b="1" dirty="0"/>
              <a:t>serving layer</a:t>
            </a:r>
            <a:r>
              <a:rPr lang="en-US" dirty="0"/>
              <a:t> has batch views so data for fast queries.</a:t>
            </a:r>
          </a:p>
          <a:p>
            <a:r>
              <a:rPr lang="en-US" dirty="0"/>
              <a:t>4. The </a:t>
            </a:r>
            <a:r>
              <a:rPr lang="en-US" b="1" dirty="0"/>
              <a:t>speed layer</a:t>
            </a:r>
            <a:r>
              <a:rPr lang="en-US" dirty="0"/>
              <a:t> compensates for processing time (to serving layer) and deals with recent data only.</a:t>
            </a:r>
          </a:p>
          <a:p>
            <a:r>
              <a:rPr lang="en-US" dirty="0"/>
              <a:t>5. All queries can be answered by merging results from batch views and real-time views or pinging them individually.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1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1862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an operations perspective, maintaining two streams of data </a:t>
            </a:r>
          </a:p>
          <a:p>
            <a:r>
              <a:rPr lang="en-US" dirty="0"/>
              <a:t>while ensuring correct state for the data can be a complicated endeavor. </a:t>
            </a:r>
          </a:p>
          <a:p>
            <a:r>
              <a:rPr lang="en-US" dirty="0"/>
              <a:t>To simplify this, we can utilize Azure Cosmos DB to keep state for the batch layer </a:t>
            </a:r>
          </a:p>
          <a:p>
            <a:r>
              <a:rPr lang="en-US" dirty="0"/>
              <a:t>While revealing the Azure Cosmos DB Change log via the Change Feed API for your speed layer.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b="1" dirty="0"/>
              <a:t>data</a:t>
            </a:r>
            <a:r>
              <a:rPr lang="en-US" dirty="0"/>
              <a:t> is pushed </a:t>
            </a:r>
            <a:r>
              <a:rPr lang="en-US" i="1" dirty="0"/>
              <a:t>only</a:t>
            </a:r>
            <a:r>
              <a:rPr lang="en-US" dirty="0"/>
              <a:t> into Azure Cosmos DB thus you can avoid multi-casting issues.</a:t>
            </a:r>
          </a:p>
          <a:p>
            <a:r>
              <a:rPr lang="en-US" dirty="0"/>
              <a:t>The </a:t>
            </a:r>
            <a:r>
              <a:rPr lang="en-US" b="1" dirty="0"/>
              <a:t>batch layer</a:t>
            </a:r>
            <a:r>
              <a:rPr lang="en-US" dirty="0"/>
              <a:t> has a master dataset (immutable, append-only set of raw data) and pre-compute the batch views.</a:t>
            </a:r>
          </a:p>
          <a:p>
            <a:r>
              <a:rPr lang="en-US" dirty="0"/>
              <a:t>The </a:t>
            </a:r>
            <a:r>
              <a:rPr lang="en-US" b="1" dirty="0"/>
              <a:t>serving layer</a:t>
            </a:r>
            <a:r>
              <a:rPr lang="en-US" dirty="0"/>
              <a:t> will be discussed in the next section.</a:t>
            </a:r>
          </a:p>
          <a:p>
            <a:r>
              <a:rPr lang="en-US" dirty="0"/>
              <a:t>The </a:t>
            </a:r>
            <a:r>
              <a:rPr lang="en-US" b="1" dirty="0"/>
              <a:t>speed layer</a:t>
            </a:r>
            <a:r>
              <a:rPr lang="en-US" dirty="0"/>
              <a:t> utilizes Apache Spark that will read the Azure Cosmos DB Change Feed. </a:t>
            </a:r>
          </a:p>
          <a:p>
            <a:r>
              <a:rPr lang="en-US" dirty="0"/>
              <a:t>This allows you to persist your data as well as to query and process it concurrently.</a:t>
            </a:r>
          </a:p>
          <a:p>
            <a:r>
              <a:rPr lang="en-US" dirty="0"/>
              <a:t>All queries can be answered by merging results from batch views and real-time views or pinging them individually.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7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data is loaded into Azure Cosmos DB where the </a:t>
            </a:r>
            <a:r>
              <a:rPr lang="en-US" b="1" dirty="0"/>
              <a:t>master dataset</a:t>
            </a:r>
            <a:r>
              <a:rPr lang="en-US" dirty="0"/>
              <a:t> </a:t>
            </a:r>
          </a:p>
          <a:p>
            <a:r>
              <a:rPr lang="en-US" dirty="0"/>
              <a:t>(an immutable, append-only set of raw data) resides. </a:t>
            </a:r>
          </a:p>
          <a:p>
            <a:r>
              <a:rPr lang="en-US" dirty="0"/>
              <a:t>From this point onwards, we can use Apache Spark to perform our pre-compute from </a:t>
            </a:r>
            <a:r>
              <a:rPr lang="en-US" b="1" dirty="0"/>
              <a:t>batch layer</a:t>
            </a:r>
            <a:r>
              <a:rPr lang="en-US" dirty="0"/>
              <a:t> to </a:t>
            </a:r>
            <a:r>
              <a:rPr lang="en-US" b="1" dirty="0"/>
              <a:t>serving layer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b="1" dirty="0"/>
              <a:t>data</a:t>
            </a:r>
            <a:r>
              <a:rPr lang="en-US" dirty="0"/>
              <a:t> pushed into only Azure Cosmos DB (avoid multi-cast issues)</a:t>
            </a:r>
          </a:p>
          <a:p>
            <a:r>
              <a:rPr lang="en-US" dirty="0"/>
              <a:t>The </a:t>
            </a:r>
            <a:r>
              <a:rPr lang="en-US" b="1" dirty="0"/>
              <a:t>batch layer</a:t>
            </a:r>
            <a:r>
              <a:rPr lang="en-US" dirty="0"/>
              <a:t> has a master dataset (immutable, append-only set of raw data) stored in Azure Cosmos DB. </a:t>
            </a:r>
          </a:p>
          <a:p>
            <a:r>
              <a:rPr lang="en-US" dirty="0"/>
              <a:t>Using Spark, you can pre-compute your aggregations to be stored in your computed batch views.</a:t>
            </a:r>
          </a:p>
          <a:p>
            <a:r>
              <a:rPr lang="en-US" dirty="0"/>
              <a:t>The </a:t>
            </a:r>
            <a:r>
              <a:rPr lang="en-US" b="1" dirty="0"/>
              <a:t>serving layer</a:t>
            </a:r>
            <a:r>
              <a:rPr lang="en-US" dirty="0"/>
              <a:t> is an Azure Cosmos DB database with collections for master dataset and computed batch view.</a:t>
            </a:r>
          </a:p>
          <a:p>
            <a:r>
              <a:rPr lang="en-US" dirty="0"/>
              <a:t>The </a:t>
            </a:r>
            <a:r>
              <a:rPr lang="en-US" b="1" dirty="0"/>
              <a:t>speed layer</a:t>
            </a:r>
            <a:r>
              <a:rPr lang="en-US" dirty="0"/>
              <a:t> will be discussed next slide.</a:t>
            </a:r>
          </a:p>
          <a:p>
            <a:r>
              <a:rPr lang="en-US" dirty="0"/>
              <a:t>All queries can be answered by merging results from batch views and real-time views or pinging them individually.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5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Cosmos DB Change Feed allows us to simplify the operations between the batch and speed layers. </a:t>
            </a:r>
          </a:p>
          <a:p>
            <a:r>
              <a:rPr lang="en-US" dirty="0"/>
              <a:t>Use Apache Spark (via HD Insight) to perform our </a:t>
            </a:r>
            <a:r>
              <a:rPr lang="en-US" i="1" dirty="0"/>
              <a:t>structured streaming</a:t>
            </a:r>
            <a:r>
              <a:rPr lang="en-US" dirty="0"/>
              <a:t> queries against the data. </a:t>
            </a:r>
          </a:p>
          <a:p>
            <a:r>
              <a:rPr lang="en-US" dirty="0"/>
              <a:t>But you may also want to temporarily persist the results of your structured streaming queries so other systems can access this data.</a:t>
            </a:r>
          </a:p>
          <a:p>
            <a:endParaRPr lang="en-US" dirty="0"/>
          </a:p>
          <a:p>
            <a:r>
              <a:rPr lang="en-US" dirty="0"/>
              <a:t>To do this, create a separate Cosmos DB collection to save the results of your structured streaming queries. </a:t>
            </a:r>
          </a:p>
          <a:p>
            <a:r>
              <a:rPr lang="en-US" dirty="0"/>
              <a:t>This allows you to have other systems access this information not just Apache Spark. </a:t>
            </a:r>
          </a:p>
          <a:p>
            <a:r>
              <a:rPr lang="en-US" dirty="0"/>
              <a:t>As well with the Cosmos DB Time-to-Live (TTL) feature, </a:t>
            </a:r>
          </a:p>
          <a:p>
            <a:r>
              <a:rPr lang="en-US" dirty="0"/>
              <a:t>you can configure your documents to be automatically deleted after a set duration.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simplify our Lambda Architecture by using Azure Cosmos DB, </a:t>
            </a:r>
          </a:p>
          <a:p>
            <a:r>
              <a:rPr lang="en-US" dirty="0"/>
              <a:t>the Cosmos DB Change Feed to avoid the need to multi-cast your data between the batch and speed layers, </a:t>
            </a:r>
          </a:p>
          <a:p>
            <a:r>
              <a:rPr lang="en-US" dirty="0"/>
              <a:t>Apache Spark, and the Spark Connector for Azure Cosmos DB.</a:t>
            </a:r>
          </a:p>
          <a:p>
            <a:endParaRPr lang="en-US" dirty="0"/>
          </a:p>
          <a:p>
            <a:r>
              <a:rPr lang="en-US" dirty="0"/>
              <a:t>only two managed services that together will address the batch, serving, and speed layers </a:t>
            </a:r>
          </a:p>
          <a:p>
            <a:r>
              <a:rPr lang="en-US" dirty="0"/>
              <a:t>of our Lambda Architecture simplifying not only the operations but also the data flow.</a:t>
            </a:r>
          </a:p>
          <a:p>
            <a:endParaRPr lang="en-US" dirty="0"/>
          </a:p>
          <a:p>
            <a:r>
              <a:rPr lang="en-US" dirty="0"/>
              <a:t>1 All data pushed into Cosmos DB layer for processing</a:t>
            </a:r>
          </a:p>
          <a:p>
            <a:r>
              <a:rPr lang="en-US" dirty="0"/>
              <a:t>2 The batch layer has a master dataset (immutable, append-only set of raw data) and pre-compute the batch views</a:t>
            </a:r>
          </a:p>
          <a:p>
            <a:r>
              <a:rPr lang="en-US" dirty="0"/>
              <a:t>3 The serving layer has batch views so data for fast queries.</a:t>
            </a:r>
          </a:p>
          <a:p>
            <a:r>
              <a:rPr lang="en-US" dirty="0"/>
              <a:t>4 The speed layer compensates for processing time (to serving layer) and deals with recent data only.</a:t>
            </a:r>
          </a:p>
          <a:p>
            <a:r>
              <a:rPr lang="en-US"/>
              <a:t>5 All </a:t>
            </a:r>
            <a:r>
              <a:rPr lang="en-US" dirty="0"/>
              <a:t>queries can be answered by merging results from batch views and real-time views.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Applies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distributed systems in general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read is guaranteed to return the most recent write for a given client.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non-failing node will return a reasonable response within a reasonable amount of time (no error or timeout).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 Tolerance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system will continue to function when network partitions occur.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Widely distributed aka networking factors comes into play. Object Oriented Programming != Network Programming.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such </a:t>
            </a:r>
            <a:r>
              <a:rPr lang="en-US" sz="120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fallacy of distributed computing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that networks are reliable. They aren’t. Networks and parts of networks go down frequently and unexpectedly. Network failures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 to your system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you don’t get to choose when they occur.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4EB7-E119-5248-8757-67D0A4A95B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6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9718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maintaining code that needs to produce the same result in two complex distributed systems is painful</a:t>
            </a:r>
          </a:p>
          <a:p>
            <a:r>
              <a:rPr lang="en-US" dirty="0"/>
              <a:t>Programming in distributed frameworks like Spark, Storm, Hadoop is complex. </a:t>
            </a:r>
          </a:p>
          <a:p>
            <a:r>
              <a:rPr lang="en-US" dirty="0"/>
              <a:t>Inevitably, code ends up being specifically engineered toward the framework it runs on. </a:t>
            </a:r>
          </a:p>
          <a:p>
            <a:r>
              <a:rPr lang="en-US" dirty="0"/>
              <a:t>Resulting in operational complexity of systems implementing the Lambda Architecture</a:t>
            </a:r>
          </a:p>
          <a:p>
            <a:endParaRPr lang="en-US" dirty="0"/>
          </a:p>
          <a:p>
            <a:r>
              <a:rPr lang="en-US" dirty="0"/>
              <a:t>Debugging two systems is even tougher</a:t>
            </a:r>
          </a:p>
          <a:p>
            <a:endParaRPr lang="en-US" dirty="0"/>
          </a:p>
          <a:p>
            <a:r>
              <a:rPr lang="en-US" dirty="0"/>
              <a:t>We wanted to build a processing system with low latency</a:t>
            </a:r>
          </a:p>
          <a:p>
            <a:r>
              <a:rPr lang="en-US" dirty="0"/>
              <a:t>We have a layer with high latency that can reprocess results and one with low latency that cannot reprocess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564B4-1A81-442A-93E4-5CC7F9C7F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844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by Jay Kreps as an alternative to the lambda architecture. </a:t>
            </a:r>
          </a:p>
          <a:p>
            <a:r>
              <a:rPr lang="en-US" dirty="0"/>
              <a:t>same basic goals but with an important distinction: </a:t>
            </a:r>
          </a:p>
          <a:p>
            <a:r>
              <a:rPr lang="en-US" dirty="0"/>
              <a:t>All data flows through a single path, using a stream processing system.</a:t>
            </a:r>
          </a:p>
          <a:p>
            <a:endParaRPr lang="en-US" dirty="0"/>
          </a:p>
          <a:p>
            <a:r>
              <a:rPr lang="en-US" dirty="0"/>
              <a:t>similarities to the lambda architecture's batch layer, </a:t>
            </a:r>
          </a:p>
          <a:p>
            <a:r>
              <a:rPr lang="en-US" dirty="0"/>
              <a:t>in that the event data is immutable and all of it is collected, instead of a subset. </a:t>
            </a:r>
          </a:p>
          <a:p>
            <a:r>
              <a:rPr lang="en-US" dirty="0"/>
              <a:t>The data is ingested as a stream of events into a distributed and fault tolerant unified log. </a:t>
            </a:r>
          </a:p>
          <a:p>
            <a:r>
              <a:rPr lang="en-US" dirty="0"/>
              <a:t>These events are ordered, and the current state of an event is changed only by a new event being appended. </a:t>
            </a:r>
          </a:p>
          <a:p>
            <a:r>
              <a:rPr lang="en-US" dirty="0"/>
              <a:t>Similar to a lambda architecture's speed layer, all event processing is performed on the input stream and persisted as a real-time view.</a:t>
            </a:r>
          </a:p>
          <a:p>
            <a:endParaRPr lang="en-US" dirty="0"/>
          </a:p>
          <a:p>
            <a:r>
              <a:rPr lang="en-US" dirty="0"/>
              <a:t>If you need to recompute the entire data set, </a:t>
            </a:r>
          </a:p>
          <a:p>
            <a:r>
              <a:rPr lang="en-US" dirty="0"/>
              <a:t>you simply replay the stream, typically using parallelism to complete the computation in a timely fashion.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61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Pros:</a:t>
            </a:r>
          </a:p>
          <a:p>
            <a:r>
              <a:rPr lang="en-US" dirty="0"/>
              <a:t>Kappa architecture can be used to develop data systems that are online learners and therefore don’t need the batch layer.</a:t>
            </a:r>
          </a:p>
          <a:p>
            <a:r>
              <a:rPr lang="en-US" dirty="0"/>
              <a:t>Re-processing is required only when the code changes.</a:t>
            </a:r>
          </a:p>
          <a:p>
            <a:r>
              <a:rPr lang="en-US" dirty="0"/>
              <a:t>It can be deployed with fixed memory.</a:t>
            </a:r>
          </a:p>
          <a:p>
            <a:r>
              <a:rPr lang="en-US" dirty="0"/>
              <a:t>It can be used for horizontally scalable systems.</a:t>
            </a:r>
          </a:p>
          <a:p>
            <a:r>
              <a:rPr lang="en-US" dirty="0"/>
              <a:t>Fewer resources are required as the machine learning is being done on the real time basis.</a:t>
            </a:r>
          </a:p>
          <a:p>
            <a:endParaRPr lang="en-US" dirty="0"/>
          </a:p>
          <a:p>
            <a:r>
              <a:rPr lang="en-US" b="1" dirty="0"/>
              <a:t>Cons:</a:t>
            </a:r>
          </a:p>
          <a:p>
            <a:pPr lvl="0"/>
            <a:r>
              <a:rPr lang="en-US" sz="2800" dirty="0"/>
              <a:t>Re-processing is costly</a:t>
            </a:r>
          </a:p>
          <a:p>
            <a:pPr lvl="0"/>
            <a:r>
              <a:rPr lang="en-US" sz="2800" dirty="0"/>
              <a:t>Reusing speed layer for recomputing old events makes it unavailable for live logs</a:t>
            </a:r>
          </a:p>
          <a:p>
            <a:pPr lvl="0"/>
            <a:r>
              <a:rPr lang="en-US" sz="2800" dirty="0"/>
              <a:t>Lambda is considered more robust because it reduces errors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39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34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E0556-36F6-B243-8FCD-1683CAD586D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89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Nathan </a:t>
            </a:r>
            <a:r>
              <a:rPr lang="en-US" dirty="0" err="1">
                <a:hlinkClick r:id="rId3"/>
              </a:rPr>
              <a:t>Marz</a:t>
            </a:r>
            <a:r>
              <a:rPr lang="en-US" dirty="0"/>
              <a:t> came up with the term Lambda Architecture (LA) for a </a:t>
            </a:r>
          </a:p>
          <a:p>
            <a:r>
              <a:rPr lang="en-US" dirty="0"/>
              <a:t>generic, scalable and fault-tolerant data processing architecture, </a:t>
            </a:r>
          </a:p>
          <a:p>
            <a:r>
              <a:rPr lang="en-US" dirty="0"/>
              <a:t>based on his experience working on distributed data processing systems at </a:t>
            </a:r>
            <a:r>
              <a:rPr lang="en-US" dirty="0" err="1"/>
              <a:t>Backtype</a:t>
            </a:r>
            <a:r>
              <a:rPr lang="en-US" dirty="0"/>
              <a:t> and Twitter.</a:t>
            </a:r>
          </a:p>
          <a:p>
            <a:r>
              <a:rPr lang="en-US" dirty="0"/>
              <a:t>The LA aims to satisfy the needs for a robust system </a:t>
            </a:r>
          </a:p>
          <a:p>
            <a:r>
              <a:rPr lang="en-US" dirty="0"/>
              <a:t>that is fault-tolerant, both against hardware failures and human mistakes, </a:t>
            </a:r>
          </a:p>
          <a:p>
            <a:r>
              <a:rPr lang="en-US" dirty="0"/>
              <a:t>being able to serve a wide range of workloads and use cases, </a:t>
            </a:r>
          </a:p>
          <a:p>
            <a:r>
              <a:rPr lang="en-US" dirty="0"/>
              <a:t>and in which low-latency reads and updates are required. </a:t>
            </a:r>
          </a:p>
          <a:p>
            <a:r>
              <a:rPr lang="en-US" dirty="0"/>
              <a:t>The resulting system should be linearly scalable, and it should scale out rather than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1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b="1" dirty="0"/>
              <a:t>data</a:t>
            </a:r>
            <a:r>
              <a:rPr lang="en-US" dirty="0"/>
              <a:t> entering the system is dispatched to both the batch layer and the speed layer for processing.</a:t>
            </a:r>
          </a:p>
          <a:p>
            <a:r>
              <a:rPr lang="en-US" dirty="0"/>
              <a:t>The </a:t>
            </a:r>
            <a:r>
              <a:rPr lang="en-US" b="1" dirty="0"/>
              <a:t>batch layer</a:t>
            </a:r>
            <a:r>
              <a:rPr lang="en-US" dirty="0"/>
              <a:t> has two functions: (</a:t>
            </a:r>
            <a:r>
              <a:rPr lang="en-US" dirty="0" err="1"/>
              <a:t>i</a:t>
            </a:r>
            <a:r>
              <a:rPr lang="en-US" dirty="0"/>
              <a:t>) managing the master dataset (an immutable, append-only set of raw data), and (ii) to pre-compute the batch views.</a:t>
            </a:r>
          </a:p>
          <a:p>
            <a:r>
              <a:rPr lang="en-US" dirty="0"/>
              <a:t>The </a:t>
            </a:r>
            <a:r>
              <a:rPr lang="en-US" b="1" dirty="0"/>
              <a:t>serving layer</a:t>
            </a:r>
            <a:r>
              <a:rPr lang="en-US" dirty="0"/>
              <a:t> indexes the batch views so that they can be queried in low-latency, ad-hoc way.</a:t>
            </a:r>
          </a:p>
          <a:p>
            <a:r>
              <a:rPr lang="en-US" dirty="0"/>
              <a:t>The </a:t>
            </a:r>
            <a:r>
              <a:rPr lang="en-US" b="1" dirty="0"/>
              <a:t>speed layer</a:t>
            </a:r>
            <a:r>
              <a:rPr lang="en-US" dirty="0"/>
              <a:t> compensates for the high latency of updates to the serving layer and deals with recent data only.</a:t>
            </a:r>
          </a:p>
          <a:p>
            <a:r>
              <a:rPr lang="en-US" dirty="0"/>
              <a:t>Any incoming </a:t>
            </a:r>
            <a:r>
              <a:rPr lang="en-US" b="1" dirty="0"/>
              <a:t>query</a:t>
            </a:r>
            <a:r>
              <a:rPr lang="en-US" dirty="0"/>
              <a:t> can be answered by merging results from batch views and real-time views.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architecture can be deployed for those data processing enterprise models where:</a:t>
            </a:r>
          </a:p>
          <a:p>
            <a:r>
              <a:rPr lang="en-US" dirty="0"/>
              <a:t>User queries are required to be served on ad-hoc basis using the immutable data storage.</a:t>
            </a:r>
          </a:p>
          <a:p>
            <a:r>
              <a:rPr lang="en-US" dirty="0"/>
              <a:t>Quick responses are required and system should be capable of handling various updates in the form of new data streams.</a:t>
            </a:r>
          </a:p>
          <a:p>
            <a:r>
              <a:rPr lang="en-US" dirty="0"/>
              <a:t>None of the stored records shall be erased and it should allow addition of updates and new data to the database.</a:t>
            </a:r>
          </a:p>
          <a:p>
            <a:r>
              <a:rPr lang="en-US" dirty="0"/>
              <a:t>Lambda architecture can be considered as near real-time data processing architecture. </a:t>
            </a:r>
          </a:p>
          <a:p>
            <a:r>
              <a:rPr lang="en-US" dirty="0"/>
              <a:t>As mentioned above, it can withstand the faults as well as allows scalability.</a:t>
            </a:r>
          </a:p>
          <a:p>
            <a:r>
              <a:rPr lang="en-US" dirty="0"/>
              <a:t> It uses the functions of batch layer and stream layer </a:t>
            </a:r>
          </a:p>
          <a:p>
            <a:r>
              <a:rPr lang="en-US" dirty="0"/>
              <a:t>and keeps adding new data to the main storage while ensuring that the existing data will remain intact. </a:t>
            </a:r>
          </a:p>
          <a:p>
            <a:r>
              <a:rPr lang="en-US" dirty="0"/>
              <a:t>Companies like Twitter, Netflix, and Yahoo are using this architecture to meet the quality of service standards.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Pros</a:t>
            </a:r>
          </a:p>
          <a:p>
            <a:r>
              <a:rPr lang="en-US" dirty="0"/>
              <a:t>Batch layer of Lambda architecture manages historical data with the fault tolerant distributed storage which ensures low possibility of errors even if the system crashes.</a:t>
            </a:r>
          </a:p>
          <a:p>
            <a:r>
              <a:rPr lang="en-US" dirty="0"/>
              <a:t>It is a good balance of speed and reliability.</a:t>
            </a:r>
          </a:p>
          <a:p>
            <a:r>
              <a:rPr lang="en-US" dirty="0"/>
              <a:t>Fault tolerant and scalable architecture for data processing</a:t>
            </a:r>
          </a:p>
          <a:p>
            <a:endParaRPr lang="en-US" dirty="0"/>
          </a:p>
          <a:p>
            <a:r>
              <a:rPr lang="en-US" b="1" dirty="0"/>
              <a:t>Cons</a:t>
            </a:r>
          </a:p>
          <a:p>
            <a:r>
              <a:rPr lang="en-US" dirty="0"/>
              <a:t>It can result in coding overhead due to involvement of comprehensive processing.</a:t>
            </a:r>
          </a:p>
          <a:p>
            <a:r>
              <a:rPr lang="en-US" dirty="0"/>
              <a:t>Re-processes every batch cycle which is not beneficial in certain scenarios.</a:t>
            </a:r>
          </a:p>
          <a:p>
            <a:r>
              <a:rPr lang="en-US" dirty="0"/>
              <a:t>A data modeled with Lambda architecture is difficult to migrate or reorganize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64B4-1A81-442A-93E4-5CC7F9C7F9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6396-8473-4655-92FE-D70B139B1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29B04-9B30-4DFD-A009-926E8CF5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0140-B4AE-40AC-AD4A-E5542854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1330-C939-4C46-AA2C-D7855CF5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74FC-D074-4877-9C36-B7597BC7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4856-8269-4130-AFC1-D47646CB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64D23-A482-4509-BC9E-23BDEE942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B766-7607-4194-9A38-C927564B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7770-988A-4445-82C3-21D514B4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AD2F-7380-48C3-881F-B09F6D55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4DDBA-14BB-48CE-AE31-9B59B4AEB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E2F92-09F2-441A-AA76-2718ACF0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A80F-5867-4B9D-9AF7-F83D9140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6493-7595-43EF-A0F3-149161F7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A6BE-A4DD-4249-82CE-412D946F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1E39BA1-D0A2-44ED-8056-DD3BA22D8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5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1881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5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2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4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727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5260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B803-5B1B-4978-BFAB-C86339C8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420E-2DE9-4E57-9E2A-958492A3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371A-2881-4DA3-9B49-DD1003C0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9F0C-5E79-4E2E-8044-BD2CD5B3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5960-C45E-4072-B07B-8E7105CF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74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30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27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7386-49BB-4633-8279-14ED562D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CA66-090F-48D1-AB3F-74A140AEE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B0B1-8EF0-4F71-B422-D952B9DF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4521-5C56-4500-8EFC-CB254F64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48C6-1E80-4013-9067-5AC3D263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A46D-3139-4A42-A43A-E455E103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97D9-FB33-4431-B282-641876651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3D835-AA0C-40D9-875F-1024E1B6E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839E0-4ABF-4366-A204-6B9AC303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AD703-7DCA-4177-AE0C-AC8C1334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B5DA4-A340-4A14-8D58-BD304745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9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D182-D7D9-4B7E-BB53-20060714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0446-117E-4E96-B524-3E76CED6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CF348-CC8C-4303-A566-6BD9A8C4F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40529-FE0F-48BE-91BA-589A0ABE5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53C04-C039-4CC3-8D05-13CE82576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5D28B-BA76-4990-A322-1BC284FD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1074F-06F6-4485-B8D7-E0052F67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943E8-0B82-4E9F-B11D-64786F46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44BD-15B0-40A5-B242-81614D0C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649BD-60DE-4E96-95A5-614CCADD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F61B9-3238-4582-9EFC-C19BF38B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39BAA-4AAC-46B4-AD7A-3DB47DD7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EF04F-A7BD-4910-9459-8E6DD47D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AACA4-AEB4-43D6-A42F-BF9BFB06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AD8F-CB57-4C3B-A7F1-EE5DD58C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8ACD-8481-4499-AE3F-3B492102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F94C-3432-4C7E-87EE-A0CD9052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07876-20FC-4993-8F52-2ED1B3841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F1DFB-EC20-44BF-9B0F-83A51686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DE1A-8BC4-41BE-818A-F0363259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FD1E2-9987-4AE6-9365-3F116B07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D6DE-C41D-492A-A199-25CF4C24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00A2D-5D3A-4F79-8E7A-E387F002E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D354D-1C73-4E0A-807D-D94BE4EA7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54F67-89BC-46EA-A085-FC1D895A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B0D14-02CE-40F8-BC4C-55518551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BA17-A4F8-4EEF-8B8F-8AC7F861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8F9A1-F249-4ABD-8A7D-5272ECAB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9B06F-A56A-47CE-8CF6-052F5D0D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D8183-4696-4F4E-AEA3-0D5E21B08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ED90A-90E6-4B28-8B03-680EE770E2B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4675-9CD1-442D-AE48-C5082EC76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1252-B342-488B-91ED-DAF29C6D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5F53-2A2B-4757-8B44-1F3E670F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39BA1-D0A2-44ED-8056-DD3BA22D86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045" y="164581"/>
            <a:ext cx="1714047" cy="4010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214730"/>
            <a:ext cx="12192000" cy="643270"/>
          </a:xfrm>
          <a:prstGeom prst="rect">
            <a:avLst/>
          </a:prstGeom>
          <a:solidFill>
            <a:srgbClr val="72BD4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AB703-2C96-4105-B5D8-DF1A2F568DD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B146-D743-4CB6-9445-63FCE685A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B32E5-4536-4EAF-B9C0-DAE2F83D5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Santosh Hari</a:t>
            </a:r>
          </a:p>
        </p:txBody>
      </p:sp>
    </p:spTree>
    <p:extLst>
      <p:ext uri="{BB962C8B-B14F-4D97-AF65-F5344CB8AC3E}">
        <p14:creationId xmlns:p14="http://schemas.microsoft.com/office/powerpoint/2010/main" val="31509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64F5D4-3F53-420A-9975-F6D27AB6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 Scenarios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5442310-2FAC-4645-B64D-2BA1CB627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3540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073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D25EB-1C0D-4AF8-83FD-8B615D7E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Pros and Cons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4A64E-E942-4070-A043-4023EB43C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5536" y="199828"/>
            <a:ext cx="3638817" cy="27804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Complex</a:t>
            </a:r>
          </a:p>
          <a:p>
            <a:r>
              <a:rPr lang="en-US" dirty="0"/>
              <a:t>Re-processes every batch cycle</a:t>
            </a:r>
          </a:p>
          <a:p>
            <a:r>
              <a:rPr lang="en-US" dirty="0"/>
              <a:t>Difficult to migrate / reorganize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7E59B-3952-432E-947B-23CBC5C8D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93839" y="3143437"/>
            <a:ext cx="3601734" cy="27286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History</a:t>
            </a:r>
          </a:p>
          <a:p>
            <a:r>
              <a:rPr lang="en-US" dirty="0"/>
              <a:t>Less errors</a:t>
            </a:r>
          </a:p>
          <a:p>
            <a:r>
              <a:rPr lang="en-US" dirty="0"/>
              <a:t>Speed and reliability.</a:t>
            </a:r>
          </a:p>
          <a:p>
            <a:r>
              <a:rPr lang="en-US" dirty="0"/>
              <a:t>Fault tolerant</a:t>
            </a:r>
          </a:p>
          <a:p>
            <a:r>
              <a:rPr lang="en-US" dirty="0"/>
              <a:t>Scalable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5F2E2-A09B-47F8-B13D-C27EE1DFECB1}"/>
              </a:ext>
            </a:extLst>
          </p:cNvPr>
          <p:cNvSpPr txBox="1"/>
          <p:nvPr/>
        </p:nvSpPr>
        <p:spPr>
          <a:xfrm>
            <a:off x="4101794" y="-123611"/>
            <a:ext cx="154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31E886-5B4C-4CF2-8D5A-86E6F08896F1}"/>
              </a:ext>
            </a:extLst>
          </p:cNvPr>
          <p:cNvSpPr txBox="1"/>
          <p:nvPr/>
        </p:nvSpPr>
        <p:spPr>
          <a:xfrm>
            <a:off x="8493839" y="2485580"/>
            <a:ext cx="154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321958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96A0CA-8D9A-4377-A335-A3287D9A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31645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4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99EB2-5D17-485F-9552-62877109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Enter Cosmos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BD400-E9B9-49DE-9E8D-50AAC18A9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230" y="171100"/>
            <a:ext cx="8195974" cy="65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AA3A4-0077-49BD-8C05-CC1B0B5D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Cosmos DB Change Feed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4B7F1-562C-44A3-877D-38EC76BF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815" y="1675227"/>
            <a:ext cx="741637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5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96A0CA-8D9A-4377-A335-A3287D9A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Relevant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69763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7D404-D7D0-4758-8F3D-6A93B4A0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Patterns to know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898B31-DEAC-4B65-9252-CF619BAAA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1983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31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1EBC8-E5A2-4984-952A-2E44EB55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Materialized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77667-FA22-4F5D-9634-D7DBC75F5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4" y="1675227"/>
            <a:ext cx="103392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4479F-BEF5-4EBE-98C2-4299E0CE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What problems does Materialized View solve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2074C-903F-4552-912D-8F6584D7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2889581"/>
            <a:ext cx="5069382" cy="215448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9468-68C3-409A-B7F0-55F371BB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Data optimized for storing or reading</a:t>
            </a:r>
          </a:p>
          <a:p>
            <a:r>
              <a:rPr lang="en-US" sz="2400" dirty="0"/>
              <a:t>Negative effect on queries</a:t>
            </a:r>
          </a:p>
        </p:txBody>
      </p:sp>
    </p:spTree>
    <p:extLst>
      <p:ext uri="{BB962C8B-B14F-4D97-AF65-F5344CB8AC3E}">
        <p14:creationId xmlns:p14="http://schemas.microsoft.com/office/powerpoint/2010/main" val="206980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4479F-BEF5-4EBE-98C2-4299E0CE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6096"/>
            <a:ext cx="10981266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How does Materialized View solve these problems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2074C-903F-4552-912D-8F6584D7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2889581"/>
            <a:ext cx="5069382" cy="215448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9468-68C3-409A-B7F0-55F371BB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Contain only read data</a:t>
            </a:r>
          </a:p>
          <a:p>
            <a:r>
              <a:rPr lang="en-US" sz="2400" dirty="0"/>
              <a:t>Subset</a:t>
            </a:r>
          </a:p>
          <a:p>
            <a:r>
              <a:rPr lang="en-US" sz="2400" dirty="0"/>
              <a:t>Disposable</a:t>
            </a:r>
          </a:p>
          <a:p>
            <a:r>
              <a:rPr lang="en-US" sz="2400" dirty="0"/>
              <a:t>Easy re-generation</a:t>
            </a:r>
          </a:p>
          <a:p>
            <a:r>
              <a:rPr lang="en-US" sz="24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5970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0" y="3630529"/>
            <a:ext cx="434717" cy="438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471" y="4273542"/>
            <a:ext cx="463419" cy="347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077" y="4811274"/>
            <a:ext cx="504770" cy="4243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5" y="5432551"/>
            <a:ext cx="495856" cy="454733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1459685" y="528393"/>
            <a:ext cx="4517282" cy="2794224"/>
          </a:xfrm>
          <a:prstGeom prst="rect">
            <a:avLst/>
          </a:prstGeom>
        </p:spPr>
        <p:txBody>
          <a:bodyPr vert="horz" lIns="91427" tIns="45713" rIns="91427" bIns="45713" rtlCol="0">
            <a:normAutofit fontScale="92500" lnSpcReduction="10000"/>
          </a:bodyPr>
          <a:lstStyle>
            <a:lvl1pPr marL="458100" indent="-2772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/>
              <a:buChar char="•"/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 Hari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Consultant @ Nebbia Tech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MVP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President, Orlando .NET UG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Organizer, Orlando Codecamp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53535">
                  <a:lumMod val="75000"/>
                  <a:lumOff val="2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987846" y="3630529"/>
            <a:ext cx="3841453" cy="2344982"/>
          </a:xfrm>
          <a:prstGeom prst="rect">
            <a:avLst/>
          </a:prstGeom>
        </p:spPr>
        <p:txBody>
          <a:bodyPr vert="horz" lIns="91427" tIns="45713" rIns="91427" bIns="45713" rtlCol="0">
            <a:normAutofit lnSpcReduction="10000"/>
          </a:bodyPr>
          <a:lstStyle>
            <a:lvl1pPr marL="458100" indent="-2772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/>
              <a:buChar char="•"/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santoshhari.wordpress.com</a:t>
            </a: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santosh@nebbiatech.com</a:t>
            </a: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@_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s_hari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/in/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santoshhari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C8FA6-8A25-490A-AA57-C71118B5F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06" y="2099436"/>
            <a:ext cx="2094494" cy="2094494"/>
          </a:xfrm>
          <a:prstGeom prst="rect">
            <a:avLst/>
          </a:prstGeom>
        </p:spPr>
      </p:pic>
      <p:pic>
        <p:nvPicPr>
          <p:cNvPr id="11" name="Picture 2" descr="MVP Award">
            <a:extLst>
              <a:ext uri="{FF2B5EF4-FFF2-40B4-BE49-F238E27FC236}">
                <a16:creationId xmlns:a16="http://schemas.microsoft.com/office/drawing/2014/main" id="{7F2A5335-77FD-4CB9-AE16-E48863D1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099436"/>
            <a:ext cx="1340478" cy="20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3055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4479F-BEF5-4EBE-98C2-4299E0CE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6096"/>
            <a:ext cx="10981266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Materialized View considerations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2074C-903F-4552-912D-8F6584D7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2889581"/>
            <a:ext cx="5069382" cy="215448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9468-68C3-409A-B7F0-55F371BB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Handling updates</a:t>
            </a:r>
          </a:p>
          <a:p>
            <a:r>
              <a:rPr lang="en-US" sz="2400" b="1" u="sng" dirty="0"/>
              <a:t>Eventual consistency</a:t>
            </a:r>
          </a:p>
          <a:p>
            <a:r>
              <a:rPr lang="en-US" sz="2400" dirty="0"/>
              <a:t>Storage</a:t>
            </a:r>
          </a:p>
          <a:p>
            <a:r>
              <a:rPr lang="en-US" sz="2400" dirty="0"/>
              <a:t>Index and partitioning</a:t>
            </a:r>
          </a:p>
        </p:txBody>
      </p:sp>
    </p:spTree>
    <p:extLst>
      <p:ext uri="{BB962C8B-B14F-4D97-AF65-F5344CB8AC3E}">
        <p14:creationId xmlns:p14="http://schemas.microsoft.com/office/powerpoint/2010/main" val="42477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4479F-BEF5-4EBE-98C2-4299E0CE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6096"/>
            <a:ext cx="10981266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Materialized View use cases - good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2074C-903F-4552-912D-8F6584D7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2889581"/>
            <a:ext cx="5069382" cy="215448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9468-68C3-409A-B7F0-55F371BB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Handles difficult to query data</a:t>
            </a:r>
          </a:p>
          <a:p>
            <a:r>
              <a:rPr lang="en-US" sz="2400" dirty="0"/>
              <a:t>Perf</a:t>
            </a:r>
          </a:p>
          <a:p>
            <a:r>
              <a:rPr lang="en-US" sz="2400" dirty="0"/>
              <a:t>Local cache</a:t>
            </a:r>
          </a:p>
          <a:p>
            <a:r>
              <a:rPr lang="en-US" sz="2400" dirty="0"/>
              <a:t>Separate query from source</a:t>
            </a:r>
          </a:p>
          <a:p>
            <a:r>
              <a:rPr lang="en-US" sz="2400" dirty="0"/>
              <a:t>Bridging data sources</a:t>
            </a:r>
          </a:p>
        </p:txBody>
      </p:sp>
    </p:spTree>
    <p:extLst>
      <p:ext uri="{BB962C8B-B14F-4D97-AF65-F5344CB8AC3E}">
        <p14:creationId xmlns:p14="http://schemas.microsoft.com/office/powerpoint/2010/main" val="89128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4479F-BEF5-4EBE-98C2-4299E0CE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6096"/>
            <a:ext cx="10981266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Materialized View use cases - bad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2074C-903F-4552-912D-8F6584D7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3" y="2889581"/>
            <a:ext cx="5069382" cy="215448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9468-68C3-409A-B7F0-55F371BB4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Simple to query data</a:t>
            </a:r>
          </a:p>
          <a:p>
            <a:r>
              <a:rPr lang="en-US" sz="2400" dirty="0"/>
              <a:t>Rapidly changing data</a:t>
            </a:r>
          </a:p>
          <a:p>
            <a:r>
              <a:rPr lang="en-US" sz="2400" dirty="0"/>
              <a:t>Consistency needed</a:t>
            </a:r>
          </a:p>
        </p:txBody>
      </p:sp>
    </p:spTree>
    <p:extLst>
      <p:ext uri="{BB962C8B-B14F-4D97-AF65-F5344CB8AC3E}">
        <p14:creationId xmlns:p14="http://schemas.microsoft.com/office/powerpoint/2010/main" val="387916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6FCE2-1C09-4FF4-8987-ED05A157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Event Sourcing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8AD2E-4E45-4194-BBF9-EF863957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37698"/>
            <a:ext cx="7188199" cy="45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E2B10C-716E-4D11-B9CC-A2DDFA58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problems does Event Sourcing solve?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D3E0-898B-4D24-A05E-E0D9C01F6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Current state only</a:t>
            </a:r>
          </a:p>
          <a:p>
            <a:r>
              <a:rPr lang="en-US" sz="3200" dirty="0"/>
              <a:t>Locking</a:t>
            </a:r>
          </a:p>
          <a:p>
            <a:r>
              <a:rPr lang="en-US" sz="3200" dirty="0"/>
              <a:t>Data loss</a:t>
            </a:r>
          </a:p>
          <a:p>
            <a:r>
              <a:rPr lang="en-US" sz="3200" dirty="0"/>
              <a:t>Audit??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01988-9F50-4293-B2FA-EBEF2681E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332032"/>
            <a:ext cx="3796790" cy="24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62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B432AB-580A-48D4-B551-C63B8C15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Event Sourcing solves these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DF066-A251-4718-A608-B0A48DE80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Data-as-events-sequence</a:t>
            </a:r>
          </a:p>
          <a:p>
            <a:r>
              <a:rPr lang="en-US" sz="3200" dirty="0"/>
              <a:t>Append-only store</a:t>
            </a:r>
          </a:p>
          <a:p>
            <a:r>
              <a:rPr lang="en-US" sz="3200" dirty="0"/>
              <a:t>Store is authoritative </a:t>
            </a:r>
          </a:p>
          <a:p>
            <a:r>
              <a:rPr lang="en-US" sz="3200" dirty="0"/>
              <a:t>Store publishes events</a:t>
            </a:r>
          </a:p>
          <a:p>
            <a:r>
              <a:rPr lang="en-US" sz="3200" dirty="0"/>
              <a:t>Materialized View</a:t>
            </a:r>
          </a:p>
          <a:p>
            <a:r>
              <a:rPr lang="en-US" sz="3200" dirty="0"/>
              <a:t>Replay events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45F9C-AB9C-457E-B825-188C9D9A5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332032"/>
            <a:ext cx="3796790" cy="24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DFC6-D7EC-4F9D-A5EF-DD1ED45D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5609-D42A-4ECE-92BF-6FB0200B5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Immutable events</a:t>
            </a:r>
          </a:p>
          <a:p>
            <a:r>
              <a:rPr lang="en-US" sz="3200" dirty="0"/>
              <a:t>Simple objects</a:t>
            </a:r>
          </a:p>
          <a:p>
            <a:r>
              <a:rPr lang="en-US" sz="3200" dirty="0"/>
              <a:t>Domain experts friendly</a:t>
            </a:r>
          </a:p>
          <a:p>
            <a:r>
              <a:rPr lang="en-US" sz="3200" dirty="0"/>
              <a:t>No direct DB updates</a:t>
            </a:r>
          </a:p>
          <a:p>
            <a:r>
              <a:rPr lang="en-US" sz="3200" dirty="0"/>
              <a:t>Audit trail</a:t>
            </a:r>
          </a:p>
          <a:p>
            <a:r>
              <a:rPr lang="en-US" sz="3200" dirty="0"/>
              <a:t>Decouple events from tasks</a:t>
            </a:r>
          </a:p>
          <a:p>
            <a:endParaRPr lang="en-US" sz="3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3D667-C277-4675-8782-2E7C673CB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332032"/>
            <a:ext cx="3796790" cy="24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14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BC1B-59BF-41B2-ACB9-8602390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86" y="24353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5D0E-8A3B-4FCB-8074-D0696DCDC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6517" y="1569098"/>
            <a:ext cx="6750141" cy="52889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 u="sng" dirty="0"/>
              <a:t>Eventual Consistency</a:t>
            </a:r>
          </a:p>
          <a:p>
            <a:r>
              <a:rPr lang="en-US" sz="3200" dirty="0"/>
              <a:t>No out-of-band updates to event store</a:t>
            </a:r>
          </a:p>
          <a:p>
            <a:r>
              <a:rPr lang="en-US" sz="3200" dirty="0"/>
              <a:t>Event format vital</a:t>
            </a:r>
          </a:p>
          <a:p>
            <a:r>
              <a:rPr lang="en-US" sz="3200" dirty="0"/>
              <a:t>Order of events vital</a:t>
            </a:r>
          </a:p>
          <a:p>
            <a:r>
              <a:rPr lang="en-US" sz="3200" dirty="0"/>
              <a:t>Current State = sum all</a:t>
            </a:r>
          </a:p>
          <a:p>
            <a:r>
              <a:rPr lang="en-US" sz="3200" dirty="0"/>
              <a:t>Use snapshots</a:t>
            </a:r>
          </a:p>
          <a:p>
            <a:r>
              <a:rPr lang="en-US" sz="3200" dirty="0"/>
              <a:t>Reduces data conflicts</a:t>
            </a:r>
          </a:p>
          <a:p>
            <a:r>
              <a:rPr lang="en-US" sz="3200" dirty="0"/>
              <a:t>Consumers idempotent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E098-5F15-4918-A0F3-4683F63C3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332032"/>
            <a:ext cx="3796790" cy="24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11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DBAF50-00B5-451B-B23C-51ACA5A3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 use cases - good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05057-C9C0-4910-B61F-61F86F006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Capture intent, purpose, reason</a:t>
            </a:r>
          </a:p>
          <a:p>
            <a:r>
              <a:rPr lang="en-US" sz="3200" dirty="0"/>
              <a:t>Avoiding conflicts</a:t>
            </a:r>
          </a:p>
          <a:p>
            <a:r>
              <a:rPr lang="en-US" sz="3200" dirty="0"/>
              <a:t>Restore / rollback</a:t>
            </a:r>
          </a:p>
          <a:p>
            <a:r>
              <a:rPr lang="en-US" sz="3200" dirty="0"/>
              <a:t>Decouple I/P O/P</a:t>
            </a:r>
          </a:p>
          <a:p>
            <a:r>
              <a:rPr lang="en-US" sz="3200" dirty="0"/>
              <a:t>Great with CQRS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16534-3CB4-4070-8B4B-91580189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332032"/>
            <a:ext cx="3796790" cy="24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0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3DB8-D24C-4348-82B2-FCF0EF85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Sourcing use cases -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FF84-7DE3-4603-BDFF-EEDC30279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7"/>
            <a:ext cx="5314543" cy="42403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Simple domain</a:t>
            </a:r>
          </a:p>
          <a:p>
            <a:r>
              <a:rPr lang="en-US" sz="3200" dirty="0"/>
              <a:t>CRUD</a:t>
            </a:r>
          </a:p>
          <a:p>
            <a:r>
              <a:rPr lang="en-US" sz="3200" dirty="0"/>
              <a:t>Consistent systems</a:t>
            </a:r>
          </a:p>
          <a:p>
            <a:r>
              <a:rPr lang="en-US" sz="3200" dirty="0"/>
              <a:t>Real-time systems</a:t>
            </a:r>
          </a:p>
          <a:p>
            <a:r>
              <a:rPr lang="en-US" sz="3200" dirty="0"/>
              <a:t>Non-audit non-historical systems</a:t>
            </a:r>
          </a:p>
          <a:p>
            <a:r>
              <a:rPr lang="en-US" sz="3200" dirty="0"/>
              <a:t>Low conflict systems</a:t>
            </a:r>
          </a:p>
          <a:p>
            <a:endParaRPr lang="en-US" sz="3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3F28E-A19C-478A-BD70-724B23655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332032"/>
            <a:ext cx="3796790" cy="24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3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807E07-D4BD-4A4B-BA43-35CE673C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BF2C3-A10A-40AD-9795-44407F0F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46252"/>
          </a:xfrm>
        </p:spPr>
        <p:txBody>
          <a:bodyPr>
            <a:normAutofit/>
          </a:bodyPr>
          <a:lstStyle/>
          <a:p>
            <a:r>
              <a:rPr lang="en-US" dirty="0"/>
              <a:t>Intro to Lambda Architecture (LA)</a:t>
            </a:r>
          </a:p>
          <a:p>
            <a:r>
              <a:rPr lang="en-US" dirty="0"/>
              <a:t>Intro to Cosmos DB</a:t>
            </a:r>
          </a:p>
          <a:p>
            <a:r>
              <a:rPr lang="en-US" dirty="0"/>
              <a:t>Discussion on building blocks</a:t>
            </a:r>
          </a:p>
          <a:p>
            <a:pPr lvl="1"/>
            <a:r>
              <a:rPr lang="en-US" dirty="0"/>
              <a:t>Materialized View</a:t>
            </a:r>
          </a:p>
          <a:p>
            <a:pPr lvl="1"/>
            <a:r>
              <a:rPr lang="en-US" dirty="0"/>
              <a:t>Event Sourcing</a:t>
            </a:r>
          </a:p>
          <a:p>
            <a:pPr lvl="1"/>
            <a:r>
              <a:rPr lang="en-US" dirty="0"/>
              <a:t>CQRS</a:t>
            </a:r>
          </a:p>
          <a:p>
            <a:r>
              <a:rPr lang="en-US" dirty="0"/>
              <a:t>Big picture view</a:t>
            </a:r>
          </a:p>
          <a:p>
            <a:r>
              <a:rPr lang="en-US" dirty="0"/>
              <a:t>Discussion on how Cosmos DB simplifies LA</a:t>
            </a:r>
          </a:p>
          <a:p>
            <a:r>
              <a:rPr lang="en-US" dirty="0"/>
              <a:t>Criticisms of LA and short discussion on Kappa Architecture</a:t>
            </a:r>
          </a:p>
          <a:p>
            <a:r>
              <a:rPr lang="en-US" dirty="0"/>
              <a:t>Heavy on concepts, no code or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60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BE3A4-C25B-4040-8EB3-7F75AFC5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CQRS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0B25EE-35AD-4F03-959B-9A4E2A95C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4" y="2509911"/>
            <a:ext cx="113417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79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8440-2869-4C5D-8AAF-5484C14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problems does CQRS solve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CC83-1D63-41B5-BD6B-8E1568780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CRUD against same entities</a:t>
            </a:r>
          </a:p>
          <a:p>
            <a:r>
              <a:rPr lang="en-US" dirty="0">
                <a:solidFill>
                  <a:schemeClr val="bg1"/>
                </a:solidFill>
              </a:rPr>
              <a:t>Scaffolding tools optimize for commands</a:t>
            </a:r>
          </a:p>
          <a:p>
            <a:r>
              <a:rPr lang="en-US" dirty="0">
                <a:solidFill>
                  <a:schemeClr val="bg1"/>
                </a:solidFill>
              </a:rPr>
              <a:t>Columns with diff update frequencies</a:t>
            </a:r>
          </a:p>
          <a:p>
            <a:r>
              <a:rPr lang="en-US" dirty="0">
                <a:solidFill>
                  <a:schemeClr val="bg1"/>
                </a:solidFill>
              </a:rPr>
              <a:t>Data contention</a:t>
            </a:r>
          </a:p>
          <a:p>
            <a:r>
              <a:rPr lang="en-US" dirty="0">
                <a:solidFill>
                  <a:schemeClr val="bg1"/>
                </a:solidFill>
              </a:rPr>
              <a:t>Diff Security /Perms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66E5C-9D8A-4A80-BCAD-F7DBF4FE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6956"/>
            <a:ext cx="6250769" cy="22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62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8440-2869-4C5D-8AAF-5484C14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does CQRS solve these problems?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CC83-1D63-41B5-BD6B-8E1568780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6" y="2884249"/>
            <a:ext cx="3826933" cy="385521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Segregate Reads and Commands</a:t>
            </a:r>
          </a:p>
          <a:p>
            <a:r>
              <a:rPr lang="en-US" dirty="0">
                <a:solidFill>
                  <a:schemeClr val="bg1"/>
                </a:solidFill>
              </a:rPr>
              <a:t>Diff data models</a:t>
            </a:r>
          </a:p>
          <a:p>
            <a:r>
              <a:rPr lang="en-US" dirty="0">
                <a:solidFill>
                  <a:schemeClr val="bg1"/>
                </a:solidFill>
              </a:rPr>
              <a:t>Separate R/W stores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66E5C-9D8A-4A80-BCAD-F7DBF4FE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6956"/>
            <a:ext cx="6250769" cy="22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3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8440-2869-4C5D-8AAF-5484C14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CQRS Considerations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CC83-1D63-41B5-BD6B-8E1568780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6" y="2240782"/>
            <a:ext cx="3826933" cy="449868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Scaffolding </a:t>
            </a:r>
          </a:p>
          <a:p>
            <a:r>
              <a:rPr lang="en-US" dirty="0">
                <a:solidFill>
                  <a:schemeClr val="bg1"/>
                </a:solidFill>
              </a:rPr>
              <a:t>Increase </a:t>
            </a:r>
            <a:r>
              <a:rPr lang="en-US" dirty="0" err="1">
                <a:solidFill>
                  <a:schemeClr val="bg1"/>
                </a:solidFill>
              </a:rPr>
              <a:t>perf+security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complex</a:t>
            </a:r>
          </a:p>
          <a:p>
            <a:r>
              <a:rPr lang="en-US" dirty="0">
                <a:solidFill>
                  <a:schemeClr val="bg1"/>
                </a:solidFill>
              </a:rPr>
              <a:t>Model change mgmt.</a:t>
            </a:r>
          </a:p>
          <a:p>
            <a:r>
              <a:rPr lang="en-US" dirty="0">
                <a:solidFill>
                  <a:schemeClr val="bg1"/>
                </a:solidFill>
              </a:rPr>
              <a:t>Limited scope</a:t>
            </a:r>
          </a:p>
          <a:p>
            <a:r>
              <a:rPr lang="en-US" dirty="0">
                <a:solidFill>
                  <a:schemeClr val="bg1"/>
                </a:solidFill>
              </a:rPr>
              <a:t>Task not data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Eventual Consistency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66E5C-9D8A-4A80-BCAD-F7DBF4FE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6956"/>
            <a:ext cx="6250769" cy="22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8440-2869-4C5D-8AAF-5484C14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CQRS Use Cases - Good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CC83-1D63-41B5-BD6B-8E1568780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6" y="2500132"/>
            <a:ext cx="3826933" cy="42393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Collaborative domain</a:t>
            </a:r>
          </a:p>
          <a:p>
            <a:r>
              <a:rPr lang="en-US" dirty="0">
                <a:solidFill>
                  <a:schemeClr val="bg1"/>
                </a:solidFill>
              </a:rPr>
              <a:t>DDD</a:t>
            </a:r>
          </a:p>
          <a:p>
            <a:r>
              <a:rPr lang="en-US" dirty="0">
                <a:solidFill>
                  <a:schemeClr val="bg1"/>
                </a:solidFill>
              </a:rPr>
              <a:t>R to W ratios high</a:t>
            </a:r>
          </a:p>
          <a:p>
            <a:r>
              <a:rPr lang="en-US" dirty="0">
                <a:solidFill>
                  <a:schemeClr val="bg1"/>
                </a:solidFill>
              </a:rPr>
              <a:t>Separation of concerns</a:t>
            </a:r>
          </a:p>
          <a:p>
            <a:r>
              <a:rPr lang="en-US" dirty="0">
                <a:solidFill>
                  <a:schemeClr val="bg1"/>
                </a:solidFill>
              </a:rPr>
              <a:t>Different read models</a:t>
            </a:r>
          </a:p>
          <a:p>
            <a:r>
              <a:rPr lang="en-US" dirty="0">
                <a:solidFill>
                  <a:schemeClr val="bg1"/>
                </a:solidFill>
              </a:rPr>
              <a:t>Evolving BL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66E5C-9D8A-4A80-BCAD-F7DBF4FE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6956"/>
            <a:ext cx="6250769" cy="22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34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8440-2869-4C5D-8AAF-5484C14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CQRS Use Cases - Bad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CC83-1D63-41B5-BD6B-8E1568780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6" y="2986268"/>
            <a:ext cx="3826933" cy="37531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domains</a:t>
            </a:r>
          </a:p>
          <a:p>
            <a:r>
              <a:rPr lang="en-US" dirty="0">
                <a:solidFill>
                  <a:schemeClr val="bg1"/>
                </a:solidFill>
              </a:rPr>
              <a:t>Less Data</a:t>
            </a:r>
          </a:p>
          <a:p>
            <a:r>
              <a:rPr lang="en-US" dirty="0">
                <a:solidFill>
                  <a:schemeClr val="bg1"/>
                </a:solidFill>
              </a:rPr>
              <a:t>Whole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66E5C-9D8A-4A80-BCAD-F7DBF4FE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6956"/>
            <a:ext cx="6250769" cy="22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96A0CA-8D9A-4377-A335-A3287D9A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it all ties together</a:t>
            </a:r>
          </a:p>
        </p:txBody>
      </p:sp>
    </p:spTree>
    <p:extLst>
      <p:ext uri="{BB962C8B-B14F-4D97-AF65-F5344CB8AC3E}">
        <p14:creationId xmlns:p14="http://schemas.microsoft.com/office/powerpoint/2010/main" val="959433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BE3A4-C25B-4040-8EB3-7F75AFC5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sourcing + CQRS + Materialized views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B8827E05-FD56-44AE-B6AE-DC8EB472A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3822" y="534921"/>
            <a:ext cx="6553545" cy="5796100"/>
          </a:xfrm>
          <a:prstGeom prst="rect">
            <a:avLst/>
          </a:prstGeom>
        </p:spPr>
      </p:pic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7B1E5A43-C594-48D2-9077-CFC855326943}"/>
              </a:ext>
            </a:extLst>
          </p:cNvPr>
          <p:cNvSpPr/>
          <p:nvPr/>
        </p:nvSpPr>
        <p:spPr>
          <a:xfrm>
            <a:off x="169333" y="3801979"/>
            <a:ext cx="4984489" cy="288757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Still Eventually Consistent</a:t>
            </a:r>
          </a:p>
        </p:txBody>
      </p:sp>
    </p:spTree>
    <p:extLst>
      <p:ext uri="{BB962C8B-B14F-4D97-AF65-F5344CB8AC3E}">
        <p14:creationId xmlns:p14="http://schemas.microsoft.com/office/powerpoint/2010/main" val="4033770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676FEF-BA23-4CA8-B68D-EC77EB99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Lambda Architecture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6F540-D6A5-4409-A838-118D1E844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88" y="1032933"/>
            <a:ext cx="8517542" cy="4961467"/>
          </a:xfrm>
          <a:prstGeom prst="rect">
            <a:avLst/>
          </a:prstGeom>
        </p:spPr>
      </p:pic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43F7E14-B853-4029-8ECC-E340C7BDBA8F}"/>
              </a:ext>
            </a:extLst>
          </p:cNvPr>
          <p:cNvSpPr/>
          <p:nvPr/>
        </p:nvSpPr>
        <p:spPr>
          <a:xfrm>
            <a:off x="8365067" y="1142999"/>
            <a:ext cx="2082800" cy="26670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Materialized View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AF38ABCB-C9AB-42D1-959B-89BBA32BCF4B}"/>
              </a:ext>
            </a:extLst>
          </p:cNvPr>
          <p:cNvSpPr/>
          <p:nvPr/>
        </p:nvSpPr>
        <p:spPr>
          <a:xfrm>
            <a:off x="5527952" y="1151495"/>
            <a:ext cx="2082800" cy="26670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store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C8DEA-761C-41EB-B1F8-8B7785D6D572}"/>
              </a:ext>
            </a:extLst>
          </p:cNvPr>
          <p:cNvSpPr/>
          <p:nvPr/>
        </p:nvSpPr>
        <p:spPr>
          <a:xfrm>
            <a:off x="10854267" y="3048000"/>
            <a:ext cx="1102232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Query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05313-ECF8-4B15-9F6D-321D69CB2EF1}"/>
              </a:ext>
            </a:extLst>
          </p:cNvPr>
          <p:cNvSpPr/>
          <p:nvPr/>
        </p:nvSpPr>
        <p:spPr>
          <a:xfrm>
            <a:off x="3064989" y="3302000"/>
            <a:ext cx="177567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85AEE-B19D-46D7-97D2-320FA572981C}"/>
              </a:ext>
            </a:extLst>
          </p:cNvPr>
          <p:cNvSpPr/>
          <p:nvPr/>
        </p:nvSpPr>
        <p:spPr>
          <a:xfrm>
            <a:off x="5527952" y="4182533"/>
            <a:ext cx="4919915" cy="15239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Speed layer – solves latency</a:t>
            </a:r>
          </a:p>
        </p:txBody>
      </p:sp>
    </p:spTree>
    <p:extLst>
      <p:ext uri="{BB962C8B-B14F-4D97-AF65-F5344CB8AC3E}">
        <p14:creationId xmlns:p14="http://schemas.microsoft.com/office/powerpoint/2010/main" val="1669160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96A0CA-8D9A-4377-A335-A3287D9A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Cosmos DB simplifies things</a:t>
            </a:r>
          </a:p>
        </p:txBody>
      </p:sp>
    </p:spTree>
    <p:extLst>
      <p:ext uri="{BB962C8B-B14F-4D97-AF65-F5344CB8AC3E}">
        <p14:creationId xmlns:p14="http://schemas.microsoft.com/office/powerpoint/2010/main" val="318822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96A0CA-8D9A-4377-A335-A3287D9A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 to Lambda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4212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25403-7628-4FE4-95D5-F480C953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Simplify Lambda Architecture with Cosmos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D7AA5-3E83-44D7-AF23-DE2BEEE13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890990"/>
            <a:ext cx="8398933" cy="52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4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1DC66-FA6D-4F05-88CA-0311A47B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Lambda Architecture Cosmos DB – Batch and Serving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0BCF2-F927-468F-AA22-5068841CB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7" y="1522827"/>
            <a:ext cx="8393935" cy="51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7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C8333-4281-44B5-91B9-9386C798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Lambda Architecture Cosmos DB – Speed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A35-F421-48C9-BB28-2366D1CDB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98" y="1675227"/>
            <a:ext cx="7203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1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5B6BF-4EA1-47AC-ACEF-045BF7FD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Lambda Architecture Cosmos DB - Re-architected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A3E25-E3D4-490B-A2A3-4410005B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48" y="1641360"/>
            <a:ext cx="8664903" cy="50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82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96A0CA-8D9A-4377-A335-A3287D9A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3002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Architecture - Criticism</a:t>
            </a:r>
          </a:p>
        </p:txBody>
      </p:sp>
    </p:spTree>
    <p:extLst>
      <p:ext uri="{BB962C8B-B14F-4D97-AF65-F5344CB8AC3E}">
        <p14:creationId xmlns:p14="http://schemas.microsoft.com/office/powerpoint/2010/main" val="149898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676FEF-BA23-4CA8-B68D-EC77EB99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bg1"/>
                </a:solidFill>
              </a:rPr>
              <a:t>Lambda Architecture - downside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6F540-D6A5-4409-A838-118D1E844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55" y="1675227"/>
            <a:ext cx="75436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898A6-5F88-4B20-BE46-399AA323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Kappa Architecture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7EFF1A-C801-4745-828C-F44BCECDE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99" y="2509911"/>
            <a:ext cx="95189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80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D267083-1AAF-472D-B8A5-4A3C5AF9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Pros and Cons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FF2959-ECD1-4E63-B7A1-24C02491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6751" y="377648"/>
            <a:ext cx="3474621" cy="2780412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/>
              <a:t>Re-processing costly</a:t>
            </a:r>
          </a:p>
          <a:p>
            <a:pPr lvl="1"/>
            <a:r>
              <a:rPr lang="en-US" sz="2800" dirty="0"/>
              <a:t>Speed layer always busy</a:t>
            </a:r>
          </a:p>
          <a:p>
            <a:pPr lvl="1"/>
            <a:r>
              <a:rPr lang="en-US" sz="2800" dirty="0"/>
              <a:t>Less robust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161FBB-F5BF-4738-AAB0-305172C34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8791" y="3644363"/>
            <a:ext cx="2878409" cy="1792281"/>
          </a:xfrm>
        </p:spPr>
        <p:txBody>
          <a:bodyPr anchor="ctr">
            <a:noAutofit/>
          </a:bodyPr>
          <a:lstStyle/>
          <a:p>
            <a:r>
              <a:rPr lang="en-US" dirty="0"/>
              <a:t>No batch layer, less complex</a:t>
            </a:r>
          </a:p>
          <a:p>
            <a:r>
              <a:rPr lang="en-US" dirty="0"/>
              <a:t>Re-processing infrequent</a:t>
            </a:r>
          </a:p>
          <a:p>
            <a:r>
              <a:rPr lang="en-US" dirty="0"/>
              <a:t>Runs on fixed memory</a:t>
            </a:r>
          </a:p>
          <a:p>
            <a:r>
              <a:rPr lang="en-US" dirty="0"/>
              <a:t>Horizontally scalable</a:t>
            </a:r>
          </a:p>
          <a:p>
            <a:r>
              <a:rPr lang="en-US" dirty="0"/>
              <a:t>Fewer resources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4FD59-BF51-4836-9D18-732D4C928981}"/>
              </a:ext>
            </a:extLst>
          </p:cNvPr>
          <p:cNvSpPr txBox="1"/>
          <p:nvPr/>
        </p:nvSpPr>
        <p:spPr>
          <a:xfrm>
            <a:off x="9278791" y="1900389"/>
            <a:ext cx="169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CF3F06-C82E-4B5F-AEBA-F3081C40502D}"/>
              </a:ext>
            </a:extLst>
          </p:cNvPr>
          <p:cNvSpPr txBox="1"/>
          <p:nvPr/>
        </p:nvSpPr>
        <p:spPr>
          <a:xfrm>
            <a:off x="4537458" y="53934"/>
            <a:ext cx="169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4238517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4ED06-AFA2-4A11-B8EF-C77FE0A876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8" b="187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C4A41-E68C-470C-83D6-92DE0EF1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1554"/>
            <a:ext cx="12191979" cy="74483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Evolution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8E5FE5-44AD-4827-93E0-08A03058639A}"/>
              </a:ext>
            </a:extLst>
          </p:cNvPr>
          <p:cNvSpPr txBox="1"/>
          <p:nvPr/>
        </p:nvSpPr>
        <p:spPr>
          <a:xfrm>
            <a:off x="289402" y="5431424"/>
            <a:ext cx="191346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Materialized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48FE5-85BE-490B-A882-1AC993856484}"/>
              </a:ext>
            </a:extLst>
          </p:cNvPr>
          <p:cNvSpPr txBox="1"/>
          <p:nvPr/>
        </p:nvSpPr>
        <p:spPr>
          <a:xfrm>
            <a:off x="2492251" y="5435017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Sourcing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40E37-E1EE-442B-B804-29B2B79F71F0}"/>
              </a:ext>
            </a:extLst>
          </p:cNvPr>
          <p:cNvSpPr txBox="1"/>
          <p:nvPr/>
        </p:nvSpPr>
        <p:spPr>
          <a:xfrm>
            <a:off x="4722864" y="543501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CQRS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7245B-AA47-4BA5-B845-421C58B33F8A}"/>
              </a:ext>
            </a:extLst>
          </p:cNvPr>
          <p:cNvSpPr txBox="1"/>
          <p:nvPr/>
        </p:nvSpPr>
        <p:spPr>
          <a:xfrm>
            <a:off x="6095989" y="5431423"/>
            <a:ext cx="164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Kappa/Lambda 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160E18-D12B-4A26-A3BF-75E1AC777D60}"/>
              </a:ext>
            </a:extLst>
          </p:cNvPr>
          <p:cNvSpPr txBox="1"/>
          <p:nvPr/>
        </p:nvSpPr>
        <p:spPr>
          <a:xfrm>
            <a:off x="8700571" y="5431423"/>
            <a:ext cx="111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????????</a:t>
            </a:r>
          </a:p>
        </p:txBody>
      </p:sp>
    </p:spTree>
    <p:extLst>
      <p:ext uri="{BB962C8B-B14F-4D97-AF65-F5344CB8AC3E}">
        <p14:creationId xmlns:p14="http://schemas.microsoft.com/office/powerpoint/2010/main" val="314616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0" y="3630529"/>
            <a:ext cx="434717" cy="438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471" y="4273542"/>
            <a:ext cx="463419" cy="347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077" y="4811274"/>
            <a:ext cx="504770" cy="4243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5" y="5432551"/>
            <a:ext cx="495856" cy="454733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1459685" y="528393"/>
            <a:ext cx="4517282" cy="2794224"/>
          </a:xfrm>
          <a:prstGeom prst="rect">
            <a:avLst/>
          </a:prstGeom>
        </p:spPr>
        <p:txBody>
          <a:bodyPr vert="horz" lIns="91427" tIns="45713" rIns="91427" bIns="45713" rtlCol="0">
            <a:normAutofit fontScale="92500" lnSpcReduction="10000"/>
          </a:bodyPr>
          <a:lstStyle>
            <a:lvl1pPr marL="458100" indent="-2772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/>
              <a:buChar char="•"/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 Hari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Consultant @ Nebbia Tech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MVP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President, Orlando .NET UG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53535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Organizer, Orlando Codecamp</a:t>
            </a:r>
          </a:p>
          <a:p>
            <a:pPr marL="90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353535">
                  <a:lumMod val="75000"/>
                  <a:lumOff val="2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987846" y="3630529"/>
            <a:ext cx="3841453" cy="2344982"/>
          </a:xfrm>
          <a:prstGeom prst="rect">
            <a:avLst/>
          </a:prstGeom>
        </p:spPr>
        <p:txBody>
          <a:bodyPr vert="horz" lIns="91427" tIns="45713" rIns="91427" bIns="45713" rtlCol="0">
            <a:normAutofit lnSpcReduction="10000"/>
          </a:bodyPr>
          <a:lstStyle>
            <a:lvl1pPr marL="458100" indent="-277200" algn="l" defTabSz="4572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/>
              <a:buChar char="•"/>
              <a:defRPr sz="2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santoshhari.wordpress.com</a:t>
            </a: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santosh@nebbiatech.com</a:t>
            </a: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@_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s_hari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90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Pct val="1000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/in/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santoshhari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C8FA6-8A25-490A-AA57-C71118B5F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06" y="2099436"/>
            <a:ext cx="2094494" cy="2094494"/>
          </a:xfrm>
          <a:prstGeom prst="rect">
            <a:avLst/>
          </a:prstGeom>
        </p:spPr>
      </p:pic>
      <p:pic>
        <p:nvPicPr>
          <p:cNvPr id="11" name="Picture 2" descr="MVP Award">
            <a:extLst>
              <a:ext uri="{FF2B5EF4-FFF2-40B4-BE49-F238E27FC236}">
                <a16:creationId xmlns:a16="http://schemas.microsoft.com/office/drawing/2014/main" id="{7F2A5335-77FD-4CB9-AE16-E48863D1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099436"/>
            <a:ext cx="1340478" cy="20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048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Modern data system scale horizontal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5067302" y="1240971"/>
            <a:ext cx="1959429" cy="158387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Application</a:t>
            </a:r>
          </a:p>
        </p:txBody>
      </p:sp>
      <p:sp>
        <p:nvSpPr>
          <p:cNvPr id="7" name="Cylinder 6"/>
          <p:cNvSpPr/>
          <p:nvPr/>
        </p:nvSpPr>
        <p:spPr>
          <a:xfrm>
            <a:off x="1801589" y="5061858"/>
            <a:ext cx="1926771" cy="10123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Server</a:t>
            </a:r>
          </a:p>
        </p:txBody>
      </p:sp>
      <p:cxnSp>
        <p:nvCxnSpPr>
          <p:cNvPr id="9" name="Connector: Curved 8"/>
          <p:cNvCxnSpPr>
            <a:stCxn id="5" idx="2"/>
            <a:endCxn id="7" idx="1"/>
          </p:cNvCxnSpPr>
          <p:nvPr/>
        </p:nvCxnSpPr>
        <p:spPr>
          <a:xfrm rot="5400000">
            <a:off x="3287488" y="2302330"/>
            <a:ext cx="2237015" cy="3282042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ylinder 13"/>
          <p:cNvSpPr/>
          <p:nvPr/>
        </p:nvSpPr>
        <p:spPr>
          <a:xfrm>
            <a:off x="4120246" y="5068207"/>
            <a:ext cx="1926771" cy="10123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Server</a:t>
            </a:r>
          </a:p>
        </p:txBody>
      </p:sp>
      <p:sp>
        <p:nvSpPr>
          <p:cNvPr id="17" name="Cylinder 16"/>
          <p:cNvSpPr/>
          <p:nvPr/>
        </p:nvSpPr>
        <p:spPr>
          <a:xfrm>
            <a:off x="6421212" y="5074555"/>
            <a:ext cx="1926771" cy="10123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496300" y="4766129"/>
            <a:ext cx="1828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/>
          <p:cNvCxnSpPr>
            <a:stCxn id="5" idx="2"/>
            <a:endCxn id="14" idx="1"/>
          </p:cNvCxnSpPr>
          <p:nvPr/>
        </p:nvCxnSpPr>
        <p:spPr>
          <a:xfrm rot="5400000">
            <a:off x="4443643" y="3464834"/>
            <a:ext cx="2243363" cy="963385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/>
          <p:cNvCxnSpPr>
            <a:stCxn id="5" idx="2"/>
            <a:endCxn id="17" idx="1"/>
          </p:cNvCxnSpPr>
          <p:nvPr/>
        </p:nvCxnSpPr>
        <p:spPr>
          <a:xfrm rot="16200000" flipH="1">
            <a:off x="5590949" y="3280908"/>
            <a:ext cx="2249712" cy="1337582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4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081" y="0"/>
            <a:ext cx="10515600" cy="1325563"/>
          </a:xfrm>
        </p:spPr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E59DD-0C9A-4FF4-A21A-41BBC07D7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2" y="1725399"/>
            <a:ext cx="8553976" cy="41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3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1D760-6C60-4C4D-B42A-271C3EDD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 of data processing in distributed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02AA0-A1D3-4CB9-942A-8D406B37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/>
              <a:t>High latency</a:t>
            </a:r>
          </a:p>
          <a:p>
            <a:pPr lvl="1"/>
            <a:r>
              <a:rPr lang="en-US" sz="1600" dirty="0"/>
              <a:t>Unable to read latest writes</a:t>
            </a:r>
          </a:p>
          <a:p>
            <a:pPr lvl="1"/>
            <a:r>
              <a:rPr lang="en-US" sz="1600" dirty="0"/>
              <a:t>Keep data in it’s original form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BFC5E5-5559-4284-A299-4C4497435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/>
              <a:t>Low latency</a:t>
            </a:r>
          </a:p>
          <a:p>
            <a:pPr lvl="1"/>
            <a:r>
              <a:rPr lang="en-US" sz="1600" dirty="0"/>
              <a:t>Issues querying large amounts of historical data</a:t>
            </a:r>
          </a:p>
          <a:p>
            <a:pPr lvl="1"/>
            <a:r>
              <a:rPr lang="en-US" sz="1600" dirty="0"/>
              <a:t>Fault tolerance</a:t>
            </a:r>
          </a:p>
          <a:p>
            <a:pPr lvl="1"/>
            <a:r>
              <a:rPr lang="en-US" sz="1600" dirty="0"/>
              <a:t>Not very scalable</a:t>
            </a:r>
          </a:p>
        </p:txBody>
      </p:sp>
    </p:spTree>
    <p:extLst>
      <p:ext uri="{BB962C8B-B14F-4D97-AF65-F5344CB8AC3E}">
        <p14:creationId xmlns:p14="http://schemas.microsoft.com/office/powerpoint/2010/main" val="320593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CB0A3-47A1-4AAA-A748-E15EF8E6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Lambda Architecture?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9F801A-A21D-462C-B3E0-700A6393F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30253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68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66DFE0-98F0-4396-87D5-8E3BE8A5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Lambda Architecture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4E169-F097-4F87-8F18-402758050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38" y="1675227"/>
            <a:ext cx="770912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8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bb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- Azure Intro" id="{6B5EF886-04F2-488E-9431-2ED0D51BC9FA}" vid="{8EF1FE1A-3622-42A8-BE3C-47287DEF2B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3887</Words>
  <Application>Microsoft Office PowerPoint</Application>
  <PresentationFormat>Widescreen</PresentationFormat>
  <Paragraphs>539</Paragraphs>
  <Slides>49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Segoe UI Light</vt:lpstr>
      <vt:lpstr>Office Theme</vt:lpstr>
      <vt:lpstr>Nebbia</vt:lpstr>
      <vt:lpstr>Lambda Architecture</vt:lpstr>
      <vt:lpstr>PowerPoint Presentation</vt:lpstr>
      <vt:lpstr>Agenda</vt:lpstr>
      <vt:lpstr>Intro to Lambda Architecture</vt:lpstr>
      <vt:lpstr>Modern data system scale horizontal</vt:lpstr>
      <vt:lpstr>CAP Theorem</vt:lpstr>
      <vt:lpstr>Challenge of data processing in distributed systems</vt:lpstr>
      <vt:lpstr>What is Lambda Architecture?</vt:lpstr>
      <vt:lpstr>Lambda Architecture Overview</vt:lpstr>
      <vt:lpstr>Use Case Scenarios</vt:lpstr>
      <vt:lpstr>Pros and Cons</vt:lpstr>
      <vt:lpstr>Cosmos DB</vt:lpstr>
      <vt:lpstr>Enter Cosmos DB</vt:lpstr>
      <vt:lpstr>Cosmos DB Change Feed</vt:lpstr>
      <vt:lpstr>Relevant Patterns</vt:lpstr>
      <vt:lpstr>Patterns to know</vt:lpstr>
      <vt:lpstr>Materialized View</vt:lpstr>
      <vt:lpstr>What problems does Materialized View solve</vt:lpstr>
      <vt:lpstr>How does Materialized View solve these problems</vt:lpstr>
      <vt:lpstr>Materialized View considerations</vt:lpstr>
      <vt:lpstr>Materialized View use cases - good</vt:lpstr>
      <vt:lpstr>Materialized View use cases - bad</vt:lpstr>
      <vt:lpstr>Event Sourcing</vt:lpstr>
      <vt:lpstr>What problems does Event Sourcing solve?</vt:lpstr>
      <vt:lpstr>How Event Sourcing solves these problems</vt:lpstr>
      <vt:lpstr>Event Sourcing advantages</vt:lpstr>
      <vt:lpstr>Event Sourcing considerations</vt:lpstr>
      <vt:lpstr>Event Sourcing use cases - good</vt:lpstr>
      <vt:lpstr>Event Sourcing use cases - bad</vt:lpstr>
      <vt:lpstr>CQRS</vt:lpstr>
      <vt:lpstr>What problems does CQRS solve</vt:lpstr>
      <vt:lpstr>How does CQRS solve these problems? </vt:lpstr>
      <vt:lpstr>CQRS Considerations </vt:lpstr>
      <vt:lpstr>CQRS Use Cases - Good</vt:lpstr>
      <vt:lpstr>CQRS Use Cases - Bad</vt:lpstr>
      <vt:lpstr>How it all ties together</vt:lpstr>
      <vt:lpstr>Event sourcing + CQRS + Materialized views</vt:lpstr>
      <vt:lpstr>Lambda Architecture </vt:lpstr>
      <vt:lpstr>How Cosmos DB simplifies things</vt:lpstr>
      <vt:lpstr>Simplify Lambda Architecture with Cosmos DB</vt:lpstr>
      <vt:lpstr>Lambda Architecture Cosmos DB – Batch and Serving Layers</vt:lpstr>
      <vt:lpstr>Lambda Architecture Cosmos DB – Speed Layer</vt:lpstr>
      <vt:lpstr>Lambda Architecture Cosmos DB - Re-architected</vt:lpstr>
      <vt:lpstr>Lambda Architecture - Criticism</vt:lpstr>
      <vt:lpstr>Lambda Architecture - downside </vt:lpstr>
      <vt:lpstr>Kappa Architecture</vt:lpstr>
      <vt:lpstr>Pros and Cons</vt:lpstr>
      <vt:lpstr>Evolution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Architecture</dc:title>
  <dc:creator>Santosh Hari</dc:creator>
  <cp:lastModifiedBy>Santosh Hari</cp:lastModifiedBy>
  <cp:revision>9</cp:revision>
  <dcterms:created xsi:type="dcterms:W3CDTF">2019-03-30T16:56:01Z</dcterms:created>
  <dcterms:modified xsi:type="dcterms:W3CDTF">2019-03-30T18:02:23Z</dcterms:modified>
</cp:coreProperties>
</file>