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4" r:id="rId5"/>
    <p:sldId id="258" r:id="rId6"/>
    <p:sldId id="267" r:id="rId7"/>
    <p:sldId id="259" r:id="rId8"/>
    <p:sldId id="268" r:id="rId9"/>
    <p:sldId id="274" r:id="rId10"/>
    <p:sldId id="275" r:id="rId11"/>
    <p:sldId id="276" r:id="rId12"/>
    <p:sldId id="277" r:id="rId13"/>
    <p:sldId id="278" r:id="rId14"/>
    <p:sldId id="262"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798D7E-B06D-4996-8A63-1E97D5C5880A}"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A97B2B-839C-4441-A226-BB0F34525009}" type="slidenum">
              <a:rPr lang="en-IN" smtClean="0"/>
              <a:t>‹#›</a:t>
            </a:fld>
            <a:endParaRPr lang="en-IN"/>
          </a:p>
        </p:txBody>
      </p:sp>
    </p:spTree>
    <p:extLst>
      <p:ext uri="{BB962C8B-B14F-4D97-AF65-F5344CB8AC3E}">
        <p14:creationId xmlns:p14="http://schemas.microsoft.com/office/powerpoint/2010/main" val="3948085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798D7E-B06D-4996-8A63-1E97D5C5880A}" type="datetimeFigureOut">
              <a:rPr lang="en-IN" smtClean="0"/>
              <a:t>07-01-2023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A97B2B-839C-4441-A226-BB0F34525009}" type="slidenum">
              <a:rPr lang="en-IN" smtClean="0"/>
              <a:t>‹#›</a:t>
            </a:fld>
            <a:endParaRPr lang="en-IN"/>
          </a:p>
        </p:txBody>
      </p:sp>
    </p:spTree>
    <p:extLst>
      <p:ext uri="{BB962C8B-B14F-4D97-AF65-F5344CB8AC3E}">
        <p14:creationId xmlns:p14="http://schemas.microsoft.com/office/powerpoint/2010/main" val="1057523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798D7E-B06D-4996-8A63-1E97D5C5880A}" type="datetimeFigureOut">
              <a:rPr lang="en-IN" smtClean="0"/>
              <a:t>07-01-2023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A97B2B-839C-4441-A226-BB0F34525009}" type="slidenum">
              <a:rPr lang="en-IN" smtClean="0"/>
              <a:t>‹#›</a:t>
            </a:fld>
            <a:endParaRPr lang="en-IN"/>
          </a:p>
        </p:txBody>
      </p:sp>
    </p:spTree>
    <p:extLst>
      <p:ext uri="{BB962C8B-B14F-4D97-AF65-F5344CB8AC3E}">
        <p14:creationId xmlns:p14="http://schemas.microsoft.com/office/powerpoint/2010/main" val="682518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798D7E-B06D-4996-8A63-1E97D5C5880A}" type="datetimeFigureOut">
              <a:rPr lang="en-IN" smtClean="0"/>
              <a:t>07-01-2023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A97B2B-839C-4441-A226-BB0F34525009}"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26227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798D7E-B06D-4996-8A63-1E97D5C5880A}" type="datetimeFigureOut">
              <a:rPr lang="en-IN" smtClean="0"/>
              <a:t>07-01-2023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A97B2B-839C-4441-A226-BB0F34525009}" type="slidenum">
              <a:rPr lang="en-IN" smtClean="0"/>
              <a:t>‹#›</a:t>
            </a:fld>
            <a:endParaRPr lang="en-IN"/>
          </a:p>
        </p:txBody>
      </p:sp>
    </p:spTree>
    <p:extLst>
      <p:ext uri="{BB962C8B-B14F-4D97-AF65-F5344CB8AC3E}">
        <p14:creationId xmlns:p14="http://schemas.microsoft.com/office/powerpoint/2010/main" val="2125106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F798D7E-B06D-4996-8A63-1E97D5C5880A}" type="datetimeFigureOut">
              <a:rPr lang="en-IN" smtClean="0"/>
              <a:t>07-01-2023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A97B2B-839C-4441-A226-BB0F34525009}" type="slidenum">
              <a:rPr lang="en-IN" smtClean="0"/>
              <a:t>‹#›</a:t>
            </a:fld>
            <a:endParaRPr lang="en-IN"/>
          </a:p>
        </p:txBody>
      </p:sp>
    </p:spTree>
    <p:extLst>
      <p:ext uri="{BB962C8B-B14F-4D97-AF65-F5344CB8AC3E}">
        <p14:creationId xmlns:p14="http://schemas.microsoft.com/office/powerpoint/2010/main" val="749687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F798D7E-B06D-4996-8A63-1E97D5C5880A}" type="datetimeFigureOut">
              <a:rPr lang="en-IN" smtClean="0"/>
              <a:t>07-01-2023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A97B2B-839C-4441-A226-BB0F34525009}" type="slidenum">
              <a:rPr lang="en-IN" smtClean="0"/>
              <a:t>‹#›</a:t>
            </a:fld>
            <a:endParaRPr lang="en-IN"/>
          </a:p>
        </p:txBody>
      </p:sp>
    </p:spTree>
    <p:extLst>
      <p:ext uri="{BB962C8B-B14F-4D97-AF65-F5344CB8AC3E}">
        <p14:creationId xmlns:p14="http://schemas.microsoft.com/office/powerpoint/2010/main" val="3417333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98D7E-B06D-4996-8A63-1E97D5C5880A}"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A97B2B-839C-4441-A226-BB0F34525009}" type="slidenum">
              <a:rPr lang="en-IN" smtClean="0"/>
              <a:t>‹#›</a:t>
            </a:fld>
            <a:endParaRPr lang="en-IN"/>
          </a:p>
        </p:txBody>
      </p:sp>
    </p:spTree>
    <p:extLst>
      <p:ext uri="{BB962C8B-B14F-4D97-AF65-F5344CB8AC3E}">
        <p14:creationId xmlns:p14="http://schemas.microsoft.com/office/powerpoint/2010/main" val="8277251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98D7E-B06D-4996-8A63-1E97D5C5880A}"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A97B2B-839C-4441-A226-BB0F34525009}" type="slidenum">
              <a:rPr lang="en-IN" smtClean="0"/>
              <a:t>‹#›</a:t>
            </a:fld>
            <a:endParaRPr lang="en-IN"/>
          </a:p>
        </p:txBody>
      </p:sp>
    </p:spTree>
    <p:extLst>
      <p:ext uri="{BB962C8B-B14F-4D97-AF65-F5344CB8AC3E}">
        <p14:creationId xmlns:p14="http://schemas.microsoft.com/office/powerpoint/2010/main" val="11352119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00B0641-46D4-4ECB-B5DE-A5BDAC450123}" type="datetimeFigureOut">
              <a:rPr lang="en-US" smtClean="0"/>
              <a:pPr/>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26FBE7-CC16-4DFD-8104-B980FAE64BEF}" type="slidenum">
              <a:rPr lang="en-US" smtClean="0"/>
              <a:pPr/>
              <a:t>‹#›</a:t>
            </a:fld>
            <a:endParaRPr lang="en-US"/>
          </a:p>
        </p:txBody>
      </p:sp>
    </p:spTree>
    <p:extLst>
      <p:ext uri="{BB962C8B-B14F-4D97-AF65-F5344CB8AC3E}">
        <p14:creationId xmlns:p14="http://schemas.microsoft.com/office/powerpoint/2010/main" val="112921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98D7E-B06D-4996-8A63-1E97D5C5880A}"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A97B2B-839C-4441-A226-BB0F34525009}" type="slidenum">
              <a:rPr lang="en-IN" smtClean="0"/>
              <a:t>‹#›</a:t>
            </a:fld>
            <a:endParaRPr lang="en-IN"/>
          </a:p>
        </p:txBody>
      </p:sp>
    </p:spTree>
    <p:extLst>
      <p:ext uri="{BB962C8B-B14F-4D97-AF65-F5344CB8AC3E}">
        <p14:creationId xmlns:p14="http://schemas.microsoft.com/office/powerpoint/2010/main" val="42957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798D7E-B06D-4996-8A63-1E97D5C5880A}"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A97B2B-839C-4441-A226-BB0F34525009}" type="slidenum">
              <a:rPr lang="en-IN" smtClean="0"/>
              <a:t>‹#›</a:t>
            </a:fld>
            <a:endParaRPr lang="en-IN"/>
          </a:p>
        </p:txBody>
      </p:sp>
    </p:spTree>
    <p:extLst>
      <p:ext uri="{BB962C8B-B14F-4D97-AF65-F5344CB8AC3E}">
        <p14:creationId xmlns:p14="http://schemas.microsoft.com/office/powerpoint/2010/main" val="1345813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798D7E-B06D-4996-8A63-1E97D5C5880A}" type="datetimeFigureOut">
              <a:rPr lang="en-IN" smtClean="0"/>
              <a:t>07-01-2023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A97B2B-839C-4441-A226-BB0F34525009}" type="slidenum">
              <a:rPr lang="en-IN" smtClean="0"/>
              <a:t>‹#›</a:t>
            </a:fld>
            <a:endParaRPr lang="en-IN"/>
          </a:p>
        </p:txBody>
      </p:sp>
    </p:spTree>
    <p:extLst>
      <p:ext uri="{BB962C8B-B14F-4D97-AF65-F5344CB8AC3E}">
        <p14:creationId xmlns:p14="http://schemas.microsoft.com/office/powerpoint/2010/main" val="3023177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798D7E-B06D-4996-8A63-1E97D5C5880A}" type="datetimeFigureOut">
              <a:rPr lang="en-IN" smtClean="0"/>
              <a:t>07-01-2023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A97B2B-839C-4441-A226-BB0F34525009}" type="slidenum">
              <a:rPr lang="en-IN" smtClean="0"/>
              <a:t>‹#›</a:t>
            </a:fld>
            <a:endParaRPr lang="en-IN"/>
          </a:p>
        </p:txBody>
      </p:sp>
    </p:spTree>
    <p:extLst>
      <p:ext uri="{BB962C8B-B14F-4D97-AF65-F5344CB8AC3E}">
        <p14:creationId xmlns:p14="http://schemas.microsoft.com/office/powerpoint/2010/main" val="924034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798D7E-B06D-4996-8A63-1E97D5C5880A}" type="datetimeFigureOut">
              <a:rPr lang="en-IN" smtClean="0"/>
              <a:t>07-01-2023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A97B2B-839C-4441-A226-BB0F34525009}" type="slidenum">
              <a:rPr lang="en-IN" smtClean="0"/>
              <a:t>‹#›</a:t>
            </a:fld>
            <a:endParaRPr lang="en-IN"/>
          </a:p>
        </p:txBody>
      </p:sp>
    </p:spTree>
    <p:extLst>
      <p:ext uri="{BB962C8B-B14F-4D97-AF65-F5344CB8AC3E}">
        <p14:creationId xmlns:p14="http://schemas.microsoft.com/office/powerpoint/2010/main" val="2048141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F798D7E-B06D-4996-8A63-1E97D5C5880A}" type="datetimeFigureOut">
              <a:rPr lang="en-IN" smtClean="0"/>
              <a:t>07-01-2023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AA97B2B-839C-4441-A226-BB0F34525009}" type="slidenum">
              <a:rPr lang="en-IN" smtClean="0"/>
              <a:t>‹#›</a:t>
            </a:fld>
            <a:endParaRPr lang="en-IN"/>
          </a:p>
        </p:txBody>
      </p:sp>
    </p:spTree>
    <p:extLst>
      <p:ext uri="{BB962C8B-B14F-4D97-AF65-F5344CB8AC3E}">
        <p14:creationId xmlns:p14="http://schemas.microsoft.com/office/powerpoint/2010/main" val="2259288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798D7E-B06D-4996-8A63-1E97D5C5880A}" type="datetimeFigureOut">
              <a:rPr lang="en-IN" smtClean="0"/>
              <a:t>07-01-2023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A97B2B-839C-4441-A226-BB0F34525009}" type="slidenum">
              <a:rPr lang="en-IN" smtClean="0"/>
              <a:t>‹#›</a:t>
            </a:fld>
            <a:endParaRPr lang="en-IN"/>
          </a:p>
        </p:txBody>
      </p:sp>
    </p:spTree>
    <p:extLst>
      <p:ext uri="{BB962C8B-B14F-4D97-AF65-F5344CB8AC3E}">
        <p14:creationId xmlns:p14="http://schemas.microsoft.com/office/powerpoint/2010/main" val="268150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798D7E-B06D-4996-8A63-1E97D5C5880A}" type="datetimeFigureOut">
              <a:rPr lang="en-IN" smtClean="0"/>
              <a:t>07-01-2023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A97B2B-839C-4441-A226-BB0F34525009}" type="slidenum">
              <a:rPr lang="en-IN" smtClean="0"/>
              <a:t>‹#›</a:t>
            </a:fld>
            <a:endParaRPr lang="en-IN"/>
          </a:p>
        </p:txBody>
      </p:sp>
    </p:spTree>
    <p:extLst>
      <p:ext uri="{BB962C8B-B14F-4D97-AF65-F5344CB8AC3E}">
        <p14:creationId xmlns:p14="http://schemas.microsoft.com/office/powerpoint/2010/main" val="3909667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F798D7E-B06D-4996-8A63-1E97D5C5880A}" type="datetimeFigureOut">
              <a:rPr lang="en-IN" smtClean="0"/>
              <a:t>07-01-2023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CAA97B2B-839C-4441-A226-BB0F34525009}" type="slidenum">
              <a:rPr lang="en-IN" smtClean="0"/>
              <a:t>‹#›</a:t>
            </a:fld>
            <a:endParaRPr lang="en-IN"/>
          </a:p>
        </p:txBody>
      </p:sp>
    </p:spTree>
    <p:extLst>
      <p:ext uri="{BB962C8B-B14F-4D97-AF65-F5344CB8AC3E}">
        <p14:creationId xmlns:p14="http://schemas.microsoft.com/office/powerpoint/2010/main" val="1328112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E9AAB-0499-AB91-ED91-102ECD0FEBB6}"/>
              </a:ext>
            </a:extLst>
          </p:cNvPr>
          <p:cNvSpPr>
            <a:spLocks noGrp="1"/>
          </p:cNvSpPr>
          <p:nvPr>
            <p:ph type="ctrTitle"/>
          </p:nvPr>
        </p:nvSpPr>
        <p:spPr/>
        <p:txBody>
          <a:bodyPr/>
          <a:lstStyle/>
          <a:p>
            <a:r>
              <a:rPr lang="en-IN" dirty="0"/>
              <a:t>Cyber Forensics</a:t>
            </a:r>
          </a:p>
        </p:txBody>
      </p:sp>
      <p:sp>
        <p:nvSpPr>
          <p:cNvPr id="3" name="Subtitle 2">
            <a:extLst>
              <a:ext uri="{FF2B5EF4-FFF2-40B4-BE49-F238E27FC236}">
                <a16:creationId xmlns:a16="http://schemas.microsoft.com/office/drawing/2014/main" id="{ECBEC299-7F7E-E358-CA2C-60C67FD6D265}"/>
              </a:ext>
            </a:extLst>
          </p:cNvPr>
          <p:cNvSpPr>
            <a:spLocks noGrp="1"/>
          </p:cNvSpPr>
          <p:nvPr>
            <p:ph type="subTitle" idx="1"/>
          </p:nvPr>
        </p:nvSpPr>
        <p:spPr/>
        <p:txBody>
          <a:bodyPr/>
          <a:lstStyle/>
          <a:p>
            <a:r>
              <a:rPr lang="en-US" dirty="0"/>
              <a:t>Unit 1.2 - </a:t>
            </a:r>
            <a:r>
              <a:rPr lang="en-IN" dirty="0"/>
              <a:t>Network Forensic</a:t>
            </a:r>
          </a:p>
        </p:txBody>
      </p:sp>
    </p:spTree>
    <p:extLst>
      <p:ext uri="{BB962C8B-B14F-4D97-AF65-F5344CB8AC3E}">
        <p14:creationId xmlns:p14="http://schemas.microsoft.com/office/powerpoint/2010/main" val="868856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9720" y="214290"/>
            <a:ext cx="8643998" cy="6643710"/>
          </a:xfrm>
        </p:spPr>
        <p:txBody>
          <a:bodyPr>
            <a:normAutofit fontScale="92500" lnSpcReduction="10000"/>
          </a:bodyPr>
          <a:lstStyle/>
          <a:p>
            <a:r>
              <a:rPr lang="en-US" sz="2400" dirty="0"/>
              <a:t>For example, if your network is being hit with SYN flood attacks, you want to find packets with the SYN flag set.</a:t>
            </a:r>
          </a:p>
          <a:p>
            <a:endParaRPr lang="en-US" sz="2400" dirty="0"/>
          </a:p>
          <a:p>
            <a:r>
              <a:rPr lang="en-US" sz="2400" dirty="0"/>
              <a:t>In a SYN flood attack, the attacker keeps asking your server to establish a connection.</a:t>
            </a:r>
          </a:p>
          <a:p>
            <a:endParaRPr lang="en-US" sz="2400" dirty="0"/>
          </a:p>
          <a:p>
            <a:r>
              <a:rPr lang="en-US" sz="2400" dirty="0"/>
              <a:t>Although your server can handle thousands of connections, it can handle only a limited number of establishing connections. </a:t>
            </a:r>
          </a:p>
          <a:p>
            <a:endParaRPr lang="en-US" sz="2400" dirty="0"/>
          </a:p>
          <a:p>
            <a:r>
              <a:rPr lang="en-US" sz="2400" dirty="0"/>
              <a:t>To find these packets, </a:t>
            </a:r>
            <a:r>
              <a:rPr lang="en-US" sz="2400" dirty="0" err="1"/>
              <a:t>tcpdump</a:t>
            </a:r>
            <a:r>
              <a:rPr lang="en-US" sz="2400" dirty="0"/>
              <a:t> and </a:t>
            </a:r>
            <a:r>
              <a:rPr lang="en-US" sz="2400" dirty="0" err="1"/>
              <a:t>tethereal</a:t>
            </a:r>
            <a:r>
              <a:rPr lang="en-US" sz="2400" dirty="0"/>
              <a:t> can be programmed to examine TCP headers to find the SYN flag.</a:t>
            </a:r>
          </a:p>
          <a:p>
            <a:endParaRPr lang="en-US" sz="2400" dirty="0"/>
          </a:p>
          <a:p>
            <a:r>
              <a:rPr lang="en-US" sz="2400" dirty="0"/>
              <a:t>The Flags area contains several flags, including the SYN flag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285728"/>
            <a:ext cx="9144000" cy="6572272"/>
          </a:xfrm>
        </p:spPr>
        <p:txBody>
          <a:bodyPr>
            <a:normAutofit fontScale="62500" lnSpcReduction="20000"/>
          </a:bodyPr>
          <a:lstStyle/>
          <a:p>
            <a:r>
              <a:rPr lang="en-US" sz="2400" dirty="0" err="1"/>
              <a:t>Ngrep</a:t>
            </a:r>
            <a:r>
              <a:rPr lang="en-US" sz="2400" dirty="0"/>
              <a:t> can be used to examine e-mail headers or chat logs. </a:t>
            </a:r>
          </a:p>
          <a:p>
            <a:endParaRPr lang="en-US" sz="2400" dirty="0"/>
          </a:p>
          <a:p>
            <a:r>
              <a:rPr lang="en-US" sz="2400" dirty="0"/>
              <a:t>It collects and hashes data for verification, can also be used to identify network communication between worms and viruses.</a:t>
            </a:r>
          </a:p>
          <a:p>
            <a:r>
              <a:rPr lang="en-US" sz="2400" dirty="0"/>
              <a:t> </a:t>
            </a:r>
          </a:p>
          <a:p>
            <a:r>
              <a:rPr lang="en-US" sz="2400" dirty="0" err="1"/>
              <a:t>Etherape</a:t>
            </a:r>
            <a:r>
              <a:rPr lang="en-US" sz="2400" dirty="0"/>
              <a:t> is a tool for viewing network traffic graphically. </a:t>
            </a:r>
          </a:p>
          <a:p>
            <a:endParaRPr lang="en-US" sz="2400" dirty="0"/>
          </a:p>
          <a:p>
            <a:r>
              <a:rPr lang="en-US" sz="2400" dirty="0"/>
              <a:t>Another GUI tool, </a:t>
            </a:r>
            <a:r>
              <a:rPr lang="en-US" sz="2400" dirty="0" err="1"/>
              <a:t>Netdude</a:t>
            </a:r>
            <a:r>
              <a:rPr lang="en-US" sz="2400" dirty="0"/>
              <a:t>, was designed as an easy-to-use interface for inspecting and analyzing large </a:t>
            </a:r>
            <a:r>
              <a:rPr lang="en-US" sz="2400" dirty="0" err="1"/>
              <a:t>tcpdump</a:t>
            </a:r>
            <a:r>
              <a:rPr lang="en-US" sz="2400" dirty="0"/>
              <a:t> files.</a:t>
            </a:r>
          </a:p>
          <a:p>
            <a:r>
              <a:rPr lang="en-US" sz="2400" dirty="0"/>
              <a:t> </a:t>
            </a:r>
          </a:p>
          <a:p>
            <a:r>
              <a:rPr lang="en-US" sz="2400" dirty="0"/>
              <a:t>Argus is a session data probe, collector, and analysis tool. </a:t>
            </a:r>
          </a:p>
          <a:p>
            <a:endParaRPr lang="en-US" sz="2400" dirty="0"/>
          </a:p>
          <a:p>
            <a:r>
              <a:rPr lang="en-US" sz="2400" dirty="0"/>
              <a:t>This real-time flow monitor can be used for security, accounting, and network management.</a:t>
            </a:r>
          </a:p>
          <a:p>
            <a:endParaRPr lang="en-US" sz="2400" dirty="0"/>
          </a:p>
          <a:p>
            <a:r>
              <a:rPr lang="en-US" sz="2400" dirty="0" err="1"/>
              <a:t>Wireshark</a:t>
            </a:r>
            <a:r>
              <a:rPr lang="en-US" sz="2400" dirty="0"/>
              <a:t> can be used in a real-time environment to open saved trace files from packet captures. </a:t>
            </a:r>
          </a:p>
          <a:p>
            <a:endParaRPr lang="en-US" sz="2400" dirty="0"/>
          </a:p>
          <a:p>
            <a:r>
              <a:rPr lang="en-US" sz="2400" dirty="0"/>
              <a:t>An important feature is its capability to rebuild sessions.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0"/>
            <a:ext cx="8229600" cy="939784"/>
          </a:xfrm>
        </p:spPr>
        <p:txBody>
          <a:bodyPr/>
          <a:lstStyle/>
          <a:p>
            <a:r>
              <a:rPr lang="en-US" dirty="0"/>
              <a:t>Performing Live Acquisitions</a:t>
            </a:r>
          </a:p>
        </p:txBody>
      </p:sp>
      <p:sp>
        <p:nvSpPr>
          <p:cNvPr id="3" name="Content Placeholder 2"/>
          <p:cNvSpPr>
            <a:spLocks noGrp="1"/>
          </p:cNvSpPr>
          <p:nvPr>
            <p:ph idx="1"/>
          </p:nvPr>
        </p:nvSpPr>
        <p:spPr>
          <a:xfrm>
            <a:off x="1524000" y="1285860"/>
            <a:ext cx="9144000" cy="5572140"/>
          </a:xfrm>
        </p:spPr>
        <p:txBody>
          <a:bodyPr>
            <a:normAutofit fontScale="92500" lnSpcReduction="10000"/>
          </a:bodyPr>
          <a:lstStyle/>
          <a:p>
            <a:r>
              <a:rPr lang="en-US" sz="2400" dirty="0"/>
              <a:t>Live acquisitions are especially useful when you’re dealing with active network intrusions and attacks or if you suspect employees are accessing network</a:t>
            </a:r>
          </a:p>
          <a:p>
            <a:endParaRPr lang="en-US" sz="2400" dirty="0"/>
          </a:p>
          <a:p>
            <a:endParaRPr lang="en-US" sz="2400" dirty="0"/>
          </a:p>
          <a:p>
            <a:r>
              <a:rPr lang="en-US" sz="2400" dirty="0"/>
              <a:t>Live acquisitions done before taking a system offline are also becoming a necessity because attacks might leave footprints only in running processes or RAM</a:t>
            </a:r>
          </a:p>
          <a:p>
            <a:endParaRPr lang="en-US" sz="2400" dirty="0"/>
          </a:p>
          <a:p>
            <a:endParaRPr lang="en-US" sz="2400" dirty="0"/>
          </a:p>
          <a:p>
            <a:r>
              <a:rPr lang="en-US" sz="2400" dirty="0"/>
              <a:t>for example, some malware disappears after a system is restarted.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Order of Volatility</a:t>
            </a:r>
          </a:p>
        </p:txBody>
      </p:sp>
      <p:sp>
        <p:nvSpPr>
          <p:cNvPr id="3" name="Content Placeholder 2"/>
          <p:cNvSpPr>
            <a:spLocks noGrp="1"/>
          </p:cNvSpPr>
          <p:nvPr>
            <p:ph idx="1"/>
          </p:nvPr>
        </p:nvSpPr>
        <p:spPr/>
        <p:txBody>
          <a:bodyPr/>
          <a:lstStyle/>
          <a:p>
            <a:r>
              <a:rPr lang="en-US" dirty="0"/>
              <a:t>The problem investigators face is the order of volatility (OOV), which determines how long a piece of information lasts on a system.</a:t>
            </a:r>
          </a:p>
          <a:p>
            <a:endParaRPr lang="en-US" dirty="0"/>
          </a:p>
          <a:p>
            <a:endParaRPr lang="en-US" dirty="0"/>
          </a:p>
          <a:p>
            <a:r>
              <a:rPr lang="en-US" dirty="0"/>
              <a:t>Data such as RAM and running processes might exist for only milliseconds; other data, such as files stored on the hard drive, might last for years.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363BC-8DC7-727D-B2E8-723170725E77}"/>
              </a:ext>
            </a:extLst>
          </p:cNvPr>
          <p:cNvSpPr>
            <a:spLocks noGrp="1"/>
          </p:cNvSpPr>
          <p:nvPr>
            <p:ph type="title"/>
          </p:nvPr>
        </p:nvSpPr>
        <p:spPr>
          <a:xfrm>
            <a:off x="913774" y="498764"/>
            <a:ext cx="10364451" cy="1136073"/>
          </a:xfrm>
        </p:spPr>
        <p:txBody>
          <a:bodyPr/>
          <a:lstStyle/>
          <a:p>
            <a:r>
              <a:rPr lang="en-IN" dirty="0"/>
              <a:t>Standard Procedure </a:t>
            </a:r>
          </a:p>
        </p:txBody>
      </p:sp>
      <p:sp>
        <p:nvSpPr>
          <p:cNvPr id="3" name="Content Placeholder 2">
            <a:extLst>
              <a:ext uri="{FF2B5EF4-FFF2-40B4-BE49-F238E27FC236}">
                <a16:creationId xmlns:a16="http://schemas.microsoft.com/office/drawing/2014/main" id="{5A4AD7A1-295A-D959-0AD4-676424EC41AD}"/>
              </a:ext>
            </a:extLst>
          </p:cNvPr>
          <p:cNvSpPr>
            <a:spLocks noGrp="1"/>
          </p:cNvSpPr>
          <p:nvPr>
            <p:ph sz="quarter" idx="13"/>
          </p:nvPr>
        </p:nvSpPr>
        <p:spPr>
          <a:xfrm>
            <a:off x="913773" y="1939636"/>
            <a:ext cx="10848735" cy="4918364"/>
          </a:xfrm>
        </p:spPr>
        <p:txBody>
          <a:bodyPr>
            <a:normAutofit/>
          </a:bodyPr>
          <a:lstStyle/>
          <a:p>
            <a:r>
              <a:rPr lang="en-US" sz="1600" dirty="0"/>
              <a:t>log files are often examined along with forensic image files collected from devices, To get these files, you need to establish a good working relationship with network administrators and technicians.</a:t>
            </a:r>
          </a:p>
          <a:p>
            <a:endParaRPr lang="en-US" sz="1600" dirty="0"/>
          </a:p>
          <a:p>
            <a:r>
              <a:rPr lang="en-US" sz="1600" dirty="0"/>
              <a:t>In digital forensics, you can work from the image to find most of the deleted or hidden files and partitions. </a:t>
            </a:r>
          </a:p>
          <a:p>
            <a:endParaRPr lang="en-US" sz="1600" dirty="0"/>
          </a:p>
          <a:p>
            <a:r>
              <a:rPr lang="en-US" sz="1600" dirty="0"/>
              <a:t>Sometimes you restore the image to a physical drive so that you can run programs on the drive. In network forensics, you have to restore the drive to see how malware that attackers have installed on the system works</a:t>
            </a:r>
            <a:endParaRPr lang="en-IN" sz="1600" dirty="0"/>
          </a:p>
          <a:p>
            <a:endParaRPr lang="en-IN" sz="1600" dirty="0"/>
          </a:p>
          <a:p>
            <a:r>
              <a:rPr lang="en-US" sz="1600" dirty="0"/>
              <a:t>A standard procedure often used in network forensics is as follows:</a:t>
            </a:r>
            <a:endParaRPr lang="en-IN" sz="1600" dirty="0"/>
          </a:p>
        </p:txBody>
      </p:sp>
    </p:spTree>
    <p:extLst>
      <p:ext uri="{BB962C8B-B14F-4D97-AF65-F5344CB8AC3E}">
        <p14:creationId xmlns:p14="http://schemas.microsoft.com/office/powerpoint/2010/main" val="2595482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10697C-0870-D1C1-9BA7-F786D2962295}"/>
              </a:ext>
            </a:extLst>
          </p:cNvPr>
          <p:cNvSpPr>
            <a:spLocks noGrp="1"/>
          </p:cNvSpPr>
          <p:nvPr>
            <p:ph sz="quarter" idx="13"/>
          </p:nvPr>
        </p:nvSpPr>
        <p:spPr>
          <a:xfrm>
            <a:off x="913774" y="706582"/>
            <a:ext cx="10363826" cy="6026727"/>
          </a:xfrm>
        </p:spPr>
        <p:txBody>
          <a:bodyPr>
            <a:normAutofit/>
          </a:bodyPr>
          <a:lstStyle/>
          <a:p>
            <a:r>
              <a:rPr lang="en-US" sz="1600" dirty="0"/>
              <a:t>1. Always use a standard installation image for systems on a network. This image isn’t a bit-stream image but an image containing all the standard applications used. You should also have MD5 and SHA-1 hash values of all application and OS files.</a:t>
            </a:r>
          </a:p>
          <a:p>
            <a:r>
              <a:rPr lang="en-US" sz="1600" dirty="0"/>
              <a:t>. </a:t>
            </a:r>
          </a:p>
          <a:p>
            <a:r>
              <a:rPr lang="en-US" sz="1600" dirty="0"/>
              <a:t>2. When an intrusion incident happens, make sure the vulnerability has been fixed to prevent other attacks from taking advantage of the opening. </a:t>
            </a:r>
          </a:p>
          <a:p>
            <a:endParaRPr lang="en-US" sz="1600" dirty="0"/>
          </a:p>
          <a:p>
            <a:r>
              <a:rPr lang="en-US" sz="1600" dirty="0"/>
              <a:t>3. Attempt to retrieve all volatile data, such as RAM and running processes, by doing a live acquisition before turning the system off. </a:t>
            </a:r>
          </a:p>
          <a:p>
            <a:endParaRPr lang="en-US" sz="1600" dirty="0"/>
          </a:p>
          <a:p>
            <a:r>
              <a:rPr lang="en-US" sz="1600" dirty="0"/>
              <a:t>4. Acquire the compromised drive and make a forensic image of it. </a:t>
            </a:r>
          </a:p>
          <a:p>
            <a:endParaRPr lang="en-US" sz="1600" dirty="0"/>
          </a:p>
          <a:p>
            <a:r>
              <a:rPr lang="en-US" sz="1600" dirty="0"/>
              <a:t>5. Compare files on the forensic image with the original installation image. Compare hash values of common files, such as Win.exe and standard dynamic link libraries (DLLs), and ascertain whether they have changed</a:t>
            </a:r>
            <a:endParaRPr lang="en-IN" sz="1600" dirty="0"/>
          </a:p>
          <a:p>
            <a:endParaRPr lang="en-IN" sz="1600" dirty="0"/>
          </a:p>
        </p:txBody>
      </p:sp>
    </p:spTree>
    <p:extLst>
      <p:ext uri="{BB962C8B-B14F-4D97-AF65-F5344CB8AC3E}">
        <p14:creationId xmlns:p14="http://schemas.microsoft.com/office/powerpoint/2010/main" val="2345920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ECF2F-1BE3-85C3-31BE-27035B43C978}"/>
              </a:ext>
            </a:extLst>
          </p:cNvPr>
          <p:cNvSpPr>
            <a:spLocks noGrp="1"/>
          </p:cNvSpPr>
          <p:nvPr>
            <p:ph type="title"/>
          </p:nvPr>
        </p:nvSpPr>
        <p:spPr/>
        <p:txBody>
          <a:bodyPr/>
          <a:lstStyle/>
          <a:p>
            <a:r>
              <a:rPr lang="en-US" dirty="0"/>
              <a:t>Introduction to Network Forensics and tracking network traffic</a:t>
            </a:r>
            <a:endParaRPr lang="en-IN" dirty="0"/>
          </a:p>
        </p:txBody>
      </p:sp>
      <p:sp>
        <p:nvSpPr>
          <p:cNvPr id="3" name="Content Placeholder 2">
            <a:extLst>
              <a:ext uri="{FF2B5EF4-FFF2-40B4-BE49-F238E27FC236}">
                <a16:creationId xmlns:a16="http://schemas.microsoft.com/office/drawing/2014/main" id="{74375CD6-DF7B-75F1-F482-A4597C3B8747}"/>
              </a:ext>
            </a:extLst>
          </p:cNvPr>
          <p:cNvSpPr>
            <a:spLocks noGrp="1"/>
          </p:cNvSpPr>
          <p:nvPr>
            <p:ph sz="quarter" idx="13"/>
          </p:nvPr>
        </p:nvSpPr>
        <p:spPr>
          <a:xfrm>
            <a:off x="471055" y="2367092"/>
            <a:ext cx="11374581" cy="4324653"/>
          </a:xfrm>
        </p:spPr>
        <p:txBody>
          <a:bodyPr>
            <a:normAutofit/>
          </a:bodyPr>
          <a:lstStyle/>
          <a:p>
            <a:r>
              <a:rPr lang="en-US" sz="1800" dirty="0"/>
              <a:t>Network forensics is the process of collecting and analyzing raw network data and tracking network traffic systematically to ascertain how an attack was carried out or how an event occurred on a network</a:t>
            </a:r>
          </a:p>
          <a:p>
            <a:endParaRPr lang="en-US" sz="1800" dirty="0"/>
          </a:p>
          <a:p>
            <a:r>
              <a:rPr lang="en-US" sz="1800" dirty="0"/>
              <a:t>When intruders break into a network, they leave a trail. Being able to spot variations in network traffic can help you track intrusions, so knowing your network’s typical traffic patterns is important.</a:t>
            </a:r>
          </a:p>
          <a:p>
            <a:endParaRPr lang="en-US" sz="1800" dirty="0"/>
          </a:p>
          <a:p>
            <a:r>
              <a:rPr lang="en-US" sz="1800" dirty="0"/>
              <a:t>Network forensics can also help you determine whether a network is truly under attack or a user has inadvertently installed an untested patch or custom program</a:t>
            </a:r>
            <a:endParaRPr lang="en-IN" sz="1800" dirty="0"/>
          </a:p>
        </p:txBody>
      </p:sp>
    </p:spTree>
    <p:extLst>
      <p:ext uri="{BB962C8B-B14F-4D97-AF65-F5344CB8AC3E}">
        <p14:creationId xmlns:p14="http://schemas.microsoft.com/office/powerpoint/2010/main" val="469267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BCDBBF-7146-3EF6-4C2F-E78129D913E6}"/>
              </a:ext>
            </a:extLst>
          </p:cNvPr>
          <p:cNvSpPr>
            <a:spLocks noGrp="1"/>
          </p:cNvSpPr>
          <p:nvPr>
            <p:ph sz="quarter" idx="13"/>
          </p:nvPr>
        </p:nvSpPr>
        <p:spPr>
          <a:xfrm>
            <a:off x="554181" y="318655"/>
            <a:ext cx="11263745" cy="6539345"/>
          </a:xfrm>
        </p:spPr>
        <p:txBody>
          <a:bodyPr>
            <a:normAutofit/>
          </a:bodyPr>
          <a:lstStyle/>
          <a:p>
            <a:r>
              <a:rPr lang="en-US" sz="1800" dirty="0"/>
              <a:t>Network forensics examiners must establish standard procedures for how to acquire data after an attack or intrusion incident.</a:t>
            </a:r>
          </a:p>
          <a:p>
            <a:endParaRPr lang="en-US" sz="1800" dirty="0"/>
          </a:p>
          <a:p>
            <a:r>
              <a:rPr lang="en-US" sz="1800" dirty="0"/>
              <a:t>taking the time to follow standard procedures is essential to ensure that all compromised systems have been found and to ascertain attack methods in an effort to prevent them from happening again</a:t>
            </a:r>
          </a:p>
          <a:p>
            <a:endParaRPr lang="en-US" sz="1800" dirty="0"/>
          </a:p>
          <a:p>
            <a:r>
              <a:rPr lang="en-US" sz="1800" dirty="0"/>
              <a:t>Procedures must be based on an organization’s needs and should complement the network infrastructure.</a:t>
            </a:r>
          </a:p>
          <a:p>
            <a:endParaRPr lang="en-US" sz="1800" dirty="0"/>
          </a:p>
          <a:p>
            <a:r>
              <a:rPr lang="en-US" sz="1800" dirty="0"/>
              <a:t>Network administrators need to learn how to stop intruders and determine how they got in, what they copied, altered, or deleted, and whether they’re still on the network.</a:t>
            </a:r>
          </a:p>
          <a:p>
            <a:endParaRPr lang="en-US" sz="1800" dirty="0"/>
          </a:p>
          <a:p>
            <a:r>
              <a:rPr lang="en-US" sz="1800" dirty="0"/>
              <a:t>Network forensics is used to determine how a security breach occurred; however, steps must be taken to harden networks before a security breach happens.</a:t>
            </a:r>
          </a:p>
          <a:p>
            <a:endParaRPr lang="en-IN" sz="1600" dirty="0"/>
          </a:p>
        </p:txBody>
      </p:sp>
    </p:spTree>
    <p:extLst>
      <p:ext uri="{BB962C8B-B14F-4D97-AF65-F5344CB8AC3E}">
        <p14:creationId xmlns:p14="http://schemas.microsoft.com/office/powerpoint/2010/main" val="3508317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EE0792-23A2-0C71-724D-BE71E856B717}"/>
              </a:ext>
            </a:extLst>
          </p:cNvPr>
          <p:cNvSpPr>
            <a:spLocks noGrp="1"/>
          </p:cNvSpPr>
          <p:nvPr>
            <p:ph sz="quarter" idx="13"/>
          </p:nvPr>
        </p:nvSpPr>
        <p:spPr>
          <a:xfrm>
            <a:off x="969818" y="498764"/>
            <a:ext cx="10875818" cy="6192981"/>
          </a:xfrm>
        </p:spPr>
        <p:txBody>
          <a:bodyPr>
            <a:normAutofit/>
          </a:bodyPr>
          <a:lstStyle/>
          <a:p>
            <a:r>
              <a:rPr lang="en-US" sz="1600" dirty="0"/>
              <a:t>Testing networks is as important as testing servers</a:t>
            </a:r>
          </a:p>
          <a:p>
            <a:endParaRPr lang="en-US" sz="1800" dirty="0"/>
          </a:p>
          <a:p>
            <a:r>
              <a:rPr lang="en-US" sz="1400" dirty="0"/>
              <a:t>latest methods intruders use to infiltrate networks as well as methods internal employees use to sabotage networks.</a:t>
            </a:r>
          </a:p>
          <a:p>
            <a:endParaRPr lang="en-IN" sz="1600" dirty="0"/>
          </a:p>
          <a:p>
            <a:r>
              <a:rPr lang="en-IN" sz="1600" dirty="0"/>
              <a:t>layered network </a:t>
            </a:r>
            <a:r>
              <a:rPr lang="en-IN" sz="1600" dirty="0" err="1"/>
              <a:t>defense</a:t>
            </a:r>
            <a:r>
              <a:rPr lang="en-IN" sz="1600" dirty="0"/>
              <a:t> strategy</a:t>
            </a:r>
            <a:r>
              <a:rPr lang="en-US" sz="1600" dirty="0"/>
              <a:t>.</a:t>
            </a:r>
          </a:p>
          <a:p>
            <a:endParaRPr lang="en-US" sz="1600" dirty="0"/>
          </a:p>
          <a:p>
            <a:r>
              <a:rPr lang="en-US" sz="1600" dirty="0"/>
              <a:t>The National Security Agency (NSA) developed a similar approach, called the defense in depth (</a:t>
            </a:r>
            <a:r>
              <a:rPr lang="en-US" sz="1600" dirty="0" err="1"/>
              <a:t>DiD</a:t>
            </a:r>
            <a:r>
              <a:rPr lang="en-US" sz="1600" dirty="0"/>
              <a:t>) strategy. </a:t>
            </a:r>
            <a:r>
              <a:rPr lang="en-US" sz="1600" dirty="0" err="1"/>
              <a:t>DiD</a:t>
            </a:r>
            <a:r>
              <a:rPr lang="en-US" sz="1600" dirty="0"/>
              <a:t> has three modes of protection: </a:t>
            </a:r>
          </a:p>
          <a:p>
            <a:pPr marL="457200" lvl="1" indent="0">
              <a:buNone/>
            </a:pPr>
            <a:r>
              <a:rPr lang="en-US" sz="1400" b="1" dirty="0"/>
              <a:t>• People </a:t>
            </a:r>
          </a:p>
          <a:p>
            <a:pPr marL="457200" lvl="1" indent="0">
              <a:buNone/>
            </a:pPr>
            <a:r>
              <a:rPr lang="en-US" sz="1400" dirty="0"/>
              <a:t>organizations must hire well-qualified people and treat them well, employees are trained adequately in security procedures and are familiar with the organization’s security policy</a:t>
            </a:r>
          </a:p>
          <a:p>
            <a:pPr marL="457200" lvl="1" indent="0">
              <a:buNone/>
            </a:pPr>
            <a:r>
              <a:rPr lang="en-US" sz="1400" dirty="0"/>
              <a:t>• </a:t>
            </a:r>
            <a:r>
              <a:rPr lang="en-US" sz="1400" b="1" dirty="0"/>
              <a:t>Technology </a:t>
            </a:r>
          </a:p>
          <a:p>
            <a:pPr marL="457200" lvl="1" indent="0">
              <a:buNone/>
            </a:pPr>
            <a:r>
              <a:rPr lang="en-US" sz="1400" dirty="0"/>
              <a:t>choosing a strong network architecture and using tested tools, such as intrusion detection systems (IDSs) and firewalls, Regular penetration testing coupled with risk assessment can help improve network security</a:t>
            </a:r>
          </a:p>
          <a:p>
            <a:pPr marL="457200" lvl="1" indent="0">
              <a:buNone/>
            </a:pPr>
            <a:r>
              <a:rPr lang="en-US" sz="1400" b="1" dirty="0"/>
              <a:t>• Operations</a:t>
            </a:r>
          </a:p>
          <a:p>
            <a:pPr marL="457200" lvl="1" indent="0">
              <a:buNone/>
            </a:pPr>
            <a:r>
              <a:rPr lang="en-US" sz="1400" dirty="0"/>
              <a:t>Updating security patches, antivirus software, and OSs falls into this category, as does assessment and monitoring procedures and disaster recovery plans</a:t>
            </a:r>
          </a:p>
          <a:p>
            <a:pPr marL="457200" lvl="1" indent="0">
              <a:buNone/>
            </a:pPr>
            <a:endParaRPr lang="en-US" sz="1400" dirty="0"/>
          </a:p>
        </p:txBody>
      </p:sp>
    </p:spTree>
    <p:extLst>
      <p:ext uri="{BB962C8B-B14F-4D97-AF65-F5344CB8AC3E}">
        <p14:creationId xmlns:p14="http://schemas.microsoft.com/office/powerpoint/2010/main" val="2722817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5438-BB8D-40B9-86BD-E342461EC120}"/>
              </a:ext>
            </a:extLst>
          </p:cNvPr>
          <p:cNvSpPr>
            <a:spLocks noGrp="1"/>
          </p:cNvSpPr>
          <p:nvPr>
            <p:ph type="title"/>
          </p:nvPr>
        </p:nvSpPr>
        <p:spPr>
          <a:xfrm>
            <a:off x="913774" y="268712"/>
            <a:ext cx="10364451" cy="1596177"/>
          </a:xfrm>
        </p:spPr>
        <p:txBody>
          <a:bodyPr/>
          <a:lstStyle/>
          <a:p>
            <a:r>
              <a:rPr lang="en-IN" dirty="0"/>
              <a:t>Reviewing Network Logs</a:t>
            </a:r>
          </a:p>
        </p:txBody>
      </p:sp>
      <p:sp>
        <p:nvSpPr>
          <p:cNvPr id="3" name="Content Placeholder 2">
            <a:extLst>
              <a:ext uri="{FF2B5EF4-FFF2-40B4-BE49-F238E27FC236}">
                <a16:creationId xmlns:a16="http://schemas.microsoft.com/office/drawing/2014/main" id="{9563680E-47A2-D820-C06C-DFE09EE29221}"/>
              </a:ext>
            </a:extLst>
          </p:cNvPr>
          <p:cNvSpPr>
            <a:spLocks noGrp="1"/>
          </p:cNvSpPr>
          <p:nvPr>
            <p:ph sz="quarter" idx="13"/>
          </p:nvPr>
        </p:nvSpPr>
        <p:spPr>
          <a:xfrm>
            <a:off x="913774" y="1864889"/>
            <a:ext cx="10363826" cy="4896129"/>
          </a:xfrm>
        </p:spPr>
        <p:txBody>
          <a:bodyPr>
            <a:normAutofit/>
          </a:bodyPr>
          <a:lstStyle/>
          <a:p>
            <a:r>
              <a:rPr lang="en-US" sz="1600" dirty="0"/>
              <a:t>Network logs record traffic in and out of a network. </a:t>
            </a:r>
          </a:p>
          <a:p>
            <a:r>
              <a:rPr lang="en-US" sz="1600" dirty="0"/>
              <a:t>Network servers, routers, firewalls, and other devices record the activities and events that move through them. </a:t>
            </a:r>
          </a:p>
          <a:p>
            <a:r>
              <a:rPr lang="en-US" sz="1600" dirty="0"/>
              <a:t>A common way of examining network traffic is running the </a:t>
            </a:r>
            <a:r>
              <a:rPr lang="en-US" sz="1600" dirty="0" err="1"/>
              <a:t>tcpdump</a:t>
            </a:r>
            <a:r>
              <a:rPr lang="en-US" sz="1600" dirty="0"/>
              <a:t> command-line program (www.tcpdump.org), which can produce hundreds or thousands of lines of records. A sample output is shown here:</a:t>
            </a:r>
            <a:endParaRPr lang="en-IN" sz="1600" dirty="0"/>
          </a:p>
        </p:txBody>
      </p:sp>
      <p:pic>
        <p:nvPicPr>
          <p:cNvPr id="5" name="Picture 4">
            <a:extLst>
              <a:ext uri="{FF2B5EF4-FFF2-40B4-BE49-F238E27FC236}">
                <a16:creationId xmlns:a16="http://schemas.microsoft.com/office/drawing/2014/main" id="{EDFEDC88-2E30-691B-ED20-133D2A3FC3F5}"/>
              </a:ext>
            </a:extLst>
          </p:cNvPr>
          <p:cNvPicPr>
            <a:picLocks noChangeAspect="1"/>
          </p:cNvPicPr>
          <p:nvPr/>
        </p:nvPicPr>
        <p:blipFill>
          <a:blip r:embed="rId2"/>
          <a:stretch>
            <a:fillRect/>
          </a:stretch>
        </p:blipFill>
        <p:spPr>
          <a:xfrm>
            <a:off x="2025360" y="4010716"/>
            <a:ext cx="7383245" cy="2578571"/>
          </a:xfrm>
          <a:prstGeom prst="rect">
            <a:avLst/>
          </a:prstGeom>
        </p:spPr>
      </p:pic>
    </p:spTree>
    <p:extLst>
      <p:ext uri="{BB962C8B-B14F-4D97-AF65-F5344CB8AC3E}">
        <p14:creationId xmlns:p14="http://schemas.microsoft.com/office/powerpoint/2010/main" val="1608878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2D4921-6B2C-F080-52A2-D263A58BF58C}"/>
              </a:ext>
            </a:extLst>
          </p:cNvPr>
          <p:cNvSpPr>
            <a:spLocks noGrp="1"/>
          </p:cNvSpPr>
          <p:nvPr>
            <p:ph sz="quarter" idx="13"/>
          </p:nvPr>
        </p:nvSpPr>
        <p:spPr>
          <a:xfrm>
            <a:off x="913774" y="512618"/>
            <a:ext cx="10710190" cy="6179127"/>
          </a:xfrm>
        </p:spPr>
        <p:txBody>
          <a:bodyPr>
            <a:normAutofit/>
          </a:bodyPr>
          <a:lstStyle/>
          <a:p>
            <a:r>
              <a:rPr lang="en-US" sz="1600" dirty="0"/>
              <a:t>The first line of the output is simply the header. The rest of the lines follow the format time; protocol; interface; size; source and destination addresses. Take another look at the second line from the previous output:</a:t>
            </a:r>
          </a:p>
          <a:p>
            <a:pPr marL="0" indent="0">
              <a:buNone/>
            </a:pPr>
            <a:endParaRPr lang="en-US" sz="1600" dirty="0"/>
          </a:p>
          <a:p>
            <a:r>
              <a:rPr lang="en-US" sz="1600" dirty="0"/>
              <a:t>This line shows that data was transmitted on Tuesday, December 16, 2015, at 15:06:33. It was a TCP packet sent via the Ethernet 0 interface of 1296 bytes. The packet was sent from 204.146.114.10:1916 to 156.26.62.201:126. In these IP addresses, the numbers after the colon represent the port number.</a:t>
            </a:r>
          </a:p>
          <a:p>
            <a:r>
              <a:rPr lang="en-US" sz="1600" dirty="0"/>
              <a:t>When viewing network logs, port information can give you clues to investigate.</a:t>
            </a:r>
          </a:p>
          <a:p>
            <a:r>
              <a:rPr lang="en-US" sz="1600" dirty="0"/>
              <a:t>Using a network analysis tool such as Wireshark (which you use later in this chapter), you could generate a list of the top 10 Web sites users in your network are visiting. As shown in the following output, the number of bytes being transferred is listed first, followed by the IP address of the site:</a:t>
            </a:r>
            <a:endParaRPr lang="en-IN" sz="1800" dirty="0"/>
          </a:p>
        </p:txBody>
      </p:sp>
      <p:pic>
        <p:nvPicPr>
          <p:cNvPr id="5" name="Picture 4">
            <a:extLst>
              <a:ext uri="{FF2B5EF4-FFF2-40B4-BE49-F238E27FC236}">
                <a16:creationId xmlns:a16="http://schemas.microsoft.com/office/drawing/2014/main" id="{2EDD583F-FE5C-822C-C05B-FFE31130DDFA}"/>
              </a:ext>
            </a:extLst>
          </p:cNvPr>
          <p:cNvPicPr>
            <a:picLocks noChangeAspect="1"/>
          </p:cNvPicPr>
          <p:nvPr/>
        </p:nvPicPr>
        <p:blipFill>
          <a:blip r:embed="rId2"/>
          <a:stretch>
            <a:fillRect/>
          </a:stretch>
        </p:blipFill>
        <p:spPr>
          <a:xfrm>
            <a:off x="2276474" y="1271155"/>
            <a:ext cx="6424181" cy="725896"/>
          </a:xfrm>
          <a:prstGeom prst="rect">
            <a:avLst/>
          </a:prstGeom>
        </p:spPr>
      </p:pic>
      <p:pic>
        <p:nvPicPr>
          <p:cNvPr id="7" name="Picture 6">
            <a:extLst>
              <a:ext uri="{FF2B5EF4-FFF2-40B4-BE49-F238E27FC236}">
                <a16:creationId xmlns:a16="http://schemas.microsoft.com/office/drawing/2014/main" id="{B811432A-8DF2-36BF-CFDE-3B1D4270FE19}"/>
              </a:ext>
            </a:extLst>
          </p:cNvPr>
          <p:cNvPicPr>
            <a:picLocks noChangeAspect="1"/>
          </p:cNvPicPr>
          <p:nvPr/>
        </p:nvPicPr>
        <p:blipFill>
          <a:blip r:embed="rId3"/>
          <a:stretch>
            <a:fillRect/>
          </a:stretch>
        </p:blipFill>
        <p:spPr>
          <a:xfrm>
            <a:off x="3765921" y="4423928"/>
            <a:ext cx="3840224" cy="2434071"/>
          </a:xfrm>
          <a:prstGeom prst="rect">
            <a:avLst/>
          </a:prstGeom>
        </p:spPr>
      </p:pic>
    </p:spTree>
    <p:extLst>
      <p:ext uri="{BB962C8B-B14F-4D97-AF65-F5344CB8AC3E}">
        <p14:creationId xmlns:p14="http://schemas.microsoft.com/office/powerpoint/2010/main" val="4082464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8A4DD-7804-758C-B0E7-A756CCCC73EE}"/>
              </a:ext>
            </a:extLst>
          </p:cNvPr>
          <p:cNvSpPr>
            <a:spLocks noGrp="1"/>
          </p:cNvSpPr>
          <p:nvPr>
            <p:ph type="title"/>
          </p:nvPr>
        </p:nvSpPr>
        <p:spPr>
          <a:xfrm>
            <a:off x="913149" y="369136"/>
            <a:ext cx="10364451" cy="988610"/>
          </a:xfrm>
        </p:spPr>
        <p:txBody>
          <a:bodyPr/>
          <a:lstStyle/>
          <a:p>
            <a:r>
              <a:rPr lang="en-IN" dirty="0"/>
              <a:t>Network Forensics Tools</a:t>
            </a:r>
          </a:p>
        </p:txBody>
      </p:sp>
      <p:sp>
        <p:nvSpPr>
          <p:cNvPr id="3" name="Content Placeholder 2">
            <a:extLst>
              <a:ext uri="{FF2B5EF4-FFF2-40B4-BE49-F238E27FC236}">
                <a16:creationId xmlns:a16="http://schemas.microsoft.com/office/drawing/2014/main" id="{49814B1F-03D7-D4CE-7601-E69B0EBE4B90}"/>
              </a:ext>
            </a:extLst>
          </p:cNvPr>
          <p:cNvSpPr>
            <a:spLocks noGrp="1"/>
          </p:cNvSpPr>
          <p:nvPr>
            <p:ph sz="quarter" idx="13"/>
          </p:nvPr>
        </p:nvSpPr>
        <p:spPr>
          <a:xfrm>
            <a:off x="913774" y="1357746"/>
            <a:ext cx="10363826" cy="5375563"/>
          </a:xfrm>
        </p:spPr>
        <p:txBody>
          <a:bodyPr>
            <a:normAutofit/>
          </a:bodyPr>
          <a:lstStyle/>
          <a:p>
            <a:r>
              <a:rPr lang="en-US" sz="1800" dirty="0"/>
              <a:t>A variety of tools are available for network administrators to perform remote shutdowns, monitor device use, and more.</a:t>
            </a:r>
          </a:p>
          <a:p>
            <a:endParaRPr lang="en-US" sz="1800" dirty="0"/>
          </a:p>
          <a:p>
            <a:r>
              <a:rPr lang="en-IN" sz="1800" dirty="0" err="1"/>
              <a:t>Sysinternals</a:t>
            </a:r>
            <a:r>
              <a:rPr lang="en-US" sz="1800" dirty="0"/>
              <a:t> is a collection of free tools for examining Windows products.</a:t>
            </a:r>
          </a:p>
          <a:p>
            <a:endParaRPr lang="en-US" sz="1800" dirty="0"/>
          </a:p>
          <a:p>
            <a:r>
              <a:rPr lang="en-US" sz="1800" dirty="0"/>
              <a:t>Microsoft, it gives you a choice of file, system, networking, process, and security tools, among others. The following list describes a few of the powerful Windows tools it includes: </a:t>
            </a:r>
          </a:p>
          <a:p>
            <a:pPr lvl="1"/>
            <a:r>
              <a:rPr lang="en-US" sz="1600" dirty="0" err="1"/>
              <a:t>RegMon</a:t>
            </a:r>
            <a:r>
              <a:rPr lang="en-US" sz="1600" dirty="0"/>
              <a:t> shows all Registry data in real time. </a:t>
            </a:r>
          </a:p>
          <a:p>
            <a:pPr lvl="1"/>
            <a:r>
              <a:rPr lang="en-US" sz="1600" dirty="0"/>
              <a:t> Process Explorer shows what files, Registry keys, and DLLs are loaded at a specific time. •</a:t>
            </a:r>
          </a:p>
          <a:p>
            <a:pPr lvl="1"/>
            <a:r>
              <a:rPr lang="en-US" sz="1600" dirty="0"/>
              <a:t>Handle shows what files are open and which processes are using these files. </a:t>
            </a:r>
          </a:p>
          <a:p>
            <a:pPr lvl="1"/>
            <a:r>
              <a:rPr lang="en-US" sz="1600" dirty="0" err="1"/>
              <a:t>FileMon</a:t>
            </a:r>
            <a:r>
              <a:rPr lang="en-US" sz="1600" dirty="0"/>
              <a:t> shows file system activity</a:t>
            </a:r>
            <a:endParaRPr lang="en-IN" sz="1600" dirty="0"/>
          </a:p>
        </p:txBody>
      </p:sp>
    </p:spTree>
    <p:extLst>
      <p:ext uri="{BB962C8B-B14F-4D97-AF65-F5344CB8AC3E}">
        <p14:creationId xmlns:p14="http://schemas.microsoft.com/office/powerpoint/2010/main" val="3402924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9FEF40-93D0-D80C-6F5E-69C339629F01}"/>
              </a:ext>
            </a:extLst>
          </p:cNvPr>
          <p:cNvSpPr>
            <a:spLocks noGrp="1"/>
          </p:cNvSpPr>
          <p:nvPr>
            <p:ph sz="quarter" idx="13"/>
          </p:nvPr>
        </p:nvSpPr>
        <p:spPr>
          <a:xfrm>
            <a:off x="913774" y="858982"/>
            <a:ext cx="10765608" cy="5874326"/>
          </a:xfrm>
        </p:spPr>
        <p:txBody>
          <a:bodyPr/>
          <a:lstStyle/>
          <a:p>
            <a:r>
              <a:rPr lang="en-US" dirty="0" err="1"/>
              <a:t>PsTools</a:t>
            </a:r>
            <a:r>
              <a:rPr lang="en-US" dirty="0"/>
              <a:t>, a suite that includes the following tools: </a:t>
            </a:r>
          </a:p>
          <a:p>
            <a:pPr lvl="1"/>
            <a:r>
              <a:rPr lang="en-US" dirty="0" err="1"/>
              <a:t>PsExec</a:t>
            </a:r>
            <a:r>
              <a:rPr lang="en-US" dirty="0"/>
              <a:t>—Runs processes remotely </a:t>
            </a:r>
          </a:p>
          <a:p>
            <a:pPr lvl="1"/>
            <a:r>
              <a:rPr lang="en-US" dirty="0" err="1"/>
              <a:t>PsGetSid</a:t>
            </a:r>
            <a:r>
              <a:rPr lang="en-US" dirty="0"/>
              <a:t>—Displays the security identifier (SID) of a computer or user </a:t>
            </a:r>
          </a:p>
          <a:p>
            <a:pPr lvl="1"/>
            <a:r>
              <a:rPr lang="en-US" dirty="0" err="1"/>
              <a:t>PsKill</a:t>
            </a:r>
            <a:r>
              <a:rPr lang="en-US" dirty="0"/>
              <a:t>—Kills processes by name or process ID </a:t>
            </a:r>
          </a:p>
          <a:p>
            <a:pPr lvl="1"/>
            <a:r>
              <a:rPr lang="en-US" dirty="0" err="1"/>
              <a:t>PsList</a:t>
            </a:r>
            <a:r>
              <a:rPr lang="en-US" dirty="0"/>
              <a:t>—Lists detailed information about processes </a:t>
            </a:r>
          </a:p>
          <a:p>
            <a:pPr lvl="1"/>
            <a:r>
              <a:rPr lang="en-US" dirty="0" err="1"/>
              <a:t>PsLoggedOn</a:t>
            </a:r>
            <a:r>
              <a:rPr lang="en-US" dirty="0"/>
              <a:t>—Displays who’s logged on locally </a:t>
            </a:r>
          </a:p>
          <a:p>
            <a:pPr lvl="1"/>
            <a:r>
              <a:rPr lang="en-US" dirty="0" err="1"/>
              <a:t>PsPasswd</a:t>
            </a:r>
            <a:r>
              <a:rPr lang="en-US" dirty="0"/>
              <a:t>—Allows you to change account passwords </a:t>
            </a:r>
          </a:p>
          <a:p>
            <a:pPr lvl="1"/>
            <a:r>
              <a:rPr lang="en-US" dirty="0" err="1"/>
              <a:t>PsService</a:t>
            </a:r>
            <a:r>
              <a:rPr lang="en-US" dirty="0"/>
              <a:t>—Enables you to view and control services </a:t>
            </a:r>
          </a:p>
          <a:p>
            <a:pPr lvl="1"/>
            <a:r>
              <a:rPr lang="en-US" dirty="0" err="1"/>
              <a:t>PsShutdown</a:t>
            </a:r>
            <a:r>
              <a:rPr lang="en-US" dirty="0"/>
              <a:t>—Shuts down and optionally restarts a computer </a:t>
            </a:r>
          </a:p>
          <a:p>
            <a:pPr lvl="1"/>
            <a:r>
              <a:rPr lang="en-US" dirty="0" err="1"/>
              <a:t>PsSuspend</a:t>
            </a:r>
            <a:r>
              <a:rPr lang="en-US" dirty="0"/>
              <a:t>—Allows you to suspend processes</a:t>
            </a:r>
            <a:endParaRPr lang="en-IN" dirty="0"/>
          </a:p>
        </p:txBody>
      </p:sp>
    </p:spTree>
    <p:extLst>
      <p:ext uri="{BB962C8B-B14F-4D97-AF65-F5344CB8AC3E}">
        <p14:creationId xmlns:p14="http://schemas.microsoft.com/office/powerpoint/2010/main" val="442187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0"/>
            <a:ext cx="8229600" cy="868346"/>
          </a:xfrm>
        </p:spPr>
        <p:txBody>
          <a:bodyPr/>
          <a:lstStyle/>
          <a:p>
            <a:r>
              <a:rPr lang="en-US" dirty="0"/>
              <a:t>Using Packet Analyzers</a:t>
            </a:r>
          </a:p>
        </p:txBody>
      </p:sp>
      <p:sp>
        <p:nvSpPr>
          <p:cNvPr id="3" name="Content Placeholder 2"/>
          <p:cNvSpPr>
            <a:spLocks noGrp="1"/>
          </p:cNvSpPr>
          <p:nvPr>
            <p:ph idx="1"/>
          </p:nvPr>
        </p:nvSpPr>
        <p:spPr>
          <a:xfrm>
            <a:off x="1881158" y="1357298"/>
            <a:ext cx="8786842" cy="5500702"/>
          </a:xfrm>
        </p:spPr>
        <p:txBody>
          <a:bodyPr>
            <a:normAutofit fontScale="70000" lnSpcReduction="20000"/>
          </a:bodyPr>
          <a:lstStyle/>
          <a:p>
            <a:r>
              <a:rPr lang="en-US" sz="2400" dirty="0"/>
              <a:t>Packet analyzers are devices or software placed on a network to monitor traffic.</a:t>
            </a:r>
          </a:p>
          <a:p>
            <a:endParaRPr lang="en-US" sz="2400" dirty="0"/>
          </a:p>
          <a:p>
            <a:r>
              <a:rPr lang="en-US" sz="2400" dirty="0"/>
              <a:t>Most network administrators use them for increasing security and tracking bottlenecks.</a:t>
            </a:r>
          </a:p>
          <a:p>
            <a:endParaRPr lang="en-US" sz="2400" dirty="0"/>
          </a:p>
          <a:p>
            <a:r>
              <a:rPr lang="en-US" sz="2400" dirty="0"/>
              <a:t>Some analyzers perform packet captures, some are used for analysis, and some handle both tasks</a:t>
            </a:r>
          </a:p>
          <a:p>
            <a:endParaRPr lang="en-US" sz="2400" dirty="0"/>
          </a:p>
          <a:p>
            <a:r>
              <a:rPr lang="en-US" sz="2400" dirty="0"/>
              <a:t>Windows has many tools capable of capturing and analyzing packets, but you can’t feed the data they collect directly into other tools. </a:t>
            </a:r>
          </a:p>
          <a:p>
            <a:endParaRPr lang="en-US" sz="2400" dirty="0"/>
          </a:p>
          <a:p>
            <a:r>
              <a:rPr lang="en-US" sz="2400" dirty="0"/>
              <a:t>Most tools can read anything captured in </a:t>
            </a:r>
            <a:r>
              <a:rPr lang="en-US" sz="2400" dirty="0" err="1"/>
              <a:t>Pcap</a:t>
            </a:r>
            <a:r>
              <a:rPr lang="en-US" sz="2400" dirty="0"/>
              <a:t> (packet capture) format.</a:t>
            </a:r>
          </a:p>
          <a:p>
            <a:endParaRPr lang="en-US" sz="2400" dirty="0"/>
          </a:p>
          <a:p>
            <a:r>
              <a:rPr lang="en-US" sz="2400" dirty="0"/>
              <a:t>Programs such as </a:t>
            </a:r>
            <a:r>
              <a:rPr lang="en-US" sz="2400" dirty="0" err="1"/>
              <a:t>tcpdump</a:t>
            </a:r>
            <a:r>
              <a:rPr lang="en-US" sz="2400" dirty="0"/>
              <a:t> and </a:t>
            </a:r>
            <a:r>
              <a:rPr lang="en-US" sz="2400" dirty="0" err="1"/>
              <a:t>Wireshark</a:t>
            </a:r>
            <a:r>
              <a:rPr lang="en-US" sz="2400" dirty="0"/>
              <a:t> use the </a:t>
            </a:r>
            <a:r>
              <a:rPr lang="en-US" sz="2400" dirty="0" err="1"/>
              <a:t>Pcap</a:t>
            </a:r>
            <a:r>
              <a:rPr lang="en-US" sz="2400" dirty="0"/>
              <a:t> format.</a:t>
            </a:r>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146</TotalTime>
  <Words>1531</Words>
  <Application>Microsoft Office PowerPoint</Application>
  <PresentationFormat>Widescreen</PresentationFormat>
  <Paragraphs>125</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Tw Cen MT</vt:lpstr>
      <vt:lpstr>Droplet</vt:lpstr>
      <vt:lpstr>Cyber Forensics</vt:lpstr>
      <vt:lpstr>Introduction to Network Forensics and tracking network traffic</vt:lpstr>
      <vt:lpstr>PowerPoint Presentation</vt:lpstr>
      <vt:lpstr>PowerPoint Presentation</vt:lpstr>
      <vt:lpstr>Reviewing Network Logs</vt:lpstr>
      <vt:lpstr>PowerPoint Presentation</vt:lpstr>
      <vt:lpstr>Network Forensics Tools</vt:lpstr>
      <vt:lpstr>PowerPoint Presentation</vt:lpstr>
      <vt:lpstr>Using Packet Analyzers</vt:lpstr>
      <vt:lpstr>PowerPoint Presentation</vt:lpstr>
      <vt:lpstr>PowerPoint Presentation</vt:lpstr>
      <vt:lpstr>Performing Live Acquisitions</vt:lpstr>
      <vt:lpstr>Order of Volatility</vt:lpstr>
      <vt:lpstr>Standard Procedure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Forensics</dc:title>
  <dc:creator>admin</dc:creator>
  <cp:lastModifiedBy>admin</cp:lastModifiedBy>
  <cp:revision>17</cp:revision>
  <dcterms:created xsi:type="dcterms:W3CDTF">2023-01-07T01:25:23Z</dcterms:created>
  <dcterms:modified xsi:type="dcterms:W3CDTF">2023-01-07T03:51:48Z</dcterms:modified>
</cp:coreProperties>
</file>