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76" r:id="rId4"/>
    <p:sldId id="277" r:id="rId5"/>
    <p:sldId id="278" r:id="rId6"/>
    <p:sldId id="279" r:id="rId7"/>
    <p:sldId id="281" r:id="rId8"/>
    <p:sldId id="283" r:id="rId9"/>
    <p:sldId id="284" r:id="rId10"/>
    <p:sldId id="280" r:id="rId11"/>
    <p:sldId id="285"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351309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108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85185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32045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3055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6328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21624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1751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91475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8811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548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5796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3941A-D972-4D1A-B6CA-B6C52ECCD2A6}"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07808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3941A-D972-4D1A-B6CA-B6C52ECCD2A6}"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1482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663941A-D972-4D1A-B6CA-B6C52ECCD2A6}"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0310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89389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18086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63941A-D972-4D1A-B6CA-B6C52ECCD2A6}" type="datetimeFigureOut">
              <a:rPr lang="en-IN" smtClean="0"/>
              <a:t>05-02-2023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57C9C7-34F1-42AD-98E4-D547D88AD192}" type="slidenum">
              <a:rPr lang="en-IN" smtClean="0"/>
              <a:t>‹#›</a:t>
            </a:fld>
            <a:endParaRPr lang="en-IN"/>
          </a:p>
        </p:txBody>
      </p:sp>
    </p:spTree>
    <p:extLst>
      <p:ext uri="{BB962C8B-B14F-4D97-AF65-F5344CB8AC3E}">
        <p14:creationId xmlns:p14="http://schemas.microsoft.com/office/powerpoint/2010/main" val="353285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22EF-7498-42AB-AD9D-8E734D8D18C6}"/>
              </a:ext>
            </a:extLst>
          </p:cNvPr>
          <p:cNvSpPr>
            <a:spLocks noGrp="1"/>
          </p:cNvSpPr>
          <p:nvPr>
            <p:ph type="ctrTitle"/>
          </p:nvPr>
        </p:nvSpPr>
        <p:spPr/>
        <p:txBody>
          <a:bodyPr/>
          <a:lstStyle/>
          <a:p>
            <a:r>
              <a:rPr lang="en-US" dirty="0"/>
              <a:t>CYBER FORENSIC</a:t>
            </a:r>
            <a:endParaRPr lang="en-IN" dirty="0"/>
          </a:p>
        </p:txBody>
      </p:sp>
      <p:sp>
        <p:nvSpPr>
          <p:cNvPr id="3" name="Subtitle 2">
            <a:extLst>
              <a:ext uri="{FF2B5EF4-FFF2-40B4-BE49-F238E27FC236}">
                <a16:creationId xmlns:a16="http://schemas.microsoft.com/office/drawing/2014/main" id="{1CEB9E98-77E7-4F5E-8F33-B0DFEF8CC504}"/>
              </a:ext>
            </a:extLst>
          </p:cNvPr>
          <p:cNvSpPr>
            <a:spLocks noGrp="1"/>
          </p:cNvSpPr>
          <p:nvPr>
            <p:ph type="subTitle" idx="1"/>
          </p:nvPr>
        </p:nvSpPr>
        <p:spPr/>
        <p:txBody>
          <a:bodyPr/>
          <a:lstStyle/>
          <a:p>
            <a:r>
              <a:rPr lang="en-US" dirty="0"/>
              <a:t>UNIT 2 - CONTINUED</a:t>
            </a:r>
            <a:endParaRPr lang="en-IN" dirty="0"/>
          </a:p>
        </p:txBody>
      </p:sp>
    </p:spTree>
    <p:extLst>
      <p:ext uri="{BB962C8B-B14F-4D97-AF65-F5344CB8AC3E}">
        <p14:creationId xmlns:p14="http://schemas.microsoft.com/office/powerpoint/2010/main" val="33410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188B-323B-48F1-90C3-8C50785783B2}"/>
              </a:ext>
            </a:extLst>
          </p:cNvPr>
          <p:cNvSpPr>
            <a:spLocks noGrp="1"/>
          </p:cNvSpPr>
          <p:nvPr>
            <p:ph type="title"/>
          </p:nvPr>
        </p:nvSpPr>
        <p:spPr>
          <a:xfrm>
            <a:off x="685801" y="92766"/>
            <a:ext cx="10131425" cy="781878"/>
          </a:xfrm>
        </p:spPr>
        <p:txBody>
          <a:bodyPr/>
          <a:lstStyle/>
          <a:p>
            <a:pPr algn="ctr"/>
            <a:r>
              <a:rPr lang="en-IN" dirty="0"/>
              <a:t>Web browsing activity reconstruction</a:t>
            </a:r>
          </a:p>
        </p:txBody>
      </p:sp>
      <p:sp>
        <p:nvSpPr>
          <p:cNvPr id="3" name="Content Placeholder 2">
            <a:extLst>
              <a:ext uri="{FF2B5EF4-FFF2-40B4-BE49-F238E27FC236}">
                <a16:creationId xmlns:a16="http://schemas.microsoft.com/office/drawing/2014/main" id="{41453BB7-2738-47E6-ADA3-848ADCEE82EB}"/>
              </a:ext>
            </a:extLst>
          </p:cNvPr>
          <p:cNvSpPr>
            <a:spLocks noGrp="1"/>
          </p:cNvSpPr>
          <p:nvPr>
            <p:ph idx="1"/>
          </p:nvPr>
        </p:nvSpPr>
        <p:spPr>
          <a:xfrm>
            <a:off x="384313" y="1179443"/>
            <a:ext cx="11516139" cy="5585791"/>
          </a:xfrm>
        </p:spPr>
        <p:txBody>
          <a:bodyPr>
            <a:normAutofit/>
          </a:bodyPr>
          <a:lstStyle/>
          <a:p>
            <a:r>
              <a:rPr lang="en-US" sz="2000" dirty="0"/>
              <a:t>Web page reconstruction is a vital feature of any forensic software used for </a:t>
            </a:r>
            <a:r>
              <a:rPr lang="en-US" sz="2000" dirty="0" err="1"/>
              <a:t>analysing</a:t>
            </a:r>
            <a:r>
              <a:rPr lang="en-US" sz="2000" dirty="0"/>
              <a:t> browser history. </a:t>
            </a:r>
          </a:p>
          <a:p>
            <a:r>
              <a:rPr lang="en-US" sz="2000" dirty="0"/>
              <a:t>Web page reconstruction is the process of using HTML and other resources stored in the web browser cache to rebuild a web page, allowing it to be easily viewed in the state it was originally seen by the user.</a:t>
            </a:r>
          </a:p>
          <a:p>
            <a:endParaRPr lang="en-US" sz="2000" dirty="0"/>
          </a:p>
          <a:p>
            <a:r>
              <a:rPr lang="en-IN" sz="2000" dirty="0"/>
              <a:t>Web page construction can be done in two different methods-</a:t>
            </a:r>
          </a:p>
          <a:p>
            <a:pPr algn="ctr"/>
            <a:r>
              <a:rPr lang="en-IN" sz="2000" dirty="0"/>
              <a:t>Pre- or Post-processing</a:t>
            </a:r>
          </a:p>
          <a:p>
            <a:pPr algn="ctr"/>
            <a:endParaRPr lang="en-IN" sz="2000" dirty="0"/>
          </a:p>
          <a:p>
            <a:r>
              <a:rPr lang="en-US" sz="2000" dirty="0"/>
              <a:t>Letting a browser render a webpage means that the browser must access multiple resources like style sheets or images. To make sure these resources originate from the given cache there are two options to manage this: alter the communication before or after the browser will processes the data. </a:t>
            </a:r>
            <a:endParaRPr lang="en-IN" sz="2000" dirty="0"/>
          </a:p>
        </p:txBody>
      </p:sp>
    </p:spTree>
    <p:extLst>
      <p:ext uri="{BB962C8B-B14F-4D97-AF65-F5344CB8AC3E}">
        <p14:creationId xmlns:p14="http://schemas.microsoft.com/office/powerpoint/2010/main" val="25673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B543-41A1-467B-BA0D-40EE5C9CC7BD}"/>
              </a:ext>
            </a:extLst>
          </p:cNvPr>
          <p:cNvSpPr>
            <a:spLocks noGrp="1"/>
          </p:cNvSpPr>
          <p:nvPr>
            <p:ph type="title"/>
          </p:nvPr>
        </p:nvSpPr>
        <p:spPr>
          <a:xfrm>
            <a:off x="685801" y="172279"/>
            <a:ext cx="10131425" cy="675861"/>
          </a:xfrm>
        </p:spPr>
        <p:txBody>
          <a:bodyPr/>
          <a:lstStyle/>
          <a:p>
            <a:pPr algn="ctr"/>
            <a:r>
              <a:rPr lang="en-IN" dirty="0"/>
              <a:t>Pre-processing</a:t>
            </a:r>
          </a:p>
        </p:txBody>
      </p:sp>
      <p:sp>
        <p:nvSpPr>
          <p:cNvPr id="3" name="Content Placeholder 2">
            <a:extLst>
              <a:ext uri="{FF2B5EF4-FFF2-40B4-BE49-F238E27FC236}">
                <a16:creationId xmlns:a16="http://schemas.microsoft.com/office/drawing/2014/main" id="{A115E8BF-826A-42BC-B60D-AB352B9E016A}"/>
              </a:ext>
            </a:extLst>
          </p:cNvPr>
          <p:cNvSpPr>
            <a:spLocks noGrp="1"/>
          </p:cNvSpPr>
          <p:nvPr>
            <p:ph idx="1"/>
          </p:nvPr>
        </p:nvSpPr>
        <p:spPr>
          <a:xfrm>
            <a:off x="450575" y="1179443"/>
            <a:ext cx="11463130" cy="5506278"/>
          </a:xfrm>
        </p:spPr>
        <p:txBody>
          <a:bodyPr>
            <a:normAutofit/>
          </a:bodyPr>
          <a:lstStyle/>
          <a:p>
            <a:r>
              <a:rPr lang="en-US" sz="2000" dirty="0"/>
              <a:t>The first option is to alter the resources before it is given to the browser. </a:t>
            </a:r>
          </a:p>
          <a:p>
            <a:r>
              <a:rPr lang="en-US" sz="2000" dirty="0"/>
              <a:t>This is done by finding all referenced resources in the response data and changes these to the local version which represent the cache. </a:t>
            </a:r>
          </a:p>
          <a:p>
            <a:r>
              <a:rPr lang="en-US" sz="2000" dirty="0"/>
              <a:t>The rewritten domain points to the local version itself. </a:t>
            </a:r>
          </a:p>
          <a:p>
            <a:r>
              <a:rPr lang="en-US" sz="2000" dirty="0"/>
              <a:t>With this method, resources can be addressed to the application which in turn can deliver the requested resources. This method has some advantages but also disadvantages which are listed below. </a:t>
            </a:r>
          </a:p>
          <a:p>
            <a:pPr marL="0" indent="0">
              <a:buNone/>
            </a:pPr>
            <a:r>
              <a:rPr lang="en-US" sz="2000" dirty="0"/>
              <a:t>• Advantages: </a:t>
            </a:r>
          </a:p>
          <a:p>
            <a:pPr marL="800100" lvl="1" indent="-342900">
              <a:buFont typeface="+mj-lt"/>
              <a:buAutoNum type="arabicPeriod"/>
            </a:pPr>
            <a:r>
              <a:rPr lang="en-US" sz="1800" dirty="0"/>
              <a:t>Requires no configuration of the rendering browser. </a:t>
            </a:r>
          </a:p>
          <a:p>
            <a:pPr marL="800100" lvl="1" indent="-342900">
              <a:buFont typeface="+mj-lt"/>
              <a:buAutoNum type="arabicPeriod"/>
            </a:pPr>
            <a:r>
              <a:rPr lang="en-US" sz="1800" dirty="0"/>
              <a:t>Can even run in the browser of the user enabling interaction. </a:t>
            </a:r>
          </a:p>
          <a:p>
            <a:pPr marL="0" indent="0">
              <a:buNone/>
            </a:pPr>
            <a:r>
              <a:rPr lang="en-US" sz="2000" dirty="0"/>
              <a:t>• Disadvantages: </a:t>
            </a:r>
          </a:p>
          <a:p>
            <a:pPr marL="800100" lvl="1" indent="-342900">
              <a:buAutoNum type="arabicPeriod"/>
            </a:pPr>
            <a:r>
              <a:rPr lang="en-US" sz="1800" dirty="0"/>
              <a:t>Tampering the evidence. </a:t>
            </a:r>
          </a:p>
          <a:p>
            <a:pPr marL="800100" lvl="1" indent="-342900">
              <a:buAutoNum type="arabicPeriod"/>
            </a:pPr>
            <a:r>
              <a:rPr lang="en-US" sz="1800" dirty="0"/>
              <a:t>Hard to parse all resource identifiers, especially if JavaScript is used. </a:t>
            </a:r>
          </a:p>
        </p:txBody>
      </p:sp>
    </p:spTree>
    <p:extLst>
      <p:ext uri="{BB962C8B-B14F-4D97-AF65-F5344CB8AC3E}">
        <p14:creationId xmlns:p14="http://schemas.microsoft.com/office/powerpoint/2010/main" val="235177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01D4-A7C0-4664-9812-E8A2AE2E8D4E}"/>
              </a:ext>
            </a:extLst>
          </p:cNvPr>
          <p:cNvSpPr>
            <a:spLocks noGrp="1"/>
          </p:cNvSpPr>
          <p:nvPr>
            <p:ph type="title"/>
          </p:nvPr>
        </p:nvSpPr>
        <p:spPr>
          <a:xfrm>
            <a:off x="685801" y="0"/>
            <a:ext cx="10131425" cy="781878"/>
          </a:xfrm>
        </p:spPr>
        <p:txBody>
          <a:bodyPr/>
          <a:lstStyle/>
          <a:p>
            <a:pPr algn="ctr"/>
            <a:r>
              <a:rPr lang="en-IN" dirty="0"/>
              <a:t>Post-processing</a:t>
            </a:r>
          </a:p>
        </p:txBody>
      </p:sp>
      <p:sp>
        <p:nvSpPr>
          <p:cNvPr id="3" name="Content Placeholder 2">
            <a:extLst>
              <a:ext uri="{FF2B5EF4-FFF2-40B4-BE49-F238E27FC236}">
                <a16:creationId xmlns:a16="http://schemas.microsoft.com/office/drawing/2014/main" id="{D12715FC-1BBA-444C-9D96-70503D131D98}"/>
              </a:ext>
            </a:extLst>
          </p:cNvPr>
          <p:cNvSpPr>
            <a:spLocks noGrp="1"/>
          </p:cNvSpPr>
          <p:nvPr>
            <p:ph idx="1"/>
          </p:nvPr>
        </p:nvSpPr>
        <p:spPr>
          <a:xfrm>
            <a:off x="450574" y="1086678"/>
            <a:ext cx="11516139" cy="5771321"/>
          </a:xfrm>
        </p:spPr>
        <p:txBody>
          <a:bodyPr>
            <a:normAutofit/>
          </a:bodyPr>
          <a:lstStyle/>
          <a:p>
            <a:r>
              <a:rPr lang="en-US" sz="2000" dirty="0"/>
              <a:t>To process the resource identifiers after the rendering browser has accessed the webpage, can be done by capturing all requests from the browser and inspect these in order to retrieve the right cached resource. </a:t>
            </a:r>
          </a:p>
          <a:p>
            <a:r>
              <a:rPr lang="en-US" sz="2000" dirty="0"/>
              <a:t>This can be done by using a proxy server. </a:t>
            </a:r>
          </a:p>
          <a:p>
            <a:r>
              <a:rPr lang="en-US" sz="2000" dirty="0"/>
              <a:t>A proxy server is a specific server which intercepts the HTTP requests and forwards them to the corresponding address. </a:t>
            </a:r>
          </a:p>
          <a:p>
            <a:r>
              <a:rPr lang="en-US" sz="2000" dirty="0"/>
              <a:t>Reasons to use such a system can be to anonymize the origin of the request, speed up access by caching resources, scan content for malware and many others. </a:t>
            </a:r>
          </a:p>
          <a:p>
            <a:r>
              <a:rPr lang="en-US" sz="2000" dirty="0"/>
              <a:t>In order to direct all requests to the proxy the rendering browser must be configured to use the proxy server which is setup for this purpose. </a:t>
            </a:r>
          </a:p>
          <a:p>
            <a:pPr marL="0" indent="0">
              <a:buNone/>
            </a:pPr>
            <a:r>
              <a:rPr lang="en-US" sz="2000" dirty="0"/>
              <a:t>• Advantages: </a:t>
            </a:r>
          </a:p>
          <a:p>
            <a:pPr marL="800100" lvl="1" indent="-342900">
              <a:buFont typeface="+mj-lt"/>
              <a:buAutoNum type="arabicPeriod"/>
            </a:pPr>
            <a:r>
              <a:rPr lang="en-US" sz="1800" dirty="0"/>
              <a:t>All resource identifiers are captured by the proxy. </a:t>
            </a:r>
          </a:p>
          <a:p>
            <a:pPr marL="0" indent="0">
              <a:buNone/>
            </a:pPr>
            <a:r>
              <a:rPr lang="en-US" sz="2000" dirty="0"/>
              <a:t>• Disadvantages: </a:t>
            </a:r>
          </a:p>
          <a:p>
            <a:pPr marL="800100" lvl="1" indent="-342900">
              <a:buFont typeface="+mj-lt"/>
              <a:buAutoNum type="arabicPeriod"/>
            </a:pPr>
            <a:r>
              <a:rPr lang="en-US" sz="1800" dirty="0"/>
              <a:t>Requires proxy configuration of rendering browser. </a:t>
            </a:r>
          </a:p>
          <a:p>
            <a:pPr marL="800100" lvl="1" indent="-342900">
              <a:buFont typeface="+mj-lt"/>
              <a:buAutoNum type="arabicPeriod"/>
            </a:pPr>
            <a:r>
              <a:rPr lang="en-US" sz="1800" dirty="0"/>
              <a:t>SSL traffic is hard to deal with. </a:t>
            </a:r>
            <a:endParaRPr lang="en-IN" sz="1800" dirty="0"/>
          </a:p>
        </p:txBody>
      </p:sp>
    </p:spTree>
    <p:extLst>
      <p:ext uri="{BB962C8B-B14F-4D97-AF65-F5344CB8AC3E}">
        <p14:creationId xmlns:p14="http://schemas.microsoft.com/office/powerpoint/2010/main" val="139186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8B60-9A50-4FFC-A86E-BD3AB4492FCF}"/>
              </a:ext>
            </a:extLst>
          </p:cNvPr>
          <p:cNvSpPr>
            <a:spLocks noGrp="1"/>
          </p:cNvSpPr>
          <p:nvPr>
            <p:ph type="title"/>
          </p:nvPr>
        </p:nvSpPr>
        <p:spPr>
          <a:xfrm>
            <a:off x="685801" y="192157"/>
            <a:ext cx="10131425" cy="874643"/>
          </a:xfrm>
        </p:spPr>
        <p:txBody>
          <a:bodyPr/>
          <a:lstStyle/>
          <a:p>
            <a:pPr algn="ctr"/>
            <a:r>
              <a:rPr lang="en-IN" dirty="0"/>
              <a:t>Browser Forensics</a:t>
            </a:r>
          </a:p>
        </p:txBody>
      </p:sp>
      <p:sp>
        <p:nvSpPr>
          <p:cNvPr id="3" name="Content Placeholder 2">
            <a:extLst>
              <a:ext uri="{FF2B5EF4-FFF2-40B4-BE49-F238E27FC236}">
                <a16:creationId xmlns:a16="http://schemas.microsoft.com/office/drawing/2014/main" id="{27EEE17C-8B55-4A68-BF23-A4774CAE8F15}"/>
              </a:ext>
            </a:extLst>
          </p:cNvPr>
          <p:cNvSpPr>
            <a:spLocks noGrp="1"/>
          </p:cNvSpPr>
          <p:nvPr>
            <p:ph idx="1"/>
          </p:nvPr>
        </p:nvSpPr>
        <p:spPr>
          <a:xfrm>
            <a:off x="397565" y="1258957"/>
            <a:ext cx="11423374" cy="5599043"/>
          </a:xfrm>
        </p:spPr>
        <p:txBody>
          <a:bodyPr>
            <a:normAutofit/>
          </a:bodyPr>
          <a:lstStyle/>
          <a:p>
            <a:r>
              <a:rPr lang="en-US" sz="2000" dirty="0"/>
              <a:t>A Web browser is an essential application program for accessing the Internet. If a suspect uses the Internet as a source of information, the evidence related to the crime would be saved in the log file of the Web browser. Therefore, investigating the Web browser’s log file can help to collect information relevant to the case. </a:t>
            </a:r>
          </a:p>
          <a:p>
            <a:endParaRPr lang="en-US" sz="2000" dirty="0"/>
          </a:p>
          <a:p>
            <a:r>
              <a:rPr lang="en-US" sz="2000" dirty="0"/>
              <a:t>Browser Forensics is of no small importance in incident response for understanding how an attack on a computer or computer network began and finding the source of compromise.</a:t>
            </a:r>
          </a:p>
          <a:p>
            <a:endParaRPr lang="en-US" sz="2000" dirty="0"/>
          </a:p>
          <a:p>
            <a:r>
              <a:rPr lang="en-US" sz="2000" dirty="0"/>
              <a:t>With the help of Browser Forensics and with the assistance of forensics tools one can extract sensitive data and chosen keywords from most web browsers. One can retrieve deleted data and keywords, check whether history was cleared, retrieve artifacts like Cookies, Downloads data, History, Saved Password, websites visited etc. </a:t>
            </a:r>
          </a:p>
          <a:p>
            <a:endParaRPr lang="en-US" sz="2000" dirty="0"/>
          </a:p>
          <a:p>
            <a:r>
              <a:rPr lang="en-US" sz="2000" dirty="0"/>
              <a:t>Also, Browser Forensics helps a lot to understand how an attack on a system was conducted, helping in finding the source of Malwares/</a:t>
            </a:r>
            <a:r>
              <a:rPr lang="en-US" sz="2000" dirty="0" err="1"/>
              <a:t>Adwares</a:t>
            </a:r>
            <a:r>
              <a:rPr lang="en-US" sz="2000" dirty="0"/>
              <a:t>/Spywares, Malicious Emails and Phishing Websites etc.</a:t>
            </a:r>
            <a:endParaRPr lang="en-IN" sz="2000" dirty="0"/>
          </a:p>
        </p:txBody>
      </p:sp>
    </p:spTree>
    <p:extLst>
      <p:ext uri="{BB962C8B-B14F-4D97-AF65-F5344CB8AC3E}">
        <p14:creationId xmlns:p14="http://schemas.microsoft.com/office/powerpoint/2010/main" val="40523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1B9-AA7D-4884-8BC5-72E2548EBC33}"/>
              </a:ext>
            </a:extLst>
          </p:cNvPr>
          <p:cNvSpPr>
            <a:spLocks noGrp="1"/>
          </p:cNvSpPr>
          <p:nvPr>
            <p:ph type="title"/>
          </p:nvPr>
        </p:nvSpPr>
        <p:spPr>
          <a:xfrm>
            <a:off x="685801" y="0"/>
            <a:ext cx="10131425" cy="781878"/>
          </a:xfrm>
        </p:spPr>
        <p:txBody>
          <a:bodyPr/>
          <a:lstStyle/>
          <a:p>
            <a:pPr algn="ctr"/>
            <a:r>
              <a:rPr lang="en-IN" dirty="0"/>
              <a:t>Cookie Storage and Analysis</a:t>
            </a:r>
          </a:p>
        </p:txBody>
      </p:sp>
      <p:sp>
        <p:nvSpPr>
          <p:cNvPr id="3" name="Content Placeholder 2">
            <a:extLst>
              <a:ext uri="{FF2B5EF4-FFF2-40B4-BE49-F238E27FC236}">
                <a16:creationId xmlns:a16="http://schemas.microsoft.com/office/drawing/2014/main" id="{D2D76D97-E681-49FD-BBFF-69F3E5BD2D2E}"/>
              </a:ext>
            </a:extLst>
          </p:cNvPr>
          <p:cNvSpPr>
            <a:spLocks noGrp="1"/>
          </p:cNvSpPr>
          <p:nvPr>
            <p:ph idx="1"/>
          </p:nvPr>
        </p:nvSpPr>
        <p:spPr>
          <a:xfrm>
            <a:off x="556591" y="1020418"/>
            <a:ext cx="11145079" cy="5837582"/>
          </a:xfrm>
        </p:spPr>
        <p:txBody>
          <a:bodyPr>
            <a:normAutofit/>
          </a:bodyPr>
          <a:lstStyle/>
          <a:p>
            <a:r>
              <a:rPr lang="en-US" sz="2000" dirty="0"/>
              <a:t>Cookie is a small piece of data sent by a server to a browser and </a:t>
            </a:r>
            <a:r>
              <a:rPr lang="en-US" sz="2000" b="1" dirty="0"/>
              <a:t>stored on the user's computer</a:t>
            </a:r>
            <a:r>
              <a:rPr lang="en-US" sz="2000" dirty="0"/>
              <a:t> while the user is browsing. </a:t>
            </a:r>
          </a:p>
          <a:p>
            <a:r>
              <a:rPr lang="en-US" sz="2000" dirty="0"/>
              <a:t>It Allows server store and retrieve data from the client, It Stored in a file on the client side.</a:t>
            </a:r>
          </a:p>
          <a:p>
            <a:r>
              <a:rPr lang="en-US" sz="2000" dirty="0"/>
              <a:t>Cookies are used in different ways, such as in storing the pages visited on a site or a user’s login information.</a:t>
            </a:r>
          </a:p>
          <a:p>
            <a:r>
              <a:rPr lang="en-US" sz="2000" dirty="0"/>
              <a:t>Many secure websites employ cookies to validate their users’ identities after they’ve logged in to prevent them from having to re-enter their credentials on every page. </a:t>
            </a:r>
          </a:p>
          <a:p>
            <a:r>
              <a:rPr lang="en-US" sz="2000" dirty="0"/>
              <a:t>Another use for cookies is to customize or adjust user experience based on limited browsing history on the site.</a:t>
            </a:r>
          </a:p>
          <a:p>
            <a:endParaRPr lang="en-US" sz="2000" dirty="0"/>
          </a:p>
          <a:p>
            <a:r>
              <a:rPr lang="en-US" sz="2000" dirty="0"/>
              <a:t>There are two types of cookies: persistent cookies and session cookies.</a:t>
            </a:r>
          </a:p>
          <a:p>
            <a:pPr lvl="1"/>
            <a:r>
              <a:rPr lang="en-US" sz="1800" dirty="0"/>
              <a:t>Session cookies do not contain an expiration date. Instead, they are stored only as long as the browser or tab is open. As soon as the browser is closed, they are permanently lost.</a:t>
            </a:r>
          </a:p>
          <a:p>
            <a:pPr lvl="1"/>
            <a:r>
              <a:rPr lang="en-US" sz="1800" dirty="0"/>
              <a:t>Persistent cookies </a:t>
            </a:r>
            <a:r>
              <a:rPr lang="en-US" sz="1800" i="1" dirty="0"/>
              <a:t>do</a:t>
            </a:r>
            <a:r>
              <a:rPr lang="en-US" sz="1800" dirty="0"/>
              <a:t> have an expiration date. These cookies are stored on the user’s disk until the expiration date and then permanently deleted. </a:t>
            </a:r>
            <a:endParaRPr lang="en-IN" sz="1800" dirty="0"/>
          </a:p>
        </p:txBody>
      </p:sp>
    </p:spTree>
    <p:extLst>
      <p:ext uri="{BB962C8B-B14F-4D97-AF65-F5344CB8AC3E}">
        <p14:creationId xmlns:p14="http://schemas.microsoft.com/office/powerpoint/2010/main" val="33102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9B2D-DF75-4635-A93C-1A5D4BDAF94E}"/>
              </a:ext>
            </a:extLst>
          </p:cNvPr>
          <p:cNvSpPr>
            <a:spLocks noGrp="1"/>
          </p:cNvSpPr>
          <p:nvPr>
            <p:ph type="title"/>
          </p:nvPr>
        </p:nvSpPr>
        <p:spPr>
          <a:xfrm>
            <a:off x="685801" y="139148"/>
            <a:ext cx="10131425" cy="927652"/>
          </a:xfrm>
        </p:spPr>
        <p:txBody>
          <a:bodyPr/>
          <a:lstStyle/>
          <a:p>
            <a:pPr algn="ctr"/>
            <a:r>
              <a:rPr lang="en-IN" b="1" dirty="0" err="1"/>
              <a:t>LocalStorage</a:t>
            </a:r>
            <a:r>
              <a:rPr lang="en-IN" b="1" dirty="0"/>
              <a:t> — A More Permanent Solution</a:t>
            </a:r>
            <a:endParaRPr lang="en-IN" dirty="0"/>
          </a:p>
        </p:txBody>
      </p:sp>
      <p:sp>
        <p:nvSpPr>
          <p:cNvPr id="3" name="Content Placeholder 2">
            <a:extLst>
              <a:ext uri="{FF2B5EF4-FFF2-40B4-BE49-F238E27FC236}">
                <a16:creationId xmlns:a16="http://schemas.microsoft.com/office/drawing/2014/main" id="{DA7F2951-8386-40C9-8CF1-8DA99EA00B9D}"/>
              </a:ext>
            </a:extLst>
          </p:cNvPr>
          <p:cNvSpPr>
            <a:spLocks noGrp="1"/>
          </p:cNvSpPr>
          <p:nvPr>
            <p:ph idx="1"/>
          </p:nvPr>
        </p:nvSpPr>
        <p:spPr>
          <a:xfrm>
            <a:off x="543339" y="1457739"/>
            <a:ext cx="11131826" cy="5400261"/>
          </a:xfrm>
        </p:spPr>
        <p:txBody>
          <a:bodyPr>
            <a:normAutofit/>
          </a:bodyPr>
          <a:lstStyle/>
          <a:p>
            <a:r>
              <a:rPr lang="en-US" sz="2000" dirty="0" err="1"/>
              <a:t>LocalStorage</a:t>
            </a:r>
            <a:r>
              <a:rPr lang="en-US" sz="2000" dirty="0"/>
              <a:t> has a lot of advantages over cookies. </a:t>
            </a:r>
          </a:p>
          <a:p>
            <a:endParaRPr lang="en-US" sz="2000" dirty="0"/>
          </a:p>
          <a:p>
            <a:r>
              <a:rPr lang="en-US" sz="2000" dirty="0"/>
              <a:t>One of the most important differences is that unlike with cookies, data does not have to be sent back and forth with every HTTP request. This reduces the overall traffic between the client and the server and the amount of wasted bandwidth.</a:t>
            </a:r>
          </a:p>
          <a:p>
            <a:endParaRPr lang="en-US" sz="2000" dirty="0"/>
          </a:p>
          <a:p>
            <a:r>
              <a:rPr lang="en-US" sz="2000" dirty="0" err="1"/>
              <a:t>LocalStorage</a:t>
            </a:r>
            <a:r>
              <a:rPr lang="en-US" sz="2000" dirty="0"/>
              <a:t> behaves more like persistent cookies in terms of expiration.</a:t>
            </a:r>
          </a:p>
          <a:p>
            <a:r>
              <a:rPr lang="en-US" sz="2000" dirty="0" err="1"/>
              <a:t>LocalStorage</a:t>
            </a:r>
            <a:r>
              <a:rPr lang="en-US" sz="2000" dirty="0"/>
              <a:t> can hold up to 5MB of information. This is a whole lot more than the 4KB that cookies hold.</a:t>
            </a:r>
          </a:p>
          <a:p>
            <a:r>
              <a:rPr lang="en-US" sz="2000" dirty="0"/>
              <a:t>Also, with </a:t>
            </a:r>
            <a:r>
              <a:rPr lang="en-US" sz="2000" dirty="0" err="1"/>
              <a:t>LocalStorage</a:t>
            </a:r>
            <a:r>
              <a:rPr lang="en-US" sz="2000" dirty="0"/>
              <a:t> you can not only store strings but also </a:t>
            </a:r>
            <a:r>
              <a:rPr lang="en-US" sz="2000" dirty="0" err="1"/>
              <a:t>Javascript</a:t>
            </a:r>
            <a:r>
              <a:rPr lang="en-US" sz="2000" dirty="0"/>
              <a:t> primitives and objects.</a:t>
            </a:r>
            <a:endParaRPr lang="en-IN" sz="2400" dirty="0"/>
          </a:p>
        </p:txBody>
      </p:sp>
    </p:spTree>
    <p:extLst>
      <p:ext uri="{BB962C8B-B14F-4D97-AF65-F5344CB8AC3E}">
        <p14:creationId xmlns:p14="http://schemas.microsoft.com/office/powerpoint/2010/main" val="39053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F7938-9CDD-4D50-B687-245D03D9029A}"/>
              </a:ext>
            </a:extLst>
          </p:cNvPr>
          <p:cNvSpPr>
            <a:spLocks noGrp="1"/>
          </p:cNvSpPr>
          <p:nvPr>
            <p:ph idx="1"/>
          </p:nvPr>
        </p:nvSpPr>
        <p:spPr>
          <a:xfrm>
            <a:off x="424071" y="198783"/>
            <a:ext cx="11317356" cy="6957391"/>
          </a:xfrm>
        </p:spPr>
        <p:txBody>
          <a:bodyPr/>
          <a:lstStyle/>
          <a:p>
            <a:r>
              <a:rPr lang="en-US" dirty="0"/>
              <a:t>For Windows 7 the cookie files are stored individually at:</a:t>
            </a:r>
          </a:p>
          <a:p>
            <a:r>
              <a:rPr lang="en-US" dirty="0"/>
              <a:t>C:\Users\username\AppData\Roaming\Microsoft\Windows\Cookies</a:t>
            </a:r>
          </a:p>
          <a:p>
            <a:r>
              <a:rPr lang="en-US" dirty="0"/>
              <a:t>C:\Users\username\AppData\Roaming\Microsoft\Windows\Cookies\Low</a:t>
            </a:r>
          </a:p>
          <a:p>
            <a:endParaRPr lang="en-IN" dirty="0"/>
          </a:p>
          <a:p>
            <a:r>
              <a:rPr lang="en-US" dirty="0"/>
              <a:t>For Windows 8 the cookies are stored at:</a:t>
            </a:r>
          </a:p>
          <a:p>
            <a:r>
              <a:rPr lang="en-US" dirty="0"/>
              <a:t>C:\Users\username\AppData\Local\Microsoft\Windows\INetCookies</a:t>
            </a:r>
          </a:p>
          <a:p>
            <a:endParaRPr lang="en-US" dirty="0"/>
          </a:p>
          <a:p>
            <a:r>
              <a:rPr lang="en-US" dirty="0"/>
              <a:t>For Windows 10 the Cookie files are stored at:</a:t>
            </a:r>
          </a:p>
          <a:p>
            <a:r>
              <a:rPr lang="en-US" dirty="0"/>
              <a:t>C:\Users\username\AppData\Local\Microsoft\Windows\INetCookies</a:t>
            </a:r>
          </a:p>
          <a:p>
            <a:endParaRPr lang="en-US" dirty="0"/>
          </a:p>
          <a:p>
            <a:r>
              <a:rPr lang="en-IN" dirty="0"/>
              <a:t>Google Chrome</a:t>
            </a:r>
          </a:p>
          <a:p>
            <a:r>
              <a:rPr lang="en-US" dirty="0"/>
              <a:t>C:\Users\[User Name]\</a:t>
            </a:r>
            <a:r>
              <a:rPr lang="en-US" dirty="0" err="1"/>
              <a:t>AppData</a:t>
            </a:r>
            <a:r>
              <a:rPr lang="en-US" dirty="0"/>
              <a:t>\Local\Google\Chrome\User Data\Default\</a:t>
            </a:r>
          </a:p>
          <a:p>
            <a:endParaRPr lang="en-US" dirty="0"/>
          </a:p>
          <a:p>
            <a:r>
              <a:rPr lang="en-IN" b="1" dirty="0"/>
              <a:t>Mozilla Firefox</a:t>
            </a:r>
          </a:p>
          <a:p>
            <a:r>
              <a:rPr lang="en-IN" dirty="0"/>
              <a:t>C:\Users\[User Name]\</a:t>
            </a:r>
            <a:r>
              <a:rPr lang="en-IN" dirty="0" err="1"/>
              <a:t>AppData</a:t>
            </a:r>
            <a:r>
              <a:rPr lang="en-IN" dirty="0"/>
              <a:t>\Local\Mozilla\Firefox\Profiles\</a:t>
            </a:r>
            <a:endParaRPr lang="en-US" dirty="0"/>
          </a:p>
          <a:p>
            <a:endParaRPr lang="en-IN" dirty="0"/>
          </a:p>
        </p:txBody>
      </p:sp>
    </p:spTree>
    <p:extLst>
      <p:ext uri="{BB962C8B-B14F-4D97-AF65-F5344CB8AC3E}">
        <p14:creationId xmlns:p14="http://schemas.microsoft.com/office/powerpoint/2010/main" val="34968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A77F-8C9E-42CF-B47D-F7DB4C2364E0}"/>
              </a:ext>
            </a:extLst>
          </p:cNvPr>
          <p:cNvSpPr>
            <a:spLocks noGrp="1"/>
          </p:cNvSpPr>
          <p:nvPr>
            <p:ph type="title"/>
          </p:nvPr>
        </p:nvSpPr>
        <p:spPr>
          <a:xfrm>
            <a:off x="685801" y="119271"/>
            <a:ext cx="10131425" cy="649356"/>
          </a:xfrm>
        </p:spPr>
        <p:txBody>
          <a:bodyPr/>
          <a:lstStyle/>
          <a:p>
            <a:pPr algn="ctr"/>
            <a:r>
              <a:rPr lang="en-US" dirty="0"/>
              <a:t>Analyzing Cache</a:t>
            </a:r>
            <a:endParaRPr lang="en-IN" dirty="0"/>
          </a:p>
        </p:txBody>
      </p:sp>
      <p:sp>
        <p:nvSpPr>
          <p:cNvPr id="3" name="Content Placeholder 2">
            <a:extLst>
              <a:ext uri="{FF2B5EF4-FFF2-40B4-BE49-F238E27FC236}">
                <a16:creationId xmlns:a16="http://schemas.microsoft.com/office/drawing/2014/main" id="{CD34DD75-1A28-4B21-BE08-9380A63845E4}"/>
              </a:ext>
            </a:extLst>
          </p:cNvPr>
          <p:cNvSpPr>
            <a:spLocks noGrp="1"/>
          </p:cNvSpPr>
          <p:nvPr>
            <p:ph idx="1"/>
          </p:nvPr>
        </p:nvSpPr>
        <p:spPr>
          <a:xfrm>
            <a:off x="344557" y="1126435"/>
            <a:ext cx="11582400" cy="5731565"/>
          </a:xfrm>
        </p:spPr>
        <p:txBody>
          <a:bodyPr>
            <a:normAutofit fontScale="92500" lnSpcReduction="10000"/>
          </a:bodyPr>
          <a:lstStyle/>
          <a:p>
            <a:r>
              <a:rPr lang="en-US" sz="2000" dirty="0"/>
              <a:t>When navigating websites, the browser creates all sorts of cache data for many reasons. These cache files can be a great source of data during a forensic investigation.</a:t>
            </a:r>
          </a:p>
          <a:p>
            <a:endParaRPr lang="en-US" sz="2000" dirty="0"/>
          </a:p>
          <a:p>
            <a:r>
              <a:rPr lang="en-US" sz="2000" dirty="0"/>
              <a:t>Browser caching is a mechanism where files retrieved from websites that are visited are stored (temporary) on a specific location on a hard disk. </a:t>
            </a:r>
          </a:p>
          <a:p>
            <a:endParaRPr lang="en-US" sz="2000" dirty="0"/>
          </a:p>
          <a:p>
            <a:r>
              <a:rPr lang="en-US" sz="2000" dirty="0"/>
              <a:t>The browser usually compares the data of the web page that is remotely available on the Internet with the one that is hold locally in the caching folder. </a:t>
            </a:r>
          </a:p>
          <a:p>
            <a:endParaRPr lang="en-US" sz="2000" dirty="0"/>
          </a:p>
          <a:p>
            <a:r>
              <a:rPr lang="en-US" sz="2000" dirty="0"/>
              <a:t>Different options like the amount of cache that can be stored, the cache retention or delete the web pages that are cached are available in most browsers. </a:t>
            </a:r>
          </a:p>
          <a:p>
            <a:endParaRPr lang="en-US" sz="2000" dirty="0"/>
          </a:p>
          <a:p>
            <a:r>
              <a:rPr lang="en-US" sz="2000" dirty="0"/>
              <a:t>There are two type of caches available, online and offline caching. </a:t>
            </a:r>
          </a:p>
          <a:p>
            <a:pPr lvl="1"/>
            <a:r>
              <a:rPr lang="en-US" sz="1800" dirty="0"/>
              <a:t>In offline caching the web page developer determines what elements of the requested web page are cached by defining these elements in a predefined file, also called a manifest. </a:t>
            </a:r>
          </a:p>
          <a:p>
            <a:pPr lvl="1"/>
            <a:r>
              <a:rPr lang="en-US" sz="1800" dirty="0"/>
              <a:t>With online caching the browser determines what is cached and what is left out. </a:t>
            </a:r>
            <a:endParaRPr lang="en-IN" sz="1800" dirty="0"/>
          </a:p>
        </p:txBody>
      </p:sp>
    </p:spTree>
    <p:extLst>
      <p:ext uri="{BB962C8B-B14F-4D97-AF65-F5344CB8AC3E}">
        <p14:creationId xmlns:p14="http://schemas.microsoft.com/office/powerpoint/2010/main" val="417883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0B4D6-1784-40D0-9F8E-20B9D159EBB2}"/>
              </a:ext>
            </a:extLst>
          </p:cNvPr>
          <p:cNvSpPr>
            <a:spLocks noGrp="1"/>
          </p:cNvSpPr>
          <p:nvPr>
            <p:ph idx="1"/>
          </p:nvPr>
        </p:nvSpPr>
        <p:spPr>
          <a:xfrm>
            <a:off x="225287" y="0"/>
            <a:ext cx="11675165" cy="6705599"/>
          </a:xfrm>
        </p:spPr>
        <p:txBody>
          <a:bodyPr>
            <a:normAutofit/>
          </a:bodyPr>
          <a:lstStyle/>
          <a:p>
            <a:r>
              <a:rPr lang="en-US" sz="2000" dirty="0"/>
              <a:t>In the field of forensics, the web browser is an important element. A huge number of criminal and civil cases may depend on the information related to the Internet activity of a user in order to prove something or to use this as extra evidence in the bigger picture. </a:t>
            </a:r>
          </a:p>
          <a:p>
            <a:endParaRPr lang="en-US" sz="2000" dirty="0"/>
          </a:p>
          <a:p>
            <a:r>
              <a:rPr lang="en-US" sz="2000" dirty="0"/>
              <a:t>By analyzing the history, or browser cache information it can give good insight of the behavior of a suspect. The information found can provide clues that can lead to conviction or acquittal of this suspect. </a:t>
            </a:r>
          </a:p>
          <a:p>
            <a:endParaRPr lang="en-US" sz="2000" dirty="0"/>
          </a:p>
          <a:p>
            <a:r>
              <a:rPr lang="en-US" sz="2000" dirty="0"/>
              <a:t>Different web browsers are using their own method of storing web caching information which makes it harder to analyze this.</a:t>
            </a:r>
          </a:p>
          <a:p>
            <a:endParaRPr lang="en-US" sz="2000" dirty="0"/>
          </a:p>
          <a:p>
            <a:r>
              <a:rPr lang="en-US" sz="2000" dirty="0"/>
              <a:t>Cache View is a viewer for the Netscape Navigator, Mozilla Firefox, Opera, and Internet Explorer web caches. </a:t>
            </a:r>
          </a:p>
          <a:p>
            <a:r>
              <a:rPr lang="en-US" sz="2000" dirty="0"/>
              <a:t>This tool also provides a list of the cached items so the files can be viewed separately or with the Fully Qualified Domain Name (FQDN) online. </a:t>
            </a:r>
            <a:endParaRPr lang="en-IN" sz="2000" dirty="0"/>
          </a:p>
          <a:p>
            <a:endParaRPr lang="en-IN" sz="2000" dirty="0"/>
          </a:p>
        </p:txBody>
      </p:sp>
    </p:spTree>
    <p:extLst>
      <p:ext uri="{BB962C8B-B14F-4D97-AF65-F5344CB8AC3E}">
        <p14:creationId xmlns:p14="http://schemas.microsoft.com/office/powerpoint/2010/main" val="26141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DC6A-3F02-4705-BC9B-1B0545BEACAA}"/>
              </a:ext>
            </a:extLst>
          </p:cNvPr>
          <p:cNvSpPr>
            <a:spLocks noGrp="1"/>
          </p:cNvSpPr>
          <p:nvPr>
            <p:ph type="title"/>
          </p:nvPr>
        </p:nvSpPr>
        <p:spPr>
          <a:xfrm>
            <a:off x="685801" y="132523"/>
            <a:ext cx="10131425" cy="728870"/>
          </a:xfrm>
        </p:spPr>
        <p:txBody>
          <a:bodyPr/>
          <a:lstStyle/>
          <a:p>
            <a:pPr algn="ctr"/>
            <a:r>
              <a:rPr lang="en-IN" dirty="0"/>
              <a:t>Cache file structure</a:t>
            </a:r>
          </a:p>
        </p:txBody>
      </p:sp>
      <p:sp>
        <p:nvSpPr>
          <p:cNvPr id="3" name="Content Placeholder 2">
            <a:extLst>
              <a:ext uri="{FF2B5EF4-FFF2-40B4-BE49-F238E27FC236}">
                <a16:creationId xmlns:a16="http://schemas.microsoft.com/office/drawing/2014/main" id="{AC6B87EA-F956-46E0-9142-26F6A5B76325}"/>
              </a:ext>
            </a:extLst>
          </p:cNvPr>
          <p:cNvSpPr>
            <a:spLocks noGrp="1"/>
          </p:cNvSpPr>
          <p:nvPr>
            <p:ph idx="1"/>
          </p:nvPr>
        </p:nvSpPr>
        <p:spPr>
          <a:xfrm>
            <a:off x="212035" y="1245705"/>
            <a:ext cx="11661913" cy="5479772"/>
          </a:xfrm>
        </p:spPr>
        <p:txBody>
          <a:bodyPr>
            <a:normAutofit/>
          </a:bodyPr>
          <a:lstStyle/>
          <a:p>
            <a:r>
              <a:rPr lang="en-US" sz="2000" dirty="0"/>
              <a:t>Firefox cache metadata consists of the following pieces of basic information:</a:t>
            </a:r>
          </a:p>
          <a:p>
            <a:endParaRPr lang="en-US" sz="2000" dirty="0"/>
          </a:p>
          <a:p>
            <a:pPr marL="0" indent="0">
              <a:buNone/>
            </a:pPr>
            <a:r>
              <a:rPr lang="en-US" sz="2000" dirty="0"/>
              <a:t> </a:t>
            </a:r>
          </a:p>
          <a:p>
            <a:pPr marL="0" indent="0">
              <a:buNone/>
            </a:pPr>
            <a:r>
              <a:rPr lang="en-US" sz="2000" dirty="0"/>
              <a:t>• The complete request string (the unique entry to identify a cached item). </a:t>
            </a:r>
          </a:p>
          <a:p>
            <a:pPr marL="0" indent="0">
              <a:buNone/>
            </a:pPr>
            <a:r>
              <a:rPr lang="en-US" sz="2000" dirty="0"/>
              <a:t>• Time &amp; date of cache item first request. </a:t>
            </a:r>
          </a:p>
          <a:p>
            <a:pPr marL="0" indent="0">
              <a:buNone/>
            </a:pPr>
            <a:r>
              <a:rPr lang="en-US" sz="2000" dirty="0"/>
              <a:t>• Time &amp; date of the last time the cache item was requested. </a:t>
            </a:r>
          </a:p>
          <a:p>
            <a:pPr marL="0" indent="0">
              <a:buNone/>
            </a:pPr>
            <a:r>
              <a:rPr lang="en-US" sz="2000" dirty="0"/>
              <a:t>• Time &amp; date when the cache item will expire. </a:t>
            </a:r>
          </a:p>
          <a:p>
            <a:pPr marL="0" indent="0">
              <a:buNone/>
            </a:pPr>
            <a:r>
              <a:rPr lang="en-US" sz="2000" dirty="0"/>
              <a:t>• The fetch count (the number of times the cache item has been requested). </a:t>
            </a:r>
          </a:p>
          <a:p>
            <a:pPr marL="0" indent="0">
              <a:buNone/>
            </a:pPr>
            <a:r>
              <a:rPr lang="en-US" sz="2000" dirty="0"/>
              <a:t>• The complete server response header to the request. </a:t>
            </a:r>
            <a:endParaRPr lang="en-IN" sz="2000" dirty="0"/>
          </a:p>
        </p:txBody>
      </p:sp>
    </p:spTree>
    <p:extLst>
      <p:ext uri="{BB962C8B-B14F-4D97-AF65-F5344CB8AC3E}">
        <p14:creationId xmlns:p14="http://schemas.microsoft.com/office/powerpoint/2010/main" val="272976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15446-FBB9-42FB-9AB2-8D8F9B41083E}"/>
              </a:ext>
            </a:extLst>
          </p:cNvPr>
          <p:cNvSpPr>
            <a:spLocks noGrp="1"/>
          </p:cNvSpPr>
          <p:nvPr>
            <p:ph idx="1"/>
          </p:nvPr>
        </p:nvSpPr>
        <p:spPr>
          <a:xfrm>
            <a:off x="238539" y="291548"/>
            <a:ext cx="11622157" cy="6566451"/>
          </a:xfrm>
        </p:spPr>
        <p:txBody>
          <a:bodyPr>
            <a:normAutofit/>
          </a:bodyPr>
          <a:lstStyle/>
          <a:p>
            <a:r>
              <a:rPr lang="en-US" sz="2000" dirty="0"/>
              <a:t>There are three type of files stored that reassemble the overall caching data. </a:t>
            </a:r>
          </a:p>
          <a:p>
            <a:pPr lvl="1"/>
            <a:r>
              <a:rPr lang="en-US" sz="1800" dirty="0"/>
              <a:t>There is a cache map file, three cache block files and the separate cache data files. </a:t>
            </a:r>
          </a:p>
          <a:p>
            <a:r>
              <a:rPr lang="en-US" sz="2000" dirty="0"/>
              <a:t>The cache map file will be the main file in order to reconstruct web pages from Firefox Cache data. </a:t>
            </a:r>
          </a:p>
          <a:p>
            <a:r>
              <a:rPr lang="en-US" sz="2000" dirty="0"/>
              <a:t>The structure of this map file consist of a header for the file itself which is followed by allocated space, called buckets, that contains information about the mapping towards the cached data. </a:t>
            </a:r>
          </a:p>
          <a:p>
            <a:r>
              <a:rPr lang="en-US" sz="2000" dirty="0"/>
              <a:t>The CACHE MAP file consists of a total of 32 buckets and within each bucket there is room for 256 records</a:t>
            </a:r>
          </a:p>
          <a:p>
            <a:endParaRPr lang="en-US" sz="2000" dirty="0"/>
          </a:p>
          <a:p>
            <a:r>
              <a:rPr lang="en-US" sz="2000" dirty="0"/>
              <a:t>Each record contains information for one single instance of data that is cached. </a:t>
            </a:r>
          </a:p>
          <a:p>
            <a:r>
              <a:rPr lang="en-US" sz="2000" dirty="0"/>
              <a:t>One single record consists of four 32-bit integers. </a:t>
            </a:r>
          </a:p>
          <a:p>
            <a:pPr marL="342900" indent="-342900">
              <a:buAutoNum type="arabicPeriod"/>
            </a:pPr>
            <a:r>
              <a:rPr lang="en-US" sz="2000" dirty="0"/>
              <a:t>A Hash Number. </a:t>
            </a:r>
          </a:p>
          <a:p>
            <a:pPr marL="342900" indent="-342900">
              <a:buAutoNum type="arabicPeriod"/>
            </a:pPr>
            <a:r>
              <a:rPr lang="en-US" sz="2000" dirty="0"/>
              <a:t>An Eviction Rank. </a:t>
            </a:r>
          </a:p>
          <a:p>
            <a:pPr marL="342900" indent="-342900">
              <a:buAutoNum type="arabicPeriod"/>
            </a:pPr>
            <a:r>
              <a:rPr lang="en-US" sz="2000" dirty="0"/>
              <a:t>The Data Location. </a:t>
            </a:r>
          </a:p>
          <a:p>
            <a:pPr marL="342900" indent="-342900">
              <a:buAutoNum type="arabicPeriod"/>
            </a:pPr>
            <a:r>
              <a:rPr lang="en-US" sz="2000" dirty="0"/>
              <a:t>The Metadata Location.</a:t>
            </a:r>
          </a:p>
        </p:txBody>
      </p:sp>
    </p:spTree>
    <p:extLst>
      <p:ext uri="{BB962C8B-B14F-4D97-AF65-F5344CB8AC3E}">
        <p14:creationId xmlns:p14="http://schemas.microsoft.com/office/powerpoint/2010/main" val="3953414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1680</TotalTime>
  <Words>1618</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CYBER FORENSIC</vt:lpstr>
      <vt:lpstr>Browser Forensics</vt:lpstr>
      <vt:lpstr>Cookie Storage and Analysis</vt:lpstr>
      <vt:lpstr>LocalStorage — A More Permanent Solution</vt:lpstr>
      <vt:lpstr>PowerPoint Presentation</vt:lpstr>
      <vt:lpstr>Analyzing Cache</vt:lpstr>
      <vt:lpstr>PowerPoint Presentation</vt:lpstr>
      <vt:lpstr>Cache file structure</vt:lpstr>
      <vt:lpstr>PowerPoint Presentation</vt:lpstr>
      <vt:lpstr>Web browsing activity reconstruction</vt:lpstr>
      <vt:lpstr>Pre-processing</vt:lpstr>
      <vt:lpstr>Post-processing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dc:title>
  <dc:creator>HP</dc:creator>
  <cp:lastModifiedBy>admin</cp:lastModifiedBy>
  <cp:revision>87</cp:revision>
  <dcterms:created xsi:type="dcterms:W3CDTF">2022-01-27T11:27:18Z</dcterms:created>
  <dcterms:modified xsi:type="dcterms:W3CDTF">2023-02-05T15:25:08Z</dcterms:modified>
</cp:coreProperties>
</file>