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59" r:id="rId7"/>
    <p:sldId id="264" r:id="rId8"/>
    <p:sldId id="266" r:id="rId9"/>
    <p:sldId id="267" r:id="rId10"/>
    <p:sldId id="265" r:id="rId11"/>
    <p:sldId id="269" r:id="rId12"/>
    <p:sldId id="270" r:id="rId13"/>
    <p:sldId id="271" r:id="rId14"/>
    <p:sldId id="272" r:id="rId15"/>
    <p:sldId id="273" r:id="rId16"/>
    <p:sldId id="274" r:id="rId17"/>
    <p:sldId id="282" r:id="rId18"/>
    <p:sldId id="283" r:id="rId19"/>
    <p:sldId id="284" r:id="rId20"/>
    <p:sldId id="281" r:id="rId21"/>
    <p:sldId id="285" r:id="rId22"/>
    <p:sldId id="286" r:id="rId23"/>
    <p:sldId id="287" r:id="rId24"/>
    <p:sldId id="288" r:id="rId25"/>
    <p:sldId id="289" r:id="rId26"/>
    <p:sldId id="290" r:id="rId27"/>
    <p:sldId id="29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7AA11D-A9A6-45B2-9C70-9145BD1068C8}"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4AC82-7FF5-4735-8078-152E972000EC}" type="slidenum">
              <a:rPr lang="en-US" smtClean="0"/>
              <a:t>‹#›</a:t>
            </a:fld>
            <a:endParaRPr lang="en-US"/>
          </a:p>
        </p:txBody>
      </p:sp>
    </p:spTree>
    <p:extLst>
      <p:ext uri="{BB962C8B-B14F-4D97-AF65-F5344CB8AC3E}">
        <p14:creationId xmlns:p14="http://schemas.microsoft.com/office/powerpoint/2010/main" val="302476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AA11D-A9A6-45B2-9C70-9145BD1068C8}"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4AC82-7FF5-4735-8078-152E972000EC}" type="slidenum">
              <a:rPr lang="en-US" smtClean="0"/>
              <a:t>‹#›</a:t>
            </a:fld>
            <a:endParaRPr lang="en-US"/>
          </a:p>
        </p:txBody>
      </p:sp>
    </p:spTree>
    <p:extLst>
      <p:ext uri="{BB962C8B-B14F-4D97-AF65-F5344CB8AC3E}">
        <p14:creationId xmlns:p14="http://schemas.microsoft.com/office/powerpoint/2010/main" val="1182882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AA11D-A9A6-45B2-9C70-9145BD1068C8}"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4AC82-7FF5-4735-8078-152E972000E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55649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AA11D-A9A6-45B2-9C70-9145BD1068C8}"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4AC82-7FF5-4735-8078-152E972000EC}" type="slidenum">
              <a:rPr lang="en-US" smtClean="0"/>
              <a:t>‹#›</a:t>
            </a:fld>
            <a:endParaRPr lang="en-US"/>
          </a:p>
        </p:txBody>
      </p:sp>
    </p:spTree>
    <p:extLst>
      <p:ext uri="{BB962C8B-B14F-4D97-AF65-F5344CB8AC3E}">
        <p14:creationId xmlns:p14="http://schemas.microsoft.com/office/powerpoint/2010/main" val="2707920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AA11D-A9A6-45B2-9C70-9145BD1068C8}"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4AC82-7FF5-4735-8078-152E972000E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0784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AA11D-A9A6-45B2-9C70-9145BD1068C8}"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4AC82-7FF5-4735-8078-152E972000EC}" type="slidenum">
              <a:rPr lang="en-US" smtClean="0"/>
              <a:t>‹#›</a:t>
            </a:fld>
            <a:endParaRPr lang="en-US"/>
          </a:p>
        </p:txBody>
      </p:sp>
    </p:spTree>
    <p:extLst>
      <p:ext uri="{BB962C8B-B14F-4D97-AF65-F5344CB8AC3E}">
        <p14:creationId xmlns:p14="http://schemas.microsoft.com/office/powerpoint/2010/main" val="7131608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7AA11D-A9A6-45B2-9C70-9145BD1068C8}"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4AC82-7FF5-4735-8078-152E972000EC}" type="slidenum">
              <a:rPr lang="en-US" smtClean="0"/>
              <a:t>‹#›</a:t>
            </a:fld>
            <a:endParaRPr lang="en-US"/>
          </a:p>
        </p:txBody>
      </p:sp>
    </p:spTree>
    <p:extLst>
      <p:ext uri="{BB962C8B-B14F-4D97-AF65-F5344CB8AC3E}">
        <p14:creationId xmlns:p14="http://schemas.microsoft.com/office/powerpoint/2010/main" val="1715668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7AA11D-A9A6-45B2-9C70-9145BD1068C8}"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4AC82-7FF5-4735-8078-152E972000EC}" type="slidenum">
              <a:rPr lang="en-US" smtClean="0"/>
              <a:t>‹#›</a:t>
            </a:fld>
            <a:endParaRPr lang="en-US"/>
          </a:p>
        </p:txBody>
      </p:sp>
    </p:spTree>
    <p:extLst>
      <p:ext uri="{BB962C8B-B14F-4D97-AF65-F5344CB8AC3E}">
        <p14:creationId xmlns:p14="http://schemas.microsoft.com/office/powerpoint/2010/main" val="497876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7AA11D-A9A6-45B2-9C70-9145BD1068C8}"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4AC82-7FF5-4735-8078-152E972000EC}" type="slidenum">
              <a:rPr lang="en-US" smtClean="0"/>
              <a:t>‹#›</a:t>
            </a:fld>
            <a:endParaRPr lang="en-US"/>
          </a:p>
        </p:txBody>
      </p:sp>
    </p:spTree>
    <p:extLst>
      <p:ext uri="{BB962C8B-B14F-4D97-AF65-F5344CB8AC3E}">
        <p14:creationId xmlns:p14="http://schemas.microsoft.com/office/powerpoint/2010/main" val="719947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7AA11D-A9A6-45B2-9C70-9145BD1068C8}"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4AC82-7FF5-4735-8078-152E972000EC}" type="slidenum">
              <a:rPr lang="en-US" smtClean="0"/>
              <a:t>‹#›</a:t>
            </a:fld>
            <a:endParaRPr lang="en-US"/>
          </a:p>
        </p:txBody>
      </p:sp>
    </p:spTree>
    <p:extLst>
      <p:ext uri="{BB962C8B-B14F-4D97-AF65-F5344CB8AC3E}">
        <p14:creationId xmlns:p14="http://schemas.microsoft.com/office/powerpoint/2010/main" val="385629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7AA11D-A9A6-45B2-9C70-9145BD1068C8}"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4AC82-7FF5-4735-8078-152E972000EC}" type="slidenum">
              <a:rPr lang="en-US" smtClean="0"/>
              <a:t>‹#›</a:t>
            </a:fld>
            <a:endParaRPr lang="en-US"/>
          </a:p>
        </p:txBody>
      </p:sp>
    </p:spTree>
    <p:extLst>
      <p:ext uri="{BB962C8B-B14F-4D97-AF65-F5344CB8AC3E}">
        <p14:creationId xmlns:p14="http://schemas.microsoft.com/office/powerpoint/2010/main" val="2435007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7AA11D-A9A6-45B2-9C70-9145BD1068C8}" type="datetimeFigureOut">
              <a:rPr lang="en-US" smtClean="0"/>
              <a:t>12/14/2022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E4AC82-7FF5-4735-8078-152E972000EC}" type="slidenum">
              <a:rPr lang="en-US" smtClean="0"/>
              <a:t>‹#›</a:t>
            </a:fld>
            <a:endParaRPr lang="en-US"/>
          </a:p>
        </p:txBody>
      </p:sp>
    </p:spTree>
    <p:extLst>
      <p:ext uri="{BB962C8B-B14F-4D97-AF65-F5344CB8AC3E}">
        <p14:creationId xmlns:p14="http://schemas.microsoft.com/office/powerpoint/2010/main" val="2164359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7AA11D-A9A6-45B2-9C70-9145BD1068C8}" type="datetimeFigureOut">
              <a:rPr lang="en-US" smtClean="0"/>
              <a:t>12/14/2022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E4AC82-7FF5-4735-8078-152E972000EC}" type="slidenum">
              <a:rPr lang="en-US" smtClean="0"/>
              <a:t>‹#›</a:t>
            </a:fld>
            <a:endParaRPr lang="en-US"/>
          </a:p>
        </p:txBody>
      </p:sp>
    </p:spTree>
    <p:extLst>
      <p:ext uri="{BB962C8B-B14F-4D97-AF65-F5344CB8AC3E}">
        <p14:creationId xmlns:p14="http://schemas.microsoft.com/office/powerpoint/2010/main" val="2623521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7AA11D-A9A6-45B2-9C70-9145BD1068C8}" type="datetimeFigureOut">
              <a:rPr lang="en-US" smtClean="0"/>
              <a:t>12/14/2022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E4AC82-7FF5-4735-8078-152E972000EC}" type="slidenum">
              <a:rPr lang="en-US" smtClean="0"/>
              <a:t>‹#›</a:t>
            </a:fld>
            <a:endParaRPr lang="en-US"/>
          </a:p>
        </p:txBody>
      </p:sp>
    </p:spTree>
    <p:extLst>
      <p:ext uri="{BB962C8B-B14F-4D97-AF65-F5344CB8AC3E}">
        <p14:creationId xmlns:p14="http://schemas.microsoft.com/office/powerpoint/2010/main" val="1519454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7AA11D-A9A6-45B2-9C70-9145BD1068C8}"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4AC82-7FF5-4735-8078-152E972000EC}" type="slidenum">
              <a:rPr lang="en-US" smtClean="0"/>
              <a:t>‹#›</a:t>
            </a:fld>
            <a:endParaRPr lang="en-US"/>
          </a:p>
        </p:txBody>
      </p:sp>
    </p:spTree>
    <p:extLst>
      <p:ext uri="{BB962C8B-B14F-4D97-AF65-F5344CB8AC3E}">
        <p14:creationId xmlns:p14="http://schemas.microsoft.com/office/powerpoint/2010/main" val="2080954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7AA11D-A9A6-45B2-9C70-9145BD1068C8}" type="datetimeFigureOut">
              <a:rPr lang="en-US" smtClean="0"/>
              <a:t>12/14/2022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4AC82-7FF5-4735-8078-152E972000EC}" type="slidenum">
              <a:rPr lang="en-US" smtClean="0"/>
              <a:t>‹#›</a:t>
            </a:fld>
            <a:endParaRPr lang="en-US"/>
          </a:p>
        </p:txBody>
      </p:sp>
    </p:spTree>
    <p:extLst>
      <p:ext uri="{BB962C8B-B14F-4D97-AF65-F5344CB8AC3E}">
        <p14:creationId xmlns:p14="http://schemas.microsoft.com/office/powerpoint/2010/main" val="3000172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7AA11D-A9A6-45B2-9C70-9145BD1068C8}" type="datetimeFigureOut">
              <a:rPr lang="en-US" smtClean="0"/>
              <a:t>12/14/2022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E4AC82-7FF5-4735-8078-152E972000EC}" type="slidenum">
              <a:rPr lang="en-US" smtClean="0"/>
              <a:t>‹#›</a:t>
            </a:fld>
            <a:endParaRPr lang="en-US"/>
          </a:p>
        </p:txBody>
      </p:sp>
    </p:spTree>
    <p:extLst>
      <p:ext uri="{BB962C8B-B14F-4D97-AF65-F5344CB8AC3E}">
        <p14:creationId xmlns:p14="http://schemas.microsoft.com/office/powerpoint/2010/main" val="1961585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A81B-2D3C-158A-1314-8769B7E95049}"/>
              </a:ext>
            </a:extLst>
          </p:cNvPr>
          <p:cNvSpPr>
            <a:spLocks noGrp="1"/>
          </p:cNvSpPr>
          <p:nvPr>
            <p:ph type="ctrTitle"/>
          </p:nvPr>
        </p:nvSpPr>
        <p:spPr/>
        <p:txBody>
          <a:bodyPr/>
          <a:lstStyle/>
          <a:p>
            <a:r>
              <a:rPr lang="en-US" dirty="0"/>
              <a:t>Cyber Forensics</a:t>
            </a:r>
          </a:p>
        </p:txBody>
      </p:sp>
      <p:sp>
        <p:nvSpPr>
          <p:cNvPr id="3" name="Subtitle 2">
            <a:extLst>
              <a:ext uri="{FF2B5EF4-FFF2-40B4-BE49-F238E27FC236}">
                <a16:creationId xmlns:a16="http://schemas.microsoft.com/office/drawing/2014/main" id="{39049660-D23C-1FB3-65A8-09FE43D319A1}"/>
              </a:ext>
            </a:extLst>
          </p:cNvPr>
          <p:cNvSpPr>
            <a:spLocks noGrp="1"/>
          </p:cNvSpPr>
          <p:nvPr>
            <p:ph type="subTitle" idx="1"/>
          </p:nvPr>
        </p:nvSpPr>
        <p:spPr/>
        <p:txBody>
          <a:bodyPr/>
          <a:lstStyle/>
          <a:p>
            <a:r>
              <a:rPr lang="en-US" dirty="0"/>
              <a:t>Semester: IV</a:t>
            </a:r>
          </a:p>
          <a:p>
            <a:r>
              <a:rPr lang="en-US" dirty="0"/>
              <a:t>Unit I - Computer Forensics</a:t>
            </a:r>
          </a:p>
        </p:txBody>
      </p:sp>
    </p:spTree>
    <p:extLst>
      <p:ext uri="{BB962C8B-B14F-4D97-AF65-F5344CB8AC3E}">
        <p14:creationId xmlns:p14="http://schemas.microsoft.com/office/powerpoint/2010/main" val="3486497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3C5A0-0D6E-52F5-0804-A52EC3FA5F7D}"/>
              </a:ext>
            </a:extLst>
          </p:cNvPr>
          <p:cNvSpPr>
            <a:spLocks noGrp="1"/>
          </p:cNvSpPr>
          <p:nvPr>
            <p:ph type="title"/>
          </p:nvPr>
        </p:nvSpPr>
        <p:spPr>
          <a:xfrm>
            <a:off x="677334" y="609600"/>
            <a:ext cx="8596668" cy="651164"/>
          </a:xfrm>
        </p:spPr>
        <p:txBody>
          <a:bodyPr/>
          <a:lstStyle/>
          <a:p>
            <a:pPr algn="ctr"/>
            <a:r>
              <a:rPr lang="en-US" dirty="0"/>
              <a:t>Recovery of Erased and damaged data</a:t>
            </a:r>
            <a:endParaRPr lang="en-IN" dirty="0"/>
          </a:p>
        </p:txBody>
      </p:sp>
      <p:sp>
        <p:nvSpPr>
          <p:cNvPr id="3" name="Content Placeholder 2">
            <a:extLst>
              <a:ext uri="{FF2B5EF4-FFF2-40B4-BE49-F238E27FC236}">
                <a16:creationId xmlns:a16="http://schemas.microsoft.com/office/drawing/2014/main" id="{9C640952-D1D4-7B5B-5087-6C1554AC4279}"/>
              </a:ext>
            </a:extLst>
          </p:cNvPr>
          <p:cNvSpPr>
            <a:spLocks noGrp="1"/>
          </p:cNvSpPr>
          <p:nvPr>
            <p:ph idx="1"/>
          </p:nvPr>
        </p:nvSpPr>
        <p:spPr>
          <a:xfrm>
            <a:off x="554183" y="1454727"/>
            <a:ext cx="11042072" cy="5306291"/>
          </a:xfrm>
        </p:spPr>
        <p:txBody>
          <a:bodyPr>
            <a:normAutofit/>
          </a:bodyPr>
          <a:lstStyle/>
          <a:p>
            <a:r>
              <a:rPr lang="en-IN" dirty="0"/>
              <a:t>Recovering erased, damaged or deleted data.</a:t>
            </a:r>
          </a:p>
          <a:p>
            <a:r>
              <a:rPr lang="en-IN" dirty="0"/>
              <a:t>Important part of computer forensics.</a:t>
            </a:r>
          </a:p>
          <a:p>
            <a:endParaRPr lang="en-IN" dirty="0"/>
          </a:p>
          <a:p>
            <a:r>
              <a:rPr lang="en-IN" dirty="0"/>
              <a:t>Concepts related to data recovery:</a:t>
            </a:r>
          </a:p>
          <a:p>
            <a:pPr lvl="1">
              <a:buFont typeface="Wingdings" panose="05000000000000000000" pitchFamily="2" charset="2"/>
              <a:buChar char="Ø"/>
            </a:pPr>
            <a:r>
              <a:rPr lang="en-IN" dirty="0"/>
              <a:t>When the data is removed from the system, the data is deleted or overwritten.</a:t>
            </a:r>
          </a:p>
          <a:p>
            <a:pPr lvl="1">
              <a:buFont typeface="Wingdings" panose="05000000000000000000" pitchFamily="2" charset="2"/>
              <a:buChar char="Ø"/>
            </a:pPr>
            <a:r>
              <a:rPr lang="en-IN" dirty="0"/>
              <a:t>Deleting the file doesn’t mean the data is gone permanently, operating system simply removes the pointer of the file but the data is still present there</a:t>
            </a:r>
          </a:p>
          <a:p>
            <a:pPr lvl="1">
              <a:buFont typeface="Wingdings" panose="05000000000000000000" pitchFamily="2" charset="2"/>
              <a:buChar char="Ø"/>
            </a:pPr>
            <a:r>
              <a:rPr lang="en-IN" dirty="0"/>
              <a:t>On the magnetic media, data is recorded in the form of zeroes and ones when this data is overwritten, the disk detects only the new data leaving only remnants of the old data</a:t>
            </a:r>
          </a:p>
          <a:p>
            <a:pPr lvl="1">
              <a:buFont typeface="Wingdings" panose="05000000000000000000" pitchFamily="2" charset="2"/>
              <a:buChar char="Ø"/>
            </a:pPr>
            <a:r>
              <a:rPr lang="en-US" dirty="0"/>
              <a:t>deleted files are not truly deleted, they are merely marked for deletion</a:t>
            </a:r>
          </a:p>
          <a:p>
            <a:pPr lvl="1">
              <a:buFont typeface="Wingdings" panose="05000000000000000000" pitchFamily="2" charset="2"/>
              <a:buChar char="Ø"/>
            </a:pPr>
            <a:r>
              <a:rPr lang="en-US" dirty="0"/>
              <a:t>For example, when a file or directory is deleted from a FAT filesystem, the first letter of its filename is set to the sigma character (Ó), or, in hex, 0xE5. This means that these files will remain intact until new data has overwritten the physical area where these deleted files are located on the hard drive</a:t>
            </a:r>
          </a:p>
          <a:p>
            <a:pPr lvl="2">
              <a:buFont typeface="Wingdings" panose="05000000000000000000" pitchFamily="2" charset="2"/>
              <a:buChar char="Ø"/>
            </a:pPr>
            <a:endParaRPr lang="en-IN" dirty="0"/>
          </a:p>
          <a:p>
            <a:endParaRPr lang="en-IN" dirty="0"/>
          </a:p>
        </p:txBody>
      </p:sp>
    </p:spTree>
    <p:extLst>
      <p:ext uri="{BB962C8B-B14F-4D97-AF65-F5344CB8AC3E}">
        <p14:creationId xmlns:p14="http://schemas.microsoft.com/office/powerpoint/2010/main" val="1885250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74F11B-23F5-1442-BF57-A61CE6FCA56F}"/>
              </a:ext>
            </a:extLst>
          </p:cNvPr>
          <p:cNvSpPr>
            <a:spLocks noGrp="1"/>
          </p:cNvSpPr>
          <p:nvPr>
            <p:ph idx="1"/>
          </p:nvPr>
        </p:nvSpPr>
        <p:spPr>
          <a:xfrm>
            <a:off x="360217" y="318655"/>
            <a:ext cx="9157855" cy="6414654"/>
          </a:xfrm>
        </p:spPr>
        <p:txBody>
          <a:bodyPr>
            <a:normAutofit/>
          </a:bodyPr>
          <a:lstStyle/>
          <a:p>
            <a:r>
              <a:rPr lang="en-US" sz="2000" dirty="0"/>
              <a:t>Using Windows-Based Tools To Recover Files on FAT File Systems</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tools EnCase and FTK can be used for recovering files on FAT filesystems. Both EnCase and FTK have this capability built-in, and they automatically recover any files they can</a:t>
            </a:r>
            <a:r>
              <a:rPr lang="en-US" sz="180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endParaRPr lang="en-US" sz="1800" dirty="0"/>
          </a:p>
          <a:p>
            <a:r>
              <a:rPr lang="en-US" sz="2000" dirty="0"/>
              <a:t>Using Linux Tools To Recover Files on FAT File Systems</a:t>
            </a:r>
            <a:endParaRPr lang="en-IN" sz="2000" dirty="0"/>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Linux provides a flexible environment and a growing suite of tools that promote performing forensic analysis on Linux systems.</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three Linux utilities that can recover data: Fatback, TASK, and Foremost</a:t>
            </a:r>
          </a:p>
          <a:p>
            <a:pPr lvl="1">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1800" b="1" u="sng" dirty="0">
                <a:latin typeface="Times New Roman" panose="02020603050405020304" pitchFamily="18" charset="0"/>
                <a:cs typeface="Times New Roman" panose="02020603050405020304" pitchFamily="18" charset="0"/>
              </a:rPr>
              <a:t>Using </a:t>
            </a:r>
            <a:r>
              <a:rPr lang="en-US" sz="1800" b="1" u="sng" dirty="0" err="1">
                <a:latin typeface="Times New Roman" panose="02020603050405020304" pitchFamily="18" charset="0"/>
                <a:cs typeface="Times New Roman" panose="02020603050405020304" pitchFamily="18" charset="0"/>
              </a:rPr>
              <a:t>FatBack</a:t>
            </a:r>
            <a:r>
              <a:rPr lang="en-US" sz="1800" b="1" u="sng" dirty="0">
                <a:latin typeface="Times New Roman" panose="02020603050405020304" pitchFamily="18" charset="0"/>
                <a:cs typeface="Times New Roman" panose="02020603050405020304" pitchFamily="18" charset="0"/>
              </a:rPr>
              <a:t> to Recover Deleted Files</a:t>
            </a:r>
          </a:p>
          <a:p>
            <a:pPr lvl="2">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Fatback offers a great way to perform file recovery on FAT12, FAT16, and FAT32 file systems from a Linux forensics platform. Some of its features include the following: </a:t>
            </a:r>
          </a:p>
          <a:p>
            <a:pPr lvl="2">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 Long filename support </a:t>
            </a:r>
          </a:p>
          <a:p>
            <a:pPr lvl="2">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 Recursive </a:t>
            </a:r>
            <a:r>
              <a:rPr lang="en-US" sz="1600" dirty="0" err="1">
                <a:latin typeface="Times New Roman" panose="02020603050405020304" pitchFamily="18" charset="0"/>
                <a:cs typeface="Times New Roman" panose="02020603050405020304" pitchFamily="18" charset="0"/>
              </a:rPr>
              <a:t>undeletion</a:t>
            </a:r>
            <a:r>
              <a:rPr lang="en-US" sz="1600" dirty="0">
                <a:latin typeface="Times New Roman" panose="02020603050405020304" pitchFamily="18" charset="0"/>
                <a:cs typeface="Times New Roman" panose="02020603050405020304" pitchFamily="18" charset="0"/>
              </a:rPr>
              <a:t> of directories</a:t>
            </a:r>
          </a:p>
          <a:p>
            <a:pPr lvl="2">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 ■ Lost cluster chain recovery </a:t>
            </a:r>
          </a:p>
          <a:p>
            <a:pPr lvl="2">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 Ability to work within single partitions or entire disks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598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78BEB-249A-E176-454C-FB0F884BE736}"/>
              </a:ext>
            </a:extLst>
          </p:cNvPr>
          <p:cNvSpPr>
            <a:spLocks noGrp="1"/>
          </p:cNvSpPr>
          <p:nvPr>
            <p:ph idx="1"/>
          </p:nvPr>
        </p:nvSpPr>
        <p:spPr>
          <a:xfrm>
            <a:off x="332509" y="263236"/>
            <a:ext cx="9144000" cy="6442363"/>
          </a:xfrm>
        </p:spPr>
        <p:txBody>
          <a:bodyPr>
            <a:normAutofit/>
          </a:bodyPr>
          <a:lstStyle/>
          <a:p>
            <a:pPr lvl="1">
              <a:buFont typeface="Arial" panose="020B0604020202020204" pitchFamily="34" charset="0"/>
              <a:buChar char="•"/>
            </a:pPr>
            <a:r>
              <a:rPr lang="en-US" b="1" u="sng" dirty="0"/>
              <a:t>Using TASK to Recover Deleted Files</a:t>
            </a:r>
          </a:p>
          <a:p>
            <a:pPr lvl="2">
              <a:buFont typeface="Wingdings" panose="05000000000000000000" pitchFamily="2" charset="2"/>
              <a:buChar char="v"/>
            </a:pPr>
            <a:r>
              <a:rPr lang="en-US" dirty="0"/>
              <a:t>TASK is an open-source forensic toolkit used to analyze Microsoft and Unix file systems. It supports attempting to recover files from a variety of file systems, including FAT, FAT12, FAT16, FAT32, FreeBSD, EXT2, EXT3, OpenBSD, and UFS. TASK also works on binary image files, as long as there are no embedded checksum values. This means that TASK will currently not work on EnCase evidence files and </a:t>
            </a:r>
            <a:r>
              <a:rPr lang="en-US" dirty="0" err="1"/>
              <a:t>SafeBack</a:t>
            </a:r>
            <a:r>
              <a:rPr lang="en-US" dirty="0"/>
              <a:t> files. TASK works with only a single partition. Therefore, you must image each partition on a drive separately in order to use this tool. Using TASK, you may be able to recover previously deleted files in your binary image file created by dd.</a:t>
            </a:r>
          </a:p>
          <a:p>
            <a:pPr marL="914400" lvl="2" indent="0">
              <a:buNone/>
            </a:pPr>
            <a:endParaRPr lang="en-US" dirty="0"/>
          </a:p>
          <a:p>
            <a:pPr lvl="1">
              <a:buFont typeface="Arial" panose="020B0604020202020204" pitchFamily="34" charset="0"/>
              <a:buChar char="•"/>
            </a:pPr>
            <a:r>
              <a:rPr lang="en-US" b="1" u="sng" dirty="0"/>
              <a:t>Using Foremost to Recover Lost Files</a:t>
            </a:r>
          </a:p>
          <a:p>
            <a:pPr lvl="2">
              <a:buFont typeface="Wingdings" panose="05000000000000000000" pitchFamily="2" charset="2"/>
              <a:buChar char="v"/>
            </a:pPr>
            <a:r>
              <a:rPr lang="en-US" dirty="0"/>
              <a:t>Foremost is a Linux program used to recover or “carve out” files based on the file headers and footers.</a:t>
            </a:r>
          </a:p>
          <a:p>
            <a:pPr lvl="2">
              <a:buFont typeface="Wingdings" panose="05000000000000000000" pitchFamily="2" charset="2"/>
              <a:buChar char="v"/>
            </a:pPr>
            <a:r>
              <a:rPr lang="en-US" dirty="0"/>
              <a:t>Foremost is truly a portable, exceptional tool for data recovery.</a:t>
            </a:r>
          </a:p>
          <a:p>
            <a:pPr lvl="2">
              <a:buFont typeface="Wingdings" panose="05000000000000000000" pitchFamily="2" charset="2"/>
              <a:buChar char="v"/>
            </a:pPr>
            <a:r>
              <a:rPr lang="en-US" dirty="0"/>
              <a:t>Foremost consults a configuration file at runtime. This configuration file specifies the headers and footers that Foremost is looking for, so you can choose which ones you want to look for simply by editing the </a:t>
            </a:r>
            <a:r>
              <a:rPr lang="en-US" dirty="0" err="1"/>
              <a:t>foremost.conf</a:t>
            </a:r>
            <a:r>
              <a:rPr lang="en-US" dirty="0"/>
              <a:t> file.</a:t>
            </a:r>
          </a:p>
          <a:p>
            <a:pPr lvl="2">
              <a:buFont typeface="Wingdings" panose="05000000000000000000" pitchFamily="2" charset="2"/>
              <a:buChar char="v"/>
            </a:pPr>
            <a:r>
              <a:rPr lang="en-US" dirty="0"/>
              <a:t>In addition to looking for GIF files, JPG files, common Microsoft Office documents, and email repositories, Foremost can find HTML pages, PDF files, ZIP files, Windows Registry files, WordPerfect files, and even America Online (AOL) mail files. If you want to add more file types to the configuration file, merely consult the /</a:t>
            </a:r>
            <a:r>
              <a:rPr lang="en-US" dirty="0" err="1"/>
              <a:t>etc</a:t>
            </a:r>
            <a:r>
              <a:rPr lang="en-US" dirty="0"/>
              <a:t>/magic file to review well-known headers. For footers, simply pull up the appropriate file[s] in a hex editor and examine them for footer signatures</a:t>
            </a:r>
            <a:endParaRPr lang="en-IN" dirty="0"/>
          </a:p>
        </p:txBody>
      </p:sp>
    </p:spTree>
    <p:extLst>
      <p:ext uri="{BB962C8B-B14F-4D97-AF65-F5344CB8AC3E}">
        <p14:creationId xmlns:p14="http://schemas.microsoft.com/office/powerpoint/2010/main" val="1297556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B68B2-B82B-4757-8929-BAD821722141}"/>
              </a:ext>
            </a:extLst>
          </p:cNvPr>
          <p:cNvSpPr>
            <a:spLocks noGrp="1"/>
          </p:cNvSpPr>
          <p:nvPr>
            <p:ph type="title"/>
          </p:nvPr>
        </p:nvSpPr>
        <p:spPr>
          <a:xfrm>
            <a:off x="-666557" y="40783"/>
            <a:ext cx="10627975" cy="775855"/>
          </a:xfrm>
        </p:spPr>
        <p:txBody>
          <a:bodyPr>
            <a:normAutofit/>
          </a:bodyPr>
          <a:lstStyle/>
          <a:p>
            <a:pPr algn="ctr"/>
            <a:r>
              <a:rPr lang="en-US" sz="2400" dirty="0"/>
              <a:t>RECOVERING UNALLOCATED SPACE, FREE SPACE, AND SLACK SPACE</a:t>
            </a:r>
            <a:endParaRPr lang="en-IN" sz="2400" dirty="0"/>
          </a:p>
        </p:txBody>
      </p:sp>
      <p:sp>
        <p:nvSpPr>
          <p:cNvPr id="3" name="Content Placeholder 2">
            <a:extLst>
              <a:ext uri="{FF2B5EF4-FFF2-40B4-BE49-F238E27FC236}">
                <a16:creationId xmlns:a16="http://schemas.microsoft.com/office/drawing/2014/main" id="{760612EF-8505-C505-ABD2-167A31B36C93}"/>
              </a:ext>
            </a:extLst>
          </p:cNvPr>
          <p:cNvSpPr>
            <a:spLocks noGrp="1"/>
          </p:cNvSpPr>
          <p:nvPr>
            <p:ph idx="1"/>
          </p:nvPr>
        </p:nvSpPr>
        <p:spPr>
          <a:xfrm>
            <a:off x="249381" y="816639"/>
            <a:ext cx="9933709" cy="5875106"/>
          </a:xfrm>
        </p:spPr>
        <p:txBody>
          <a:bodyPr/>
          <a:lstStyle/>
          <a:p>
            <a:r>
              <a:rPr lang="en-US" dirty="0"/>
              <a:t>After you perform a forensic duplication of media, and you have recovered as many files as you can, there is still data left on the evidence media that you will want to review. The remaining data is stored in slack space, unallocated space, and free space.</a:t>
            </a:r>
          </a:p>
          <a:p>
            <a:r>
              <a:rPr lang="en-US" dirty="0"/>
              <a:t>Operating systems arrange all data stored on a hard drive into segments called allocation units (also called clusters)</a:t>
            </a:r>
          </a:p>
          <a:p>
            <a:r>
              <a:rPr lang="en-US" dirty="0"/>
              <a:t>Unallocated space is the area of the hard drive not currently allocated to a file. Fragments of deleted files are often strewn across unallocated space on a hard drive. Free space is the portion of the hard drive media that is not within any currently active partitions</a:t>
            </a:r>
          </a:p>
          <a:p>
            <a:r>
              <a:rPr lang="en-US" dirty="0" err="1"/>
              <a:t>MS-Dos</a:t>
            </a:r>
            <a:r>
              <a:rPr lang="en-US" dirty="0"/>
              <a:t> tools have been written that peruse the data on a hard drive (actual restored image, not a forensic duplicate file) and produce files that contain all the data within the unallocated space, free space, and slack space on a drive.</a:t>
            </a:r>
          </a:p>
          <a:p>
            <a:r>
              <a:rPr lang="en-US" dirty="0"/>
              <a:t>Two different types of slack space, RAM slack and file slack</a:t>
            </a:r>
          </a:p>
          <a:p>
            <a:r>
              <a:rPr lang="en-US" dirty="0"/>
              <a:t>RAM slack contains a small portion of random data whose source is whatever contents of RAM that happened to be chosen to fill that space. Ordinarily, it is a tiny fragment of some executable file in memory. File slack contains data from previously deleted files or from the factory conditioning of the hard drive.</a:t>
            </a:r>
            <a:endParaRPr lang="en-IN" dirty="0"/>
          </a:p>
        </p:txBody>
      </p:sp>
    </p:spTree>
    <p:extLst>
      <p:ext uri="{BB962C8B-B14F-4D97-AF65-F5344CB8AC3E}">
        <p14:creationId xmlns:p14="http://schemas.microsoft.com/office/powerpoint/2010/main" val="84522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C7E2-FE03-6441-C27A-C1AB40D62E63}"/>
              </a:ext>
            </a:extLst>
          </p:cNvPr>
          <p:cNvSpPr>
            <a:spLocks noGrp="1"/>
          </p:cNvSpPr>
          <p:nvPr>
            <p:ph type="title"/>
          </p:nvPr>
        </p:nvSpPr>
        <p:spPr>
          <a:xfrm>
            <a:off x="497225" y="207818"/>
            <a:ext cx="8596668" cy="775855"/>
          </a:xfrm>
        </p:spPr>
        <p:txBody>
          <a:bodyPr/>
          <a:lstStyle/>
          <a:p>
            <a:pPr algn="ctr"/>
            <a:r>
              <a:rPr lang="en-IN" dirty="0"/>
              <a:t>Disk Imaging and Preservation</a:t>
            </a:r>
          </a:p>
        </p:txBody>
      </p:sp>
      <p:sp>
        <p:nvSpPr>
          <p:cNvPr id="3" name="Content Placeholder 2">
            <a:extLst>
              <a:ext uri="{FF2B5EF4-FFF2-40B4-BE49-F238E27FC236}">
                <a16:creationId xmlns:a16="http://schemas.microsoft.com/office/drawing/2014/main" id="{27345BA7-393F-941C-2588-390F65BA7C14}"/>
              </a:ext>
            </a:extLst>
          </p:cNvPr>
          <p:cNvSpPr>
            <a:spLocks noGrp="1"/>
          </p:cNvSpPr>
          <p:nvPr>
            <p:ph idx="1"/>
          </p:nvPr>
        </p:nvSpPr>
        <p:spPr>
          <a:xfrm>
            <a:off x="318655" y="1177636"/>
            <a:ext cx="9587345" cy="5569527"/>
          </a:xfrm>
        </p:spPr>
        <p:txBody>
          <a:bodyPr/>
          <a:lstStyle/>
          <a:p>
            <a:r>
              <a:rPr lang="en-US" dirty="0"/>
              <a:t>A forensic duplicate is a file that contains every bit of information from the source, in a raw bitstream format. A 5GB hard drive would result in a 5GB forensic duplicate. No extra data is stored within the file, except in the case where errors occurred in a read operation from the original.</a:t>
            </a:r>
          </a:p>
          <a:p>
            <a:endParaRPr lang="en-US" dirty="0"/>
          </a:p>
          <a:p>
            <a:r>
              <a:rPr lang="en-US" dirty="0"/>
              <a:t>A qualified forensic duplicate is a file that contains every bit of information from the source, but may be stored in an altered form. Two examples of altered forms are in-band hashes and empty sector compression.</a:t>
            </a:r>
          </a:p>
          <a:p>
            <a:endParaRPr lang="en-US" dirty="0"/>
          </a:p>
          <a:p>
            <a:r>
              <a:rPr lang="en-US" dirty="0"/>
              <a:t>A restored image is what you get when you restore a forensic duplicate or a qualified forensic duplicate to another storage medium</a:t>
            </a:r>
          </a:p>
          <a:p>
            <a:endParaRPr lang="en-US" dirty="0"/>
          </a:p>
          <a:p>
            <a:r>
              <a:rPr lang="en-US" dirty="0"/>
              <a:t>A mirror image is created from hardware that does a bit-for-bit copy from one hard drive to another.</a:t>
            </a:r>
            <a:endParaRPr lang="en-IN" dirty="0"/>
          </a:p>
        </p:txBody>
      </p:sp>
    </p:spTree>
    <p:extLst>
      <p:ext uri="{BB962C8B-B14F-4D97-AF65-F5344CB8AC3E}">
        <p14:creationId xmlns:p14="http://schemas.microsoft.com/office/powerpoint/2010/main" val="722800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3B5D-97F8-7221-C004-296B95754A6F}"/>
              </a:ext>
            </a:extLst>
          </p:cNvPr>
          <p:cNvSpPr>
            <a:spLocks noGrp="1"/>
          </p:cNvSpPr>
          <p:nvPr>
            <p:ph type="title"/>
          </p:nvPr>
        </p:nvSpPr>
        <p:spPr>
          <a:xfrm>
            <a:off x="677334" y="277091"/>
            <a:ext cx="8596668" cy="775855"/>
          </a:xfrm>
        </p:spPr>
        <p:txBody>
          <a:bodyPr/>
          <a:lstStyle/>
          <a:p>
            <a:pPr algn="ctr"/>
            <a:r>
              <a:rPr lang="en-US" dirty="0"/>
              <a:t>Duplicating with dd and </a:t>
            </a:r>
            <a:r>
              <a:rPr lang="en-US" dirty="0" err="1"/>
              <a:t>dcfldd</a:t>
            </a:r>
            <a:endParaRPr lang="en-IN" dirty="0"/>
          </a:p>
        </p:txBody>
      </p:sp>
      <p:sp>
        <p:nvSpPr>
          <p:cNvPr id="3" name="Content Placeholder 2">
            <a:extLst>
              <a:ext uri="{FF2B5EF4-FFF2-40B4-BE49-F238E27FC236}">
                <a16:creationId xmlns:a16="http://schemas.microsoft.com/office/drawing/2014/main" id="{D9E40161-41E8-E7D8-0316-3A0B18488CE1}"/>
              </a:ext>
            </a:extLst>
          </p:cNvPr>
          <p:cNvSpPr>
            <a:spLocks noGrp="1"/>
          </p:cNvSpPr>
          <p:nvPr>
            <p:ph idx="1"/>
          </p:nvPr>
        </p:nvSpPr>
        <p:spPr>
          <a:xfrm>
            <a:off x="387927" y="1191491"/>
            <a:ext cx="9518073" cy="5666509"/>
          </a:xfrm>
        </p:spPr>
        <p:txBody>
          <a:bodyPr/>
          <a:lstStyle/>
          <a:p>
            <a:r>
              <a:rPr lang="en-US" dirty="0"/>
              <a:t>Two tools that create a forensic duplicate are the Unix dd command and the U.S. Department of Defense (DoD) Computer Forensics Lab version of the dd command called </a:t>
            </a:r>
            <a:r>
              <a:rPr lang="en-US" dirty="0" err="1"/>
              <a:t>dfcldd</a:t>
            </a:r>
            <a:r>
              <a:rPr lang="en-US" dirty="0"/>
              <a:t>.</a:t>
            </a:r>
          </a:p>
          <a:p>
            <a:r>
              <a:rPr lang="en-US" dirty="0"/>
              <a:t>The dd utility is the most reliable tool for creating a true forensic duplicate image. As long as the operating system kernel (Linux, Solaris, </a:t>
            </a:r>
            <a:r>
              <a:rPr lang="en-US" dirty="0" err="1"/>
              <a:t>OSx</a:t>
            </a:r>
            <a:r>
              <a:rPr lang="en-US" dirty="0"/>
              <a:t>, or FreeBSD) recognizes the storage medium, dd will perform a complete, bit-for-bit copy of the original. </a:t>
            </a:r>
          </a:p>
          <a:p>
            <a:r>
              <a:rPr lang="en-US" dirty="0"/>
              <a:t>Other forensic duplication solutions have safety measures built in that make it more difficult (but not impossible) to confuse the source and destination of duplication process. </a:t>
            </a:r>
          </a:p>
          <a:p>
            <a:r>
              <a:rPr lang="en-US" dirty="0"/>
              <a:t>With dd, simply transposing a single character may destroy evidence. dd is a tool that you should be intimately familiar with before you need to use it on a real investigation. </a:t>
            </a:r>
          </a:p>
          <a:p>
            <a:r>
              <a:rPr lang="en-US" dirty="0"/>
              <a:t>dd’s close relative is </a:t>
            </a:r>
            <a:r>
              <a:rPr lang="en-US" dirty="0" err="1"/>
              <a:t>dcfldd</a:t>
            </a:r>
            <a:r>
              <a:rPr lang="en-US" dirty="0"/>
              <a:t>. </a:t>
            </a:r>
          </a:p>
          <a:p>
            <a:r>
              <a:rPr lang="en-US" dirty="0"/>
              <a:t>This tool adds a significant amount of functionality that satisfies the “old-school” examiners’ preference for block-based hashes and a progress indicator.</a:t>
            </a:r>
            <a:endParaRPr lang="en-IN" dirty="0"/>
          </a:p>
        </p:txBody>
      </p:sp>
    </p:spTree>
    <p:extLst>
      <p:ext uri="{BB962C8B-B14F-4D97-AF65-F5344CB8AC3E}">
        <p14:creationId xmlns:p14="http://schemas.microsoft.com/office/powerpoint/2010/main" val="415242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649E8-6AA9-C350-65F7-99E87A7A8753}"/>
              </a:ext>
            </a:extLst>
          </p:cNvPr>
          <p:cNvSpPr>
            <a:spLocks noGrp="1"/>
          </p:cNvSpPr>
          <p:nvPr>
            <p:ph type="title"/>
          </p:nvPr>
        </p:nvSpPr>
        <p:spPr>
          <a:xfrm>
            <a:off x="0" y="82347"/>
            <a:ext cx="8596668" cy="734291"/>
          </a:xfrm>
        </p:spPr>
        <p:txBody>
          <a:bodyPr>
            <a:normAutofit/>
          </a:bodyPr>
          <a:lstStyle/>
          <a:p>
            <a:r>
              <a:rPr lang="en-US" sz="2800" dirty="0"/>
              <a:t>Duplicating with the Open Data Duplicator (ODD)</a:t>
            </a:r>
            <a:endParaRPr lang="en-IN" sz="2800" dirty="0"/>
          </a:p>
        </p:txBody>
      </p:sp>
      <p:sp>
        <p:nvSpPr>
          <p:cNvPr id="3" name="Content Placeholder 2">
            <a:extLst>
              <a:ext uri="{FF2B5EF4-FFF2-40B4-BE49-F238E27FC236}">
                <a16:creationId xmlns:a16="http://schemas.microsoft.com/office/drawing/2014/main" id="{B5DE6579-F5CD-40EF-1921-E9BE110BA697}"/>
              </a:ext>
            </a:extLst>
          </p:cNvPr>
          <p:cNvSpPr>
            <a:spLocks noGrp="1"/>
          </p:cNvSpPr>
          <p:nvPr>
            <p:ph idx="1"/>
          </p:nvPr>
        </p:nvSpPr>
        <p:spPr>
          <a:xfrm>
            <a:off x="235527" y="1094509"/>
            <a:ext cx="10196946" cy="5681144"/>
          </a:xfrm>
        </p:spPr>
        <p:txBody>
          <a:bodyPr/>
          <a:lstStyle/>
          <a:p>
            <a:r>
              <a:rPr lang="en-US" dirty="0"/>
              <a:t>The Open Data Duplicator (ODD) is a new open-source tool. </a:t>
            </a:r>
          </a:p>
          <a:p>
            <a:r>
              <a:rPr lang="en-US" dirty="0"/>
              <a:t>This tool follows a client/server model that allows the investigator to perform forensic duplications on a number of computer systems simultaneously over a local LAN. </a:t>
            </a:r>
          </a:p>
          <a:p>
            <a:r>
              <a:rPr lang="en-US" dirty="0"/>
              <a:t>Of course, both halves can be run on the same computer system, so you can use the software on a single forensic workstation. </a:t>
            </a:r>
          </a:p>
          <a:p>
            <a:r>
              <a:rPr lang="en-US" dirty="0"/>
              <a:t>Another ODD feature is its ability to perform additional functions on the data as it is being processed. </a:t>
            </a:r>
          </a:p>
          <a:p>
            <a:r>
              <a:rPr lang="en-US" dirty="0"/>
              <a:t>ODD includes modules (plug-ins) that will calculate checksums and hashes, perform string searches, and extract files based on the file headers</a:t>
            </a:r>
            <a:endParaRPr lang="en-IN" dirty="0"/>
          </a:p>
        </p:txBody>
      </p:sp>
    </p:spTree>
    <p:extLst>
      <p:ext uri="{BB962C8B-B14F-4D97-AF65-F5344CB8AC3E}">
        <p14:creationId xmlns:p14="http://schemas.microsoft.com/office/powerpoint/2010/main" val="3857266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85C2E-9996-404E-B64B-BE518272B23B}"/>
              </a:ext>
            </a:extLst>
          </p:cNvPr>
          <p:cNvSpPr>
            <a:spLocks noGrp="1"/>
          </p:cNvSpPr>
          <p:nvPr>
            <p:ph type="title"/>
          </p:nvPr>
        </p:nvSpPr>
        <p:spPr>
          <a:xfrm>
            <a:off x="645130" y="107090"/>
            <a:ext cx="9404723" cy="1005021"/>
          </a:xfrm>
        </p:spPr>
        <p:txBody>
          <a:bodyPr/>
          <a:lstStyle/>
          <a:p>
            <a:r>
              <a:rPr lang="en-IN" dirty="0"/>
              <a:t>Data Encryption and Compression</a:t>
            </a:r>
          </a:p>
        </p:txBody>
      </p:sp>
      <p:sp>
        <p:nvSpPr>
          <p:cNvPr id="3" name="Content Placeholder 2">
            <a:extLst>
              <a:ext uri="{FF2B5EF4-FFF2-40B4-BE49-F238E27FC236}">
                <a16:creationId xmlns:a16="http://schemas.microsoft.com/office/drawing/2014/main" id="{0D45D54E-F96A-42C8-867B-54CA343D625A}"/>
              </a:ext>
            </a:extLst>
          </p:cNvPr>
          <p:cNvSpPr>
            <a:spLocks noGrp="1"/>
          </p:cNvSpPr>
          <p:nvPr>
            <p:ph idx="1"/>
          </p:nvPr>
        </p:nvSpPr>
        <p:spPr>
          <a:xfrm>
            <a:off x="1103312" y="1484242"/>
            <a:ext cx="10028514" cy="5266667"/>
          </a:xfrm>
        </p:spPr>
        <p:txBody>
          <a:bodyPr/>
          <a:lstStyle/>
          <a:p>
            <a:r>
              <a:rPr lang="en-US" dirty="0"/>
              <a:t>NTFS Compressed Files To improve data storage on disk drives, </a:t>
            </a:r>
          </a:p>
          <a:p>
            <a:r>
              <a:rPr lang="en-US" dirty="0"/>
              <a:t>NTFS provides compression is a Windows compression utility. </a:t>
            </a:r>
          </a:p>
          <a:p>
            <a:r>
              <a:rPr lang="en-US" dirty="0"/>
              <a:t>With NTFS, you can </a:t>
            </a:r>
            <a:r>
              <a:rPr lang="en-IN" dirty="0"/>
              <a:t>compress files and folders</a:t>
            </a:r>
          </a:p>
          <a:p>
            <a:r>
              <a:rPr lang="en-US" dirty="0"/>
              <a:t>On a Windows NT system, compressed data is displayed normally when you view it in Windows Explorer or applications such as Microsoft Word.</a:t>
            </a:r>
          </a:p>
          <a:p>
            <a:r>
              <a:rPr lang="en-US" dirty="0"/>
              <a:t>During an investigation, typically you work from an image of a compressed disk, folder, or file. </a:t>
            </a:r>
          </a:p>
          <a:p>
            <a:r>
              <a:rPr lang="en-US" dirty="0"/>
              <a:t>Most forensics tools can </a:t>
            </a:r>
            <a:r>
              <a:rPr lang="en-US" dirty="0" err="1"/>
              <a:t>uncompress</a:t>
            </a:r>
            <a:r>
              <a:rPr lang="en-US" dirty="0"/>
              <a:t> and analyze compressed Windows data. </a:t>
            </a:r>
          </a:p>
          <a:p>
            <a:r>
              <a:rPr lang="en-US" dirty="0"/>
              <a:t>However, forensics tools might have difficulty with </a:t>
            </a:r>
            <a:r>
              <a:rPr lang="en-US" dirty="0" err="1"/>
              <a:t>thirdparty</a:t>
            </a:r>
            <a:r>
              <a:rPr lang="en-US" dirty="0"/>
              <a:t> compression utilities, such as the .</a:t>
            </a:r>
            <a:r>
              <a:rPr lang="en-US" dirty="0" err="1"/>
              <a:t>rar</a:t>
            </a:r>
            <a:r>
              <a:rPr lang="en-US" dirty="0"/>
              <a:t> format. </a:t>
            </a:r>
          </a:p>
          <a:p>
            <a:r>
              <a:rPr lang="en-US" dirty="0"/>
              <a:t>If you identify third-party compressed data, you need to </a:t>
            </a:r>
            <a:r>
              <a:rPr lang="en-US" dirty="0" err="1"/>
              <a:t>uncompress</a:t>
            </a:r>
            <a:r>
              <a:rPr lang="en-US" dirty="0"/>
              <a:t> it with the utility that created it.</a:t>
            </a:r>
            <a:endParaRPr lang="en-IN" dirty="0"/>
          </a:p>
        </p:txBody>
      </p:sp>
    </p:spTree>
    <p:extLst>
      <p:ext uri="{BB962C8B-B14F-4D97-AF65-F5344CB8AC3E}">
        <p14:creationId xmlns:p14="http://schemas.microsoft.com/office/powerpoint/2010/main" val="412151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89B07E-159B-4D16-B115-E51683109ED7}"/>
              </a:ext>
            </a:extLst>
          </p:cNvPr>
          <p:cNvSpPr>
            <a:spLocks noGrp="1"/>
          </p:cNvSpPr>
          <p:nvPr>
            <p:ph idx="1"/>
          </p:nvPr>
        </p:nvSpPr>
        <p:spPr>
          <a:xfrm>
            <a:off x="940904" y="649358"/>
            <a:ext cx="10416209" cy="6208642"/>
          </a:xfrm>
        </p:spPr>
        <p:txBody>
          <a:bodyPr/>
          <a:lstStyle/>
          <a:p>
            <a:r>
              <a:rPr lang="en-US" dirty="0"/>
              <a:t>Whole disk encryption tools offer the following features that forensics examiners should be aware of: </a:t>
            </a:r>
          </a:p>
          <a:p>
            <a:endParaRPr lang="en-US" dirty="0"/>
          </a:p>
          <a:p>
            <a:r>
              <a:rPr lang="en-US" dirty="0" err="1"/>
              <a:t>Preboot</a:t>
            </a:r>
            <a:r>
              <a:rPr lang="en-US" dirty="0"/>
              <a:t> authentication, such as a single sign-on password, fingerprint scan, or token (USB device) </a:t>
            </a:r>
          </a:p>
          <a:p>
            <a:endParaRPr lang="en-US" dirty="0"/>
          </a:p>
          <a:p>
            <a:r>
              <a:rPr lang="en-US" dirty="0"/>
              <a:t>Full or partial disk encryption with secure hibernation, such as activating a password protected screen saver </a:t>
            </a:r>
          </a:p>
          <a:p>
            <a:endParaRPr lang="en-US" dirty="0"/>
          </a:p>
          <a:p>
            <a:r>
              <a:rPr lang="en-US" dirty="0"/>
              <a:t>Advanced encryption algorithms, such as Advanced Encryption Standard (AES) and International Data Encryption Algorithm (IDEA) </a:t>
            </a:r>
          </a:p>
          <a:p>
            <a:endParaRPr lang="en-US" dirty="0"/>
          </a:p>
          <a:p>
            <a:r>
              <a:rPr lang="en-US" dirty="0"/>
              <a:t>Key management function that uses a challenge-and-response method to reset passwords or passphrases</a:t>
            </a:r>
            <a:endParaRPr lang="en-IN" dirty="0"/>
          </a:p>
        </p:txBody>
      </p:sp>
    </p:spTree>
    <p:extLst>
      <p:ext uri="{BB962C8B-B14F-4D97-AF65-F5344CB8AC3E}">
        <p14:creationId xmlns:p14="http://schemas.microsoft.com/office/powerpoint/2010/main" val="639029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738023-F815-4534-9F0E-41EB96720892}"/>
              </a:ext>
            </a:extLst>
          </p:cNvPr>
          <p:cNvSpPr>
            <a:spLocks noGrp="1"/>
          </p:cNvSpPr>
          <p:nvPr>
            <p:ph idx="1"/>
          </p:nvPr>
        </p:nvSpPr>
        <p:spPr>
          <a:xfrm>
            <a:off x="166255" y="589723"/>
            <a:ext cx="10240549" cy="6268277"/>
          </a:xfrm>
        </p:spPr>
        <p:txBody>
          <a:bodyPr/>
          <a:lstStyle/>
          <a:p>
            <a:r>
              <a:rPr lang="en-US" dirty="0"/>
              <a:t>Many of these tools encrypt the drive’s boot sector to prevent any efforts to bypass the secured drive’s partition. </a:t>
            </a:r>
          </a:p>
          <a:p>
            <a:endParaRPr lang="en-US" dirty="0"/>
          </a:p>
          <a:p>
            <a:r>
              <a:rPr lang="en-US" dirty="0"/>
              <a:t>To examine an encrypted drive, you must decrypt it first. </a:t>
            </a:r>
          </a:p>
          <a:p>
            <a:endParaRPr lang="en-US" dirty="0"/>
          </a:p>
          <a:p>
            <a:r>
              <a:rPr lang="en-US" dirty="0"/>
              <a:t>An encryption tool’s key management function typically uses a challenge-and-response method for decryption, which means you must run a vendor-specific program to decrypt the drive. </a:t>
            </a:r>
          </a:p>
          <a:p>
            <a:endParaRPr lang="en-US" dirty="0"/>
          </a:p>
          <a:p>
            <a:r>
              <a:rPr lang="en-US" dirty="0"/>
              <a:t>Many vendors use a bootable CD or USB drive that prompts for a one-time passphrase generated by the key management function. </a:t>
            </a:r>
          </a:p>
          <a:p>
            <a:endParaRPr lang="en-US" dirty="0"/>
          </a:p>
          <a:p>
            <a:r>
              <a:rPr lang="en-US" dirty="0"/>
              <a:t>If you need to decrypt the same computer a second time, you need a new one-time passphrase.</a:t>
            </a:r>
            <a:endParaRPr lang="en-IN" dirty="0"/>
          </a:p>
        </p:txBody>
      </p:sp>
    </p:spTree>
    <p:extLst>
      <p:ext uri="{BB962C8B-B14F-4D97-AF65-F5344CB8AC3E}">
        <p14:creationId xmlns:p14="http://schemas.microsoft.com/office/powerpoint/2010/main" val="2839561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3EC3F-81FF-083A-7ECB-EBCFBC767F3C}"/>
              </a:ext>
            </a:extLst>
          </p:cNvPr>
          <p:cNvSpPr>
            <a:spLocks noGrp="1"/>
          </p:cNvSpPr>
          <p:nvPr>
            <p:ph type="title"/>
          </p:nvPr>
        </p:nvSpPr>
        <p:spPr/>
        <p:txBody>
          <a:bodyPr/>
          <a:lstStyle/>
          <a:p>
            <a:pPr algn="ctr"/>
            <a:r>
              <a:rPr lang="en-US" dirty="0"/>
              <a:t>Computer Forensics</a:t>
            </a:r>
          </a:p>
        </p:txBody>
      </p:sp>
      <p:sp>
        <p:nvSpPr>
          <p:cNvPr id="3" name="Content Placeholder 2">
            <a:extLst>
              <a:ext uri="{FF2B5EF4-FFF2-40B4-BE49-F238E27FC236}">
                <a16:creationId xmlns:a16="http://schemas.microsoft.com/office/drawing/2014/main" id="{CAE12B26-ABA5-DD0D-E145-74A80409BEEE}"/>
              </a:ext>
            </a:extLst>
          </p:cNvPr>
          <p:cNvSpPr>
            <a:spLocks noGrp="1"/>
          </p:cNvSpPr>
          <p:nvPr>
            <p:ph idx="1"/>
          </p:nvPr>
        </p:nvSpPr>
        <p:spPr>
          <a:xfrm>
            <a:off x="556591" y="1825624"/>
            <a:ext cx="11131825" cy="5032375"/>
          </a:xfrm>
        </p:spPr>
        <p:txBody>
          <a:bodyPr>
            <a:normAutofit/>
          </a:bodyPr>
          <a:lstStyle/>
          <a:p>
            <a:r>
              <a:rPr lang="en-US" sz="2400" dirty="0"/>
              <a:t>Technical standpoint, the goal of computer forensics is to spot, collect, preserve, and analyze data in a way that preserves the integrity of the evidence collected.</a:t>
            </a:r>
          </a:p>
          <a:p>
            <a:endParaRPr lang="en-US" sz="2400" dirty="0"/>
          </a:p>
          <a:p>
            <a:r>
              <a:rPr lang="en-US" sz="2400" dirty="0"/>
              <a:t>Computer forensic objectives is to recover, analyze and present computer based material in such the way that it's useable as evidence in an exceedingly court of law</a:t>
            </a:r>
          </a:p>
          <a:p>
            <a:endParaRPr lang="en-US" sz="2400" dirty="0"/>
          </a:p>
          <a:p>
            <a:r>
              <a:rPr lang="en-US" sz="2400" dirty="0"/>
              <a:t>Computer forensic priorities are primarily forensic procedures, rues of maintaining evidence, and following the legal processes.</a:t>
            </a:r>
          </a:p>
        </p:txBody>
      </p:sp>
    </p:spTree>
    <p:extLst>
      <p:ext uri="{BB962C8B-B14F-4D97-AF65-F5344CB8AC3E}">
        <p14:creationId xmlns:p14="http://schemas.microsoft.com/office/powerpoint/2010/main" val="3659395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DA457-DFCA-4351-B531-854A08E96B7D}"/>
              </a:ext>
            </a:extLst>
          </p:cNvPr>
          <p:cNvSpPr>
            <a:spLocks noGrp="1"/>
          </p:cNvSpPr>
          <p:nvPr>
            <p:ph type="title"/>
          </p:nvPr>
        </p:nvSpPr>
        <p:spPr>
          <a:xfrm>
            <a:off x="791885" y="0"/>
            <a:ext cx="9404723" cy="806239"/>
          </a:xfrm>
        </p:spPr>
        <p:txBody>
          <a:bodyPr/>
          <a:lstStyle/>
          <a:p>
            <a:pPr algn="ctr"/>
            <a:r>
              <a:rPr lang="en-IN" dirty="0"/>
              <a:t>Automated Search Techniques</a:t>
            </a:r>
          </a:p>
        </p:txBody>
      </p:sp>
      <p:sp>
        <p:nvSpPr>
          <p:cNvPr id="3" name="Content Placeholder 2">
            <a:extLst>
              <a:ext uri="{FF2B5EF4-FFF2-40B4-BE49-F238E27FC236}">
                <a16:creationId xmlns:a16="http://schemas.microsoft.com/office/drawing/2014/main" id="{C70BF32F-A930-4A6A-868F-58B6A542237D}"/>
              </a:ext>
            </a:extLst>
          </p:cNvPr>
          <p:cNvSpPr>
            <a:spLocks noGrp="1"/>
          </p:cNvSpPr>
          <p:nvPr>
            <p:ph idx="1"/>
          </p:nvPr>
        </p:nvSpPr>
        <p:spPr>
          <a:xfrm>
            <a:off x="0" y="1268595"/>
            <a:ext cx="10684497" cy="5353878"/>
          </a:xfrm>
        </p:spPr>
        <p:txBody>
          <a:bodyPr/>
          <a:lstStyle/>
          <a:p>
            <a:r>
              <a:rPr lang="en-US" dirty="0"/>
              <a:t>The goal of any given computer forensic examination is to find facts, and through these </a:t>
            </a:r>
          </a:p>
          <a:p>
            <a:pPr marL="0" indent="0">
              <a:buNone/>
            </a:pPr>
            <a:r>
              <a:rPr lang="en-US" dirty="0"/>
              <a:t>facts they try to recreate truth of an event. </a:t>
            </a:r>
          </a:p>
          <a:p>
            <a:pPr marL="0" indent="0">
              <a:buNone/>
            </a:pPr>
            <a:endParaRPr lang="en-US" dirty="0"/>
          </a:p>
          <a:p>
            <a:r>
              <a:rPr lang="en-US" dirty="0"/>
              <a:t>These Automated Search Techniques are used to find out whether given type of object such as hacking tools or pictures of specific type are present in information that is collected.</a:t>
            </a:r>
            <a:endParaRPr lang="en-IN" dirty="0"/>
          </a:p>
        </p:txBody>
      </p:sp>
      <p:pic>
        <p:nvPicPr>
          <p:cNvPr id="4" name="Picture 3">
            <a:extLst>
              <a:ext uri="{FF2B5EF4-FFF2-40B4-BE49-F238E27FC236}">
                <a16:creationId xmlns:a16="http://schemas.microsoft.com/office/drawing/2014/main" id="{3A05BEFA-0FEF-465A-8D87-CB0ED6A189A3}"/>
              </a:ext>
            </a:extLst>
          </p:cNvPr>
          <p:cNvPicPr/>
          <p:nvPr/>
        </p:nvPicPr>
        <p:blipFill rotWithShape="1">
          <a:blip r:embed="rId2"/>
          <a:srcRect l="29747" t="40492" r="36683" b="26996"/>
          <a:stretch/>
        </p:blipFill>
        <p:spPr bwMode="auto">
          <a:xfrm>
            <a:off x="2102091" y="3342447"/>
            <a:ext cx="6480313" cy="35155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91597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20749-1071-4386-BCE8-E3E34E385E5F}"/>
              </a:ext>
            </a:extLst>
          </p:cNvPr>
          <p:cNvSpPr>
            <a:spLocks noGrp="1"/>
          </p:cNvSpPr>
          <p:nvPr>
            <p:ph type="title"/>
          </p:nvPr>
        </p:nvSpPr>
        <p:spPr/>
        <p:txBody>
          <a:bodyPr/>
          <a:lstStyle/>
          <a:p>
            <a:pPr algn="ctr"/>
            <a:r>
              <a:rPr lang="en-IN" b="1" dirty="0"/>
              <a:t>Automated Searches</a:t>
            </a:r>
            <a:endParaRPr lang="en-IN" dirty="0"/>
          </a:p>
        </p:txBody>
      </p:sp>
      <p:sp>
        <p:nvSpPr>
          <p:cNvPr id="3" name="Content Placeholder 2">
            <a:extLst>
              <a:ext uri="{FF2B5EF4-FFF2-40B4-BE49-F238E27FC236}">
                <a16:creationId xmlns:a16="http://schemas.microsoft.com/office/drawing/2014/main" id="{03D4BD9D-905F-489B-8413-F7FEFFF9C42F}"/>
              </a:ext>
            </a:extLst>
          </p:cNvPr>
          <p:cNvSpPr>
            <a:spLocks noGrp="1"/>
          </p:cNvSpPr>
          <p:nvPr>
            <p:ph idx="1"/>
          </p:nvPr>
        </p:nvSpPr>
        <p:spPr>
          <a:xfrm>
            <a:off x="1103312" y="2266122"/>
            <a:ext cx="8946541" cy="3982277"/>
          </a:xfrm>
        </p:spPr>
        <p:txBody>
          <a:bodyPr/>
          <a:lstStyle/>
          <a:p>
            <a:pPr fontAlgn="base"/>
            <a:r>
              <a:rPr lang="en-US" dirty="0"/>
              <a:t>An automated search procedure provides direct access to automated files of another party where response to search procedure is fully automated.</a:t>
            </a:r>
          </a:p>
          <a:p>
            <a:pPr fontAlgn="base"/>
            <a:endParaRPr lang="en-US" dirty="0"/>
          </a:p>
          <a:p>
            <a:pPr fontAlgn="base"/>
            <a:r>
              <a:rPr lang="en-US" dirty="0"/>
              <a:t>The types of automated Searches are : Keyword Search, Regular Expression Search, Approximate Matching Search, Custom Searches, Search of Modifications.</a:t>
            </a:r>
          </a:p>
          <a:p>
            <a:endParaRPr lang="en-IN" dirty="0"/>
          </a:p>
        </p:txBody>
      </p:sp>
    </p:spTree>
    <p:extLst>
      <p:ext uri="{BB962C8B-B14F-4D97-AF65-F5344CB8AC3E}">
        <p14:creationId xmlns:p14="http://schemas.microsoft.com/office/powerpoint/2010/main" val="3678705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409A-8B57-4537-B724-B9A2730CDCC2}"/>
              </a:ext>
            </a:extLst>
          </p:cNvPr>
          <p:cNvSpPr>
            <a:spLocks noGrp="1"/>
          </p:cNvSpPr>
          <p:nvPr>
            <p:ph type="title"/>
          </p:nvPr>
        </p:nvSpPr>
        <p:spPr>
          <a:xfrm>
            <a:off x="645130" y="253936"/>
            <a:ext cx="9404723" cy="899004"/>
          </a:xfrm>
        </p:spPr>
        <p:txBody>
          <a:bodyPr/>
          <a:lstStyle/>
          <a:p>
            <a:r>
              <a:rPr lang="en-IN" b="1" dirty="0"/>
              <a:t>Keyword Search </a:t>
            </a:r>
            <a:endParaRPr lang="en-IN" dirty="0"/>
          </a:p>
        </p:txBody>
      </p:sp>
      <p:sp>
        <p:nvSpPr>
          <p:cNvPr id="3" name="Content Placeholder 2">
            <a:extLst>
              <a:ext uri="{FF2B5EF4-FFF2-40B4-BE49-F238E27FC236}">
                <a16:creationId xmlns:a16="http://schemas.microsoft.com/office/drawing/2014/main" id="{D2D611CA-4079-47E1-BCB4-D17D644F833C}"/>
              </a:ext>
            </a:extLst>
          </p:cNvPr>
          <p:cNvSpPr>
            <a:spLocks noGrp="1"/>
          </p:cNvSpPr>
          <p:nvPr>
            <p:ph idx="1"/>
          </p:nvPr>
        </p:nvSpPr>
        <p:spPr>
          <a:xfrm>
            <a:off x="225526" y="1590262"/>
            <a:ext cx="10243930" cy="5267738"/>
          </a:xfrm>
        </p:spPr>
        <p:txBody>
          <a:bodyPr/>
          <a:lstStyle/>
          <a:p>
            <a:r>
              <a:rPr lang="en-US" dirty="0"/>
              <a:t>The cyber forensic keyword search is feature used to find evidence from large amount of electronic data. </a:t>
            </a:r>
          </a:p>
          <a:p>
            <a:endParaRPr lang="en-US" dirty="0"/>
          </a:p>
          <a:p>
            <a:r>
              <a:rPr lang="en-US" dirty="0"/>
              <a:t>During the cyber crime investigation forensic email search is performed on basis of keywords that you enter in computer forensics tool. </a:t>
            </a:r>
          </a:p>
          <a:p>
            <a:endParaRPr lang="en-US" dirty="0"/>
          </a:p>
          <a:p>
            <a:r>
              <a:rPr lang="en-US" dirty="0"/>
              <a:t>It is widely used easy technique that speeds up manual browsing. </a:t>
            </a:r>
          </a:p>
          <a:p>
            <a:endParaRPr lang="en-US" dirty="0"/>
          </a:p>
          <a:p>
            <a:r>
              <a:rPr lang="en-US" dirty="0"/>
              <a:t>The list of found data objects is output of keyword search. </a:t>
            </a:r>
          </a:p>
          <a:p>
            <a:endParaRPr lang="en-US" dirty="0"/>
          </a:p>
          <a:p>
            <a:r>
              <a:rPr lang="en-US" dirty="0"/>
              <a:t>However, there are two problems with keyword search: False Positive and False Negative.</a:t>
            </a:r>
            <a:endParaRPr lang="en-IN" dirty="0"/>
          </a:p>
        </p:txBody>
      </p:sp>
    </p:spTree>
    <p:extLst>
      <p:ext uri="{BB962C8B-B14F-4D97-AF65-F5344CB8AC3E}">
        <p14:creationId xmlns:p14="http://schemas.microsoft.com/office/powerpoint/2010/main" val="3492751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80910B-C08B-4F24-83DA-7529468F7921}"/>
              </a:ext>
            </a:extLst>
          </p:cNvPr>
          <p:cNvSpPr>
            <a:spLocks noGrp="1"/>
          </p:cNvSpPr>
          <p:nvPr>
            <p:ph idx="1"/>
          </p:nvPr>
        </p:nvSpPr>
        <p:spPr>
          <a:xfrm>
            <a:off x="0" y="1116194"/>
            <a:ext cx="10270435" cy="5539408"/>
          </a:xfrm>
        </p:spPr>
        <p:txBody>
          <a:bodyPr/>
          <a:lstStyle/>
          <a:p>
            <a:pPr fontAlgn="base"/>
            <a:r>
              <a:rPr lang="en-US" b="1" dirty="0"/>
              <a:t>(</a:t>
            </a:r>
            <a:r>
              <a:rPr lang="en-US" b="1" dirty="0" err="1"/>
              <a:t>i</a:t>
            </a:r>
            <a:r>
              <a:rPr lang="en-US" b="1" dirty="0"/>
              <a:t>). False Positive :</a:t>
            </a:r>
            <a:br>
              <a:rPr lang="en-US" dirty="0"/>
            </a:br>
            <a:r>
              <a:rPr lang="en-US" dirty="0"/>
              <a:t>Keyword searches gives approximate required type of data objects. Because of this output     of this could have false positives. False Positives means objects that do not belong to any particular type even though they contain specified keywords. A Forensic Analyst has to browse keyword search data objects manually to discard false positives.</a:t>
            </a:r>
          </a:p>
          <a:p>
            <a:pPr fontAlgn="base"/>
            <a:endParaRPr lang="en-US" dirty="0"/>
          </a:p>
          <a:p>
            <a:pPr fontAlgn="base"/>
            <a:endParaRPr lang="en-US" dirty="0"/>
          </a:p>
          <a:p>
            <a:pPr fontAlgn="base"/>
            <a:r>
              <a:rPr lang="en-US" b="1" dirty="0"/>
              <a:t>(ii). False Negative :</a:t>
            </a:r>
            <a:br>
              <a:rPr lang="en-US" dirty="0"/>
            </a:br>
            <a:r>
              <a:rPr lang="en-US" dirty="0"/>
              <a:t>False Negatives means that there are objects of particular given type but they are missed by search. If search utility fails to correctly interpret data objects then result is false negative. Encryption, Compression or lack of ability of search utility to interpret new data might be reason for this to happen.</a:t>
            </a:r>
          </a:p>
          <a:p>
            <a:endParaRPr lang="en-IN" dirty="0"/>
          </a:p>
        </p:txBody>
      </p:sp>
    </p:spTree>
    <p:extLst>
      <p:ext uri="{BB962C8B-B14F-4D97-AF65-F5344CB8AC3E}">
        <p14:creationId xmlns:p14="http://schemas.microsoft.com/office/powerpoint/2010/main" val="2652003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D21AE-5555-47C9-86DF-CFBC94EC966D}"/>
              </a:ext>
            </a:extLst>
          </p:cNvPr>
          <p:cNvSpPr>
            <a:spLocks noGrp="1"/>
          </p:cNvSpPr>
          <p:nvPr>
            <p:ph type="title"/>
          </p:nvPr>
        </p:nvSpPr>
        <p:spPr>
          <a:xfrm>
            <a:off x="646111" y="452718"/>
            <a:ext cx="9404723" cy="965265"/>
          </a:xfrm>
        </p:spPr>
        <p:txBody>
          <a:bodyPr/>
          <a:lstStyle/>
          <a:p>
            <a:r>
              <a:rPr lang="en-US" b="1" dirty="0"/>
              <a:t>Regular Expression Search –</a:t>
            </a:r>
            <a:endParaRPr lang="en-IN" dirty="0"/>
          </a:p>
        </p:txBody>
      </p:sp>
      <p:sp>
        <p:nvSpPr>
          <p:cNvPr id="3" name="Content Placeholder 2">
            <a:extLst>
              <a:ext uri="{FF2B5EF4-FFF2-40B4-BE49-F238E27FC236}">
                <a16:creationId xmlns:a16="http://schemas.microsoft.com/office/drawing/2014/main" id="{1E168C31-DD1F-471C-9FAB-206CE8086889}"/>
              </a:ext>
            </a:extLst>
          </p:cNvPr>
          <p:cNvSpPr>
            <a:spLocks noGrp="1"/>
          </p:cNvSpPr>
          <p:nvPr>
            <p:ph idx="1"/>
          </p:nvPr>
        </p:nvSpPr>
        <p:spPr>
          <a:xfrm>
            <a:off x="1103312" y="1616765"/>
            <a:ext cx="9842984" cy="5241235"/>
          </a:xfrm>
        </p:spPr>
        <p:txBody>
          <a:bodyPr/>
          <a:lstStyle/>
          <a:p>
            <a:r>
              <a:rPr lang="en-US" dirty="0"/>
              <a:t>Regular expression (Regex) is powerful way used to search anything in text based files for data with an identifiable pattern. </a:t>
            </a:r>
          </a:p>
          <a:p>
            <a:endParaRPr lang="en-US" dirty="0"/>
          </a:p>
          <a:p>
            <a:r>
              <a:rPr lang="en-US" dirty="0"/>
              <a:t>This search gives more expressible language for describing object of interest than keywords. </a:t>
            </a:r>
          </a:p>
          <a:p>
            <a:endParaRPr lang="en-US" dirty="0"/>
          </a:p>
          <a:p>
            <a:r>
              <a:rPr lang="en-US" dirty="0"/>
              <a:t>These are also used to specify searches of e-mail addresses and files of precise type. </a:t>
            </a:r>
          </a:p>
          <a:p>
            <a:endParaRPr lang="en-US" dirty="0"/>
          </a:p>
          <a:p>
            <a:r>
              <a:rPr lang="en-US" dirty="0"/>
              <a:t>To perform regular expression searches Encase Tool is used. </a:t>
            </a:r>
          </a:p>
          <a:p>
            <a:endParaRPr lang="en-US" dirty="0"/>
          </a:p>
          <a:p>
            <a:r>
              <a:rPr lang="en-US" dirty="0"/>
              <a:t>Regular Expression Search also results in false positives and false negatives.</a:t>
            </a:r>
          </a:p>
          <a:p>
            <a:endParaRPr lang="en-IN" dirty="0"/>
          </a:p>
        </p:txBody>
      </p:sp>
    </p:spTree>
    <p:extLst>
      <p:ext uri="{BB962C8B-B14F-4D97-AF65-F5344CB8AC3E}">
        <p14:creationId xmlns:p14="http://schemas.microsoft.com/office/powerpoint/2010/main" val="3082579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57ACE-AD2C-42D5-9D43-7500AEE314E6}"/>
              </a:ext>
            </a:extLst>
          </p:cNvPr>
          <p:cNvSpPr>
            <a:spLocks noGrp="1"/>
          </p:cNvSpPr>
          <p:nvPr>
            <p:ph type="title"/>
          </p:nvPr>
        </p:nvSpPr>
        <p:spPr>
          <a:xfrm>
            <a:off x="646111" y="452718"/>
            <a:ext cx="9404723" cy="1164047"/>
          </a:xfrm>
        </p:spPr>
        <p:txBody>
          <a:bodyPr/>
          <a:lstStyle/>
          <a:p>
            <a:r>
              <a:rPr lang="en-US" b="1" dirty="0"/>
              <a:t>Approximate Matching Search</a:t>
            </a:r>
            <a:endParaRPr lang="en-IN" dirty="0"/>
          </a:p>
        </p:txBody>
      </p:sp>
      <p:sp>
        <p:nvSpPr>
          <p:cNvPr id="3" name="Content Placeholder 2">
            <a:extLst>
              <a:ext uri="{FF2B5EF4-FFF2-40B4-BE49-F238E27FC236}">
                <a16:creationId xmlns:a16="http://schemas.microsoft.com/office/drawing/2014/main" id="{B0DD9386-0973-4524-BEE6-4A3BF89D013B}"/>
              </a:ext>
            </a:extLst>
          </p:cNvPr>
          <p:cNvSpPr>
            <a:spLocks noGrp="1"/>
          </p:cNvSpPr>
          <p:nvPr>
            <p:ph idx="1"/>
          </p:nvPr>
        </p:nvSpPr>
        <p:spPr>
          <a:xfrm>
            <a:off x="221571" y="1831245"/>
            <a:ext cx="10253801" cy="4805082"/>
          </a:xfrm>
        </p:spPr>
        <p:txBody>
          <a:bodyPr/>
          <a:lstStyle/>
          <a:p>
            <a:r>
              <a:rPr lang="en-US" dirty="0"/>
              <a:t>An expansion of regular expression search is Approximate Matching Search. </a:t>
            </a:r>
          </a:p>
          <a:p>
            <a:endParaRPr lang="en-US" dirty="0"/>
          </a:p>
          <a:p>
            <a:r>
              <a:rPr lang="en-US" dirty="0"/>
              <a:t>It uses Matching algorithm. </a:t>
            </a:r>
          </a:p>
          <a:p>
            <a:endParaRPr lang="en-US" dirty="0"/>
          </a:p>
          <a:p>
            <a:r>
              <a:rPr lang="en-US" dirty="0"/>
              <a:t>Approximate matching Search algorithm allows character mismatches while searching for keyword. </a:t>
            </a:r>
          </a:p>
          <a:p>
            <a:endParaRPr lang="en-US" dirty="0"/>
          </a:p>
          <a:p>
            <a:r>
              <a:rPr lang="en-US" dirty="0"/>
              <a:t>It detects misspelled words which gives mismatches and raises lot of false positives. </a:t>
            </a:r>
          </a:p>
          <a:p>
            <a:endParaRPr lang="en-US" dirty="0"/>
          </a:p>
          <a:p>
            <a:pPr marL="0" indent="0">
              <a:buNone/>
            </a:pPr>
            <a:endParaRPr lang="en-US" dirty="0"/>
          </a:p>
          <a:p>
            <a:endParaRPr lang="en-IN" dirty="0"/>
          </a:p>
        </p:txBody>
      </p:sp>
    </p:spTree>
    <p:extLst>
      <p:ext uri="{BB962C8B-B14F-4D97-AF65-F5344CB8AC3E}">
        <p14:creationId xmlns:p14="http://schemas.microsoft.com/office/powerpoint/2010/main" val="2805198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DBA16-D04D-4F1E-8BF7-1DCC50E4B60D}"/>
              </a:ext>
            </a:extLst>
          </p:cNvPr>
          <p:cNvSpPr>
            <a:spLocks noGrp="1"/>
          </p:cNvSpPr>
          <p:nvPr>
            <p:ph type="title"/>
          </p:nvPr>
        </p:nvSpPr>
        <p:spPr>
          <a:xfrm>
            <a:off x="646111" y="452718"/>
            <a:ext cx="9404723" cy="899004"/>
          </a:xfrm>
        </p:spPr>
        <p:txBody>
          <a:bodyPr/>
          <a:lstStyle/>
          <a:p>
            <a:r>
              <a:rPr lang="en-US" b="1" dirty="0"/>
              <a:t>Custom Searches –</a:t>
            </a:r>
            <a:endParaRPr lang="en-IN" dirty="0"/>
          </a:p>
        </p:txBody>
      </p:sp>
      <p:sp>
        <p:nvSpPr>
          <p:cNvPr id="3" name="Content Placeholder 2">
            <a:extLst>
              <a:ext uri="{FF2B5EF4-FFF2-40B4-BE49-F238E27FC236}">
                <a16:creationId xmlns:a16="http://schemas.microsoft.com/office/drawing/2014/main" id="{C25D18A5-72F5-4BB4-94DE-D68786EF8CDC}"/>
              </a:ext>
            </a:extLst>
          </p:cNvPr>
          <p:cNvSpPr>
            <a:spLocks noGrp="1"/>
          </p:cNvSpPr>
          <p:nvPr>
            <p:ph idx="1"/>
          </p:nvPr>
        </p:nvSpPr>
        <p:spPr/>
        <p:txBody>
          <a:bodyPr/>
          <a:lstStyle/>
          <a:p>
            <a:r>
              <a:rPr lang="en-US" dirty="0"/>
              <a:t>Heuristic procedure</a:t>
            </a:r>
            <a:r>
              <a:rPr lang="en-US" b="1" dirty="0"/>
              <a:t> (A procedure for solving optimization problems that does not guarantee finding an optimal solution</a:t>
            </a:r>
            <a:r>
              <a:rPr lang="en-US" dirty="0"/>
              <a:t>) is used by this tool to find full names of people in gathered information/data. </a:t>
            </a:r>
          </a:p>
          <a:p>
            <a:endParaRPr lang="en-US" dirty="0"/>
          </a:p>
          <a:p>
            <a:r>
              <a:rPr lang="en-US" dirty="0"/>
              <a:t>These programs are written for more complex searches like FILTER_1 tool from new Technologies Inc. because regular expressions have limited expressiveness. </a:t>
            </a:r>
          </a:p>
          <a:p>
            <a:endParaRPr lang="en-US" dirty="0"/>
          </a:p>
          <a:p>
            <a:r>
              <a:rPr lang="en-US" dirty="0"/>
              <a:t>This too suffers from false positives and false negatives.</a:t>
            </a:r>
          </a:p>
          <a:p>
            <a:endParaRPr lang="en-IN" dirty="0"/>
          </a:p>
        </p:txBody>
      </p:sp>
    </p:spTree>
    <p:extLst>
      <p:ext uri="{BB962C8B-B14F-4D97-AF65-F5344CB8AC3E}">
        <p14:creationId xmlns:p14="http://schemas.microsoft.com/office/powerpoint/2010/main" val="2056790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EADEF-4419-452C-A36F-11A11F0DA9A0}"/>
              </a:ext>
            </a:extLst>
          </p:cNvPr>
          <p:cNvSpPr>
            <a:spLocks noGrp="1"/>
          </p:cNvSpPr>
          <p:nvPr>
            <p:ph type="title"/>
          </p:nvPr>
        </p:nvSpPr>
        <p:spPr>
          <a:xfrm>
            <a:off x="646111" y="452718"/>
            <a:ext cx="9404723" cy="1005021"/>
          </a:xfrm>
        </p:spPr>
        <p:txBody>
          <a:bodyPr/>
          <a:lstStyle/>
          <a:p>
            <a:r>
              <a:rPr lang="en-US" b="1" dirty="0"/>
              <a:t>Search of Modifications –</a:t>
            </a:r>
            <a:endParaRPr lang="en-IN" dirty="0"/>
          </a:p>
        </p:txBody>
      </p:sp>
      <p:sp>
        <p:nvSpPr>
          <p:cNvPr id="3" name="Content Placeholder 2">
            <a:extLst>
              <a:ext uri="{FF2B5EF4-FFF2-40B4-BE49-F238E27FC236}">
                <a16:creationId xmlns:a16="http://schemas.microsoft.com/office/drawing/2014/main" id="{145A4261-45FB-481E-88E2-555297C99D55}"/>
              </a:ext>
            </a:extLst>
          </p:cNvPr>
          <p:cNvSpPr>
            <a:spLocks noGrp="1"/>
          </p:cNvSpPr>
          <p:nvPr>
            <p:ph idx="1"/>
          </p:nvPr>
        </p:nvSpPr>
        <p:spPr/>
        <p:txBody>
          <a:bodyPr/>
          <a:lstStyle/>
          <a:p>
            <a:r>
              <a:rPr lang="en-US" dirty="0"/>
              <a:t>This is used for data objects that have been modified since specified instant in past. </a:t>
            </a:r>
          </a:p>
          <a:p>
            <a:endParaRPr lang="en-US" dirty="0"/>
          </a:p>
          <a:p>
            <a:r>
              <a:rPr lang="en-US" dirty="0"/>
              <a:t>The modifications of data objects that are not frequent like operating system utilities. </a:t>
            </a:r>
          </a:p>
          <a:p>
            <a:endParaRPr lang="en-US" dirty="0"/>
          </a:p>
          <a:p>
            <a:r>
              <a:rPr lang="en-US" dirty="0"/>
              <a:t>These utilities are detected by comparing their current hash with their expected hash. </a:t>
            </a:r>
          </a:p>
          <a:p>
            <a:endParaRPr lang="en-US" dirty="0"/>
          </a:p>
          <a:p>
            <a:r>
              <a:rPr lang="en-US" dirty="0"/>
              <a:t>A library of expected hashes is built before search.</a:t>
            </a:r>
          </a:p>
          <a:p>
            <a:endParaRPr lang="en-IN" dirty="0"/>
          </a:p>
        </p:txBody>
      </p:sp>
    </p:spTree>
    <p:extLst>
      <p:ext uri="{BB962C8B-B14F-4D97-AF65-F5344CB8AC3E}">
        <p14:creationId xmlns:p14="http://schemas.microsoft.com/office/powerpoint/2010/main" val="242793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B1BFC-4DAD-1EEA-67E2-E8093C3B93F4}"/>
              </a:ext>
            </a:extLst>
          </p:cNvPr>
          <p:cNvSpPr>
            <a:spLocks noGrp="1"/>
          </p:cNvSpPr>
          <p:nvPr>
            <p:ph type="title"/>
          </p:nvPr>
        </p:nvSpPr>
        <p:spPr/>
        <p:txBody>
          <a:bodyPr/>
          <a:lstStyle/>
          <a:p>
            <a:pPr algn="ctr"/>
            <a:r>
              <a:rPr lang="en-US" dirty="0"/>
              <a:t>Standard procedure</a:t>
            </a:r>
          </a:p>
        </p:txBody>
      </p:sp>
      <p:sp>
        <p:nvSpPr>
          <p:cNvPr id="3" name="Content Placeholder 2">
            <a:extLst>
              <a:ext uri="{FF2B5EF4-FFF2-40B4-BE49-F238E27FC236}">
                <a16:creationId xmlns:a16="http://schemas.microsoft.com/office/drawing/2014/main" id="{90074012-9796-6453-C4FD-6A2F55FDEBAE}"/>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D8AAE740-AEEC-F72D-939A-A3CF592D4170}"/>
              </a:ext>
            </a:extLst>
          </p:cNvPr>
          <p:cNvPicPr>
            <a:picLocks noChangeAspect="1"/>
          </p:cNvPicPr>
          <p:nvPr/>
        </p:nvPicPr>
        <p:blipFill>
          <a:blip r:embed="rId2"/>
          <a:stretch>
            <a:fillRect/>
          </a:stretch>
        </p:blipFill>
        <p:spPr>
          <a:xfrm>
            <a:off x="2725130" y="1752311"/>
            <a:ext cx="7028470" cy="4424652"/>
          </a:xfrm>
          <a:prstGeom prst="rect">
            <a:avLst/>
          </a:prstGeom>
        </p:spPr>
      </p:pic>
    </p:spTree>
    <p:extLst>
      <p:ext uri="{BB962C8B-B14F-4D97-AF65-F5344CB8AC3E}">
        <p14:creationId xmlns:p14="http://schemas.microsoft.com/office/powerpoint/2010/main" val="1501377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6A1B33-B6E4-BB2A-9449-3E890817725F}"/>
              </a:ext>
            </a:extLst>
          </p:cNvPr>
          <p:cNvSpPr>
            <a:spLocks noGrp="1"/>
          </p:cNvSpPr>
          <p:nvPr>
            <p:ph idx="1"/>
          </p:nvPr>
        </p:nvSpPr>
        <p:spPr>
          <a:xfrm>
            <a:off x="357809" y="238539"/>
            <a:ext cx="11529391" cy="6400800"/>
          </a:xfrm>
        </p:spPr>
        <p:txBody>
          <a:bodyPr/>
          <a:lstStyle/>
          <a:p>
            <a:endParaRPr lang="en-US" dirty="0"/>
          </a:p>
          <a:p>
            <a:r>
              <a:rPr lang="en-US" dirty="0"/>
              <a:t>Preparation: </a:t>
            </a:r>
          </a:p>
          <a:p>
            <a:pPr lvl="1">
              <a:buFont typeface="Wingdings" panose="05000000000000000000" pitchFamily="2" charset="2"/>
              <a:buChar char="Ø"/>
            </a:pPr>
            <a:r>
              <a:rPr lang="en-US" dirty="0"/>
              <a:t>Prior planning and preparation</a:t>
            </a:r>
          </a:p>
          <a:p>
            <a:pPr lvl="1">
              <a:buFont typeface="Wingdings" panose="05000000000000000000" pitchFamily="2" charset="2"/>
              <a:buChar char="Ø"/>
            </a:pPr>
            <a:r>
              <a:rPr lang="en-US" dirty="0"/>
              <a:t>policies and procedures</a:t>
            </a:r>
          </a:p>
          <a:p>
            <a:pPr lvl="1">
              <a:buFont typeface="Wingdings" panose="05000000000000000000" pitchFamily="2" charset="2"/>
              <a:buChar char="Ø"/>
            </a:pPr>
            <a:r>
              <a:rPr lang="en-US" dirty="0"/>
              <a:t>Software licensing</a:t>
            </a:r>
          </a:p>
          <a:p>
            <a:pPr lvl="1">
              <a:buFont typeface="Wingdings" panose="05000000000000000000" pitchFamily="2" charset="2"/>
              <a:buChar char="Ø"/>
            </a:pPr>
            <a:r>
              <a:rPr lang="en-US" dirty="0"/>
              <a:t>organized life cycle </a:t>
            </a:r>
          </a:p>
          <a:p>
            <a:endParaRPr lang="en-US" dirty="0"/>
          </a:p>
          <a:p>
            <a:r>
              <a:rPr lang="en-US" dirty="0"/>
              <a:t>Collection</a:t>
            </a:r>
          </a:p>
          <a:p>
            <a:pPr lvl="1">
              <a:buFont typeface="Wingdings" panose="05000000000000000000" pitchFamily="2" charset="2"/>
              <a:buChar char="Ø"/>
            </a:pPr>
            <a:r>
              <a:rPr lang="en-US" dirty="0"/>
              <a:t>first phase</a:t>
            </a:r>
          </a:p>
          <a:p>
            <a:pPr lvl="1">
              <a:buFont typeface="Wingdings" panose="05000000000000000000" pitchFamily="2" charset="2"/>
              <a:buChar char="Ø"/>
            </a:pPr>
            <a:r>
              <a:rPr lang="en-US" dirty="0"/>
              <a:t>responders handle incidents</a:t>
            </a:r>
          </a:p>
          <a:p>
            <a:pPr lvl="1">
              <a:buFont typeface="Wingdings" panose="05000000000000000000" pitchFamily="2" charset="2"/>
              <a:buChar char="Ø"/>
            </a:pPr>
            <a:r>
              <a:rPr lang="en-US" dirty="0"/>
              <a:t>phase is critical</a:t>
            </a:r>
          </a:p>
          <a:p>
            <a:pPr lvl="1">
              <a:buFont typeface="Wingdings" panose="05000000000000000000" pitchFamily="2" charset="2"/>
              <a:buChar char="Ø"/>
            </a:pPr>
            <a:r>
              <a:rPr lang="en-US" dirty="0"/>
              <a:t>minimize any loss of electronic evidence</a:t>
            </a:r>
          </a:p>
          <a:p>
            <a:pPr lvl="1">
              <a:buFont typeface="Wingdings" panose="05000000000000000000" pitchFamily="2" charset="2"/>
              <a:buChar char="Ø"/>
            </a:pPr>
            <a:r>
              <a:rPr lang="en-US" dirty="0"/>
              <a:t>data should be verified and hashed for integrity</a:t>
            </a:r>
          </a:p>
        </p:txBody>
      </p:sp>
    </p:spTree>
    <p:extLst>
      <p:ext uri="{BB962C8B-B14F-4D97-AF65-F5344CB8AC3E}">
        <p14:creationId xmlns:p14="http://schemas.microsoft.com/office/powerpoint/2010/main" val="1560646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B1D7C-F40E-9BBD-F400-5708A6AF6F07}"/>
              </a:ext>
            </a:extLst>
          </p:cNvPr>
          <p:cNvSpPr>
            <a:spLocks noGrp="1"/>
          </p:cNvSpPr>
          <p:nvPr>
            <p:ph idx="1"/>
          </p:nvPr>
        </p:nvSpPr>
        <p:spPr>
          <a:xfrm>
            <a:off x="437323" y="304800"/>
            <a:ext cx="11370364" cy="6553200"/>
          </a:xfrm>
        </p:spPr>
        <p:txBody>
          <a:bodyPr>
            <a:normAutofit/>
          </a:bodyPr>
          <a:lstStyle/>
          <a:p>
            <a:r>
              <a:rPr lang="en-US" dirty="0"/>
              <a:t>Examination</a:t>
            </a:r>
          </a:p>
          <a:p>
            <a:pPr lvl="1">
              <a:buFont typeface="Wingdings" panose="05000000000000000000" pitchFamily="2" charset="2"/>
              <a:buChar char="Ø"/>
            </a:pPr>
            <a:r>
              <a:rPr lang="en-US" dirty="0"/>
              <a:t>holistic examination of the evidence</a:t>
            </a:r>
          </a:p>
          <a:p>
            <a:pPr lvl="1">
              <a:buFont typeface="Wingdings" panose="05000000000000000000" pitchFamily="2" charset="2"/>
              <a:buChar char="Ø"/>
            </a:pPr>
            <a:r>
              <a:rPr lang="en-US" dirty="0"/>
              <a:t>impartial take a look at the evidence</a:t>
            </a:r>
          </a:p>
          <a:p>
            <a:pPr lvl="1">
              <a:buFont typeface="Wingdings" panose="05000000000000000000" pitchFamily="2" charset="2"/>
              <a:buChar char="Ø"/>
            </a:pPr>
            <a:r>
              <a:rPr lang="en-US" dirty="0"/>
              <a:t>detect hidden, obscured, and encrypted data</a:t>
            </a:r>
          </a:p>
          <a:p>
            <a:pPr lvl="1">
              <a:buFont typeface="Wingdings" panose="05000000000000000000" pitchFamily="2" charset="2"/>
              <a:buChar char="Ø"/>
            </a:pPr>
            <a:r>
              <a:rPr lang="en-US" dirty="0"/>
              <a:t>unbiased examination report</a:t>
            </a:r>
          </a:p>
          <a:p>
            <a:endParaRPr lang="en-US" dirty="0"/>
          </a:p>
          <a:p>
            <a:r>
              <a:rPr lang="en-US" dirty="0"/>
              <a:t>Analysis</a:t>
            </a:r>
          </a:p>
          <a:p>
            <a:pPr lvl="1">
              <a:buFont typeface="Wingdings" panose="05000000000000000000" pitchFamily="2" charset="2"/>
              <a:buChar char="Ø"/>
            </a:pPr>
            <a:r>
              <a:rPr lang="en-US" dirty="0"/>
              <a:t>who, what, when, and where of a happening</a:t>
            </a:r>
          </a:p>
          <a:p>
            <a:pPr lvl="1">
              <a:buFont typeface="Wingdings" panose="05000000000000000000" pitchFamily="2" charset="2"/>
              <a:buChar char="Ø"/>
            </a:pPr>
            <a:r>
              <a:rPr lang="en-US" dirty="0"/>
              <a:t>evidence is scrutinized to see its value to a case</a:t>
            </a:r>
          </a:p>
          <a:p>
            <a:pPr lvl="1">
              <a:buFont typeface="Wingdings" panose="05000000000000000000" pitchFamily="2" charset="2"/>
              <a:buChar char="Ø"/>
            </a:pPr>
            <a:r>
              <a:rPr lang="en-US" dirty="0"/>
              <a:t>evidentiary value</a:t>
            </a:r>
          </a:p>
          <a:p>
            <a:endParaRPr lang="en-US" dirty="0"/>
          </a:p>
          <a:p>
            <a:r>
              <a:rPr lang="en-US" dirty="0"/>
              <a:t>Reporting</a:t>
            </a:r>
          </a:p>
          <a:p>
            <a:pPr lvl="1">
              <a:buFont typeface="Wingdings" panose="05000000000000000000" pitchFamily="2" charset="2"/>
              <a:buChar char="Ø"/>
            </a:pPr>
            <a:r>
              <a:rPr lang="en-US" dirty="0"/>
              <a:t>report should contain only relevant information for the requested services</a:t>
            </a:r>
          </a:p>
          <a:p>
            <a:pPr lvl="1">
              <a:buFont typeface="Wingdings" panose="05000000000000000000" pitchFamily="2" charset="2"/>
              <a:buChar char="Ø"/>
            </a:pPr>
            <a:r>
              <a:rPr lang="en-US" dirty="0"/>
              <a:t>procedures and notes taken during the examination are preserved for discovery and testimony</a:t>
            </a:r>
          </a:p>
          <a:p>
            <a:pPr lvl="1">
              <a:buFont typeface="Wingdings" panose="05000000000000000000" pitchFamily="2" charset="2"/>
              <a:buChar char="Ø"/>
            </a:pPr>
            <a:r>
              <a:rPr lang="en-US" dirty="0"/>
              <a:t>articulate the findings.</a:t>
            </a:r>
          </a:p>
        </p:txBody>
      </p:sp>
    </p:spTree>
    <p:extLst>
      <p:ext uri="{BB962C8B-B14F-4D97-AF65-F5344CB8AC3E}">
        <p14:creationId xmlns:p14="http://schemas.microsoft.com/office/powerpoint/2010/main" val="323505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4DA7A-14D9-E752-FFE6-160C3A06A287}"/>
              </a:ext>
            </a:extLst>
          </p:cNvPr>
          <p:cNvSpPr>
            <a:spLocks noGrp="1"/>
          </p:cNvSpPr>
          <p:nvPr>
            <p:ph type="title"/>
          </p:nvPr>
        </p:nvSpPr>
        <p:spPr/>
        <p:txBody>
          <a:bodyPr/>
          <a:lstStyle/>
          <a:p>
            <a:pPr algn="ctr"/>
            <a:r>
              <a:rPr lang="en-US" dirty="0"/>
              <a:t>Incident Verification and System Identification</a:t>
            </a:r>
          </a:p>
        </p:txBody>
      </p:sp>
      <p:sp>
        <p:nvSpPr>
          <p:cNvPr id="3" name="Content Placeholder 2">
            <a:extLst>
              <a:ext uri="{FF2B5EF4-FFF2-40B4-BE49-F238E27FC236}">
                <a16:creationId xmlns:a16="http://schemas.microsoft.com/office/drawing/2014/main" id="{8C2AB1AF-D60A-69B0-BF50-52D564CEED24}"/>
              </a:ext>
            </a:extLst>
          </p:cNvPr>
          <p:cNvSpPr>
            <a:spLocks noGrp="1"/>
          </p:cNvSpPr>
          <p:nvPr>
            <p:ph idx="1"/>
          </p:nvPr>
        </p:nvSpPr>
        <p:spPr>
          <a:xfrm>
            <a:off x="397565" y="1825624"/>
            <a:ext cx="11555896" cy="5032375"/>
          </a:xfrm>
        </p:spPr>
        <p:txBody>
          <a:bodyPr>
            <a:normAutofit fontScale="92500" lnSpcReduction="20000"/>
          </a:bodyPr>
          <a:lstStyle/>
          <a:p>
            <a:r>
              <a:rPr lang="en-US" dirty="0"/>
              <a:t>computer security incident as any unlawful, unauthorized, or unacceptable action that involves a computer system or a computer network.</a:t>
            </a:r>
          </a:p>
          <a:p>
            <a:endParaRPr lang="en-US" sz="2400" dirty="0"/>
          </a:p>
          <a:p>
            <a:r>
              <a:rPr lang="en-US" sz="2400" dirty="0"/>
              <a:t>Events</a:t>
            </a:r>
          </a:p>
          <a:p>
            <a:pPr lvl="1">
              <a:buFont typeface="Wingdings" panose="05000000000000000000" pitchFamily="2" charset="2"/>
              <a:buChar char="Ø"/>
            </a:pPr>
            <a:r>
              <a:rPr lang="en-US" sz="2000" dirty="0"/>
              <a:t>Theft of trade secrets </a:t>
            </a:r>
          </a:p>
          <a:p>
            <a:pPr lvl="1">
              <a:buFont typeface="Wingdings" panose="05000000000000000000" pitchFamily="2" charset="2"/>
              <a:buChar char="Ø"/>
            </a:pPr>
            <a:r>
              <a:rPr lang="en-US" sz="2000" dirty="0"/>
              <a:t>Email spam or harassment </a:t>
            </a:r>
          </a:p>
          <a:p>
            <a:pPr lvl="1">
              <a:buFont typeface="Wingdings" panose="05000000000000000000" pitchFamily="2" charset="2"/>
              <a:buChar char="Ø"/>
            </a:pPr>
            <a:r>
              <a:rPr lang="en-US" sz="2000" dirty="0"/>
              <a:t>Unauthorized or unlawful intrusions into computing systems </a:t>
            </a:r>
          </a:p>
          <a:p>
            <a:pPr lvl="1">
              <a:buFont typeface="Wingdings" panose="05000000000000000000" pitchFamily="2" charset="2"/>
              <a:buChar char="Ø"/>
            </a:pPr>
            <a:r>
              <a:rPr lang="en-US" sz="2000" dirty="0"/>
              <a:t>Embezzlement </a:t>
            </a:r>
          </a:p>
          <a:p>
            <a:pPr lvl="1">
              <a:buFont typeface="Wingdings" panose="05000000000000000000" pitchFamily="2" charset="2"/>
              <a:buChar char="Ø"/>
            </a:pPr>
            <a:r>
              <a:rPr lang="en-US" sz="2000" dirty="0"/>
              <a:t>Possession or dissemination of child pornography </a:t>
            </a:r>
          </a:p>
          <a:p>
            <a:pPr lvl="1">
              <a:buFont typeface="Wingdings" panose="05000000000000000000" pitchFamily="2" charset="2"/>
              <a:buChar char="Ø"/>
            </a:pPr>
            <a:r>
              <a:rPr lang="en-US" sz="2000" dirty="0"/>
              <a:t>Denial-of-service (DoS) attacks </a:t>
            </a:r>
          </a:p>
          <a:p>
            <a:pPr lvl="1">
              <a:buFont typeface="Wingdings" panose="05000000000000000000" pitchFamily="2" charset="2"/>
              <a:buChar char="Ø"/>
            </a:pPr>
            <a:r>
              <a:rPr lang="en-US" sz="2000" dirty="0"/>
              <a:t>Tortious interference of business relations </a:t>
            </a:r>
          </a:p>
          <a:p>
            <a:pPr lvl="1">
              <a:buFont typeface="Wingdings" panose="05000000000000000000" pitchFamily="2" charset="2"/>
              <a:buChar char="Ø"/>
            </a:pPr>
            <a:r>
              <a:rPr lang="en-US" sz="2000" dirty="0"/>
              <a:t>Extortion </a:t>
            </a:r>
          </a:p>
          <a:p>
            <a:pPr lvl="1">
              <a:buFont typeface="Wingdings" panose="05000000000000000000" pitchFamily="2" charset="2"/>
              <a:buChar char="Ø"/>
            </a:pPr>
            <a:r>
              <a:rPr lang="en-US" sz="2000" dirty="0"/>
              <a:t>Any unlawful action when the evidence of such action may be stored on computer media such as fraud, threats, and traditional crimes.</a:t>
            </a:r>
          </a:p>
        </p:txBody>
      </p:sp>
    </p:spTree>
    <p:extLst>
      <p:ext uri="{BB962C8B-B14F-4D97-AF65-F5344CB8AC3E}">
        <p14:creationId xmlns:p14="http://schemas.microsoft.com/office/powerpoint/2010/main" val="1982277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7548-9B4B-2A2F-E6AB-1779F0B398B0}"/>
              </a:ext>
            </a:extLst>
          </p:cNvPr>
          <p:cNvSpPr>
            <a:spLocks noGrp="1"/>
          </p:cNvSpPr>
          <p:nvPr>
            <p:ph type="title"/>
          </p:nvPr>
        </p:nvSpPr>
        <p:spPr/>
        <p:txBody>
          <a:bodyPr/>
          <a:lstStyle/>
          <a:p>
            <a:pPr algn="ctr"/>
            <a:r>
              <a:rPr lang="en-US" dirty="0"/>
              <a:t>GOALS OF INCIDENT RESPONSE</a:t>
            </a:r>
          </a:p>
        </p:txBody>
      </p:sp>
      <p:sp>
        <p:nvSpPr>
          <p:cNvPr id="3" name="Content Placeholder 2">
            <a:extLst>
              <a:ext uri="{FF2B5EF4-FFF2-40B4-BE49-F238E27FC236}">
                <a16:creationId xmlns:a16="http://schemas.microsoft.com/office/drawing/2014/main" id="{EBAE5BAE-CE77-8A9A-493F-84DF4A2C4660}"/>
              </a:ext>
            </a:extLst>
          </p:cNvPr>
          <p:cNvSpPr>
            <a:spLocks noGrp="1"/>
          </p:cNvSpPr>
          <p:nvPr>
            <p:ph idx="1"/>
          </p:nvPr>
        </p:nvSpPr>
        <p:spPr>
          <a:xfrm>
            <a:off x="477078" y="1825624"/>
            <a:ext cx="10876722" cy="5032375"/>
          </a:xfrm>
        </p:spPr>
        <p:txBody>
          <a:bodyPr>
            <a:normAutofit fontScale="92500" lnSpcReduction="10000"/>
          </a:bodyPr>
          <a:lstStyle/>
          <a:p>
            <a:r>
              <a:rPr lang="en-US" sz="2000" dirty="0"/>
              <a:t>Prevents a disjointed, non-cohesive response</a:t>
            </a:r>
          </a:p>
          <a:p>
            <a:r>
              <a:rPr lang="en-US" sz="2000" dirty="0"/>
              <a:t>Confirms or dispels whether an incident occurred </a:t>
            </a:r>
          </a:p>
          <a:p>
            <a:r>
              <a:rPr lang="en-US" sz="2000" dirty="0"/>
              <a:t>Promotes accumulation of accurate information </a:t>
            </a:r>
          </a:p>
          <a:p>
            <a:r>
              <a:rPr lang="en-US" sz="2000" dirty="0"/>
              <a:t>Establishes controls for proper retrieval and handling of evidence </a:t>
            </a:r>
          </a:p>
          <a:p>
            <a:r>
              <a:rPr lang="en-US" sz="2000" dirty="0"/>
              <a:t>Protects privacy rights established by law and policy </a:t>
            </a:r>
          </a:p>
          <a:p>
            <a:r>
              <a:rPr lang="en-US" sz="2000" dirty="0"/>
              <a:t>Minimizes disruption to business and network operations </a:t>
            </a:r>
          </a:p>
          <a:p>
            <a:r>
              <a:rPr lang="en-US" sz="2000" dirty="0"/>
              <a:t>Allows for criminal or civil action against perpetrators </a:t>
            </a:r>
          </a:p>
          <a:p>
            <a:r>
              <a:rPr lang="en-US" sz="2000" dirty="0"/>
              <a:t>Provides accurate reports and useful recommendations </a:t>
            </a:r>
          </a:p>
          <a:p>
            <a:r>
              <a:rPr lang="en-US" sz="2000" dirty="0"/>
              <a:t>Provides rapid detection and containment </a:t>
            </a:r>
          </a:p>
          <a:p>
            <a:r>
              <a:rPr lang="en-US" sz="2000" dirty="0"/>
              <a:t>Minimizes exposure and compromise of proprietary data </a:t>
            </a:r>
          </a:p>
          <a:p>
            <a:r>
              <a:rPr lang="en-US" sz="2000" dirty="0"/>
              <a:t>Protects your organization’s reputation and assets </a:t>
            </a:r>
          </a:p>
          <a:p>
            <a:r>
              <a:rPr lang="en-US" sz="2000" dirty="0"/>
              <a:t>Educates senior management </a:t>
            </a:r>
          </a:p>
          <a:p>
            <a:r>
              <a:rPr lang="en-US" sz="2000" dirty="0"/>
              <a:t>Promotes rapid detection and/or prevention of such incidents in the future</a:t>
            </a:r>
          </a:p>
        </p:txBody>
      </p:sp>
    </p:spTree>
    <p:extLst>
      <p:ext uri="{BB962C8B-B14F-4D97-AF65-F5344CB8AC3E}">
        <p14:creationId xmlns:p14="http://schemas.microsoft.com/office/powerpoint/2010/main" val="3297468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2446F-FF9D-5B7C-3825-E1BE0AC72C2B}"/>
              </a:ext>
            </a:extLst>
          </p:cNvPr>
          <p:cNvSpPr>
            <a:spLocks noGrp="1"/>
          </p:cNvSpPr>
          <p:nvPr>
            <p:ph type="title"/>
          </p:nvPr>
        </p:nvSpPr>
        <p:spPr>
          <a:xfrm>
            <a:off x="-181647" y="1454725"/>
            <a:ext cx="6831830" cy="1773384"/>
          </a:xfrm>
        </p:spPr>
        <p:txBody>
          <a:bodyPr>
            <a:normAutofit/>
          </a:bodyPr>
          <a:lstStyle/>
          <a:p>
            <a:pPr algn="ctr"/>
            <a:r>
              <a:rPr lang="en-US" dirty="0"/>
              <a:t> Incident </a:t>
            </a:r>
            <a:br>
              <a:rPr lang="en-US" dirty="0"/>
            </a:br>
            <a:r>
              <a:rPr lang="en-US" dirty="0"/>
              <a:t>Response </a:t>
            </a:r>
            <a:br>
              <a:rPr lang="en-US" dirty="0"/>
            </a:br>
            <a:r>
              <a:rPr lang="en-US" dirty="0"/>
              <a:t>methodology</a:t>
            </a:r>
            <a:endParaRPr lang="en-IN" dirty="0"/>
          </a:p>
        </p:txBody>
      </p:sp>
      <p:sp>
        <p:nvSpPr>
          <p:cNvPr id="3" name="Content Placeholder 2">
            <a:extLst>
              <a:ext uri="{FF2B5EF4-FFF2-40B4-BE49-F238E27FC236}">
                <a16:creationId xmlns:a16="http://schemas.microsoft.com/office/drawing/2014/main" id="{9A241FB1-271E-91D9-523C-26748C5F90A1}"/>
              </a:ext>
            </a:extLst>
          </p:cNvPr>
          <p:cNvSpPr>
            <a:spLocks noGrp="1"/>
          </p:cNvSpPr>
          <p:nvPr>
            <p:ph idx="1"/>
          </p:nvPr>
        </p:nvSpPr>
        <p:spPr>
          <a:xfrm>
            <a:off x="0" y="3629892"/>
            <a:ext cx="10460182" cy="3103416"/>
          </a:xfrm>
        </p:spPr>
        <p:txBody>
          <a:bodyPr/>
          <a:lstStyle/>
          <a:p>
            <a:r>
              <a:rPr lang="en-US" dirty="0"/>
              <a:t>Computer Security Incident Response Team(CSIRT)</a:t>
            </a:r>
          </a:p>
          <a:p>
            <a:pPr marL="0" indent="0">
              <a:buNone/>
            </a:pPr>
            <a:r>
              <a:rPr lang="en-US" dirty="0"/>
              <a:t>– technical, legal and other specialist.</a:t>
            </a:r>
          </a:p>
          <a:p>
            <a:endParaRPr lang="en-IN" dirty="0"/>
          </a:p>
        </p:txBody>
      </p:sp>
      <p:pic>
        <p:nvPicPr>
          <p:cNvPr id="5" name="Picture 4">
            <a:extLst>
              <a:ext uri="{FF2B5EF4-FFF2-40B4-BE49-F238E27FC236}">
                <a16:creationId xmlns:a16="http://schemas.microsoft.com/office/drawing/2014/main" id="{F7E9A238-2065-9D18-32F5-09117811A02B}"/>
              </a:ext>
            </a:extLst>
          </p:cNvPr>
          <p:cNvPicPr>
            <a:picLocks noChangeAspect="1"/>
          </p:cNvPicPr>
          <p:nvPr/>
        </p:nvPicPr>
        <p:blipFill>
          <a:blip r:embed="rId2"/>
          <a:stretch>
            <a:fillRect/>
          </a:stretch>
        </p:blipFill>
        <p:spPr>
          <a:xfrm>
            <a:off x="5597236" y="1"/>
            <a:ext cx="6594765" cy="6858000"/>
          </a:xfrm>
          <a:prstGeom prst="rect">
            <a:avLst/>
          </a:prstGeom>
        </p:spPr>
      </p:pic>
    </p:spTree>
    <p:extLst>
      <p:ext uri="{BB962C8B-B14F-4D97-AF65-F5344CB8AC3E}">
        <p14:creationId xmlns:p14="http://schemas.microsoft.com/office/powerpoint/2010/main" val="1759469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49729-CFBC-657B-BC36-2A110222D0C6}"/>
              </a:ext>
            </a:extLst>
          </p:cNvPr>
          <p:cNvSpPr>
            <a:spLocks noGrp="1"/>
          </p:cNvSpPr>
          <p:nvPr>
            <p:ph idx="1"/>
          </p:nvPr>
        </p:nvSpPr>
        <p:spPr>
          <a:xfrm>
            <a:off x="429491" y="526473"/>
            <a:ext cx="11277599" cy="6179127"/>
          </a:xfrm>
        </p:spPr>
        <p:txBody>
          <a:bodyPr>
            <a:normAutofit lnSpcReduction="10000"/>
          </a:bodyPr>
          <a:lstStyle/>
          <a:p>
            <a:r>
              <a:rPr lang="en-US" dirty="0"/>
              <a:t>Pre-incident preparation – actions are taken to prepare the organization and the CSIRT before an incident occur.</a:t>
            </a:r>
          </a:p>
          <a:p>
            <a:endParaRPr lang="en-US" dirty="0"/>
          </a:p>
          <a:p>
            <a:r>
              <a:rPr lang="en-US" dirty="0"/>
              <a:t>Detection of incidents – potential computer security incidents is identified.</a:t>
            </a:r>
          </a:p>
          <a:p>
            <a:endParaRPr lang="en-US" dirty="0"/>
          </a:p>
          <a:p>
            <a:r>
              <a:rPr lang="en-US" dirty="0"/>
              <a:t>Initial Response – initial investigation, details surrounding the incident are recorded, appropriate individuals are notified about the incident.</a:t>
            </a:r>
          </a:p>
          <a:p>
            <a:endParaRPr lang="en-US" dirty="0"/>
          </a:p>
          <a:p>
            <a:r>
              <a:rPr lang="en-US" dirty="0"/>
              <a:t>Formulate response strategy – best response is determined, management approval based on results, appropriate actions to be taken are determined.</a:t>
            </a:r>
          </a:p>
          <a:p>
            <a:endParaRPr lang="en-US" dirty="0"/>
          </a:p>
          <a:p>
            <a:r>
              <a:rPr lang="en-US" dirty="0"/>
              <a:t>Investigate the incident – thorough collection of data, determine what and when happened, who did it, how such incident can be prevented.</a:t>
            </a:r>
          </a:p>
          <a:p>
            <a:endParaRPr lang="en-US" dirty="0"/>
          </a:p>
          <a:p>
            <a:r>
              <a:rPr lang="en-US" dirty="0"/>
              <a:t>Reporting – information is accurately reported.</a:t>
            </a:r>
          </a:p>
          <a:p>
            <a:endParaRPr lang="en-US" dirty="0"/>
          </a:p>
          <a:p>
            <a:r>
              <a:rPr lang="en-US" dirty="0"/>
              <a:t>Resolution – security measures are employed, procedural changes, recorded lessons are learnt, develop long term fixes </a:t>
            </a:r>
            <a:r>
              <a:rPr lang="en-US"/>
              <a:t>are determined.</a:t>
            </a:r>
            <a:endParaRPr lang="en-IN" dirty="0"/>
          </a:p>
        </p:txBody>
      </p:sp>
    </p:spTree>
    <p:extLst>
      <p:ext uri="{BB962C8B-B14F-4D97-AF65-F5344CB8AC3E}">
        <p14:creationId xmlns:p14="http://schemas.microsoft.com/office/powerpoint/2010/main" val="17531247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1128</TotalTime>
  <Words>2756</Words>
  <Application>Microsoft Office PowerPoint</Application>
  <PresentationFormat>Widescreen</PresentationFormat>
  <Paragraphs>223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Times New Roman</vt:lpstr>
      <vt:lpstr>Trebuchet MS</vt:lpstr>
      <vt:lpstr>Wingdings</vt:lpstr>
      <vt:lpstr>Wingdings 3</vt:lpstr>
      <vt:lpstr>Facet</vt:lpstr>
      <vt:lpstr>Cyber Forensics</vt:lpstr>
      <vt:lpstr>Computer Forensics</vt:lpstr>
      <vt:lpstr>Standard procedure</vt:lpstr>
      <vt:lpstr>PowerPoint Presentation</vt:lpstr>
      <vt:lpstr>PowerPoint Presentation</vt:lpstr>
      <vt:lpstr>Incident Verification and System Identification</vt:lpstr>
      <vt:lpstr>GOALS OF INCIDENT RESPONSE</vt:lpstr>
      <vt:lpstr> Incident  Response  methodology</vt:lpstr>
      <vt:lpstr>PowerPoint Presentation</vt:lpstr>
      <vt:lpstr>Recovery of Erased and damaged data</vt:lpstr>
      <vt:lpstr>PowerPoint Presentation</vt:lpstr>
      <vt:lpstr>PowerPoint Presentation</vt:lpstr>
      <vt:lpstr>RECOVERING UNALLOCATED SPACE, FREE SPACE, AND SLACK SPACE</vt:lpstr>
      <vt:lpstr>Disk Imaging and Preservation</vt:lpstr>
      <vt:lpstr>Duplicating with dd and dcfldd</vt:lpstr>
      <vt:lpstr>Duplicating with the Open Data Duplicator (ODD)</vt:lpstr>
      <vt:lpstr>Data Encryption and Compression</vt:lpstr>
      <vt:lpstr>PowerPoint Presentation</vt:lpstr>
      <vt:lpstr>PowerPoint Presentation</vt:lpstr>
      <vt:lpstr>Automated Search Techniques</vt:lpstr>
      <vt:lpstr>Automated Searches</vt:lpstr>
      <vt:lpstr>Keyword Search </vt:lpstr>
      <vt:lpstr>PowerPoint Presentation</vt:lpstr>
      <vt:lpstr>Regular Expression Search –</vt:lpstr>
      <vt:lpstr>Approximate Matching Search</vt:lpstr>
      <vt:lpstr>Custom Searches –</vt:lpstr>
      <vt:lpstr>Search of Modifications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Forensics</dc:title>
  <dc:creator>TR-ROOM</dc:creator>
  <cp:lastModifiedBy>admin</cp:lastModifiedBy>
  <cp:revision>42</cp:revision>
  <dcterms:created xsi:type="dcterms:W3CDTF">2022-11-10T06:09:09Z</dcterms:created>
  <dcterms:modified xsi:type="dcterms:W3CDTF">2022-12-14T08:27:14Z</dcterms:modified>
</cp:coreProperties>
</file>