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0" r:id="rId3"/>
    <p:sldId id="281" r:id="rId4"/>
    <p:sldId id="282" r:id="rId5"/>
    <p:sldId id="283" r:id="rId6"/>
    <p:sldId id="284" r:id="rId7"/>
    <p:sldId id="285" r:id="rId8"/>
    <p:sldId id="286" r:id="rId9"/>
    <p:sldId id="287" r:id="rId10"/>
    <p:sldId id="288" r:id="rId11"/>
    <p:sldId id="289" r:id="rId12"/>
    <p:sldId id="29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965AF6-4072-42BE-B9A2-47FF92CA485D}"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335922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65AF6-4072-42BE-B9A2-47FF92CA485D}"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431851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65AF6-4072-42BE-B9A2-47FF92CA485D}"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64F7-34E2-4733-8187-37C6D0C8471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7143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65AF6-4072-42BE-B9A2-47FF92CA485D}"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3765029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65AF6-4072-42BE-B9A2-47FF92CA485D}"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64F7-34E2-4733-8187-37C6D0C8471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0744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65AF6-4072-42BE-B9A2-47FF92CA485D}"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1903487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65AF6-4072-42BE-B9A2-47FF92CA485D}"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4082707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65AF6-4072-42BE-B9A2-47FF92CA485D}"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1823144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965AF6-4072-42BE-B9A2-47FF92CA485D}"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341358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965AF6-4072-42BE-B9A2-47FF92CA485D}" type="datetimeFigureOut">
              <a:rPr lang="en-IN" smtClean="0"/>
              <a:t>14-01-2023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129045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965AF6-4072-42BE-B9A2-47FF92CA485D}"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239070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965AF6-4072-42BE-B9A2-47FF92CA485D}" type="datetimeFigureOut">
              <a:rPr lang="en-IN" smtClean="0"/>
              <a:t>14-01-2023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38335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965AF6-4072-42BE-B9A2-47FF92CA485D}" type="datetimeFigureOut">
              <a:rPr lang="en-IN" smtClean="0"/>
              <a:t>14-01-2023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458236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965AF6-4072-42BE-B9A2-47FF92CA485D}" type="datetimeFigureOut">
              <a:rPr lang="en-IN" smtClean="0"/>
              <a:t>14-01-2023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133805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965AF6-4072-42BE-B9A2-47FF92CA485D}"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127407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965AF6-4072-42BE-B9A2-47FF92CA485D}" type="datetimeFigureOut">
              <a:rPr lang="en-IN" smtClean="0"/>
              <a:t>14-01-2023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5D64F7-34E2-4733-8187-37C6D0C84714}" type="slidenum">
              <a:rPr lang="en-IN" smtClean="0"/>
              <a:t>‹#›</a:t>
            </a:fld>
            <a:endParaRPr lang="en-IN"/>
          </a:p>
        </p:txBody>
      </p:sp>
    </p:spTree>
    <p:extLst>
      <p:ext uri="{BB962C8B-B14F-4D97-AF65-F5344CB8AC3E}">
        <p14:creationId xmlns:p14="http://schemas.microsoft.com/office/powerpoint/2010/main" val="113343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965AF6-4072-42BE-B9A2-47FF92CA485D}" type="datetimeFigureOut">
              <a:rPr lang="en-IN" smtClean="0"/>
              <a:t>14-01-2023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5D64F7-34E2-4733-8187-37C6D0C84714}" type="slidenum">
              <a:rPr lang="en-IN" smtClean="0"/>
              <a:t>‹#›</a:t>
            </a:fld>
            <a:endParaRPr lang="en-IN"/>
          </a:p>
        </p:txBody>
      </p:sp>
    </p:spTree>
    <p:extLst>
      <p:ext uri="{BB962C8B-B14F-4D97-AF65-F5344CB8AC3E}">
        <p14:creationId xmlns:p14="http://schemas.microsoft.com/office/powerpoint/2010/main" val="8989735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4F97-8B94-EA46-A9A8-D77EBE465352}"/>
              </a:ext>
            </a:extLst>
          </p:cNvPr>
          <p:cNvSpPr>
            <a:spLocks noGrp="1"/>
          </p:cNvSpPr>
          <p:nvPr>
            <p:ph type="ctrTitle"/>
          </p:nvPr>
        </p:nvSpPr>
        <p:spPr/>
        <p:txBody>
          <a:bodyPr/>
          <a:lstStyle/>
          <a:p>
            <a:r>
              <a:rPr lang="en-IN" dirty="0"/>
              <a:t>Cyber Forensics</a:t>
            </a:r>
          </a:p>
        </p:txBody>
      </p:sp>
      <p:sp>
        <p:nvSpPr>
          <p:cNvPr id="3" name="Subtitle 2">
            <a:extLst>
              <a:ext uri="{FF2B5EF4-FFF2-40B4-BE49-F238E27FC236}">
                <a16:creationId xmlns:a16="http://schemas.microsoft.com/office/drawing/2014/main" id="{F03BBCB7-FC54-3959-A3BE-9D3BA3782E58}"/>
              </a:ext>
            </a:extLst>
          </p:cNvPr>
          <p:cNvSpPr>
            <a:spLocks noGrp="1"/>
          </p:cNvSpPr>
          <p:nvPr>
            <p:ph type="subTitle" idx="1"/>
          </p:nvPr>
        </p:nvSpPr>
        <p:spPr/>
        <p:txBody>
          <a:bodyPr/>
          <a:lstStyle/>
          <a:p>
            <a:r>
              <a:rPr lang="en-IN" dirty="0"/>
              <a:t>Unit 1.3 – Cell Phone and Mobile Device Forensics</a:t>
            </a:r>
          </a:p>
        </p:txBody>
      </p:sp>
    </p:spTree>
    <p:extLst>
      <p:ext uri="{BB962C8B-B14F-4D97-AF65-F5344CB8AC3E}">
        <p14:creationId xmlns:p14="http://schemas.microsoft.com/office/powerpoint/2010/main" val="1853553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691" y="401782"/>
            <a:ext cx="10329027" cy="6456218"/>
          </a:xfrm>
        </p:spPr>
        <p:txBody>
          <a:bodyPr>
            <a:normAutofit/>
          </a:bodyPr>
          <a:lstStyle/>
          <a:p>
            <a:r>
              <a:rPr lang="en-US" sz="2000" dirty="0"/>
              <a:t>Disconnect the devices from Internet immediately helps prevent synchronization that might occur automatically on a preset schedule and overwrite data on the device</a:t>
            </a:r>
          </a:p>
          <a:p>
            <a:endParaRPr lang="en-US" sz="2000" dirty="0"/>
          </a:p>
          <a:p>
            <a:r>
              <a:rPr lang="en-US" sz="2000" dirty="0"/>
              <a:t>determine whether the hard drive contains any information that’s been transferred and then deleted from the mobile device, including pictures, videos, and other files that have been transferred and then deleted.</a:t>
            </a:r>
          </a:p>
          <a:p>
            <a:endParaRPr lang="en-US" sz="2000" dirty="0"/>
          </a:p>
          <a:p>
            <a:r>
              <a:rPr lang="en-US" sz="2000" dirty="0"/>
              <a:t>If you determine that the device should be turned off to preserve battery power or a possible attack, note the time and date at which you take this step.</a:t>
            </a:r>
          </a:p>
          <a:p>
            <a:endParaRPr lang="en-US" sz="2000" dirty="0"/>
          </a:p>
          <a:p>
            <a:r>
              <a:rPr lang="en-US" sz="2000" dirty="0"/>
              <a:t>When you’re back in the forensics lab, you need to assess what can be retrieved. </a:t>
            </a:r>
          </a:p>
          <a:p>
            <a:endParaRPr lang="en-US" sz="2000" dirty="0"/>
          </a:p>
          <a:p>
            <a:r>
              <a:rPr lang="en-US" sz="2000" dirty="0"/>
              <a:t>To determine whether you should do a logical acquisition or physical acquisition, you need to know where information is stored.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618" y="214290"/>
            <a:ext cx="10012538" cy="6643710"/>
          </a:xfrm>
        </p:spPr>
        <p:txBody>
          <a:bodyPr>
            <a:normAutofit/>
          </a:bodyPr>
          <a:lstStyle/>
          <a:p>
            <a:r>
              <a:rPr lang="en-US" dirty="0"/>
              <a:t>You should check the following locations for information</a:t>
            </a:r>
          </a:p>
          <a:p>
            <a:pPr>
              <a:buFont typeface="Wingdings" pitchFamily="2" charset="2"/>
              <a:buChar char="Ø"/>
            </a:pPr>
            <a:r>
              <a:rPr lang="en-US" dirty="0"/>
              <a:t>Internal memory</a:t>
            </a:r>
          </a:p>
          <a:p>
            <a:pPr>
              <a:buFont typeface="Wingdings" pitchFamily="2" charset="2"/>
              <a:buChar char="Ø"/>
            </a:pPr>
            <a:r>
              <a:rPr lang="en-US" dirty="0"/>
              <a:t>SIM card</a:t>
            </a:r>
          </a:p>
          <a:p>
            <a:pPr>
              <a:buFont typeface="Wingdings" pitchFamily="2" charset="2"/>
              <a:buChar char="Ø"/>
            </a:pPr>
            <a:r>
              <a:rPr lang="en-US" dirty="0"/>
              <a:t>Removable or external memory cards</a:t>
            </a:r>
          </a:p>
          <a:p>
            <a:pPr>
              <a:buFont typeface="Wingdings" pitchFamily="2" charset="2"/>
              <a:buChar char="Ø"/>
            </a:pPr>
            <a:r>
              <a:rPr lang="en-US" dirty="0"/>
              <a:t>Network provider</a:t>
            </a:r>
          </a:p>
          <a:p>
            <a:pPr>
              <a:buFont typeface="Wingdings" pitchFamily="2" charset="2"/>
              <a:buChar char="Ø"/>
            </a:pPr>
            <a:endParaRPr lang="en-US" dirty="0"/>
          </a:p>
          <a:p>
            <a:r>
              <a:rPr lang="en-US" dirty="0"/>
              <a:t>You can retrieve quite a bit of data from a SIM card, depending on whether the phone is GSM or CDMA.</a:t>
            </a:r>
          </a:p>
          <a:p>
            <a:pPr>
              <a:buNone/>
            </a:pPr>
            <a:r>
              <a:rPr lang="en-US" dirty="0"/>
              <a:t> </a:t>
            </a:r>
          </a:p>
          <a:p>
            <a:r>
              <a:rPr lang="en-US" dirty="0"/>
              <a:t>The information that can be retrieved falls into four categories:</a:t>
            </a:r>
          </a:p>
          <a:p>
            <a:pPr>
              <a:buNone/>
            </a:pPr>
            <a:r>
              <a:rPr lang="en-US" dirty="0"/>
              <a:t>• Service-related data, such as identifiers for the SIM card and subscriber</a:t>
            </a:r>
          </a:p>
          <a:p>
            <a:pPr>
              <a:buNone/>
            </a:pPr>
            <a:r>
              <a:rPr lang="en-US" dirty="0"/>
              <a:t>• Call data, such as numbers dialed</a:t>
            </a:r>
          </a:p>
          <a:p>
            <a:pPr>
              <a:buNone/>
            </a:pPr>
            <a:r>
              <a:rPr lang="en-US" dirty="0"/>
              <a:t>• Message information</a:t>
            </a:r>
          </a:p>
          <a:p>
            <a:pPr>
              <a:buNone/>
            </a:pPr>
            <a:r>
              <a:rPr lang="en-US" dirty="0"/>
              <a:t>• Location information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428604"/>
            <a:ext cx="9978333" cy="6429396"/>
          </a:xfrm>
        </p:spPr>
        <p:txBody>
          <a:bodyPr>
            <a:normAutofit/>
          </a:bodyPr>
          <a:lstStyle/>
          <a:p>
            <a:r>
              <a:rPr lang="en-US" sz="2400" dirty="0"/>
              <a:t>Memory storage on a mobile device is usually a combination of volatile and nonvolatile memory. Volatile memory requires power to maintain its contents, but nonvolatile memory doesn’t. </a:t>
            </a:r>
          </a:p>
          <a:p>
            <a:endParaRPr lang="en-US" sz="2400" dirty="0"/>
          </a:p>
          <a:p>
            <a:endParaRPr lang="en-US" sz="2400" dirty="0"/>
          </a:p>
          <a:p>
            <a:r>
              <a:rPr lang="en-US" sz="2400" dirty="0"/>
              <a:t>Although the locations of data vary from one phone model to the next, volatile memory usually contains data that changes frequently, such as missed calls, text messages, and sometimes even user files. </a:t>
            </a:r>
          </a:p>
          <a:p>
            <a:endParaRPr lang="en-US" sz="2400" dirty="0"/>
          </a:p>
          <a:p>
            <a:endParaRPr lang="en-US" sz="2400" dirty="0"/>
          </a:p>
          <a:p>
            <a:r>
              <a:rPr lang="en-US" sz="2400" dirty="0"/>
              <a:t>Nonvolatile memory, on the other hand, contains OS files and stored user data, such as a personal information manager (PIM) and backed-up files.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286908" cy="796908"/>
          </a:xfrm>
        </p:spPr>
        <p:txBody>
          <a:bodyPr>
            <a:noAutofit/>
          </a:bodyPr>
          <a:lstStyle/>
          <a:p>
            <a:r>
              <a:rPr lang="en-US" sz="3200" dirty="0"/>
              <a:t>Cell Phone and Mobile Device Forensics</a:t>
            </a:r>
          </a:p>
        </p:txBody>
      </p:sp>
      <p:sp>
        <p:nvSpPr>
          <p:cNvPr id="3" name="Content Placeholder 2"/>
          <p:cNvSpPr>
            <a:spLocks noGrp="1"/>
          </p:cNvSpPr>
          <p:nvPr>
            <p:ph idx="1"/>
          </p:nvPr>
        </p:nvSpPr>
        <p:spPr>
          <a:xfrm>
            <a:off x="360218" y="1302327"/>
            <a:ext cx="9725891" cy="5555673"/>
          </a:xfrm>
        </p:spPr>
        <p:txBody>
          <a:bodyPr>
            <a:normAutofit/>
          </a:bodyPr>
          <a:lstStyle/>
          <a:p>
            <a:r>
              <a:rPr lang="en-US" sz="2000" dirty="0"/>
              <a:t>People store a wealth of information on cell phones and smart phones, and the thought of losing your phone and, therefore, the information stored on it can be a frightening prospect.</a:t>
            </a:r>
          </a:p>
          <a:p>
            <a:endParaRPr lang="en-US" sz="2000" dirty="0"/>
          </a:p>
          <a:p>
            <a:r>
              <a:rPr lang="en-US" sz="2000" dirty="0"/>
              <a:t>Despite this concern, not many people think about securing their phones</a:t>
            </a:r>
          </a:p>
          <a:p>
            <a:endParaRPr lang="en-US" sz="2000" dirty="0"/>
          </a:p>
          <a:p>
            <a:r>
              <a:rPr lang="en-US" sz="2000" dirty="0"/>
              <a:t>Many people store more information on phones than on computers</a:t>
            </a:r>
          </a:p>
          <a:p>
            <a:pPr marL="0" indent="0">
              <a:buNone/>
            </a:pPr>
            <a:endParaRPr lang="en-US" sz="2000" dirty="0"/>
          </a:p>
          <a:p>
            <a:r>
              <a:rPr lang="en-US" sz="2000" dirty="0"/>
              <a:t>Telecommunications Industry Association (TIA), these systems are referred to as </a:t>
            </a:r>
            <a:r>
              <a:rPr lang="en-US" sz="2000" dirty="0" err="1"/>
              <a:t>CDMAOne</a:t>
            </a:r>
            <a:r>
              <a:rPr lang="en-US" sz="2000" dirty="0"/>
              <a:t>, and when they went to 3G services, they became CDMA2000.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673" y="360218"/>
            <a:ext cx="10099963" cy="6497782"/>
          </a:xfrm>
        </p:spPr>
        <p:txBody>
          <a:bodyPr>
            <a:normAutofit/>
          </a:bodyPr>
          <a:lstStyle/>
          <a:p>
            <a:r>
              <a:rPr lang="en-US" sz="2400" dirty="0"/>
              <a:t>Global System for Mobile Communications (GSM) uses the Time Division Multiple Access (TDMA) technique, so multiple phones take turns sharing a channel on a round-robin basis.</a:t>
            </a:r>
          </a:p>
          <a:p>
            <a:endParaRPr lang="en-US" sz="2400" dirty="0"/>
          </a:p>
          <a:p>
            <a:endParaRPr lang="en-US" sz="2400" dirty="0"/>
          </a:p>
          <a:p>
            <a:r>
              <a:rPr lang="en-US" sz="2400" dirty="0"/>
              <a:t>The 3G standard was developed by the International Telecommunication Union (ITU) under the United Nations. It’s compatible with CDMA, GSM, and TDMA. </a:t>
            </a:r>
          </a:p>
          <a:p>
            <a:endParaRPr lang="en-US" sz="2400" dirty="0"/>
          </a:p>
          <a:p>
            <a:endParaRPr lang="en-US" sz="2400" dirty="0"/>
          </a:p>
          <a:p>
            <a:r>
              <a:rPr lang="en-US" sz="2400" dirty="0"/>
              <a:t>The Enhanced Data GSM Environment (EDGE) standard was developed specifically for 3G.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73" y="214290"/>
            <a:ext cx="9989127" cy="582594"/>
          </a:xfrm>
        </p:spPr>
        <p:txBody>
          <a:bodyPr>
            <a:noAutofit/>
          </a:bodyPr>
          <a:lstStyle/>
          <a:p>
            <a:r>
              <a:rPr lang="en-US" sz="2800" dirty="0"/>
              <a:t>4G networks can use the following technologies:</a:t>
            </a:r>
            <a:br>
              <a:rPr lang="en-US" sz="2800" dirty="0"/>
            </a:br>
            <a:endParaRPr lang="en-US" sz="2800" dirty="0"/>
          </a:p>
        </p:txBody>
      </p:sp>
      <p:sp>
        <p:nvSpPr>
          <p:cNvPr id="3" name="Content Placeholder 2"/>
          <p:cNvSpPr>
            <a:spLocks noGrp="1"/>
          </p:cNvSpPr>
          <p:nvPr>
            <p:ph idx="1"/>
          </p:nvPr>
        </p:nvSpPr>
        <p:spPr>
          <a:xfrm>
            <a:off x="374073" y="1163782"/>
            <a:ext cx="10293927" cy="5479927"/>
          </a:xfrm>
        </p:spPr>
        <p:txBody>
          <a:bodyPr>
            <a:noAutofit/>
          </a:bodyPr>
          <a:lstStyle/>
          <a:p>
            <a:r>
              <a:rPr lang="en-US" sz="1800" b="1" u="sng" dirty="0"/>
              <a:t>Orthogonal Frequency Division Multiplexing</a:t>
            </a:r>
            <a:r>
              <a:rPr lang="en-US" sz="1800" dirty="0"/>
              <a:t>—The Orthogonal Frequency Division</a:t>
            </a:r>
          </a:p>
          <a:p>
            <a:r>
              <a:rPr lang="en-US" sz="1800" dirty="0"/>
              <a:t>Multiplexing (OFDM) technology uses numerous parallel carriers instead of a single broad carrier and is less susceptible to interference </a:t>
            </a:r>
          </a:p>
          <a:p>
            <a:endParaRPr lang="en-US" sz="1800" dirty="0"/>
          </a:p>
          <a:p>
            <a:r>
              <a:rPr lang="en-US" sz="1800" dirty="0"/>
              <a:t> </a:t>
            </a:r>
            <a:r>
              <a:rPr lang="en-US" sz="1800" b="1" u="sng" dirty="0"/>
              <a:t>Mobile WiMAX</a:t>
            </a:r>
            <a:r>
              <a:rPr lang="en-US" sz="1800" dirty="0"/>
              <a:t>—This technology uses the IEEE 802.16e standard and Orthogonal Frequency Division Multiple Access (OFDMA) and supports transmission speeds of 12 Mbps. Sprint, an American Telecommunication company, chose this technology for its 4G network, although some argue it’s not true 4G.</a:t>
            </a:r>
          </a:p>
          <a:p>
            <a:endParaRPr lang="en-US" sz="1800" dirty="0"/>
          </a:p>
          <a:p>
            <a:r>
              <a:rPr lang="en-US" sz="1800" b="1" u="sng" dirty="0"/>
              <a:t>Ultra Mobile Broadband (UMB</a:t>
            </a:r>
            <a:r>
              <a:rPr lang="en-US" sz="1800" dirty="0"/>
              <a:t>)—Also known as CDMA2000 EV-DO, this technology was used by CDMA network providers to switch to 4G and supports transmission speeds of 275 Mbps for downlinks and 75 Mbps for uplinks.</a:t>
            </a:r>
          </a:p>
          <a:p>
            <a:endParaRPr lang="en-US" sz="1800" dirty="0"/>
          </a:p>
          <a:p>
            <a:r>
              <a:rPr lang="en-US" sz="1800" b="1" u="sng" dirty="0"/>
              <a:t>Multiple Input Multiple Output (MIMO)—</a:t>
            </a:r>
            <a:r>
              <a:rPr lang="en-US" sz="1800" dirty="0"/>
              <a:t>This technology, developed by </a:t>
            </a:r>
            <a:r>
              <a:rPr lang="en-US" sz="1800" dirty="0" err="1"/>
              <a:t>Airgo</a:t>
            </a:r>
            <a:r>
              <a:rPr lang="en-US" sz="1800" dirty="0"/>
              <a:t> and acquired by Qualcomm(a wireless technology), supports transmission speeds of 312 Mbps and is used by 4G, WiMAX, and other technologies.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28" y="274638"/>
            <a:ext cx="8839200" cy="868346"/>
          </a:xfrm>
        </p:spPr>
        <p:txBody>
          <a:bodyPr>
            <a:noAutofit/>
          </a:bodyPr>
          <a:lstStyle/>
          <a:p>
            <a:pPr algn="ctr"/>
            <a:r>
              <a:rPr lang="en-US" sz="2400" dirty="0"/>
              <a:t>three main components are used for communication with different geographical areas:</a:t>
            </a:r>
            <a:br>
              <a:rPr lang="en-US" sz="2400" dirty="0"/>
            </a:br>
            <a:endParaRPr lang="en-US" sz="2400" dirty="0"/>
          </a:p>
        </p:txBody>
      </p:sp>
      <p:sp>
        <p:nvSpPr>
          <p:cNvPr id="3" name="Content Placeholder 2"/>
          <p:cNvSpPr>
            <a:spLocks noGrp="1"/>
          </p:cNvSpPr>
          <p:nvPr>
            <p:ph idx="1"/>
          </p:nvPr>
        </p:nvSpPr>
        <p:spPr>
          <a:xfrm>
            <a:off x="581891" y="1285860"/>
            <a:ext cx="9892145" cy="5572140"/>
          </a:xfrm>
        </p:spPr>
        <p:txBody>
          <a:bodyPr>
            <a:noAutofit/>
          </a:bodyPr>
          <a:lstStyle/>
          <a:p>
            <a:r>
              <a:rPr lang="en-US" sz="2000" dirty="0"/>
              <a:t>• Base transceiver station (BTS)—This component is made up of radio transceiver equipment that defines cells and communicates with mobile phones; it’s sometimes referred to as a “cell phone tower,” although the tower is only one part of the BTS equipment.</a:t>
            </a:r>
          </a:p>
          <a:p>
            <a:endParaRPr lang="en-US" sz="2000" dirty="0"/>
          </a:p>
          <a:p>
            <a:r>
              <a:rPr lang="en-US" sz="2000" dirty="0"/>
              <a:t>• Base station controller (BSC)—This combination of hardware and software manages BTSs and assigns channels by connecting to the mobile switching center.</a:t>
            </a:r>
          </a:p>
          <a:p>
            <a:endParaRPr lang="en-US" sz="2000" dirty="0"/>
          </a:p>
          <a:p>
            <a:r>
              <a:rPr lang="en-US" sz="2000" dirty="0"/>
              <a:t>• Mobile switching center (MSC)—This component connects calls by routing digital packets for the network and relies on a database to support subscribers. This central database contains account data, location data, and other key information needed during an investigation. If you have to retrieve information from a carrier’s central database, you usually need a warrant or subpoena.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434" y="318655"/>
            <a:ext cx="8229600" cy="725470"/>
          </a:xfrm>
        </p:spPr>
        <p:txBody>
          <a:bodyPr/>
          <a:lstStyle/>
          <a:p>
            <a:r>
              <a:rPr lang="en-US" dirty="0"/>
              <a:t>Inside Mobile Devices</a:t>
            </a:r>
          </a:p>
        </p:txBody>
      </p:sp>
      <p:sp>
        <p:nvSpPr>
          <p:cNvPr id="3" name="Content Placeholder 2"/>
          <p:cNvSpPr>
            <a:spLocks noGrp="1"/>
          </p:cNvSpPr>
          <p:nvPr>
            <p:ph idx="1"/>
          </p:nvPr>
        </p:nvSpPr>
        <p:spPr>
          <a:xfrm>
            <a:off x="512618" y="1285860"/>
            <a:ext cx="10155382" cy="5572140"/>
          </a:xfrm>
        </p:spPr>
        <p:txBody>
          <a:bodyPr>
            <a:normAutofit/>
          </a:bodyPr>
          <a:lstStyle/>
          <a:p>
            <a:r>
              <a:rPr lang="en-US" sz="2000" dirty="0"/>
              <a:t>Phones store system data in electronically erasable programmable read-only memory (EEPROM), which enables service providers to reprogram phones without having to access memory chips physically.</a:t>
            </a:r>
          </a:p>
          <a:p>
            <a:endParaRPr lang="en-US" sz="2000" dirty="0"/>
          </a:p>
          <a:p>
            <a:r>
              <a:rPr lang="en-US" sz="2000" dirty="0"/>
              <a:t>Many users take advantage of this capability by reprogramming their phones to add features or switch to different service providers.</a:t>
            </a:r>
          </a:p>
          <a:p>
            <a:endParaRPr lang="en-US" sz="2000" dirty="0"/>
          </a:p>
          <a:p>
            <a:r>
              <a:rPr lang="en-US" sz="2000" dirty="0"/>
              <a:t>The OS is stored in ROM, which is nonvolatile memory, so along with other data, it’s available even if the phone loses power.</a:t>
            </a:r>
          </a:p>
          <a:p>
            <a:endParaRPr lang="en-US" sz="2000" dirty="0"/>
          </a:p>
          <a:p>
            <a:r>
              <a:rPr lang="en-US" sz="2000" dirty="0"/>
              <a:t>PDAs house a microprocessor, flash ROM, RAM, and other hardware components.</a:t>
            </a:r>
          </a:p>
          <a:p>
            <a:endParaRPr lang="en-US" sz="2000" dirty="0"/>
          </a:p>
          <a:p>
            <a:r>
              <a:rPr lang="en-US" sz="2000" dirty="0"/>
              <a:t>As with </a:t>
            </a:r>
            <a:r>
              <a:rPr lang="en-US" sz="2000" dirty="0" err="1"/>
              <a:t>smartphones</a:t>
            </a:r>
            <a:r>
              <a:rPr lang="en-US" sz="2000" dirty="0"/>
              <a:t>, the amount of information on a PDA varies depending on the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058400" cy="939784"/>
          </a:xfrm>
        </p:spPr>
        <p:txBody>
          <a:bodyPr>
            <a:noAutofit/>
          </a:bodyPr>
          <a:lstStyle/>
          <a:p>
            <a:br>
              <a:rPr lang="en-US" sz="2800" dirty="0"/>
            </a:br>
            <a:r>
              <a:rPr lang="en-US" sz="2800" dirty="0"/>
              <a:t>A number of peripheral memory cards are used with PDAs:</a:t>
            </a:r>
            <a:br>
              <a:rPr lang="en-US" sz="2800" dirty="0"/>
            </a:br>
            <a:endParaRPr lang="en-US" sz="2800" dirty="0"/>
          </a:p>
        </p:txBody>
      </p:sp>
      <p:sp>
        <p:nvSpPr>
          <p:cNvPr id="3" name="Content Placeholder 2"/>
          <p:cNvSpPr>
            <a:spLocks noGrp="1"/>
          </p:cNvSpPr>
          <p:nvPr>
            <p:ph idx="1"/>
          </p:nvPr>
        </p:nvSpPr>
        <p:spPr>
          <a:xfrm>
            <a:off x="609600" y="1857364"/>
            <a:ext cx="10058400" cy="5000636"/>
          </a:xfrm>
        </p:spPr>
        <p:txBody>
          <a:bodyPr>
            <a:normAutofit/>
          </a:bodyPr>
          <a:lstStyle/>
          <a:p>
            <a:r>
              <a:rPr lang="en-US" sz="2400" dirty="0"/>
              <a:t>• Compact Flash (CF)—CF cards were used for extra storage and work much the same way as PCMCIA cards.</a:t>
            </a:r>
          </a:p>
          <a:p>
            <a:endParaRPr lang="en-US" sz="2400" dirty="0"/>
          </a:p>
          <a:p>
            <a:r>
              <a:rPr lang="en-US" sz="2400" dirty="0"/>
              <a:t>• </a:t>
            </a:r>
            <a:r>
              <a:rPr lang="en-US" sz="2400" dirty="0" err="1"/>
              <a:t>MultiMediaCard</a:t>
            </a:r>
            <a:r>
              <a:rPr lang="en-US" sz="2400" dirty="0"/>
              <a:t> (MMC)—MMC cards were designed for mobile phones, but they can be used with PDAs to provide another storage area.</a:t>
            </a:r>
          </a:p>
          <a:p>
            <a:endParaRPr lang="en-US" sz="2400" dirty="0"/>
          </a:p>
          <a:p>
            <a:r>
              <a:rPr lang="en-US" sz="2400" dirty="0"/>
              <a:t>• Secure Digital (SD)—SD cards are similar to MMCs but have added security features to protect data; they’re now used on </a:t>
            </a:r>
            <a:r>
              <a:rPr lang="en-US" sz="2400" dirty="0" err="1"/>
              <a:t>smartphones</a:t>
            </a:r>
            <a:r>
              <a:rPr lang="en-US" sz="24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615" y="274638"/>
            <a:ext cx="8229600" cy="796908"/>
          </a:xfrm>
        </p:spPr>
        <p:txBody>
          <a:bodyPr/>
          <a:lstStyle/>
          <a:p>
            <a:r>
              <a:rPr lang="en-US" dirty="0"/>
              <a:t>SIM Cards</a:t>
            </a:r>
          </a:p>
        </p:txBody>
      </p:sp>
      <p:sp>
        <p:nvSpPr>
          <p:cNvPr id="3" name="Content Placeholder 2"/>
          <p:cNvSpPr>
            <a:spLocks noGrp="1"/>
          </p:cNvSpPr>
          <p:nvPr>
            <p:ph idx="1"/>
          </p:nvPr>
        </p:nvSpPr>
        <p:spPr>
          <a:xfrm>
            <a:off x="374073" y="1071546"/>
            <a:ext cx="10079645" cy="5786454"/>
          </a:xfrm>
        </p:spPr>
        <p:txBody>
          <a:bodyPr>
            <a:normAutofit/>
          </a:bodyPr>
          <a:lstStyle/>
          <a:p>
            <a:r>
              <a:rPr lang="en-US" sz="2000" dirty="0"/>
              <a:t>Subscriber identity module (SIM) cards are usually found in GSM devices and consist of a microprocessor and internal memory. </a:t>
            </a:r>
          </a:p>
          <a:p>
            <a:endParaRPr lang="en-US" sz="2000" dirty="0"/>
          </a:p>
          <a:p>
            <a:r>
              <a:rPr lang="en-US" sz="2000" dirty="0"/>
              <a:t>SIM cards are similar to standard memory cards, except the connectors are aligned differently.</a:t>
            </a:r>
          </a:p>
          <a:p>
            <a:endParaRPr lang="en-US" sz="2000" dirty="0"/>
          </a:p>
          <a:p>
            <a:r>
              <a:rPr lang="en-US" sz="2000" dirty="0"/>
              <a:t>GSM refers to mobile phones as “mobile stations” and divides a station into two parts: the SIM card and the mobile equipment (ME), which is the remainder of the phone. </a:t>
            </a:r>
          </a:p>
          <a:p>
            <a:endParaRPr lang="en-US" sz="2000" dirty="0"/>
          </a:p>
          <a:p>
            <a:r>
              <a:rPr lang="en-US" sz="2000" dirty="0"/>
              <a:t>The SIM card is necessary for the ME to work and serves these additional purposes:</a:t>
            </a:r>
          </a:p>
          <a:p>
            <a:r>
              <a:rPr lang="en-US" sz="2000" dirty="0"/>
              <a:t>• Identifies the subscriber to the network</a:t>
            </a:r>
          </a:p>
          <a:p>
            <a:r>
              <a:rPr lang="en-US" sz="2000" dirty="0"/>
              <a:t>• Stores service-related information</a:t>
            </a:r>
          </a:p>
          <a:p>
            <a:r>
              <a:rPr lang="en-US" sz="2000" dirty="0"/>
              <a:t>• Can be used to back up the device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74" y="551729"/>
            <a:ext cx="10307782" cy="861435"/>
          </a:xfrm>
        </p:spPr>
        <p:txBody>
          <a:bodyPr>
            <a:noAutofit/>
          </a:bodyPr>
          <a:lstStyle/>
          <a:p>
            <a:r>
              <a:rPr lang="en-US" sz="2800" dirty="0"/>
              <a:t>Acquisition Procedures for Cell Phones and Mobile Devices</a:t>
            </a:r>
          </a:p>
        </p:txBody>
      </p:sp>
      <p:sp>
        <p:nvSpPr>
          <p:cNvPr id="3" name="Content Placeholder 2"/>
          <p:cNvSpPr>
            <a:spLocks noGrp="1"/>
          </p:cNvSpPr>
          <p:nvPr>
            <p:ph idx="1"/>
          </p:nvPr>
        </p:nvSpPr>
        <p:spPr>
          <a:xfrm>
            <a:off x="360218" y="1600200"/>
            <a:ext cx="10164938" cy="5257800"/>
          </a:xfrm>
        </p:spPr>
        <p:txBody>
          <a:bodyPr>
            <a:normAutofit/>
          </a:bodyPr>
          <a:lstStyle/>
          <a:p>
            <a:r>
              <a:rPr lang="en-US" sz="2000" dirty="0"/>
              <a:t>All mobile devices have volatile memory, so making sure they don’t lose power before you can retrieve RAM data is critical.</a:t>
            </a:r>
          </a:p>
          <a:p>
            <a:endParaRPr lang="en-US" sz="2000" dirty="0"/>
          </a:p>
          <a:p>
            <a:r>
              <a:rPr lang="en-US" sz="2000" dirty="0"/>
              <a:t>At the investigation scene, determine whether the device is on or off.</a:t>
            </a:r>
          </a:p>
          <a:p>
            <a:endParaRPr lang="en-US" sz="2000" dirty="0"/>
          </a:p>
          <a:p>
            <a:r>
              <a:rPr lang="en-US" sz="2000" dirty="0"/>
              <a:t>Note this step in your log if you can’t determine whether the device was charged at the time of seizure</a:t>
            </a:r>
          </a:p>
          <a:p>
            <a:endParaRPr lang="en-US" sz="2000" dirty="0"/>
          </a:p>
          <a:p>
            <a:r>
              <a:rPr lang="en-US" sz="2000" dirty="0"/>
              <a:t>mobile devices are often designed to synchronize with applications</a:t>
            </a:r>
          </a:p>
          <a:p>
            <a:endParaRPr lang="en-US" sz="2000" dirty="0"/>
          </a:p>
          <a:p>
            <a:r>
              <a:rPr lang="en-US" sz="2000" dirty="0"/>
              <a:t>mobile device attached to a PC or tablet via a USB cable or micro USB cable should be disconnected immediately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1208</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Cyber Forensics</vt:lpstr>
      <vt:lpstr>Cell Phone and Mobile Device Forensics</vt:lpstr>
      <vt:lpstr>PowerPoint Presentation</vt:lpstr>
      <vt:lpstr>4G networks can use the following technologies: </vt:lpstr>
      <vt:lpstr>three main components are used for communication with different geographical areas: </vt:lpstr>
      <vt:lpstr>Inside Mobile Devices</vt:lpstr>
      <vt:lpstr> A number of peripheral memory cards are used with PDAs: </vt:lpstr>
      <vt:lpstr>SIM Cards</vt:lpstr>
      <vt:lpstr>Acquisition Procedures for Cell Phones and Mobile Devices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Forensics</dc:title>
  <dc:creator>admin</dc:creator>
  <cp:lastModifiedBy>admin</cp:lastModifiedBy>
  <cp:revision>16</cp:revision>
  <dcterms:created xsi:type="dcterms:W3CDTF">2023-01-14T06:02:48Z</dcterms:created>
  <dcterms:modified xsi:type="dcterms:W3CDTF">2023-01-14T06:25:51Z</dcterms:modified>
</cp:coreProperties>
</file>