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91" r:id="rId2"/>
    <p:sldId id="292" r:id="rId3"/>
    <p:sldId id="296" r:id="rId4"/>
    <p:sldId id="297" r:id="rId5"/>
    <p:sldId id="298" r:id="rId6"/>
    <p:sldId id="299" r:id="rId7"/>
    <p:sldId id="300" r:id="rId8"/>
    <p:sldId id="295" r:id="rId9"/>
    <p:sldId id="301" r:id="rId10"/>
    <p:sldId id="302" r:id="rId11"/>
    <p:sldId id="303" r:id="rId12"/>
    <p:sldId id="293" r:id="rId13"/>
    <p:sldId id="304" r:id="rId14"/>
    <p:sldId id="305" r:id="rId15"/>
    <p:sldId id="306" r:id="rId16"/>
    <p:sldId id="294" r:id="rId17"/>
    <p:sldId id="30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26371E-75C2-42A2-84C6-670942019D8E}" type="datetimeFigureOut">
              <a:rPr lang="en-IN" smtClean="0"/>
              <a:t>05-02-2023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EF644ABB-EB12-48D8-BB4F-14165B7245EE}" type="slidenum">
              <a:rPr lang="en-IN" smtClean="0"/>
              <a:t>‹#›</a:t>
            </a:fld>
            <a:endParaRPr lang="en-IN"/>
          </a:p>
        </p:txBody>
      </p:sp>
    </p:spTree>
    <p:extLst>
      <p:ext uri="{BB962C8B-B14F-4D97-AF65-F5344CB8AC3E}">
        <p14:creationId xmlns:p14="http://schemas.microsoft.com/office/powerpoint/2010/main" val="14202416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26371E-75C2-42A2-84C6-670942019D8E}" type="datetimeFigureOut">
              <a:rPr lang="en-IN" smtClean="0"/>
              <a:t>05-02-2023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EF644ABB-EB12-48D8-BB4F-14165B7245EE}" type="slidenum">
              <a:rPr lang="en-IN" smtClean="0"/>
              <a:t>‹#›</a:t>
            </a:fld>
            <a:endParaRPr lang="en-IN"/>
          </a:p>
        </p:txBody>
      </p:sp>
    </p:spTree>
    <p:extLst>
      <p:ext uri="{BB962C8B-B14F-4D97-AF65-F5344CB8AC3E}">
        <p14:creationId xmlns:p14="http://schemas.microsoft.com/office/powerpoint/2010/main" val="200515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26371E-75C2-42A2-84C6-670942019D8E}" type="datetimeFigureOut">
              <a:rPr lang="en-IN" smtClean="0"/>
              <a:t>05-02-2023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EF644ABB-EB12-48D8-BB4F-14165B7245EE}" type="slidenum">
              <a:rPr lang="en-IN" smtClean="0"/>
              <a:t>‹#›</a:t>
            </a:fld>
            <a:endParaRPr lang="en-IN"/>
          </a:p>
        </p:txBody>
      </p:sp>
    </p:spTree>
    <p:extLst>
      <p:ext uri="{BB962C8B-B14F-4D97-AF65-F5344CB8AC3E}">
        <p14:creationId xmlns:p14="http://schemas.microsoft.com/office/powerpoint/2010/main" val="7319100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26371E-75C2-42A2-84C6-670942019D8E}" type="datetimeFigureOut">
              <a:rPr lang="en-IN" smtClean="0"/>
              <a:t>05-02-2023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EF644ABB-EB12-48D8-BB4F-14165B7245EE}"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42443189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26371E-75C2-42A2-84C6-670942019D8E}" type="datetimeFigureOut">
              <a:rPr lang="en-IN" smtClean="0"/>
              <a:t>05-02-2023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EF644ABB-EB12-48D8-BB4F-14165B7245EE}" type="slidenum">
              <a:rPr lang="en-IN" smtClean="0"/>
              <a:t>‹#›</a:t>
            </a:fld>
            <a:endParaRPr lang="en-IN"/>
          </a:p>
        </p:txBody>
      </p:sp>
    </p:spTree>
    <p:extLst>
      <p:ext uri="{BB962C8B-B14F-4D97-AF65-F5344CB8AC3E}">
        <p14:creationId xmlns:p14="http://schemas.microsoft.com/office/powerpoint/2010/main" val="7009656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226371E-75C2-42A2-84C6-670942019D8E}" type="datetimeFigureOut">
              <a:rPr lang="en-IN" smtClean="0"/>
              <a:t>05-02-2023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F644ABB-EB12-48D8-BB4F-14165B7245EE}" type="slidenum">
              <a:rPr lang="en-IN" smtClean="0"/>
              <a:t>‹#›</a:t>
            </a:fld>
            <a:endParaRPr lang="en-IN"/>
          </a:p>
        </p:txBody>
      </p:sp>
    </p:spTree>
    <p:extLst>
      <p:ext uri="{BB962C8B-B14F-4D97-AF65-F5344CB8AC3E}">
        <p14:creationId xmlns:p14="http://schemas.microsoft.com/office/powerpoint/2010/main" val="4572954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226371E-75C2-42A2-84C6-670942019D8E}" type="datetimeFigureOut">
              <a:rPr lang="en-IN" smtClean="0"/>
              <a:t>05-02-2023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F644ABB-EB12-48D8-BB4F-14165B7245EE}" type="slidenum">
              <a:rPr lang="en-IN" smtClean="0"/>
              <a:t>‹#›</a:t>
            </a:fld>
            <a:endParaRPr lang="en-IN"/>
          </a:p>
        </p:txBody>
      </p:sp>
    </p:spTree>
    <p:extLst>
      <p:ext uri="{BB962C8B-B14F-4D97-AF65-F5344CB8AC3E}">
        <p14:creationId xmlns:p14="http://schemas.microsoft.com/office/powerpoint/2010/main" val="3253880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26371E-75C2-42A2-84C6-670942019D8E}" type="datetimeFigureOut">
              <a:rPr lang="en-IN" smtClean="0"/>
              <a:t>05-02-2023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644ABB-EB12-48D8-BB4F-14165B7245EE}" type="slidenum">
              <a:rPr lang="en-IN" smtClean="0"/>
              <a:t>‹#›</a:t>
            </a:fld>
            <a:endParaRPr lang="en-IN"/>
          </a:p>
        </p:txBody>
      </p:sp>
    </p:spTree>
    <p:extLst>
      <p:ext uri="{BB962C8B-B14F-4D97-AF65-F5344CB8AC3E}">
        <p14:creationId xmlns:p14="http://schemas.microsoft.com/office/powerpoint/2010/main" val="6486449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5226371E-75C2-42A2-84C6-670942019D8E}" type="datetimeFigureOut">
              <a:rPr lang="en-IN" smtClean="0"/>
              <a:t>05-02-2023</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EF644ABB-EB12-48D8-BB4F-14165B7245EE}" type="slidenum">
              <a:rPr lang="en-IN" smtClean="0"/>
              <a:t>‹#›</a:t>
            </a:fld>
            <a:endParaRPr lang="en-IN"/>
          </a:p>
        </p:txBody>
      </p:sp>
    </p:spTree>
    <p:extLst>
      <p:ext uri="{BB962C8B-B14F-4D97-AF65-F5344CB8AC3E}">
        <p14:creationId xmlns:p14="http://schemas.microsoft.com/office/powerpoint/2010/main" val="2404266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26371E-75C2-42A2-84C6-670942019D8E}" type="datetimeFigureOut">
              <a:rPr lang="en-IN" smtClean="0"/>
              <a:t>05-02-2023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644ABB-EB12-48D8-BB4F-14165B7245EE}" type="slidenum">
              <a:rPr lang="en-IN" smtClean="0"/>
              <a:t>‹#›</a:t>
            </a:fld>
            <a:endParaRPr lang="en-IN"/>
          </a:p>
        </p:txBody>
      </p:sp>
    </p:spTree>
    <p:extLst>
      <p:ext uri="{BB962C8B-B14F-4D97-AF65-F5344CB8AC3E}">
        <p14:creationId xmlns:p14="http://schemas.microsoft.com/office/powerpoint/2010/main" val="458876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26371E-75C2-42A2-84C6-670942019D8E}" type="datetimeFigureOut">
              <a:rPr lang="en-IN" smtClean="0"/>
              <a:t>05-02-2023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EF644ABB-EB12-48D8-BB4F-14165B7245EE}" type="slidenum">
              <a:rPr lang="en-IN" smtClean="0"/>
              <a:t>‹#›</a:t>
            </a:fld>
            <a:endParaRPr lang="en-IN"/>
          </a:p>
        </p:txBody>
      </p:sp>
    </p:spTree>
    <p:extLst>
      <p:ext uri="{BB962C8B-B14F-4D97-AF65-F5344CB8AC3E}">
        <p14:creationId xmlns:p14="http://schemas.microsoft.com/office/powerpoint/2010/main" val="1086959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26371E-75C2-42A2-84C6-670942019D8E}" type="datetimeFigureOut">
              <a:rPr lang="en-IN" smtClean="0"/>
              <a:t>05-02-2023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644ABB-EB12-48D8-BB4F-14165B7245EE}" type="slidenum">
              <a:rPr lang="en-IN" smtClean="0"/>
              <a:t>‹#›</a:t>
            </a:fld>
            <a:endParaRPr lang="en-IN"/>
          </a:p>
        </p:txBody>
      </p:sp>
    </p:spTree>
    <p:extLst>
      <p:ext uri="{BB962C8B-B14F-4D97-AF65-F5344CB8AC3E}">
        <p14:creationId xmlns:p14="http://schemas.microsoft.com/office/powerpoint/2010/main" val="2263322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26371E-75C2-42A2-84C6-670942019D8E}" type="datetimeFigureOut">
              <a:rPr lang="en-IN" smtClean="0"/>
              <a:t>05-02-2023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F644ABB-EB12-48D8-BB4F-14165B7245EE}" type="slidenum">
              <a:rPr lang="en-IN" smtClean="0"/>
              <a:t>‹#›</a:t>
            </a:fld>
            <a:endParaRPr lang="en-IN"/>
          </a:p>
        </p:txBody>
      </p:sp>
    </p:spTree>
    <p:extLst>
      <p:ext uri="{BB962C8B-B14F-4D97-AF65-F5344CB8AC3E}">
        <p14:creationId xmlns:p14="http://schemas.microsoft.com/office/powerpoint/2010/main" val="758814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26371E-75C2-42A2-84C6-670942019D8E}" type="datetimeFigureOut">
              <a:rPr lang="en-IN" smtClean="0"/>
              <a:t>05-02-2023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F644ABB-EB12-48D8-BB4F-14165B7245EE}" type="slidenum">
              <a:rPr lang="en-IN" smtClean="0"/>
              <a:t>‹#›</a:t>
            </a:fld>
            <a:endParaRPr lang="en-IN"/>
          </a:p>
        </p:txBody>
      </p:sp>
    </p:spTree>
    <p:extLst>
      <p:ext uri="{BB962C8B-B14F-4D97-AF65-F5344CB8AC3E}">
        <p14:creationId xmlns:p14="http://schemas.microsoft.com/office/powerpoint/2010/main" val="4061632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5226371E-75C2-42A2-84C6-670942019D8E}" type="datetimeFigureOut">
              <a:rPr lang="en-IN" smtClean="0"/>
              <a:t>05-02-2023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F644ABB-EB12-48D8-BB4F-14165B7245EE}" type="slidenum">
              <a:rPr lang="en-IN" smtClean="0"/>
              <a:t>‹#›</a:t>
            </a:fld>
            <a:endParaRPr lang="en-IN"/>
          </a:p>
        </p:txBody>
      </p:sp>
    </p:spTree>
    <p:extLst>
      <p:ext uri="{BB962C8B-B14F-4D97-AF65-F5344CB8AC3E}">
        <p14:creationId xmlns:p14="http://schemas.microsoft.com/office/powerpoint/2010/main" val="1420928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26371E-75C2-42A2-84C6-670942019D8E}" type="datetimeFigureOut">
              <a:rPr lang="en-IN" smtClean="0"/>
              <a:t>05-02-2023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644ABB-EB12-48D8-BB4F-14165B7245EE}" type="slidenum">
              <a:rPr lang="en-IN" smtClean="0"/>
              <a:t>‹#›</a:t>
            </a:fld>
            <a:endParaRPr lang="en-IN"/>
          </a:p>
        </p:txBody>
      </p:sp>
    </p:spTree>
    <p:extLst>
      <p:ext uri="{BB962C8B-B14F-4D97-AF65-F5344CB8AC3E}">
        <p14:creationId xmlns:p14="http://schemas.microsoft.com/office/powerpoint/2010/main" val="2240804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26371E-75C2-42A2-84C6-670942019D8E}" type="datetimeFigureOut">
              <a:rPr lang="en-IN" smtClean="0"/>
              <a:t>05-02-2023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644ABB-EB12-48D8-BB4F-14165B7245EE}" type="slidenum">
              <a:rPr lang="en-IN" smtClean="0"/>
              <a:t>‹#›</a:t>
            </a:fld>
            <a:endParaRPr lang="en-IN"/>
          </a:p>
        </p:txBody>
      </p:sp>
    </p:spTree>
    <p:extLst>
      <p:ext uri="{BB962C8B-B14F-4D97-AF65-F5344CB8AC3E}">
        <p14:creationId xmlns:p14="http://schemas.microsoft.com/office/powerpoint/2010/main" val="2308566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226371E-75C2-42A2-84C6-670942019D8E}" type="datetimeFigureOut">
              <a:rPr lang="en-IN" smtClean="0"/>
              <a:t>05-02-2023</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EF644ABB-EB12-48D8-BB4F-14165B7245EE}" type="slidenum">
              <a:rPr lang="en-IN" smtClean="0"/>
              <a:t>‹#›</a:t>
            </a:fld>
            <a:endParaRPr lang="en-IN"/>
          </a:p>
        </p:txBody>
      </p:sp>
    </p:spTree>
    <p:extLst>
      <p:ext uri="{BB962C8B-B14F-4D97-AF65-F5344CB8AC3E}">
        <p14:creationId xmlns:p14="http://schemas.microsoft.com/office/powerpoint/2010/main" val="427402768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13687-7317-4928-8F97-C988AA368C2E}"/>
              </a:ext>
            </a:extLst>
          </p:cNvPr>
          <p:cNvSpPr>
            <a:spLocks noGrp="1"/>
          </p:cNvSpPr>
          <p:nvPr>
            <p:ph type="title"/>
          </p:nvPr>
        </p:nvSpPr>
        <p:spPr/>
        <p:txBody>
          <a:bodyPr/>
          <a:lstStyle/>
          <a:p>
            <a:pPr algn="ctr"/>
            <a:r>
              <a:rPr lang="en-IN" dirty="0"/>
              <a:t>E-mail Forensics</a:t>
            </a:r>
          </a:p>
        </p:txBody>
      </p:sp>
      <p:sp>
        <p:nvSpPr>
          <p:cNvPr id="3" name="Content Placeholder 2">
            <a:extLst>
              <a:ext uri="{FF2B5EF4-FFF2-40B4-BE49-F238E27FC236}">
                <a16:creationId xmlns:a16="http://schemas.microsoft.com/office/drawing/2014/main" id="{D22665D8-0282-42E9-9861-D5973186B9B4}"/>
              </a:ext>
            </a:extLst>
          </p:cNvPr>
          <p:cNvSpPr>
            <a:spLocks noGrp="1"/>
          </p:cNvSpPr>
          <p:nvPr>
            <p:ph idx="1"/>
          </p:nvPr>
        </p:nvSpPr>
        <p:spPr>
          <a:xfrm>
            <a:off x="331304" y="2570922"/>
            <a:ext cx="11449879" cy="4287077"/>
          </a:xfrm>
        </p:spPr>
        <p:txBody>
          <a:bodyPr>
            <a:normAutofit/>
          </a:bodyPr>
          <a:lstStyle/>
          <a:p>
            <a:r>
              <a:rPr lang="en-US" dirty="0"/>
              <a:t>E-mail forensics refers to the study of source and content of e-mail as evidence to identify the actual sender and recipient of a message, data/time of transmission, detailed record of e-mail transaction, intent of the sender, etc. </a:t>
            </a:r>
          </a:p>
          <a:p>
            <a:endParaRPr lang="en-US" dirty="0"/>
          </a:p>
          <a:p>
            <a:r>
              <a:rPr lang="en-US" dirty="0"/>
              <a:t>This study involves investigation of metadata, keyword searching, port scanning, etc. for authorship attribution and identification of e-mail scams.</a:t>
            </a:r>
          </a:p>
          <a:p>
            <a:endParaRPr lang="en-US" dirty="0"/>
          </a:p>
          <a:p>
            <a:endParaRPr lang="en-US" dirty="0"/>
          </a:p>
          <a:p>
            <a:endParaRPr lang="en-IN" dirty="0"/>
          </a:p>
        </p:txBody>
      </p:sp>
    </p:spTree>
    <p:extLst>
      <p:ext uri="{BB962C8B-B14F-4D97-AF65-F5344CB8AC3E}">
        <p14:creationId xmlns:p14="http://schemas.microsoft.com/office/powerpoint/2010/main" val="4795730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6756EE-E736-4036-9426-58B1755DF933}"/>
              </a:ext>
            </a:extLst>
          </p:cNvPr>
          <p:cNvSpPr>
            <a:spLocks noGrp="1"/>
          </p:cNvSpPr>
          <p:nvPr>
            <p:ph idx="1"/>
          </p:nvPr>
        </p:nvSpPr>
        <p:spPr>
          <a:xfrm>
            <a:off x="596348" y="384312"/>
            <a:ext cx="10880035" cy="6347791"/>
          </a:xfrm>
        </p:spPr>
        <p:txBody>
          <a:bodyPr>
            <a:normAutofit lnSpcReduction="10000"/>
          </a:bodyPr>
          <a:lstStyle/>
          <a:p>
            <a:r>
              <a:rPr lang="en-US" dirty="0"/>
              <a:t>Software Embedded Analysis</a:t>
            </a:r>
          </a:p>
          <a:p>
            <a:pPr lvl="1"/>
            <a:r>
              <a:rPr lang="en-US" dirty="0"/>
              <a:t>Some information about the sender of the email, attached files or documents may be included with the message by the email software used by the sender for composing the email. This information may be included in the form of custom headers or in the form of MIME content as a Transport Neutral Encapsulation Format (TNEF).</a:t>
            </a:r>
          </a:p>
          <a:p>
            <a:endParaRPr lang="en-US" dirty="0"/>
          </a:p>
          <a:p>
            <a:r>
              <a:rPr lang="en-US" dirty="0"/>
              <a:t>Sender Mail Fingerprints</a:t>
            </a:r>
          </a:p>
          <a:p>
            <a:pPr lvl="1"/>
            <a:r>
              <a:rPr lang="en-US" dirty="0"/>
              <a:t>The “Received” field includes tracking information generated by mail servers that have previously handled a message, in reverse order. The “X-Mailer” or “User-Agent” field helps to identify email software. Analyzing these fields helps to understand the software, and the version used by the sender.</a:t>
            </a:r>
          </a:p>
          <a:p>
            <a:endParaRPr lang="en-US" dirty="0"/>
          </a:p>
          <a:p>
            <a:r>
              <a:rPr lang="en-US" dirty="0"/>
              <a:t>Use of Email Trackers</a:t>
            </a:r>
          </a:p>
          <a:p>
            <a:pPr lvl="1"/>
            <a:r>
              <a:rPr lang="en-US" dirty="0"/>
              <a:t>In some situations, attackers use different techniques and locations to generate emails. In such situations it is important to find out the geographical location of the attacker. To get the exact location of the attacker, investigators often use email tracking software embedded into the body of an email. When a recipient opens a message that has an email tracker attached, the investigator will be notified with the IP address and geographical location of the recipient. This technique is often used to identify suspects in murder or kidnapping cases, where the criminal communicates via email.</a:t>
            </a:r>
          </a:p>
          <a:p>
            <a:endParaRPr lang="en-IN" dirty="0"/>
          </a:p>
        </p:txBody>
      </p:sp>
    </p:spTree>
    <p:extLst>
      <p:ext uri="{BB962C8B-B14F-4D97-AF65-F5344CB8AC3E}">
        <p14:creationId xmlns:p14="http://schemas.microsoft.com/office/powerpoint/2010/main" val="4287970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592270-E04E-456D-92B4-795DEF4CBA16}"/>
              </a:ext>
            </a:extLst>
          </p:cNvPr>
          <p:cNvSpPr>
            <a:spLocks noGrp="1"/>
          </p:cNvSpPr>
          <p:nvPr>
            <p:ph idx="1"/>
          </p:nvPr>
        </p:nvSpPr>
        <p:spPr>
          <a:xfrm>
            <a:off x="680321" y="238539"/>
            <a:ext cx="11034601" cy="6520070"/>
          </a:xfrm>
        </p:spPr>
        <p:txBody>
          <a:bodyPr>
            <a:normAutofit/>
          </a:bodyPr>
          <a:lstStyle/>
          <a:p>
            <a:r>
              <a:rPr lang="en-US" dirty="0"/>
              <a:t>Volatile Memory Analysis</a:t>
            </a:r>
          </a:p>
          <a:p>
            <a:pPr lvl="1"/>
            <a:r>
              <a:rPr lang="en-US" dirty="0"/>
              <a:t>Recent research has been conducted in analyzing spoofed mails from volatile memory. Since everything passes through volatile memory, it is possible to extract email related evidence (header information) from volatile memory.</a:t>
            </a:r>
          </a:p>
          <a:p>
            <a:endParaRPr lang="en-IN" dirty="0"/>
          </a:p>
          <a:p>
            <a:r>
              <a:rPr lang="en-US" dirty="0"/>
              <a:t>Attachment Analysis</a:t>
            </a:r>
          </a:p>
          <a:p>
            <a:pPr lvl="1"/>
            <a:r>
              <a:rPr lang="en-US" dirty="0"/>
              <a:t>Most viruses and malware are sent through email attachments. </a:t>
            </a:r>
          </a:p>
          <a:p>
            <a:pPr lvl="1"/>
            <a:r>
              <a:rPr lang="en-US" dirty="0"/>
              <a:t>Investigating attachments is crucial in any email-related investigation. </a:t>
            </a:r>
          </a:p>
          <a:p>
            <a:pPr lvl="1"/>
            <a:r>
              <a:rPr lang="en-US" dirty="0"/>
              <a:t>Confidential information leakage is another important field of investigation. </a:t>
            </a:r>
          </a:p>
          <a:p>
            <a:pPr lvl="1"/>
            <a:r>
              <a:rPr lang="en-US" dirty="0"/>
              <a:t>There are software tools available to recover email-related data, such as attachments from computer hard discs. For the analysis of suspicious attachments, investigators can upload documents into an online sandbox such as </a:t>
            </a:r>
            <a:r>
              <a:rPr lang="en-US" dirty="0" err="1"/>
              <a:t>VirusTotal</a:t>
            </a:r>
            <a:r>
              <a:rPr lang="en-US" dirty="0"/>
              <a:t> to check whether the file is malware or not. </a:t>
            </a:r>
          </a:p>
          <a:p>
            <a:pPr lvl="1"/>
            <a:r>
              <a:rPr lang="en-US" dirty="0"/>
              <a:t>However, it is important to bear in mind that even if a file passes a test such as </a:t>
            </a:r>
            <a:r>
              <a:rPr lang="en-US" dirty="0" err="1"/>
              <a:t>VirusTotal’s</a:t>
            </a:r>
            <a:r>
              <a:rPr lang="en-US" dirty="0"/>
              <a:t>, this is not a guarantee that it is fully safe. If this happens, it is a good idea to investigate the file further in a sandbox environment such as Cuckoo.</a:t>
            </a:r>
          </a:p>
          <a:p>
            <a:endParaRPr lang="en-IN" dirty="0"/>
          </a:p>
        </p:txBody>
      </p:sp>
    </p:spTree>
    <p:extLst>
      <p:ext uri="{BB962C8B-B14F-4D97-AF65-F5344CB8AC3E}">
        <p14:creationId xmlns:p14="http://schemas.microsoft.com/office/powerpoint/2010/main" val="401227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45D62-F0BE-4A6E-BA1E-DE2AAD6B1741}"/>
              </a:ext>
            </a:extLst>
          </p:cNvPr>
          <p:cNvSpPr>
            <a:spLocks noGrp="1"/>
          </p:cNvSpPr>
          <p:nvPr>
            <p:ph type="title"/>
          </p:nvPr>
        </p:nvSpPr>
        <p:spPr/>
        <p:txBody>
          <a:bodyPr/>
          <a:lstStyle/>
          <a:p>
            <a:pPr algn="ctr"/>
            <a:r>
              <a:rPr lang="en-IN" dirty="0"/>
              <a:t>e-mail headers and spoofing</a:t>
            </a:r>
          </a:p>
        </p:txBody>
      </p:sp>
      <p:sp>
        <p:nvSpPr>
          <p:cNvPr id="3" name="Content Placeholder 2">
            <a:extLst>
              <a:ext uri="{FF2B5EF4-FFF2-40B4-BE49-F238E27FC236}">
                <a16:creationId xmlns:a16="http://schemas.microsoft.com/office/drawing/2014/main" id="{FFD41C13-C69D-4D4C-A3F3-7A6AC0D88E0E}"/>
              </a:ext>
            </a:extLst>
          </p:cNvPr>
          <p:cNvSpPr>
            <a:spLocks noGrp="1"/>
          </p:cNvSpPr>
          <p:nvPr>
            <p:ph idx="1"/>
          </p:nvPr>
        </p:nvSpPr>
        <p:spPr>
          <a:xfrm>
            <a:off x="680321" y="2080592"/>
            <a:ext cx="10875575" cy="4777408"/>
          </a:xfrm>
        </p:spPr>
        <p:txBody>
          <a:bodyPr/>
          <a:lstStyle/>
          <a:p>
            <a:r>
              <a:rPr lang="en-US" dirty="0"/>
              <a:t>Email spoofing is a technique used in spam and phishing attacks to trick users into thinking a message came from a person or entity they either know or can trust. </a:t>
            </a:r>
          </a:p>
          <a:p>
            <a:endParaRPr lang="en-US" dirty="0"/>
          </a:p>
          <a:p>
            <a:r>
              <a:rPr lang="en-US" dirty="0"/>
              <a:t>In spoofing attacks, the sender forges email headers so that client software displays the fraudulent sender address, which most users take at face value.</a:t>
            </a:r>
          </a:p>
          <a:p>
            <a:endParaRPr lang="en-US" dirty="0"/>
          </a:p>
          <a:p>
            <a:r>
              <a:rPr lang="en-US" dirty="0"/>
              <a:t>The goal of email spoofing is to get recipients to open, respond and engage with the email message.</a:t>
            </a:r>
            <a:endParaRPr lang="en-IN" dirty="0"/>
          </a:p>
        </p:txBody>
      </p:sp>
    </p:spTree>
    <p:extLst>
      <p:ext uri="{BB962C8B-B14F-4D97-AF65-F5344CB8AC3E}">
        <p14:creationId xmlns:p14="http://schemas.microsoft.com/office/powerpoint/2010/main" val="294929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54D3F-8F44-4B00-8B75-C0854066B55F}"/>
              </a:ext>
            </a:extLst>
          </p:cNvPr>
          <p:cNvSpPr>
            <a:spLocks noGrp="1"/>
          </p:cNvSpPr>
          <p:nvPr>
            <p:ph type="title"/>
          </p:nvPr>
        </p:nvSpPr>
        <p:spPr/>
        <p:txBody>
          <a:bodyPr/>
          <a:lstStyle/>
          <a:p>
            <a:pPr algn="ctr"/>
            <a:r>
              <a:rPr lang="en-IN" dirty="0"/>
              <a:t>Reasons for Email Spoofing</a:t>
            </a:r>
          </a:p>
        </p:txBody>
      </p:sp>
      <p:sp>
        <p:nvSpPr>
          <p:cNvPr id="3" name="Content Placeholder 2">
            <a:extLst>
              <a:ext uri="{FF2B5EF4-FFF2-40B4-BE49-F238E27FC236}">
                <a16:creationId xmlns:a16="http://schemas.microsoft.com/office/drawing/2014/main" id="{5BD2ADC0-9B52-43BC-9FA7-BC8E591ED7CE}"/>
              </a:ext>
            </a:extLst>
          </p:cNvPr>
          <p:cNvSpPr>
            <a:spLocks noGrp="1"/>
          </p:cNvSpPr>
          <p:nvPr>
            <p:ph idx="1"/>
          </p:nvPr>
        </p:nvSpPr>
        <p:spPr>
          <a:xfrm>
            <a:off x="556591" y="2266122"/>
            <a:ext cx="11078818" cy="4452729"/>
          </a:xfrm>
        </p:spPr>
        <p:txBody>
          <a:bodyPr/>
          <a:lstStyle/>
          <a:p>
            <a:r>
              <a:rPr lang="en-US" b="1" dirty="0"/>
              <a:t>To hide the email sender's true identity</a:t>
            </a:r>
          </a:p>
          <a:p>
            <a:r>
              <a:rPr lang="en-IN" b="1" dirty="0"/>
              <a:t>Avoid spam blacklists</a:t>
            </a:r>
          </a:p>
          <a:p>
            <a:r>
              <a:rPr lang="en-US" b="1" dirty="0"/>
              <a:t>Pretend to be a trusted person</a:t>
            </a:r>
          </a:p>
          <a:p>
            <a:r>
              <a:rPr lang="en-US" b="1" dirty="0"/>
              <a:t>Pretend to be a trusted organization</a:t>
            </a:r>
          </a:p>
          <a:p>
            <a:r>
              <a:rPr lang="en-US" b="1" dirty="0"/>
              <a:t>To tarnish the reputation of the sender</a:t>
            </a:r>
          </a:p>
          <a:p>
            <a:r>
              <a:rPr lang="en-IN" b="1" dirty="0"/>
              <a:t>To commit identity theft</a:t>
            </a:r>
          </a:p>
          <a:p>
            <a:r>
              <a:rPr lang="en-IN" b="1" dirty="0"/>
              <a:t>To spread malware</a:t>
            </a:r>
          </a:p>
          <a:p>
            <a:r>
              <a:rPr lang="en-US" b="1" dirty="0"/>
              <a:t>As part of a man-in-the-middle attack</a:t>
            </a:r>
          </a:p>
          <a:p>
            <a:r>
              <a:rPr lang="en-US" b="1" dirty="0"/>
              <a:t>To gain access to your sensitive information from third-party vendors</a:t>
            </a:r>
            <a:endParaRPr lang="en-IN" dirty="0"/>
          </a:p>
        </p:txBody>
      </p:sp>
    </p:spTree>
    <p:extLst>
      <p:ext uri="{BB962C8B-B14F-4D97-AF65-F5344CB8AC3E}">
        <p14:creationId xmlns:p14="http://schemas.microsoft.com/office/powerpoint/2010/main" val="17140175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C60FD-C7A9-47AB-903A-AEB48383D271}"/>
              </a:ext>
            </a:extLst>
          </p:cNvPr>
          <p:cNvSpPr>
            <a:spLocks noGrp="1"/>
          </p:cNvSpPr>
          <p:nvPr>
            <p:ph type="title"/>
          </p:nvPr>
        </p:nvSpPr>
        <p:spPr/>
        <p:txBody>
          <a:bodyPr/>
          <a:lstStyle/>
          <a:p>
            <a:pPr algn="ctr"/>
            <a:r>
              <a:rPr lang="en-US" dirty="0"/>
              <a:t>How to Stop Email Spoofing</a:t>
            </a:r>
            <a:endParaRPr lang="en-IN" dirty="0"/>
          </a:p>
        </p:txBody>
      </p:sp>
      <p:sp>
        <p:nvSpPr>
          <p:cNvPr id="3" name="Content Placeholder 2">
            <a:extLst>
              <a:ext uri="{FF2B5EF4-FFF2-40B4-BE49-F238E27FC236}">
                <a16:creationId xmlns:a16="http://schemas.microsoft.com/office/drawing/2014/main" id="{886068E4-1A21-493B-9546-D3E09D6E2C05}"/>
              </a:ext>
            </a:extLst>
          </p:cNvPr>
          <p:cNvSpPr>
            <a:spLocks noGrp="1"/>
          </p:cNvSpPr>
          <p:nvPr>
            <p:ph idx="1"/>
          </p:nvPr>
        </p:nvSpPr>
        <p:spPr>
          <a:xfrm>
            <a:off x="680321" y="2040834"/>
            <a:ext cx="10822566" cy="4817165"/>
          </a:xfrm>
        </p:spPr>
        <p:txBody>
          <a:bodyPr>
            <a:normAutofit lnSpcReduction="10000"/>
          </a:bodyPr>
          <a:lstStyle/>
          <a:p>
            <a:r>
              <a:rPr lang="en-US" dirty="0"/>
              <a:t>While Simple Mail Transfer Protocol (SMTP) lacks authentication, there are now several frameworks designed to authenticate incoming emails:</a:t>
            </a:r>
          </a:p>
          <a:p>
            <a:endParaRPr lang="en-US" dirty="0"/>
          </a:p>
          <a:p>
            <a:r>
              <a:rPr lang="en-US" b="1" dirty="0"/>
              <a:t>Sender Policy Framework (SPF): </a:t>
            </a:r>
            <a:r>
              <a:rPr lang="en-US" dirty="0"/>
              <a:t>SPF checks whether a certain IP address is authorized to send email from a given domain name. SPF can lead to false positives and requires the receiving server to check an SPF record and validate the sender. Implementing SPF requires publishing new DNS records.</a:t>
            </a:r>
          </a:p>
          <a:p>
            <a:endParaRPr lang="en-IN" dirty="0"/>
          </a:p>
          <a:p>
            <a:r>
              <a:rPr lang="en-US" b="1" dirty="0"/>
              <a:t>Domain Key Identified Mail (DKIM): </a:t>
            </a:r>
            <a:r>
              <a:rPr lang="en-US" dirty="0"/>
              <a:t>DKIM uses a pair of cryptographic keys that sign outgoing messages and validate incoming messages. However, DKIM is only used to sign specific pieces of a message, allowing messages to be forwarded without breaking the validity of the signature. This is known as a replay attack. Like SPF, DKIM requires publishing new DNS records.</a:t>
            </a:r>
          </a:p>
          <a:p>
            <a:endParaRPr lang="en-IN" dirty="0"/>
          </a:p>
        </p:txBody>
      </p:sp>
    </p:spTree>
    <p:extLst>
      <p:ext uri="{BB962C8B-B14F-4D97-AF65-F5344CB8AC3E}">
        <p14:creationId xmlns:p14="http://schemas.microsoft.com/office/powerpoint/2010/main" val="3094021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5FD825-399E-455A-AE13-594CF1A01A40}"/>
              </a:ext>
            </a:extLst>
          </p:cNvPr>
          <p:cNvSpPr>
            <a:spLocks noGrp="1"/>
          </p:cNvSpPr>
          <p:nvPr>
            <p:ph idx="1"/>
          </p:nvPr>
        </p:nvSpPr>
        <p:spPr>
          <a:xfrm>
            <a:off x="680321" y="622851"/>
            <a:ext cx="10928583" cy="6122505"/>
          </a:xfrm>
        </p:spPr>
        <p:txBody>
          <a:bodyPr/>
          <a:lstStyle/>
          <a:p>
            <a:r>
              <a:rPr lang="en-US" b="1" dirty="0"/>
              <a:t>Domain-Based Message Authentication, Reporting, and Conformance (DMARC): </a:t>
            </a:r>
            <a:r>
              <a:rPr lang="en-US" dirty="0"/>
              <a:t>DMARC gives the sender the option to let the receiver know it is protected by SPF or DKIM and what to do when mail fails authentication. As with SPF and DKIM,  DMARC relies on DNS records.</a:t>
            </a:r>
          </a:p>
          <a:p>
            <a:endParaRPr lang="en-US" dirty="0"/>
          </a:p>
          <a:p>
            <a:r>
              <a:rPr lang="en-US" b="1" dirty="0"/>
              <a:t>Sender ID: </a:t>
            </a:r>
            <a:r>
              <a:rPr lang="en-US" dirty="0"/>
              <a:t>Sender ID is an anti-spoofing proposal from the MARID IETF working group that tried to join SPF and Caller ID. It is heavily based on SPF with a few improvements namely verifying message headers that indicate the claimed sender, rather than just the MAIL FROM: address.</a:t>
            </a:r>
          </a:p>
          <a:p>
            <a:endParaRPr lang="en-US" dirty="0"/>
          </a:p>
          <a:p>
            <a:r>
              <a:rPr lang="en-US" b="1" dirty="0"/>
              <a:t>SSL/TLS: </a:t>
            </a:r>
            <a:r>
              <a:rPr lang="en-US" dirty="0"/>
              <a:t>SSL/TLS system can be used to encrypt server-to-server email traffic and enforce authentication but in practice is seldom used.</a:t>
            </a:r>
          </a:p>
          <a:p>
            <a:endParaRPr lang="en-US" dirty="0"/>
          </a:p>
          <a:p>
            <a:endParaRPr lang="en-IN" dirty="0"/>
          </a:p>
        </p:txBody>
      </p:sp>
    </p:spTree>
    <p:extLst>
      <p:ext uri="{BB962C8B-B14F-4D97-AF65-F5344CB8AC3E}">
        <p14:creationId xmlns:p14="http://schemas.microsoft.com/office/powerpoint/2010/main" val="40244971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55BCC-ABEC-4511-95E5-842F5CFB842E}"/>
              </a:ext>
            </a:extLst>
          </p:cNvPr>
          <p:cNvSpPr>
            <a:spLocks noGrp="1"/>
          </p:cNvSpPr>
          <p:nvPr>
            <p:ph type="title"/>
          </p:nvPr>
        </p:nvSpPr>
        <p:spPr/>
        <p:txBody>
          <a:bodyPr/>
          <a:lstStyle/>
          <a:p>
            <a:pPr algn="ctr"/>
            <a:r>
              <a:rPr lang="en-IN" dirty="0"/>
              <a:t>Laws against e-mail Crime</a:t>
            </a:r>
          </a:p>
        </p:txBody>
      </p:sp>
      <p:sp>
        <p:nvSpPr>
          <p:cNvPr id="3" name="Content Placeholder 2">
            <a:extLst>
              <a:ext uri="{FF2B5EF4-FFF2-40B4-BE49-F238E27FC236}">
                <a16:creationId xmlns:a16="http://schemas.microsoft.com/office/drawing/2014/main" id="{47B7E96C-D81A-4607-A223-C0579B54BC51}"/>
              </a:ext>
            </a:extLst>
          </p:cNvPr>
          <p:cNvSpPr>
            <a:spLocks noGrp="1"/>
          </p:cNvSpPr>
          <p:nvPr>
            <p:ph idx="1"/>
          </p:nvPr>
        </p:nvSpPr>
        <p:spPr>
          <a:xfrm>
            <a:off x="680321" y="2067338"/>
            <a:ext cx="10676792" cy="4790661"/>
          </a:xfrm>
        </p:spPr>
        <p:txBody>
          <a:bodyPr/>
          <a:lstStyle/>
          <a:p>
            <a:r>
              <a:rPr lang="en-US" dirty="0"/>
              <a:t>The Information Technology Act, 2000 deals with the offences relating to e-mail hacking.</a:t>
            </a:r>
          </a:p>
          <a:p>
            <a:endParaRPr lang="en-US" dirty="0"/>
          </a:p>
          <a:p>
            <a:r>
              <a:rPr lang="en-US" dirty="0"/>
              <a:t>Hacking of email includes Identity theft. Identity theft is forgery and punishable under Section 464 of Indian Penal Code and it is punishable for imprisonment for a term which may extend </a:t>
            </a:r>
            <a:r>
              <a:rPr lang="en-US" dirty="0" err="1"/>
              <a:t>upto</a:t>
            </a:r>
            <a:r>
              <a:rPr lang="en-US" dirty="0"/>
              <a:t> two years or fine or with both.</a:t>
            </a:r>
          </a:p>
          <a:p>
            <a:endParaRPr lang="en-US" dirty="0"/>
          </a:p>
          <a:p>
            <a:r>
              <a:rPr lang="en-US" dirty="0"/>
              <a:t>Under Section 66 of the Information Technology Act, 2000, any person, dishonestly or fraudulently does any act to damage the computer resources shall be punished with imprisonment for a term which may extend </a:t>
            </a:r>
            <a:r>
              <a:rPr lang="en-US" dirty="0" err="1"/>
              <a:t>upto</a:t>
            </a:r>
            <a:r>
              <a:rPr lang="en-US" dirty="0"/>
              <a:t> three years or fine with 5 lakh rupees or both.</a:t>
            </a:r>
            <a:endParaRPr lang="en-IN" dirty="0"/>
          </a:p>
        </p:txBody>
      </p:sp>
    </p:spTree>
    <p:extLst>
      <p:ext uri="{BB962C8B-B14F-4D97-AF65-F5344CB8AC3E}">
        <p14:creationId xmlns:p14="http://schemas.microsoft.com/office/powerpoint/2010/main" val="27493924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17A9FC-C1DB-476D-8F22-53E045D9F788}"/>
              </a:ext>
            </a:extLst>
          </p:cNvPr>
          <p:cNvSpPr>
            <a:spLocks noGrp="1"/>
          </p:cNvSpPr>
          <p:nvPr>
            <p:ph idx="1"/>
          </p:nvPr>
        </p:nvSpPr>
        <p:spPr>
          <a:xfrm>
            <a:off x="680321" y="2040835"/>
            <a:ext cx="10849070" cy="4678016"/>
          </a:xfrm>
        </p:spPr>
        <p:txBody>
          <a:bodyPr/>
          <a:lstStyle/>
          <a:p>
            <a:r>
              <a:rPr lang="en-US" dirty="0"/>
              <a:t>Section 66-C of the Act provides with the punishment for identity theft. When any person makes use of electronic signature, passwords and other unique identification feature of any other person, fraudulently shall be punished with imprisonment for a term which extends </a:t>
            </a:r>
            <a:r>
              <a:rPr lang="en-US" dirty="0" err="1"/>
              <a:t>upto</a:t>
            </a:r>
            <a:r>
              <a:rPr lang="en-US" dirty="0"/>
              <a:t> three years and fine of 1 lakh.</a:t>
            </a:r>
          </a:p>
          <a:p>
            <a:endParaRPr lang="en-US" dirty="0"/>
          </a:p>
          <a:p>
            <a:r>
              <a:rPr lang="en-US" dirty="0"/>
              <a:t>In case of publishing or transmitting any sexually implicit content through electronic form, such act shall be punished in first term with imprisonment for a period which may extend up to 3 years with fine of 5 lakhs and during second term the punishment may extend up to 5 years with fine of 10 lakhs.</a:t>
            </a:r>
            <a:endParaRPr lang="en-IN" dirty="0"/>
          </a:p>
        </p:txBody>
      </p:sp>
    </p:spTree>
    <p:extLst>
      <p:ext uri="{BB962C8B-B14F-4D97-AF65-F5344CB8AC3E}">
        <p14:creationId xmlns:p14="http://schemas.microsoft.com/office/powerpoint/2010/main" val="2221992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439D8-A063-40EE-89C5-7E3D33292888}"/>
              </a:ext>
            </a:extLst>
          </p:cNvPr>
          <p:cNvSpPr>
            <a:spLocks noGrp="1"/>
          </p:cNvSpPr>
          <p:nvPr>
            <p:ph type="title"/>
          </p:nvPr>
        </p:nvSpPr>
        <p:spPr/>
        <p:txBody>
          <a:bodyPr/>
          <a:lstStyle/>
          <a:p>
            <a:pPr algn="ctr"/>
            <a:r>
              <a:rPr lang="en-IN" dirty="0"/>
              <a:t>e-mail analysis</a:t>
            </a:r>
          </a:p>
        </p:txBody>
      </p:sp>
      <p:sp>
        <p:nvSpPr>
          <p:cNvPr id="3" name="Content Placeholder 2">
            <a:extLst>
              <a:ext uri="{FF2B5EF4-FFF2-40B4-BE49-F238E27FC236}">
                <a16:creationId xmlns:a16="http://schemas.microsoft.com/office/drawing/2014/main" id="{CB26DF47-F3C1-467C-A71B-68B944C060FA}"/>
              </a:ext>
            </a:extLst>
          </p:cNvPr>
          <p:cNvSpPr>
            <a:spLocks noGrp="1"/>
          </p:cNvSpPr>
          <p:nvPr>
            <p:ph idx="1"/>
          </p:nvPr>
        </p:nvSpPr>
        <p:spPr>
          <a:xfrm>
            <a:off x="291548" y="2336872"/>
            <a:ext cx="11555895" cy="4521127"/>
          </a:xfrm>
        </p:spPr>
        <p:txBody>
          <a:bodyPr/>
          <a:lstStyle/>
          <a:p>
            <a:r>
              <a:rPr lang="en-US" dirty="0"/>
              <a:t>E-mail forensic analysis is used to study the source and content of e-mail message as evidence, identifying the actual sender, recipient and date and time it was sent, etc. to collect credible evidence to bring criminals to justice.</a:t>
            </a:r>
          </a:p>
          <a:p>
            <a:endParaRPr lang="en-US" dirty="0"/>
          </a:p>
          <a:p>
            <a:r>
              <a:rPr lang="en-US" b="1" dirty="0"/>
              <a:t>Email content analysis</a:t>
            </a:r>
            <a:r>
              <a:rPr lang="en-US" dirty="0"/>
              <a:t> is a useful process during the </a:t>
            </a:r>
            <a:r>
              <a:rPr lang="en-US" b="1" dirty="0"/>
              <a:t>digital forensic investigation</a:t>
            </a:r>
            <a:r>
              <a:rPr lang="en-US" dirty="0"/>
              <a:t> to detect the criminal activities occurs through the communication of the email messages. </a:t>
            </a:r>
          </a:p>
          <a:p>
            <a:endParaRPr lang="en-US" dirty="0"/>
          </a:p>
          <a:p>
            <a:r>
              <a:rPr lang="en-US" dirty="0"/>
              <a:t>Emails are widely used to formal and informal communication in everyday life. This Enormous growth in the use of internet and digital devices also cause the rapid increase in the rate of digital crimes.</a:t>
            </a:r>
            <a:endParaRPr lang="en-IN" dirty="0"/>
          </a:p>
        </p:txBody>
      </p:sp>
    </p:spTree>
    <p:extLst>
      <p:ext uri="{BB962C8B-B14F-4D97-AF65-F5344CB8AC3E}">
        <p14:creationId xmlns:p14="http://schemas.microsoft.com/office/powerpoint/2010/main" val="3619550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4C964-F8B3-4A2E-BAA7-BA709C53D67C}"/>
              </a:ext>
            </a:extLst>
          </p:cNvPr>
          <p:cNvSpPr>
            <a:spLocks noGrp="1"/>
          </p:cNvSpPr>
          <p:nvPr>
            <p:ph type="title"/>
          </p:nvPr>
        </p:nvSpPr>
        <p:spPr/>
        <p:txBody>
          <a:bodyPr/>
          <a:lstStyle/>
          <a:p>
            <a:pPr algn="ctr"/>
            <a:r>
              <a:rPr lang="en-IN" b="1" dirty="0"/>
              <a:t>Email structure</a:t>
            </a:r>
            <a:endParaRPr lang="en-IN" dirty="0"/>
          </a:p>
        </p:txBody>
      </p:sp>
      <p:sp>
        <p:nvSpPr>
          <p:cNvPr id="3" name="Content Placeholder 2">
            <a:extLst>
              <a:ext uri="{FF2B5EF4-FFF2-40B4-BE49-F238E27FC236}">
                <a16:creationId xmlns:a16="http://schemas.microsoft.com/office/drawing/2014/main" id="{52A89EB8-384D-43C6-AB0C-538229CFA062}"/>
              </a:ext>
            </a:extLst>
          </p:cNvPr>
          <p:cNvSpPr>
            <a:spLocks noGrp="1"/>
          </p:cNvSpPr>
          <p:nvPr>
            <p:ph idx="1"/>
          </p:nvPr>
        </p:nvSpPr>
        <p:spPr>
          <a:xfrm>
            <a:off x="680321" y="1987826"/>
            <a:ext cx="10756305" cy="4704521"/>
          </a:xfrm>
        </p:spPr>
        <p:txBody>
          <a:bodyPr/>
          <a:lstStyle/>
          <a:p>
            <a:r>
              <a:rPr lang="en-US" dirty="0"/>
              <a:t>An email file is basically divided into three section </a:t>
            </a:r>
            <a:r>
              <a:rPr lang="en-US" b="1" dirty="0"/>
              <a:t>“Header, Body</a:t>
            </a:r>
            <a:r>
              <a:rPr lang="en-US" dirty="0"/>
              <a:t> &amp; </a:t>
            </a:r>
            <a:r>
              <a:rPr lang="en-US" b="1" dirty="0"/>
              <a:t>Attachment”</a:t>
            </a:r>
            <a:r>
              <a:rPr lang="en-US" dirty="0"/>
              <a:t>. </a:t>
            </a:r>
          </a:p>
          <a:p>
            <a:endParaRPr lang="en-US" dirty="0"/>
          </a:p>
          <a:p>
            <a:r>
              <a:rPr lang="en-US" dirty="0"/>
              <a:t>The body is where the message appears and the header contains metadata, which includes details such as where the message originated, date of delivery and the destination address.</a:t>
            </a:r>
          </a:p>
          <a:p>
            <a:endParaRPr lang="en-US" dirty="0"/>
          </a:p>
          <a:p>
            <a:r>
              <a:rPr lang="en-US" dirty="0"/>
              <a:t>The Attachment section is normally included within the email body part. But during email attachment analysis process it will be considered as a separate section and also the attachments may be a video, image, document or other types of files.</a:t>
            </a:r>
          </a:p>
          <a:p>
            <a:endParaRPr lang="en-IN" dirty="0"/>
          </a:p>
        </p:txBody>
      </p:sp>
    </p:spTree>
    <p:extLst>
      <p:ext uri="{BB962C8B-B14F-4D97-AF65-F5344CB8AC3E}">
        <p14:creationId xmlns:p14="http://schemas.microsoft.com/office/powerpoint/2010/main" val="2882713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38AC4-AE5F-4DA3-B239-259B500C997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B359628-82F0-48B8-BC79-C800D274163E}"/>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1D05FAA6-ED29-4A26-82DD-632236EBA290}"/>
              </a:ext>
            </a:extLst>
          </p:cNvPr>
          <p:cNvPicPr/>
          <p:nvPr/>
        </p:nvPicPr>
        <p:blipFill rotWithShape="1">
          <a:blip r:embed="rId2"/>
          <a:srcRect l="24596" t="21577" r="25715" b="16354"/>
          <a:stretch/>
        </p:blipFill>
        <p:spPr bwMode="auto">
          <a:xfrm>
            <a:off x="680320" y="132522"/>
            <a:ext cx="10438253" cy="661283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99456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364D9-B05F-48F0-A6A9-D2EE6A5EC482}"/>
              </a:ext>
            </a:extLst>
          </p:cNvPr>
          <p:cNvSpPr>
            <a:spLocks noGrp="1"/>
          </p:cNvSpPr>
          <p:nvPr>
            <p:ph type="title"/>
          </p:nvPr>
        </p:nvSpPr>
        <p:spPr>
          <a:xfrm>
            <a:off x="680321" y="753228"/>
            <a:ext cx="9613861" cy="731015"/>
          </a:xfrm>
        </p:spPr>
        <p:txBody>
          <a:bodyPr>
            <a:normAutofit/>
          </a:bodyPr>
          <a:lstStyle/>
          <a:p>
            <a:pPr algn="ctr"/>
            <a:r>
              <a:rPr lang="en-US" sz="3200" dirty="0"/>
              <a:t>1) Email Header Analysis in Email Investigation</a:t>
            </a:r>
            <a:endParaRPr lang="en-IN" sz="3200" dirty="0"/>
          </a:p>
        </p:txBody>
      </p:sp>
      <p:sp>
        <p:nvSpPr>
          <p:cNvPr id="3" name="Content Placeholder 2">
            <a:extLst>
              <a:ext uri="{FF2B5EF4-FFF2-40B4-BE49-F238E27FC236}">
                <a16:creationId xmlns:a16="http://schemas.microsoft.com/office/drawing/2014/main" id="{F01BB65E-E980-4019-9F35-773E9A999DC6}"/>
              </a:ext>
            </a:extLst>
          </p:cNvPr>
          <p:cNvSpPr>
            <a:spLocks noGrp="1"/>
          </p:cNvSpPr>
          <p:nvPr>
            <p:ph idx="1"/>
          </p:nvPr>
        </p:nvSpPr>
        <p:spPr>
          <a:xfrm>
            <a:off x="680321" y="2014330"/>
            <a:ext cx="10809314" cy="4843670"/>
          </a:xfrm>
        </p:spPr>
        <p:txBody>
          <a:bodyPr>
            <a:normAutofit fontScale="92500" lnSpcReduction="20000"/>
          </a:bodyPr>
          <a:lstStyle/>
          <a:p>
            <a:r>
              <a:rPr lang="en-US" dirty="0"/>
              <a:t>Email header play an important role in the identification of sender &amp; receiver of the email and other additional information related to the email message. The analysis of email header allow the investigator to identify the following information:</a:t>
            </a:r>
          </a:p>
          <a:p>
            <a:pPr marL="0" indent="0">
              <a:buNone/>
            </a:pPr>
            <a:br>
              <a:rPr lang="en-US" dirty="0"/>
            </a:br>
            <a:r>
              <a:rPr lang="en-US" dirty="0"/>
              <a:t>Sender &amp; Receiver of the email</a:t>
            </a:r>
          </a:p>
          <a:p>
            <a:r>
              <a:rPr lang="en-US" dirty="0"/>
              <a:t>Network path</a:t>
            </a:r>
          </a:p>
          <a:p>
            <a:r>
              <a:rPr lang="en-US" dirty="0"/>
              <a:t>Email client information</a:t>
            </a:r>
          </a:p>
          <a:p>
            <a:r>
              <a:rPr lang="en-US" dirty="0"/>
              <a:t>Time stamp</a:t>
            </a:r>
          </a:p>
          <a:p>
            <a:r>
              <a:rPr lang="en-US" dirty="0"/>
              <a:t>SMTP information</a:t>
            </a:r>
          </a:p>
          <a:p>
            <a:r>
              <a:rPr lang="en-US" dirty="0"/>
              <a:t>Encoding details</a:t>
            </a:r>
          </a:p>
          <a:p>
            <a:pPr marL="0" indent="0">
              <a:buNone/>
            </a:pPr>
            <a:br>
              <a:rPr lang="en-US" dirty="0"/>
            </a:br>
            <a:r>
              <a:rPr lang="en-US" dirty="0"/>
              <a:t>Generally the header field of the email is written from bottom to top. So the forensic email header analysis from bottom to top help the investigator obtain to data in the order they are occurred including the sender and receiver information.</a:t>
            </a:r>
          </a:p>
          <a:p>
            <a:endParaRPr lang="en-IN" dirty="0"/>
          </a:p>
        </p:txBody>
      </p:sp>
    </p:spTree>
    <p:extLst>
      <p:ext uri="{BB962C8B-B14F-4D97-AF65-F5344CB8AC3E}">
        <p14:creationId xmlns:p14="http://schemas.microsoft.com/office/powerpoint/2010/main" val="3166187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A016E-7B38-455C-B957-3EE83D9FEC2D}"/>
              </a:ext>
            </a:extLst>
          </p:cNvPr>
          <p:cNvSpPr>
            <a:spLocks noGrp="1"/>
          </p:cNvSpPr>
          <p:nvPr>
            <p:ph type="title"/>
          </p:nvPr>
        </p:nvSpPr>
        <p:spPr/>
        <p:txBody>
          <a:bodyPr>
            <a:normAutofit/>
          </a:bodyPr>
          <a:lstStyle/>
          <a:p>
            <a:pPr algn="ctr"/>
            <a:r>
              <a:rPr lang="en-US" dirty="0"/>
              <a:t>2) Email Body Analysis</a:t>
            </a:r>
            <a:endParaRPr lang="en-IN" dirty="0"/>
          </a:p>
        </p:txBody>
      </p:sp>
      <p:sp>
        <p:nvSpPr>
          <p:cNvPr id="3" name="Content Placeholder 2">
            <a:extLst>
              <a:ext uri="{FF2B5EF4-FFF2-40B4-BE49-F238E27FC236}">
                <a16:creationId xmlns:a16="http://schemas.microsoft.com/office/drawing/2014/main" id="{38ED8C6D-5D2F-4CE6-A55B-759D1C57C2A7}"/>
              </a:ext>
            </a:extLst>
          </p:cNvPr>
          <p:cNvSpPr>
            <a:spLocks noGrp="1"/>
          </p:cNvSpPr>
          <p:nvPr>
            <p:ph idx="1"/>
          </p:nvPr>
        </p:nvSpPr>
        <p:spPr>
          <a:xfrm>
            <a:off x="680321" y="2336872"/>
            <a:ext cx="10623783" cy="4183197"/>
          </a:xfrm>
        </p:spPr>
        <p:txBody>
          <a:bodyPr>
            <a:normAutofit fontScale="92500" lnSpcReduction="10000"/>
          </a:bodyPr>
          <a:lstStyle/>
          <a:p>
            <a:r>
              <a:rPr lang="en-US" dirty="0"/>
              <a:t>Email body is the field that is commonly used by the email users to communicate. </a:t>
            </a:r>
          </a:p>
          <a:p>
            <a:endParaRPr lang="en-US" dirty="0"/>
          </a:p>
          <a:p>
            <a:r>
              <a:rPr lang="en-US" dirty="0"/>
              <a:t>Generally emails are more briefly written file than the other text documents. Addition to textual data it also contains “URL, non textual attachments, HTML “etc. </a:t>
            </a:r>
          </a:p>
          <a:p>
            <a:endParaRPr lang="en-US" dirty="0"/>
          </a:p>
          <a:p>
            <a:r>
              <a:rPr lang="en-US" dirty="0"/>
              <a:t>During the analysis of email header field the investigator get the meta details that are related to the email message. </a:t>
            </a:r>
          </a:p>
          <a:p>
            <a:endParaRPr lang="en-US" dirty="0"/>
          </a:p>
          <a:p>
            <a:r>
              <a:rPr lang="en-US" dirty="0"/>
              <a:t>But through the proper email body analysis the investigator can extract the hidden information that is try to communicate by the users.</a:t>
            </a:r>
          </a:p>
          <a:p>
            <a:pPr marL="0" indent="0">
              <a:buNone/>
            </a:pPr>
            <a:endParaRPr lang="en-IN" dirty="0"/>
          </a:p>
        </p:txBody>
      </p:sp>
    </p:spTree>
    <p:extLst>
      <p:ext uri="{BB962C8B-B14F-4D97-AF65-F5344CB8AC3E}">
        <p14:creationId xmlns:p14="http://schemas.microsoft.com/office/powerpoint/2010/main" val="2382443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81720-185F-4C7E-A446-4645252EFB2A}"/>
              </a:ext>
            </a:extLst>
          </p:cNvPr>
          <p:cNvSpPr>
            <a:spLocks noGrp="1"/>
          </p:cNvSpPr>
          <p:nvPr>
            <p:ph type="title"/>
          </p:nvPr>
        </p:nvSpPr>
        <p:spPr>
          <a:xfrm>
            <a:off x="680321" y="753228"/>
            <a:ext cx="9613861" cy="863537"/>
          </a:xfrm>
        </p:spPr>
        <p:txBody>
          <a:bodyPr/>
          <a:lstStyle/>
          <a:p>
            <a:pPr algn="ctr"/>
            <a:r>
              <a:rPr lang="en-US" dirty="0"/>
              <a:t>3) Email Attachment analysis</a:t>
            </a:r>
            <a:endParaRPr lang="en-IN" dirty="0"/>
          </a:p>
        </p:txBody>
      </p:sp>
      <p:sp>
        <p:nvSpPr>
          <p:cNvPr id="3" name="Content Placeholder 2">
            <a:extLst>
              <a:ext uri="{FF2B5EF4-FFF2-40B4-BE49-F238E27FC236}">
                <a16:creationId xmlns:a16="http://schemas.microsoft.com/office/drawing/2014/main" id="{C234391C-CE39-4B4C-B021-0C5C874D1ED9}"/>
              </a:ext>
            </a:extLst>
          </p:cNvPr>
          <p:cNvSpPr>
            <a:spLocks noGrp="1"/>
          </p:cNvSpPr>
          <p:nvPr>
            <p:ph idx="1"/>
          </p:nvPr>
        </p:nvSpPr>
        <p:spPr>
          <a:xfrm>
            <a:off x="477078" y="2054086"/>
            <a:ext cx="11158331" cy="4803913"/>
          </a:xfrm>
        </p:spPr>
        <p:txBody>
          <a:bodyPr>
            <a:normAutofit fontScale="92500"/>
          </a:bodyPr>
          <a:lstStyle/>
          <a:p>
            <a:r>
              <a:rPr lang="en-US" dirty="0"/>
              <a:t>Email attachments are the computer files which contain the data that are not included in main body of the email file. </a:t>
            </a:r>
          </a:p>
          <a:p>
            <a:r>
              <a:rPr lang="en-US" dirty="0"/>
              <a:t>Attachments are usually used to simplify the sharing of large amount textual and non textual data across the internet. </a:t>
            </a:r>
          </a:p>
          <a:p>
            <a:r>
              <a:rPr lang="en-US" dirty="0"/>
              <a:t>Normally attachments are included within the email body so that, we can say that the email files are act as the carrier for attachments. </a:t>
            </a:r>
          </a:p>
          <a:p>
            <a:r>
              <a:rPr lang="en-US" dirty="0"/>
              <a:t>These files can be open and save independently after receiving the email. </a:t>
            </a:r>
          </a:p>
          <a:p>
            <a:r>
              <a:rPr lang="en-US" dirty="0"/>
              <a:t>The email attachments can contain different types of </a:t>
            </a:r>
            <a:r>
              <a:rPr lang="en-US" b="1" dirty="0"/>
              <a:t>“Text files, Audio files, Video files, images, Archive files”</a:t>
            </a:r>
            <a:r>
              <a:rPr lang="en-US" dirty="0"/>
              <a:t>. </a:t>
            </a:r>
          </a:p>
          <a:p>
            <a:r>
              <a:rPr lang="en-US" dirty="0"/>
              <a:t>For the cyber attacks and all the malware and pornographic content distributions are mainly occurred through the attachment. </a:t>
            </a:r>
          </a:p>
          <a:p>
            <a:r>
              <a:rPr lang="en-US" dirty="0"/>
              <a:t>Hence the email attachment analysis help to find the these types of data and also help to extract all type of information that are invisibly communicate by the users.</a:t>
            </a:r>
          </a:p>
          <a:p>
            <a:endParaRPr lang="en-IN" dirty="0"/>
          </a:p>
        </p:txBody>
      </p:sp>
    </p:spTree>
    <p:extLst>
      <p:ext uri="{BB962C8B-B14F-4D97-AF65-F5344CB8AC3E}">
        <p14:creationId xmlns:p14="http://schemas.microsoft.com/office/powerpoint/2010/main" val="2656693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6FBA1-502B-4291-83FC-1C7C726B561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2DAF67B-70CE-4C96-8C84-F8DDFE20D912}"/>
              </a:ext>
            </a:extLst>
          </p:cNvPr>
          <p:cNvSpPr>
            <a:spLocks noGrp="1"/>
          </p:cNvSpPr>
          <p:nvPr>
            <p:ph idx="1"/>
          </p:nvPr>
        </p:nvSpPr>
        <p:spPr>
          <a:xfrm>
            <a:off x="680321" y="2336872"/>
            <a:ext cx="10570775" cy="4368727"/>
          </a:xfrm>
        </p:spPr>
        <p:txBody>
          <a:bodyPr/>
          <a:lstStyle/>
          <a:p>
            <a:r>
              <a:rPr lang="en-US" dirty="0"/>
              <a:t>Some of the common techniques which can be used for email forensic investigation are</a:t>
            </a:r>
          </a:p>
          <a:p>
            <a:endParaRPr lang="en-US" dirty="0"/>
          </a:p>
          <a:p>
            <a:r>
              <a:rPr lang="en-US" dirty="0"/>
              <a:t>Header Analysis</a:t>
            </a:r>
          </a:p>
          <a:p>
            <a:r>
              <a:rPr lang="en-US" dirty="0"/>
              <a:t>Server investigation</a:t>
            </a:r>
          </a:p>
          <a:p>
            <a:r>
              <a:rPr lang="en-US" dirty="0"/>
              <a:t>Network Device Investigation</a:t>
            </a:r>
          </a:p>
          <a:p>
            <a:r>
              <a:rPr lang="en-US" dirty="0"/>
              <a:t>Sender Mailer Fingerprints</a:t>
            </a:r>
          </a:p>
          <a:p>
            <a:r>
              <a:rPr lang="en-US" dirty="0"/>
              <a:t>Software Embedded Identifiers</a:t>
            </a:r>
          </a:p>
          <a:p>
            <a:endParaRPr lang="en-IN" dirty="0"/>
          </a:p>
        </p:txBody>
      </p:sp>
    </p:spTree>
    <p:extLst>
      <p:ext uri="{BB962C8B-B14F-4D97-AF65-F5344CB8AC3E}">
        <p14:creationId xmlns:p14="http://schemas.microsoft.com/office/powerpoint/2010/main" val="1686802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477A0B-9410-49EF-8221-EDFE7A85027F}"/>
              </a:ext>
            </a:extLst>
          </p:cNvPr>
          <p:cNvSpPr>
            <a:spLocks noGrp="1"/>
          </p:cNvSpPr>
          <p:nvPr>
            <p:ph idx="1"/>
          </p:nvPr>
        </p:nvSpPr>
        <p:spPr>
          <a:xfrm>
            <a:off x="680321" y="278296"/>
            <a:ext cx="9613861" cy="6579704"/>
          </a:xfrm>
        </p:spPr>
        <p:txBody>
          <a:bodyPr>
            <a:normAutofit/>
          </a:bodyPr>
          <a:lstStyle/>
          <a:p>
            <a:r>
              <a:rPr lang="en-US" dirty="0"/>
              <a:t>Header Analysis</a:t>
            </a:r>
          </a:p>
          <a:p>
            <a:pPr lvl="1"/>
            <a:r>
              <a:rPr lang="en-US" dirty="0"/>
              <a:t>Email header analysis is the primary analytical technique. This involves analyzing metadata in the email header. It is evident that analyzing headers helps to identify the majority of email-related crimes. Email spoofing, phishing, spam, scams and even internal data leakages can be identified by analyzing the header.</a:t>
            </a:r>
          </a:p>
          <a:p>
            <a:endParaRPr lang="en-US" dirty="0"/>
          </a:p>
          <a:p>
            <a:r>
              <a:rPr lang="en-US" dirty="0"/>
              <a:t>Server Investigation</a:t>
            </a:r>
          </a:p>
          <a:p>
            <a:pPr lvl="1"/>
            <a:r>
              <a:rPr lang="en-US" dirty="0"/>
              <a:t>This involves investigating copies of delivered emails and server logs. In some organizations they do provide separate email boxes for their employees by having internal mail servers. In this case, investigation involves the extraction of the entire email box related to the case and the server logs.</a:t>
            </a:r>
          </a:p>
          <a:p>
            <a:endParaRPr lang="en-US" dirty="0"/>
          </a:p>
          <a:p>
            <a:r>
              <a:rPr lang="en-US" dirty="0"/>
              <a:t>Network Device Investigation</a:t>
            </a:r>
          </a:p>
          <a:p>
            <a:pPr lvl="1"/>
            <a:r>
              <a:rPr lang="en-US" dirty="0"/>
              <a:t>In some investigations, the investigator requires the logs maintained by the network devices such as routers, firewalls and switches to investigate the source of an email message.  This is often a complex situation where the primary evidence is not percent (when the ISP or proxy does not maintain logs or lacks operation by ISP [2]).</a:t>
            </a:r>
          </a:p>
          <a:p>
            <a:endParaRPr lang="en-US" dirty="0"/>
          </a:p>
        </p:txBody>
      </p:sp>
    </p:spTree>
    <p:extLst>
      <p:ext uri="{BB962C8B-B14F-4D97-AF65-F5344CB8AC3E}">
        <p14:creationId xmlns:p14="http://schemas.microsoft.com/office/powerpoint/2010/main" val="90113833"/>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4382</TotalTime>
  <Words>1864</Words>
  <Application>Microsoft Office PowerPoint</Application>
  <PresentationFormat>Widescreen</PresentationFormat>
  <Paragraphs>110</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Trebuchet MS</vt:lpstr>
      <vt:lpstr>Berlin</vt:lpstr>
      <vt:lpstr>E-mail Forensics</vt:lpstr>
      <vt:lpstr>e-mail analysis</vt:lpstr>
      <vt:lpstr>Email structure</vt:lpstr>
      <vt:lpstr>PowerPoint Presentation</vt:lpstr>
      <vt:lpstr>1) Email Header Analysis in Email Investigation</vt:lpstr>
      <vt:lpstr>2) Email Body Analysis</vt:lpstr>
      <vt:lpstr>3) Email Attachment analysis</vt:lpstr>
      <vt:lpstr>PowerPoint Presentation</vt:lpstr>
      <vt:lpstr>PowerPoint Presentation</vt:lpstr>
      <vt:lpstr>PowerPoint Presentation</vt:lpstr>
      <vt:lpstr>PowerPoint Presentation</vt:lpstr>
      <vt:lpstr>e-mail headers and spoofing</vt:lpstr>
      <vt:lpstr>Reasons for Email Spoofing</vt:lpstr>
      <vt:lpstr>How to Stop Email Spoofing</vt:lpstr>
      <vt:lpstr>PowerPoint Presentation</vt:lpstr>
      <vt:lpstr>Laws against e-mail Crime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Forensic</dc:title>
  <dc:creator>HP</dc:creator>
  <cp:lastModifiedBy>admin</cp:lastModifiedBy>
  <cp:revision>155</cp:revision>
  <dcterms:created xsi:type="dcterms:W3CDTF">2022-01-01T14:21:37Z</dcterms:created>
  <dcterms:modified xsi:type="dcterms:W3CDTF">2023-02-05T15:13:36Z</dcterms:modified>
</cp:coreProperties>
</file>