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42351309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63941A-D972-4D1A-B6CA-B6C52ECCD2A6}"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41082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851859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1320450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230554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763286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2216248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617516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91475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428811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5489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63941A-D972-4D1A-B6CA-B6C52ECCD2A6}"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357967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63941A-D972-4D1A-B6CA-B6C52ECCD2A6}" type="datetimeFigureOut">
              <a:rPr lang="en-IN" smtClean="0"/>
              <a:t>05-02-2023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2078085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63941A-D972-4D1A-B6CA-B6C52ECCD2A6}" type="datetimeFigureOut">
              <a:rPr lang="en-IN" smtClean="0"/>
              <a:t>05-02-2023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71482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663941A-D972-4D1A-B6CA-B6C52ECCD2A6}" type="datetimeFigureOut">
              <a:rPr lang="en-IN" smtClean="0"/>
              <a:t>05-02-2023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30310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63941A-D972-4D1A-B6CA-B6C52ECCD2A6}"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189389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63941A-D972-4D1A-B6CA-B6C52ECCD2A6}"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2180865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63941A-D972-4D1A-B6CA-B6C52ECCD2A6}" type="datetimeFigureOut">
              <a:rPr lang="en-IN" smtClean="0"/>
              <a:t>05-02-2023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57C9C7-34F1-42AD-98E4-D547D88AD192}" type="slidenum">
              <a:rPr lang="en-IN" smtClean="0"/>
              <a:t>‹#›</a:t>
            </a:fld>
            <a:endParaRPr lang="en-IN"/>
          </a:p>
        </p:txBody>
      </p:sp>
    </p:spTree>
    <p:extLst>
      <p:ext uri="{BB962C8B-B14F-4D97-AF65-F5344CB8AC3E}">
        <p14:creationId xmlns:p14="http://schemas.microsoft.com/office/powerpoint/2010/main" val="3532856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22EF-7498-42AB-AD9D-8E734D8D18C6}"/>
              </a:ext>
            </a:extLst>
          </p:cNvPr>
          <p:cNvSpPr>
            <a:spLocks noGrp="1"/>
          </p:cNvSpPr>
          <p:nvPr>
            <p:ph type="ctrTitle"/>
          </p:nvPr>
        </p:nvSpPr>
        <p:spPr/>
        <p:txBody>
          <a:bodyPr/>
          <a:lstStyle/>
          <a:p>
            <a:r>
              <a:rPr lang="en-US" dirty="0"/>
              <a:t>CYBER FORENSIC</a:t>
            </a:r>
            <a:endParaRPr lang="en-IN" dirty="0"/>
          </a:p>
        </p:txBody>
      </p:sp>
      <p:sp>
        <p:nvSpPr>
          <p:cNvPr id="3" name="Subtitle 2">
            <a:extLst>
              <a:ext uri="{FF2B5EF4-FFF2-40B4-BE49-F238E27FC236}">
                <a16:creationId xmlns:a16="http://schemas.microsoft.com/office/drawing/2014/main" id="{1CEB9E98-77E7-4F5E-8F33-B0DFEF8CC504}"/>
              </a:ext>
            </a:extLst>
          </p:cNvPr>
          <p:cNvSpPr>
            <a:spLocks noGrp="1"/>
          </p:cNvSpPr>
          <p:nvPr>
            <p:ph type="subTitle" idx="1"/>
          </p:nvPr>
        </p:nvSpPr>
        <p:spPr/>
        <p:txBody>
          <a:bodyPr/>
          <a:lstStyle/>
          <a:p>
            <a:r>
              <a:rPr lang="en-US" dirty="0"/>
              <a:t>UNIT 2 - CONTINUED</a:t>
            </a:r>
            <a:endParaRPr lang="en-IN" dirty="0"/>
          </a:p>
        </p:txBody>
      </p:sp>
    </p:spTree>
    <p:extLst>
      <p:ext uri="{BB962C8B-B14F-4D97-AF65-F5344CB8AC3E}">
        <p14:creationId xmlns:p14="http://schemas.microsoft.com/office/powerpoint/2010/main" val="334102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C0CB-9742-4170-8163-94ECDD2C8C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51481E-4F82-4BDF-AC27-4A1E145C22A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CA6145C-F09A-4FF6-9B93-8DC4B2C66577}"/>
              </a:ext>
            </a:extLst>
          </p:cNvPr>
          <p:cNvPicPr/>
          <p:nvPr/>
        </p:nvPicPr>
        <p:blipFill rotWithShape="1">
          <a:blip r:embed="rId2"/>
          <a:srcRect l="42211" t="16848" r="21228" b="15173"/>
          <a:stretch/>
        </p:blipFill>
        <p:spPr bwMode="auto">
          <a:xfrm>
            <a:off x="212035" y="265043"/>
            <a:ext cx="11754677" cy="63477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5247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DEB0-D15B-454E-B697-1687842B48F4}"/>
              </a:ext>
            </a:extLst>
          </p:cNvPr>
          <p:cNvSpPr>
            <a:spLocks noGrp="1"/>
          </p:cNvSpPr>
          <p:nvPr>
            <p:ph type="title"/>
          </p:nvPr>
        </p:nvSpPr>
        <p:spPr>
          <a:xfrm>
            <a:off x="1140351" y="278296"/>
            <a:ext cx="9875520" cy="728870"/>
          </a:xfrm>
        </p:spPr>
        <p:txBody>
          <a:bodyPr/>
          <a:lstStyle/>
          <a:p>
            <a:pPr algn="ctr"/>
            <a:r>
              <a:rPr lang="en-US" dirty="0"/>
              <a:t>Photo Sharing: Creation of the “S” folder </a:t>
            </a:r>
            <a:endParaRPr lang="en-IN" dirty="0"/>
          </a:p>
        </p:txBody>
      </p:sp>
      <p:sp>
        <p:nvSpPr>
          <p:cNvPr id="3" name="Content Placeholder 2">
            <a:extLst>
              <a:ext uri="{FF2B5EF4-FFF2-40B4-BE49-F238E27FC236}">
                <a16:creationId xmlns:a16="http://schemas.microsoft.com/office/drawing/2014/main" id="{9B99661C-37A9-4EAF-B021-B63904C1D1FC}"/>
              </a:ext>
            </a:extLst>
          </p:cNvPr>
          <p:cNvSpPr>
            <a:spLocks noGrp="1"/>
          </p:cNvSpPr>
          <p:nvPr>
            <p:ph idx="1"/>
          </p:nvPr>
        </p:nvSpPr>
        <p:spPr>
          <a:xfrm>
            <a:off x="556591" y="1258957"/>
            <a:ext cx="11198087" cy="5320747"/>
          </a:xfrm>
        </p:spPr>
        <p:txBody>
          <a:bodyPr>
            <a:normAutofit/>
          </a:bodyPr>
          <a:lstStyle/>
          <a:p>
            <a:r>
              <a:rPr lang="en-US" dirty="0"/>
              <a:t>Whenever a photo sharing session is initiated in Yahoo Messenger from a Vista machine, a photo sharing folder starting with the letter “S” is created in the Program Data folder. </a:t>
            </a:r>
          </a:p>
          <a:p>
            <a:r>
              <a:rPr lang="en-US" dirty="0"/>
              <a:t>Additionally, randomly assigned numbers and alphanumeric characters are appended to the end of the naming structure. </a:t>
            </a:r>
          </a:p>
          <a:p>
            <a:r>
              <a:rPr lang="en-US" dirty="0"/>
              <a:t>The path for the created “S” folder is as follows: C:\ProgramData\Yahoo!\Messenger\PhotoSharing\Sc8b0. </a:t>
            </a:r>
          </a:p>
          <a:p>
            <a:r>
              <a:rPr lang="en-US" dirty="0"/>
              <a:t>The “S” folder is not created immediately when the user initiates the photo sharing session. Once the session is initiated, as soon as the other yahoo user accepts the photo sharing invite, the “S” folder is created in the </a:t>
            </a:r>
            <a:r>
              <a:rPr lang="en-US" dirty="0" err="1"/>
              <a:t>PhotoSharing</a:t>
            </a:r>
            <a:r>
              <a:rPr lang="en-US" dirty="0"/>
              <a:t> folder on the initiator’s side. </a:t>
            </a:r>
          </a:p>
          <a:p>
            <a:r>
              <a:rPr lang="en-US" dirty="0"/>
              <a:t>The “S” folder, in itself, is empty until a picture is shared. As soon as an image is shared (sent), a thumbs file ‘_t.jpg’ is created followed by the image file ‘_m.jpg’. </a:t>
            </a:r>
          </a:p>
          <a:p>
            <a:r>
              <a:rPr lang="en-US" dirty="0"/>
              <a:t>The name of this file appears to be a randomly assigned series of alphanumeric characters. </a:t>
            </a:r>
            <a:endParaRPr lang="en-IN" dirty="0"/>
          </a:p>
        </p:txBody>
      </p:sp>
    </p:spTree>
    <p:extLst>
      <p:ext uri="{BB962C8B-B14F-4D97-AF65-F5344CB8AC3E}">
        <p14:creationId xmlns:p14="http://schemas.microsoft.com/office/powerpoint/2010/main" val="1836244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A0ABA8-93B7-4ED2-80DB-DD1D57199B71}"/>
              </a:ext>
            </a:extLst>
          </p:cNvPr>
          <p:cNvSpPr>
            <a:spLocks noGrp="1"/>
          </p:cNvSpPr>
          <p:nvPr>
            <p:ph idx="1"/>
          </p:nvPr>
        </p:nvSpPr>
        <p:spPr>
          <a:xfrm>
            <a:off x="490330" y="0"/>
            <a:ext cx="11264348" cy="2968487"/>
          </a:xfrm>
        </p:spPr>
        <p:txBody>
          <a:bodyPr/>
          <a:lstStyle/>
          <a:p>
            <a:r>
              <a:rPr lang="en-US" dirty="0"/>
              <a:t>Figure 1 and Figure 2 below; illustrate the creation of the “S” folder for the Windows Vista machine. Figure 1 is an image of the “S” folder being created after a photo sharing session was initiated by the user on the Windows Vista machine. </a:t>
            </a:r>
          </a:p>
          <a:p>
            <a:r>
              <a:rPr lang="en-US" dirty="0"/>
              <a:t>Figure 2 is an image of the “S” folder on Windows Vista when a photo was shared by the user on that machine. It can be seen that two files are created in the folder one after another simultaneously. One file is labeled ‘_t.jpg’ and the other file is ‘_m.jpg’, respectively. </a:t>
            </a:r>
          </a:p>
          <a:p>
            <a:r>
              <a:rPr lang="en-US" dirty="0"/>
              <a:t>These two files indicate that the photo was sent by the user on the Vista machine. The name of the file is randomly generated alphanumeric characters and is different than the actual file name that was shared from that machine. </a:t>
            </a:r>
          </a:p>
          <a:p>
            <a:endParaRPr lang="en-IN" dirty="0"/>
          </a:p>
        </p:txBody>
      </p:sp>
      <p:pic>
        <p:nvPicPr>
          <p:cNvPr id="4" name="Picture 3">
            <a:extLst>
              <a:ext uri="{FF2B5EF4-FFF2-40B4-BE49-F238E27FC236}">
                <a16:creationId xmlns:a16="http://schemas.microsoft.com/office/drawing/2014/main" id="{70D0C67B-77A7-47EB-B37D-D61A6ABFA03F}"/>
              </a:ext>
            </a:extLst>
          </p:cNvPr>
          <p:cNvPicPr/>
          <p:nvPr/>
        </p:nvPicPr>
        <p:blipFill rotWithShape="1">
          <a:blip r:embed="rId2"/>
          <a:srcRect l="43375" t="31626" r="21228" b="21675"/>
          <a:stretch/>
        </p:blipFill>
        <p:spPr bwMode="auto">
          <a:xfrm>
            <a:off x="1616765" y="2743200"/>
            <a:ext cx="9289773" cy="41147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756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8FF7EA-5E4C-4E4A-9ED1-7EF54FADFE31}"/>
              </a:ext>
            </a:extLst>
          </p:cNvPr>
          <p:cNvSpPr>
            <a:spLocks noGrp="1"/>
          </p:cNvSpPr>
          <p:nvPr>
            <p:ph idx="1"/>
          </p:nvPr>
        </p:nvSpPr>
        <p:spPr>
          <a:xfrm>
            <a:off x="371061" y="357810"/>
            <a:ext cx="11357113" cy="2226364"/>
          </a:xfrm>
        </p:spPr>
        <p:txBody>
          <a:bodyPr/>
          <a:lstStyle/>
          <a:p>
            <a:r>
              <a:rPr lang="en-US" dirty="0"/>
              <a:t>Figure 3 is an image of the same “S” folder on Vista when a photo was shared by another user. It can be seen that only one file ‘_m.jpg’ is created in the same “S” folder. </a:t>
            </a:r>
          </a:p>
          <a:p>
            <a:r>
              <a:rPr lang="en-US" dirty="0"/>
              <a:t>The absence of the ‘_t.jpg’ file indicates that the file was received by the user. The addition of the new files to the same “S” folder indicates that the photo sharing session that was initiated earlier is still being continued between the same two users.</a:t>
            </a:r>
          </a:p>
          <a:p>
            <a:endParaRPr lang="en-IN" dirty="0"/>
          </a:p>
        </p:txBody>
      </p:sp>
      <p:pic>
        <p:nvPicPr>
          <p:cNvPr id="4" name="Picture 3">
            <a:extLst>
              <a:ext uri="{FF2B5EF4-FFF2-40B4-BE49-F238E27FC236}">
                <a16:creationId xmlns:a16="http://schemas.microsoft.com/office/drawing/2014/main" id="{CCED8828-80EA-41B9-96D1-99693E8FFBE7}"/>
              </a:ext>
            </a:extLst>
          </p:cNvPr>
          <p:cNvPicPr/>
          <p:nvPr/>
        </p:nvPicPr>
        <p:blipFill rotWithShape="1">
          <a:blip r:embed="rId2"/>
          <a:srcRect l="43209" t="29261" r="19898" b="45025"/>
          <a:stretch/>
        </p:blipFill>
        <p:spPr bwMode="auto">
          <a:xfrm>
            <a:off x="1762539" y="2352052"/>
            <a:ext cx="7977809" cy="39957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87291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3CDA4-A00A-4EDE-9DAC-F264A6EA6992}"/>
              </a:ext>
            </a:extLst>
          </p:cNvPr>
          <p:cNvSpPr>
            <a:spLocks noGrp="1"/>
          </p:cNvSpPr>
          <p:nvPr>
            <p:ph idx="1"/>
          </p:nvPr>
        </p:nvSpPr>
        <p:spPr>
          <a:xfrm>
            <a:off x="596348" y="397565"/>
            <a:ext cx="10959548" cy="6082748"/>
          </a:xfrm>
        </p:spPr>
        <p:txBody>
          <a:bodyPr/>
          <a:lstStyle/>
          <a:p>
            <a:r>
              <a:rPr lang="en-US" dirty="0"/>
              <a:t>On Windows 7, the “S” folder is created in the Program Data folder, similar to that of Windows Vista. </a:t>
            </a:r>
          </a:p>
          <a:p>
            <a:r>
              <a:rPr lang="en-US" dirty="0"/>
              <a:t>The path for the “S” folder is: C:\ProgramData\Yahoo!\Messenger\PhotoSharing\S0e4e. The “S” folder is created as soon as a file is shared with this machine. </a:t>
            </a:r>
          </a:p>
          <a:p>
            <a:r>
              <a:rPr lang="en-US" dirty="0"/>
              <a:t>This file is of the ‘_m.jpg’ naming convention. The name of the file is alphanumeric and is randomly generated. The name of the image in the “S” folder is not consistent with that on the sent machine. If Windows 7 is used to initiate photo sharing, the “S” folder creation will follow the same procedure as Windows Vista. </a:t>
            </a:r>
          </a:p>
          <a:p>
            <a:r>
              <a:rPr lang="en-US" dirty="0"/>
              <a:t>If a user has multiple chat sessions and photo sharing sessions open simultaneously with different users, a different “S” folder is created for each chat session. This holds true for both Windows Vista and Windows 7. As soon as a new photo-sharing request is accepted, another “S” folder is created in the </a:t>
            </a:r>
            <a:r>
              <a:rPr lang="en-US" dirty="0" err="1"/>
              <a:t>PhotoSharing</a:t>
            </a:r>
            <a:r>
              <a:rPr lang="en-US" dirty="0"/>
              <a:t> folder. </a:t>
            </a:r>
          </a:p>
          <a:p>
            <a:r>
              <a:rPr lang="en-US" dirty="0"/>
              <a:t>The folder stays empty until the images are shared. A file with the extension ‘_m.jpg’ is created once an image is received or two files with extensions ‘_t.jpg’ and ‘_m.jpg’ each are created if the image is sent by the user. </a:t>
            </a:r>
            <a:endParaRPr lang="en-IN" dirty="0"/>
          </a:p>
        </p:txBody>
      </p:sp>
    </p:spTree>
    <p:extLst>
      <p:ext uri="{BB962C8B-B14F-4D97-AF65-F5344CB8AC3E}">
        <p14:creationId xmlns:p14="http://schemas.microsoft.com/office/powerpoint/2010/main" val="823535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45A8-DCDA-4FDC-9344-E5BE5D9A3E88}"/>
              </a:ext>
            </a:extLst>
          </p:cNvPr>
          <p:cNvSpPr>
            <a:spLocks noGrp="1"/>
          </p:cNvSpPr>
          <p:nvPr>
            <p:ph type="title"/>
          </p:nvPr>
        </p:nvSpPr>
        <p:spPr>
          <a:xfrm>
            <a:off x="1140351" y="390939"/>
            <a:ext cx="9875520" cy="742122"/>
          </a:xfrm>
        </p:spPr>
        <p:txBody>
          <a:bodyPr/>
          <a:lstStyle/>
          <a:p>
            <a:pPr algn="ctr"/>
            <a:r>
              <a:rPr lang="en-IN" dirty="0"/>
              <a:t>File Transfer </a:t>
            </a:r>
          </a:p>
        </p:txBody>
      </p:sp>
      <p:sp>
        <p:nvSpPr>
          <p:cNvPr id="3" name="Content Placeholder 2">
            <a:extLst>
              <a:ext uri="{FF2B5EF4-FFF2-40B4-BE49-F238E27FC236}">
                <a16:creationId xmlns:a16="http://schemas.microsoft.com/office/drawing/2014/main" id="{FB46AD58-1317-4AE4-9DEB-0261572B2421}"/>
              </a:ext>
            </a:extLst>
          </p:cNvPr>
          <p:cNvSpPr>
            <a:spLocks noGrp="1"/>
          </p:cNvSpPr>
          <p:nvPr>
            <p:ph idx="1"/>
          </p:nvPr>
        </p:nvSpPr>
        <p:spPr>
          <a:xfrm>
            <a:off x="596348" y="1537251"/>
            <a:ext cx="11025809" cy="5062332"/>
          </a:xfrm>
        </p:spPr>
        <p:txBody>
          <a:bodyPr/>
          <a:lstStyle/>
          <a:p>
            <a:r>
              <a:rPr lang="en-US" dirty="0"/>
              <a:t>There are two ways of sharing a photo in Yahoo Messenger. One is via Yahoo Photo Sharing and the other is via the file transfer option. </a:t>
            </a:r>
          </a:p>
          <a:p>
            <a:r>
              <a:rPr lang="en-US" dirty="0"/>
              <a:t>The “S” folder creation is applicable only for the photo sharing and does not apply to file transfer. If the user wishes to save the photos via Photo Sharing, the default folder where these pictures will be saved is in the ‘Picture’ folder. The ‘Picture’ folder is a shortcut located under ‘Libraries’. The full path is ‘C:\Users\</a:t>
            </a:r>
            <a:r>
              <a:rPr lang="en-US" dirty="0" err="1"/>
              <a:t>UserName</a:t>
            </a:r>
            <a:r>
              <a:rPr lang="en-US" dirty="0"/>
              <a:t>\Pictures’. </a:t>
            </a:r>
          </a:p>
          <a:p>
            <a:r>
              <a:rPr lang="en-US" dirty="0"/>
              <a:t>The user can in turn save the photos to any location they desired on the computer. The file transfer option can be used to transfer all kinds of media such as, photos, documents, or music. The default location while saving a file during a file transfer is “Documents”. </a:t>
            </a:r>
          </a:p>
          <a:p>
            <a:r>
              <a:rPr lang="en-US" dirty="0"/>
              <a:t>The Documents folder is a shortcut located under ‘Libraries’. The full path is ‘C:\Users\</a:t>
            </a:r>
            <a:r>
              <a:rPr lang="en-US" dirty="0" err="1"/>
              <a:t>UserName</a:t>
            </a:r>
            <a:r>
              <a:rPr lang="en-US" dirty="0"/>
              <a:t>\Documents’. But, if the user wishes to, the file can be saved anywhere on the computer. The default file name is same as the original file. The date-time stamp of the saved file is that of the local machine when the file was saved. </a:t>
            </a:r>
            <a:endParaRPr lang="en-IN" dirty="0"/>
          </a:p>
        </p:txBody>
      </p:sp>
    </p:spTree>
    <p:extLst>
      <p:ext uri="{BB962C8B-B14F-4D97-AF65-F5344CB8AC3E}">
        <p14:creationId xmlns:p14="http://schemas.microsoft.com/office/powerpoint/2010/main" val="73822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4020-9075-46A9-A7C0-42F64595480A}"/>
              </a:ext>
            </a:extLst>
          </p:cNvPr>
          <p:cNvSpPr>
            <a:spLocks noGrp="1"/>
          </p:cNvSpPr>
          <p:nvPr>
            <p:ph type="title"/>
          </p:nvPr>
        </p:nvSpPr>
        <p:spPr/>
        <p:txBody>
          <a:bodyPr/>
          <a:lstStyle/>
          <a:p>
            <a:pPr algn="ctr"/>
            <a:r>
              <a:rPr lang="en-US" b="1" i="1" dirty="0"/>
              <a:t>MESSENGER FORENSICS</a:t>
            </a:r>
            <a:endParaRPr lang="en-IN" b="1" i="1" dirty="0"/>
          </a:p>
        </p:txBody>
      </p:sp>
      <p:pic>
        <p:nvPicPr>
          <p:cNvPr id="5" name="Content Placeholder 4">
            <a:extLst>
              <a:ext uri="{FF2B5EF4-FFF2-40B4-BE49-F238E27FC236}">
                <a16:creationId xmlns:a16="http://schemas.microsoft.com/office/drawing/2014/main" id="{768B4E35-87EF-4293-ADCD-D722F02E2F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6122" y="1723445"/>
            <a:ext cx="7606748" cy="4769430"/>
          </a:xfrm>
        </p:spPr>
      </p:pic>
    </p:spTree>
    <p:extLst>
      <p:ext uri="{BB962C8B-B14F-4D97-AF65-F5344CB8AC3E}">
        <p14:creationId xmlns:p14="http://schemas.microsoft.com/office/powerpoint/2010/main" val="128777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0F513-8586-43AA-8A8E-C2BAA1F879C9}"/>
              </a:ext>
            </a:extLst>
          </p:cNvPr>
          <p:cNvSpPr>
            <a:spLocks noGrp="1"/>
          </p:cNvSpPr>
          <p:nvPr>
            <p:ph idx="1"/>
          </p:nvPr>
        </p:nvSpPr>
        <p:spPr>
          <a:xfrm>
            <a:off x="212035" y="251791"/>
            <a:ext cx="11754677" cy="6400799"/>
          </a:xfrm>
        </p:spPr>
        <p:txBody>
          <a:bodyPr/>
          <a:lstStyle/>
          <a:p>
            <a:r>
              <a:rPr lang="en-US" dirty="0"/>
              <a:t>Instant message applications offer the possibility of real-time exchange of both message and files</a:t>
            </a:r>
          </a:p>
          <a:p>
            <a:r>
              <a:rPr lang="en-US" dirty="0"/>
              <a:t>There are several protocols for instant messaging, including IRC (Internet Relay Chat) which is used to create ‘chat rooms’ for multiple users. </a:t>
            </a:r>
          </a:p>
          <a:p>
            <a:r>
              <a:rPr lang="en-US" dirty="0"/>
              <a:t>Most current applications use either a proprietary protocol (Skype, Yahoo Messenger) or XMPP (Extensible Message and Presence Protocol), an open standard adopted by many popular IM clients such as Facebook and Google Chat.</a:t>
            </a:r>
          </a:p>
          <a:p>
            <a:r>
              <a:rPr lang="en-US" dirty="0"/>
              <a:t>The security issues here are quite similar to the email scenario: illegitimate or abusive use branding from spam, phishing and malicious code distribution, cyberbullying, sending hate messages or racial abuse content, unauthorized disclosure of sensitive information, distributing child pornography and sexual harassment.</a:t>
            </a:r>
            <a:endParaRPr lang="en-IN" dirty="0"/>
          </a:p>
        </p:txBody>
      </p:sp>
    </p:spTree>
    <p:extLst>
      <p:ext uri="{BB962C8B-B14F-4D97-AF65-F5344CB8AC3E}">
        <p14:creationId xmlns:p14="http://schemas.microsoft.com/office/powerpoint/2010/main" val="327339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7C6441-BE8C-4037-ADBD-C8775F08C805}"/>
              </a:ext>
            </a:extLst>
          </p:cNvPr>
          <p:cNvSpPr>
            <a:spLocks noGrp="1"/>
          </p:cNvSpPr>
          <p:nvPr>
            <p:ph idx="1"/>
          </p:nvPr>
        </p:nvSpPr>
        <p:spPr>
          <a:xfrm>
            <a:off x="198784" y="225287"/>
            <a:ext cx="11767930" cy="6387548"/>
          </a:xfrm>
        </p:spPr>
        <p:txBody>
          <a:bodyPr/>
          <a:lstStyle/>
          <a:p>
            <a:r>
              <a:rPr lang="en-US" dirty="0"/>
              <a:t>The first challenge for IMs investigation is quite obvious: there are several applications, each storing information in different areas. </a:t>
            </a:r>
          </a:p>
          <a:p>
            <a:r>
              <a:rPr lang="en-US" dirty="0"/>
              <a:t>An expert forensic investigator must be acquainted with all those places such as the registry or system folders (i.e., </a:t>
            </a:r>
            <a:r>
              <a:rPr lang="en-US" dirty="0" err="1"/>
              <a:t>AppData</a:t>
            </a:r>
            <a:r>
              <a:rPr lang="en-US" dirty="0"/>
              <a:t>, Program Files, Documents and Settings) which may vary according to the operating system language. </a:t>
            </a:r>
          </a:p>
          <a:p>
            <a:r>
              <a:rPr lang="en-US" dirty="0"/>
              <a:t>Adding to this situation is the great variety of ways IMs indicate time: some may store local time, while others use UTC, but quite a few will have a particular (and not </a:t>
            </a:r>
            <a:r>
              <a:rPr lang="en-US" dirty="0" err="1"/>
              <a:t>publically</a:t>
            </a:r>
            <a:r>
              <a:rPr lang="en-US" dirty="0"/>
              <a:t> disclosed) way of timestamping messages. </a:t>
            </a:r>
          </a:p>
          <a:p>
            <a:r>
              <a:rPr lang="en-US" dirty="0"/>
              <a:t>Similar variations also occur due to the constant evolution in history format that may be changed each time an IM application is updated.</a:t>
            </a:r>
            <a:endParaRPr lang="en-IN" dirty="0"/>
          </a:p>
        </p:txBody>
      </p:sp>
    </p:spTree>
    <p:extLst>
      <p:ext uri="{BB962C8B-B14F-4D97-AF65-F5344CB8AC3E}">
        <p14:creationId xmlns:p14="http://schemas.microsoft.com/office/powerpoint/2010/main" val="74706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7EDF-89D9-437E-9D27-2361AF1F3F3F}"/>
              </a:ext>
            </a:extLst>
          </p:cNvPr>
          <p:cNvSpPr>
            <a:spLocks noGrp="1"/>
          </p:cNvSpPr>
          <p:nvPr>
            <p:ph type="title"/>
          </p:nvPr>
        </p:nvSpPr>
        <p:spPr/>
        <p:txBody>
          <a:bodyPr/>
          <a:lstStyle/>
          <a:p>
            <a:pPr algn="ctr"/>
            <a:r>
              <a:rPr lang="en-IN" dirty="0"/>
              <a:t>Yahoo! Messenger </a:t>
            </a:r>
          </a:p>
        </p:txBody>
      </p:sp>
      <p:sp>
        <p:nvSpPr>
          <p:cNvPr id="3" name="Content Placeholder 2">
            <a:extLst>
              <a:ext uri="{FF2B5EF4-FFF2-40B4-BE49-F238E27FC236}">
                <a16:creationId xmlns:a16="http://schemas.microsoft.com/office/drawing/2014/main" id="{7AD5B562-9C8D-42C2-9DC4-E7D6088A3850}"/>
              </a:ext>
            </a:extLst>
          </p:cNvPr>
          <p:cNvSpPr>
            <a:spLocks noGrp="1"/>
          </p:cNvSpPr>
          <p:nvPr>
            <p:ph idx="1"/>
          </p:nvPr>
        </p:nvSpPr>
        <p:spPr>
          <a:xfrm>
            <a:off x="583096" y="2057400"/>
            <a:ext cx="11012556" cy="4528930"/>
          </a:xfrm>
        </p:spPr>
        <p:txBody>
          <a:bodyPr/>
          <a:lstStyle/>
          <a:p>
            <a:r>
              <a:rPr lang="en-US" dirty="0"/>
              <a:t>Yahoo! Messenger is one of the popular instant messaging clients from Yahoo.</a:t>
            </a:r>
          </a:p>
          <a:p>
            <a:r>
              <a:rPr lang="en-US" dirty="0"/>
              <a:t>Once logged in, users can send instant messages and chat with other Yahoo users in their contact/buddy list.</a:t>
            </a:r>
          </a:p>
          <a:p>
            <a:r>
              <a:rPr lang="en-US" dirty="0"/>
              <a:t>Users can also share photos, send/receive files, video chat, conference, and Internet phone calls along with instant messaging. </a:t>
            </a:r>
          </a:p>
          <a:p>
            <a:r>
              <a:rPr lang="en-US" dirty="0"/>
              <a:t>Once YM is loaded on a machine, it has certain default preferences with respect to chats, archives, messages, privacy and all other general preferences like sounds, alerts, and signing into YM.</a:t>
            </a:r>
          </a:p>
          <a:p>
            <a:r>
              <a:rPr lang="en-US" dirty="0"/>
              <a:t>Yahoo! Messenger (YM), among other forms of online communication, is used extensively by online predators to communicate with other predators</a:t>
            </a:r>
            <a:endParaRPr lang="en-IN" dirty="0"/>
          </a:p>
        </p:txBody>
      </p:sp>
    </p:spTree>
    <p:extLst>
      <p:ext uri="{BB962C8B-B14F-4D97-AF65-F5344CB8AC3E}">
        <p14:creationId xmlns:p14="http://schemas.microsoft.com/office/powerpoint/2010/main" val="1822954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D47781-E2C8-4FCF-8066-EA6E410B5C89}"/>
              </a:ext>
            </a:extLst>
          </p:cNvPr>
          <p:cNvSpPr>
            <a:spLocks noGrp="1"/>
          </p:cNvSpPr>
          <p:nvPr>
            <p:ph idx="1"/>
          </p:nvPr>
        </p:nvSpPr>
        <p:spPr>
          <a:xfrm>
            <a:off x="278296" y="689112"/>
            <a:ext cx="11608904" cy="5870713"/>
          </a:xfrm>
        </p:spPr>
        <p:txBody>
          <a:bodyPr/>
          <a:lstStyle/>
          <a:p>
            <a:r>
              <a:rPr lang="en-US" dirty="0"/>
              <a:t>By default, all chat messages are archived and saved, but these messages are cleared out once the user signs out of YM. </a:t>
            </a:r>
          </a:p>
          <a:p>
            <a:r>
              <a:rPr lang="en-US" dirty="0"/>
              <a:t>If a user does not log out of YM while closing the application, it is possible to view these archived messages. </a:t>
            </a:r>
          </a:p>
          <a:p>
            <a:r>
              <a:rPr lang="en-US" dirty="0"/>
              <a:t>The user has an option to view and save these messages as a file before logging out of the YM session. </a:t>
            </a:r>
          </a:p>
          <a:p>
            <a:r>
              <a:rPr lang="en-US" dirty="0"/>
              <a:t>A user can also change this default message archive option and opt to either save the messages at all times or to not save the messages at all. </a:t>
            </a:r>
          </a:p>
          <a:p>
            <a:r>
              <a:rPr lang="en-US" dirty="0"/>
              <a:t>If a user decides to save the YM chat session in Windows Vista and Windows 7, by default these conversations are saved in the Documents folder as a text file. </a:t>
            </a:r>
          </a:p>
          <a:p>
            <a:r>
              <a:rPr lang="en-US" dirty="0"/>
              <a:t>The chat messages can alternatively be saved at any specified location on the computer as per the user’s preference. </a:t>
            </a:r>
          </a:p>
          <a:p>
            <a:r>
              <a:rPr lang="en-US" dirty="0"/>
              <a:t>These conversations need to be saved before logging out of the YM application.</a:t>
            </a:r>
            <a:endParaRPr lang="en-IN" dirty="0"/>
          </a:p>
        </p:txBody>
      </p:sp>
    </p:spTree>
    <p:extLst>
      <p:ext uri="{BB962C8B-B14F-4D97-AF65-F5344CB8AC3E}">
        <p14:creationId xmlns:p14="http://schemas.microsoft.com/office/powerpoint/2010/main" val="414169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BE97-33A6-4825-9849-F55889FB927B}"/>
              </a:ext>
            </a:extLst>
          </p:cNvPr>
          <p:cNvSpPr>
            <a:spLocks noGrp="1"/>
          </p:cNvSpPr>
          <p:nvPr>
            <p:ph type="title"/>
          </p:nvPr>
        </p:nvSpPr>
        <p:spPr>
          <a:xfrm>
            <a:off x="1140351" y="371061"/>
            <a:ext cx="9875520" cy="781878"/>
          </a:xfrm>
        </p:spPr>
        <p:txBody>
          <a:bodyPr/>
          <a:lstStyle/>
          <a:p>
            <a:pPr algn="ctr"/>
            <a:r>
              <a:rPr lang="en-US" dirty="0"/>
              <a:t>Methodology</a:t>
            </a:r>
            <a:endParaRPr lang="en-IN" dirty="0"/>
          </a:p>
        </p:txBody>
      </p:sp>
      <p:sp>
        <p:nvSpPr>
          <p:cNvPr id="3" name="Content Placeholder 2">
            <a:extLst>
              <a:ext uri="{FF2B5EF4-FFF2-40B4-BE49-F238E27FC236}">
                <a16:creationId xmlns:a16="http://schemas.microsoft.com/office/drawing/2014/main" id="{6BDBFDB1-9E58-4EF9-9AA8-6D1A6304FF27}"/>
              </a:ext>
            </a:extLst>
          </p:cNvPr>
          <p:cNvSpPr>
            <a:spLocks noGrp="1"/>
          </p:cNvSpPr>
          <p:nvPr>
            <p:ph idx="1"/>
          </p:nvPr>
        </p:nvSpPr>
        <p:spPr>
          <a:xfrm>
            <a:off x="424070" y="1577009"/>
            <a:ext cx="11423373" cy="5049078"/>
          </a:xfrm>
        </p:spPr>
        <p:txBody>
          <a:bodyPr>
            <a:normAutofit/>
          </a:bodyPr>
          <a:lstStyle/>
          <a:p>
            <a:r>
              <a:rPr lang="en-US" dirty="0"/>
              <a:t>For the purpose of testing YM communication, two virtual machines were created on a Mac Pro environment running OS X 10.5 (Leopard). </a:t>
            </a:r>
          </a:p>
          <a:p>
            <a:r>
              <a:rPr lang="en-US" dirty="0"/>
              <a:t>In each virtual machine Windows Vista Business Edition and Windows 7 Ultimate Edition were installed. These virtual machines were installed using the freely available VirtualBox software. </a:t>
            </a:r>
          </a:p>
          <a:p>
            <a:r>
              <a:rPr lang="en-US" dirty="0"/>
              <a:t>The latest version of Yahoo! Messenger, version 10.0.0.1258 was installed on each of the virtual machines. This YM version was installed without the toolbar, browser, nor the extra options. </a:t>
            </a:r>
          </a:p>
          <a:p>
            <a:r>
              <a:rPr lang="en-US" dirty="0"/>
              <a:t>Three Yahoo accounts were set up in order to test the messenger. Two of these test accounts were created as potential “Bad guys” or predators, and one account as a potential victim. </a:t>
            </a:r>
          </a:p>
          <a:p>
            <a:r>
              <a:rPr lang="en-US" dirty="0"/>
              <a:t>Several mock interactions were conducted in which chats, file transfers, and photo sharing were initiated. Different scenarios were conducted in which one user initiated photo sharing with another user and one user initiated photo sharing with multiple users simultaneously was also tested. </a:t>
            </a:r>
          </a:p>
          <a:p>
            <a:r>
              <a:rPr lang="en-US" dirty="0"/>
              <a:t>The data and the evidence left behind from these interactions were then tracked using screen shots for each of these interactions, as well as, specific evidential tracking. </a:t>
            </a:r>
            <a:endParaRPr lang="en-IN" dirty="0"/>
          </a:p>
        </p:txBody>
      </p:sp>
    </p:spTree>
    <p:extLst>
      <p:ext uri="{BB962C8B-B14F-4D97-AF65-F5344CB8AC3E}">
        <p14:creationId xmlns:p14="http://schemas.microsoft.com/office/powerpoint/2010/main" val="47376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6E3AE-E99F-499F-B4C6-D25E42D27CA3}"/>
              </a:ext>
            </a:extLst>
          </p:cNvPr>
          <p:cNvSpPr>
            <a:spLocks noGrp="1"/>
          </p:cNvSpPr>
          <p:nvPr>
            <p:ph type="title"/>
          </p:nvPr>
        </p:nvSpPr>
        <p:spPr>
          <a:xfrm>
            <a:off x="1158240" y="251792"/>
            <a:ext cx="9875520" cy="768626"/>
          </a:xfrm>
        </p:spPr>
        <p:txBody>
          <a:bodyPr/>
          <a:lstStyle/>
          <a:p>
            <a:pPr algn="ctr"/>
            <a:r>
              <a:rPr lang="en-IN" dirty="0"/>
              <a:t>Data Analysis </a:t>
            </a:r>
          </a:p>
        </p:txBody>
      </p:sp>
      <p:sp>
        <p:nvSpPr>
          <p:cNvPr id="3" name="Content Placeholder 2">
            <a:extLst>
              <a:ext uri="{FF2B5EF4-FFF2-40B4-BE49-F238E27FC236}">
                <a16:creationId xmlns:a16="http://schemas.microsoft.com/office/drawing/2014/main" id="{F4E36B30-170B-4638-A89B-C3FE5BA19870}"/>
              </a:ext>
            </a:extLst>
          </p:cNvPr>
          <p:cNvSpPr>
            <a:spLocks noGrp="1"/>
          </p:cNvSpPr>
          <p:nvPr>
            <p:ph idx="1"/>
          </p:nvPr>
        </p:nvSpPr>
        <p:spPr>
          <a:xfrm>
            <a:off x="490330" y="1364974"/>
            <a:ext cx="11198087" cy="5241234"/>
          </a:xfrm>
        </p:spPr>
        <p:txBody>
          <a:bodyPr/>
          <a:lstStyle/>
          <a:p>
            <a:r>
              <a:rPr lang="en-US" dirty="0"/>
              <a:t>The evidence examination was first started by inspecting the registry structure for Windows Vista and Windows 7 using the built in registry editor for Windows. </a:t>
            </a:r>
          </a:p>
          <a:p>
            <a:r>
              <a:rPr lang="en-US" dirty="0"/>
              <a:t>The registry was examined with respect to the YM files. It was found that this registry structure is fairly similar to the YM registry structure for Windows XP found in the Access Data Registry Quick Find Chart. </a:t>
            </a:r>
          </a:p>
          <a:p>
            <a:r>
              <a:rPr lang="en-US" dirty="0"/>
              <a:t>In order to better convey the findings, the registry evidence was placed in a tabular format similar to that of Access Data’s chart. For both Windows Vista and Windows 7, at the following location: \User\Software\Yahoo\Pager, an investigator can expect to find the Yahoo user id of the person using the account, the version of YM installed on the computer, all the revisions made to the YM version, if the save password option is turned on and also if the Auto sign in has been enabled. </a:t>
            </a:r>
          </a:p>
          <a:p>
            <a:r>
              <a:rPr lang="en-US" dirty="0"/>
              <a:t>Windows Vista has an extra feature of P2P count that is not included in Windows 7. P2P count is the number of allowed P2P users who can send large data amongst each other. </a:t>
            </a:r>
            <a:endParaRPr lang="en-IN" dirty="0"/>
          </a:p>
        </p:txBody>
      </p:sp>
    </p:spTree>
    <p:extLst>
      <p:ext uri="{BB962C8B-B14F-4D97-AF65-F5344CB8AC3E}">
        <p14:creationId xmlns:p14="http://schemas.microsoft.com/office/powerpoint/2010/main" val="364733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C8DED6-636D-45B1-B390-B82EF84C5F28}"/>
              </a:ext>
            </a:extLst>
          </p:cNvPr>
          <p:cNvSpPr>
            <a:spLocks noGrp="1"/>
          </p:cNvSpPr>
          <p:nvPr>
            <p:ph idx="1"/>
          </p:nvPr>
        </p:nvSpPr>
        <p:spPr>
          <a:xfrm>
            <a:off x="384313" y="1"/>
            <a:ext cx="11383617" cy="6858000"/>
          </a:xfrm>
        </p:spPr>
        <p:txBody>
          <a:bodyPr>
            <a:normAutofit/>
          </a:bodyPr>
          <a:lstStyle/>
          <a:p>
            <a:r>
              <a:rPr lang="en-US" dirty="0"/>
              <a:t>For both Windows Vista and Windows 7, information related to chat sessions can be found under the following location: User\Software\Yahoo\Pager\profiles\</a:t>
            </a:r>
            <a:r>
              <a:rPr lang="en-US" dirty="0" err="1"/>
              <a:t>profile_name</a:t>
            </a:r>
            <a:r>
              <a:rPr lang="en-US" dirty="0"/>
              <a:t>\chat, which gives the last selected chat room category, but not necessarily the exact chat room entered. </a:t>
            </a:r>
          </a:p>
          <a:p>
            <a:endParaRPr lang="en-US" dirty="0"/>
          </a:p>
          <a:p>
            <a:r>
              <a:rPr lang="en-US" dirty="0"/>
              <a:t>This information can prove useful for investigators to understand the chat room category that the predators potentially use and frequent. </a:t>
            </a:r>
          </a:p>
          <a:p>
            <a:endParaRPr lang="en-US" dirty="0"/>
          </a:p>
          <a:p>
            <a:r>
              <a:rPr lang="en-US" dirty="0"/>
              <a:t>User\Software\Yahoo\Pager\profiles\</a:t>
            </a:r>
            <a:r>
              <a:rPr lang="en-US" dirty="0" err="1"/>
              <a:t>profile_name</a:t>
            </a:r>
            <a:r>
              <a:rPr lang="en-US" dirty="0"/>
              <a:t>\chat\</a:t>
            </a:r>
            <a:r>
              <a:rPr lang="en-US" dirty="0" err="1"/>
              <a:t>favorite_rooms</a:t>
            </a:r>
            <a:r>
              <a:rPr lang="en-US" dirty="0"/>
              <a:t> gives the list of saved favorite rooms for the user. This stands true for both Windows Vista and Windows 7. This information can be important to understand the different chat rooms that the predator frequents. </a:t>
            </a:r>
          </a:p>
          <a:p>
            <a:endParaRPr lang="en-US" dirty="0"/>
          </a:p>
          <a:p>
            <a:r>
              <a:rPr lang="en-US" dirty="0"/>
              <a:t>For both Windows Vista and Windows 7, User\Software\Yahoo\Pager\profiles\</a:t>
            </a:r>
            <a:r>
              <a:rPr lang="en-US" dirty="0" err="1"/>
              <a:t>profile_name</a:t>
            </a:r>
            <a:r>
              <a:rPr lang="en-US" dirty="0"/>
              <a:t>\FT gives the last saved location of a received file. </a:t>
            </a:r>
          </a:p>
          <a:p>
            <a:endParaRPr lang="en-US" dirty="0"/>
          </a:p>
          <a:p>
            <a:r>
              <a:rPr lang="en-US" dirty="0"/>
              <a:t>It also gives the last sent location of a transferred file, that is, the location from where the last sent file was uploaded. This is important data when validating whether a user has been sharing or receiving files. </a:t>
            </a:r>
          </a:p>
          <a:p>
            <a:endParaRPr lang="en-US" dirty="0"/>
          </a:p>
          <a:p>
            <a:r>
              <a:rPr lang="en-US" dirty="0"/>
              <a:t>User\Software\Yahoo\Pager\profiles\</a:t>
            </a:r>
            <a:r>
              <a:rPr lang="en-US" dirty="0" err="1"/>
              <a:t>profile_name</a:t>
            </a:r>
            <a:r>
              <a:rPr lang="en-US" dirty="0"/>
              <a:t>\</a:t>
            </a:r>
            <a:r>
              <a:rPr lang="en-US" dirty="0" err="1"/>
              <a:t>FriendIcons</a:t>
            </a:r>
            <a:r>
              <a:rPr lang="en-US" dirty="0"/>
              <a:t> gives the icon that the user has set for himself/herself that will be displayed to the user’s friends. The name of the file used will be visible in the path as well as where it is located on the hard drive. </a:t>
            </a:r>
          </a:p>
        </p:txBody>
      </p:sp>
    </p:spTree>
    <p:extLst>
      <p:ext uri="{BB962C8B-B14F-4D97-AF65-F5344CB8AC3E}">
        <p14:creationId xmlns:p14="http://schemas.microsoft.com/office/powerpoint/2010/main" val="32394884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1680</TotalTime>
  <Words>2179</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Celestial</vt:lpstr>
      <vt:lpstr>CYBER FORENSIC</vt:lpstr>
      <vt:lpstr>MESSENGER FORENSICS</vt:lpstr>
      <vt:lpstr>PowerPoint Presentation</vt:lpstr>
      <vt:lpstr>PowerPoint Presentation</vt:lpstr>
      <vt:lpstr>Yahoo! Messenger </vt:lpstr>
      <vt:lpstr>PowerPoint Presentation</vt:lpstr>
      <vt:lpstr>Methodology</vt:lpstr>
      <vt:lpstr>Data Analysis </vt:lpstr>
      <vt:lpstr>PowerPoint Presentation</vt:lpstr>
      <vt:lpstr>PowerPoint Presentation</vt:lpstr>
      <vt:lpstr>Photo Sharing: Creation of the “S” folder </vt:lpstr>
      <vt:lpstr>PowerPoint Presentation</vt:lpstr>
      <vt:lpstr>PowerPoint Presentation</vt:lpstr>
      <vt:lpstr>PowerPoint Presentation</vt:lpstr>
      <vt:lpstr>File Transfer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FORENSIC</dc:title>
  <dc:creator>HP</dc:creator>
  <cp:lastModifiedBy>admin</cp:lastModifiedBy>
  <cp:revision>87</cp:revision>
  <dcterms:created xsi:type="dcterms:W3CDTF">2022-01-27T11:27:18Z</dcterms:created>
  <dcterms:modified xsi:type="dcterms:W3CDTF">2023-02-05T15:11:33Z</dcterms:modified>
</cp:coreProperties>
</file>