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72" r:id="rId4"/>
    <p:sldId id="27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2351309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108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85185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132045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30554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76328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21624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17516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91475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428811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3941A-D972-4D1A-B6CA-B6C52ECCD2A6}"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5489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357967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3941A-D972-4D1A-B6CA-B6C52ECCD2A6}"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07808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3941A-D972-4D1A-B6CA-B6C52ECCD2A6}"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71482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663941A-D972-4D1A-B6CA-B6C52ECCD2A6}"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30310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189389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3941A-D972-4D1A-B6CA-B6C52ECCD2A6}"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7C9C7-34F1-42AD-98E4-D547D88AD192}" type="slidenum">
              <a:rPr lang="en-IN" smtClean="0"/>
              <a:t>‹#›</a:t>
            </a:fld>
            <a:endParaRPr lang="en-IN"/>
          </a:p>
        </p:txBody>
      </p:sp>
    </p:spTree>
    <p:extLst>
      <p:ext uri="{BB962C8B-B14F-4D97-AF65-F5344CB8AC3E}">
        <p14:creationId xmlns:p14="http://schemas.microsoft.com/office/powerpoint/2010/main" val="218086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63941A-D972-4D1A-B6CA-B6C52ECCD2A6}" type="datetimeFigureOut">
              <a:rPr lang="en-IN" smtClean="0"/>
              <a:t>05-02-2023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57C9C7-34F1-42AD-98E4-D547D88AD192}" type="slidenum">
              <a:rPr lang="en-IN" smtClean="0"/>
              <a:t>‹#›</a:t>
            </a:fld>
            <a:endParaRPr lang="en-IN"/>
          </a:p>
        </p:txBody>
      </p:sp>
    </p:spTree>
    <p:extLst>
      <p:ext uri="{BB962C8B-B14F-4D97-AF65-F5344CB8AC3E}">
        <p14:creationId xmlns:p14="http://schemas.microsoft.com/office/powerpoint/2010/main" val="353285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22EF-7498-42AB-AD9D-8E734D8D18C6}"/>
              </a:ext>
            </a:extLst>
          </p:cNvPr>
          <p:cNvSpPr>
            <a:spLocks noGrp="1"/>
          </p:cNvSpPr>
          <p:nvPr>
            <p:ph type="ctrTitle"/>
          </p:nvPr>
        </p:nvSpPr>
        <p:spPr/>
        <p:txBody>
          <a:bodyPr/>
          <a:lstStyle/>
          <a:p>
            <a:r>
              <a:rPr lang="en-US" dirty="0"/>
              <a:t>CYBER FORENSIC</a:t>
            </a:r>
            <a:endParaRPr lang="en-IN" dirty="0"/>
          </a:p>
        </p:txBody>
      </p:sp>
      <p:sp>
        <p:nvSpPr>
          <p:cNvPr id="3" name="Subtitle 2">
            <a:extLst>
              <a:ext uri="{FF2B5EF4-FFF2-40B4-BE49-F238E27FC236}">
                <a16:creationId xmlns:a16="http://schemas.microsoft.com/office/drawing/2014/main" id="{1CEB9E98-77E7-4F5E-8F33-B0DFEF8CC504}"/>
              </a:ext>
            </a:extLst>
          </p:cNvPr>
          <p:cNvSpPr>
            <a:spLocks noGrp="1"/>
          </p:cNvSpPr>
          <p:nvPr>
            <p:ph type="subTitle" idx="1"/>
          </p:nvPr>
        </p:nvSpPr>
        <p:spPr/>
        <p:txBody>
          <a:bodyPr/>
          <a:lstStyle/>
          <a:p>
            <a:r>
              <a:rPr lang="en-US" dirty="0"/>
              <a:t>UNIT 2 - CONTINUED</a:t>
            </a:r>
            <a:endParaRPr lang="en-IN" dirty="0"/>
          </a:p>
        </p:txBody>
      </p:sp>
    </p:spTree>
    <p:extLst>
      <p:ext uri="{BB962C8B-B14F-4D97-AF65-F5344CB8AC3E}">
        <p14:creationId xmlns:p14="http://schemas.microsoft.com/office/powerpoint/2010/main" val="33410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B755-2B3F-42FF-ABA6-56766B43C616}"/>
              </a:ext>
            </a:extLst>
          </p:cNvPr>
          <p:cNvSpPr>
            <a:spLocks noGrp="1"/>
          </p:cNvSpPr>
          <p:nvPr>
            <p:ph type="title"/>
          </p:nvPr>
        </p:nvSpPr>
        <p:spPr>
          <a:xfrm>
            <a:off x="685801" y="0"/>
            <a:ext cx="10131425" cy="914400"/>
          </a:xfrm>
        </p:spPr>
        <p:txBody>
          <a:bodyPr/>
          <a:lstStyle/>
          <a:p>
            <a:pPr algn="ctr"/>
            <a:r>
              <a:rPr lang="en-IN" dirty="0"/>
              <a:t>Social Media Forensics</a:t>
            </a:r>
          </a:p>
        </p:txBody>
      </p:sp>
      <p:sp>
        <p:nvSpPr>
          <p:cNvPr id="3" name="Content Placeholder 2">
            <a:extLst>
              <a:ext uri="{FF2B5EF4-FFF2-40B4-BE49-F238E27FC236}">
                <a16:creationId xmlns:a16="http://schemas.microsoft.com/office/drawing/2014/main" id="{3159127E-86AB-4772-9C4D-B12F3AEBFB13}"/>
              </a:ext>
            </a:extLst>
          </p:cNvPr>
          <p:cNvSpPr>
            <a:spLocks noGrp="1"/>
          </p:cNvSpPr>
          <p:nvPr>
            <p:ph idx="1"/>
          </p:nvPr>
        </p:nvSpPr>
        <p:spPr>
          <a:xfrm>
            <a:off x="424070" y="1245705"/>
            <a:ext cx="11383617" cy="5612295"/>
          </a:xfrm>
        </p:spPr>
        <p:txBody>
          <a:bodyPr>
            <a:normAutofit/>
          </a:bodyPr>
          <a:lstStyle/>
          <a:p>
            <a:r>
              <a:rPr lang="en-US" sz="2400" dirty="0"/>
              <a:t>Social media forensics involves the application of cyber investigation and digital analysis techniques for:</a:t>
            </a:r>
          </a:p>
          <a:p>
            <a:pPr lvl="1"/>
            <a:r>
              <a:rPr lang="en-US" sz="2000" dirty="0"/>
              <a:t>Collecting information from social networking platforms such as Facebook, Twitter, LinkedIn etc.</a:t>
            </a:r>
          </a:p>
          <a:p>
            <a:pPr lvl="1"/>
            <a:r>
              <a:rPr lang="en-US" sz="2000" dirty="0"/>
              <a:t>Storing, Analyzing, and Preserving the information for fighting a case in the court of law</a:t>
            </a:r>
          </a:p>
          <a:p>
            <a:endParaRPr lang="en-US" sz="2400" dirty="0"/>
          </a:p>
          <a:p>
            <a:endParaRPr lang="en-US" sz="2400" dirty="0"/>
          </a:p>
          <a:p>
            <a:r>
              <a:rPr lang="en-US" sz="2400" b="1" dirty="0"/>
              <a:t>The Three Basic Stages of Social Media Forensics</a:t>
            </a:r>
          </a:p>
          <a:p>
            <a:pPr marL="0" indent="0">
              <a:buNone/>
            </a:pPr>
            <a:r>
              <a:rPr lang="en-IN" sz="2400" b="1" dirty="0"/>
              <a:t>	1. Evidence Identification</a:t>
            </a:r>
          </a:p>
          <a:p>
            <a:pPr marL="0" indent="0">
              <a:buNone/>
            </a:pPr>
            <a:r>
              <a:rPr lang="en-IN" sz="2400" b="1" dirty="0"/>
              <a:t>	2. Collection</a:t>
            </a:r>
          </a:p>
          <a:p>
            <a:pPr marL="0" indent="0">
              <a:buNone/>
            </a:pPr>
            <a:r>
              <a:rPr lang="en-IN" sz="2400" b="1" dirty="0"/>
              <a:t>	3. Examination (Organization)</a:t>
            </a:r>
          </a:p>
          <a:p>
            <a:endParaRPr lang="en-US" sz="2400" dirty="0"/>
          </a:p>
          <a:p>
            <a:endParaRPr lang="en-IN" sz="2400" dirty="0"/>
          </a:p>
        </p:txBody>
      </p:sp>
    </p:spTree>
    <p:extLst>
      <p:ext uri="{BB962C8B-B14F-4D97-AF65-F5344CB8AC3E}">
        <p14:creationId xmlns:p14="http://schemas.microsoft.com/office/powerpoint/2010/main" val="233253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1E09-D7D9-4CD5-B928-BF6EEA254031}"/>
              </a:ext>
            </a:extLst>
          </p:cNvPr>
          <p:cNvSpPr>
            <a:spLocks noGrp="1"/>
          </p:cNvSpPr>
          <p:nvPr>
            <p:ph type="title"/>
          </p:nvPr>
        </p:nvSpPr>
        <p:spPr>
          <a:xfrm>
            <a:off x="685801" y="0"/>
            <a:ext cx="10131425" cy="954157"/>
          </a:xfrm>
        </p:spPr>
        <p:txBody>
          <a:bodyPr/>
          <a:lstStyle/>
          <a:p>
            <a:pPr algn="ctr"/>
            <a:r>
              <a:rPr lang="en-IN" b="1" dirty="0"/>
              <a:t>Social Media Investigation Tools</a:t>
            </a:r>
            <a:endParaRPr lang="en-IN" dirty="0"/>
          </a:p>
        </p:txBody>
      </p:sp>
      <p:sp>
        <p:nvSpPr>
          <p:cNvPr id="3" name="Content Placeholder 2">
            <a:extLst>
              <a:ext uri="{FF2B5EF4-FFF2-40B4-BE49-F238E27FC236}">
                <a16:creationId xmlns:a16="http://schemas.microsoft.com/office/drawing/2014/main" id="{87016AC4-46B2-44F2-BDC9-ECD9926E193A}"/>
              </a:ext>
            </a:extLst>
          </p:cNvPr>
          <p:cNvSpPr>
            <a:spLocks noGrp="1"/>
          </p:cNvSpPr>
          <p:nvPr>
            <p:ph idx="1"/>
          </p:nvPr>
        </p:nvSpPr>
        <p:spPr>
          <a:xfrm>
            <a:off x="410817" y="1179443"/>
            <a:ext cx="11237844" cy="5579166"/>
          </a:xfrm>
        </p:spPr>
        <p:txBody>
          <a:bodyPr>
            <a:normAutofit/>
          </a:bodyPr>
          <a:lstStyle/>
          <a:p>
            <a:r>
              <a:rPr lang="en-US" sz="2000" b="1" dirty="0" err="1"/>
              <a:t>WebPreserver</a:t>
            </a:r>
            <a:r>
              <a:rPr lang="en-US" sz="2000" b="1" dirty="0"/>
              <a:t>:</a:t>
            </a:r>
            <a:r>
              <a:rPr lang="en-US" sz="2000" dirty="0"/>
              <a:t> Collect and preserve social media evidence in defensible format</a:t>
            </a:r>
          </a:p>
          <a:p>
            <a:endParaRPr lang="en-US" sz="2000" dirty="0"/>
          </a:p>
          <a:p>
            <a:r>
              <a:rPr lang="en-US" sz="2000" b="1" dirty="0" err="1"/>
              <a:t>Makeawebsitehub</a:t>
            </a:r>
            <a:r>
              <a:rPr lang="en-US" sz="2000" b="1" dirty="0"/>
              <a:t>:</a:t>
            </a:r>
            <a:r>
              <a:rPr lang="en-US" sz="2000" dirty="0"/>
              <a:t> Identify the latest social media apps and platforms</a:t>
            </a:r>
          </a:p>
          <a:p>
            <a:endParaRPr lang="en-US" sz="2000" dirty="0"/>
          </a:p>
          <a:p>
            <a:r>
              <a:rPr lang="en-US" sz="2000" b="1" dirty="0" err="1"/>
              <a:t>Pipl</a:t>
            </a:r>
            <a:r>
              <a:rPr lang="en-US" sz="2000" b="1" dirty="0"/>
              <a:t> Search:</a:t>
            </a:r>
            <a:r>
              <a:rPr lang="en-US" sz="2000" dirty="0"/>
              <a:t> Find public records, online data, and other information related to an individual</a:t>
            </a:r>
          </a:p>
          <a:p>
            <a:endParaRPr lang="en-US" sz="2000" dirty="0"/>
          </a:p>
          <a:p>
            <a:r>
              <a:rPr lang="en-US" sz="2000" b="1" dirty="0" err="1"/>
              <a:t>TinEye</a:t>
            </a:r>
            <a:r>
              <a:rPr lang="en-US" sz="2000" b="1" dirty="0"/>
              <a:t>:</a:t>
            </a:r>
            <a:r>
              <a:rPr lang="en-US" sz="2000" dirty="0"/>
              <a:t> Use reverse image search to find the source of an online picture</a:t>
            </a:r>
          </a:p>
          <a:p>
            <a:endParaRPr lang="en-US" sz="2000" dirty="0"/>
          </a:p>
          <a:p>
            <a:r>
              <a:rPr lang="en-US" sz="2000" b="1" dirty="0" err="1"/>
              <a:t>TweetBeaver</a:t>
            </a:r>
            <a:r>
              <a:rPr lang="en-US" sz="2000" b="1" dirty="0"/>
              <a:t>:</a:t>
            </a:r>
            <a:r>
              <a:rPr lang="en-US" sz="2000" dirty="0"/>
              <a:t> Use Twitter analytics to understand an account and identify connections</a:t>
            </a:r>
          </a:p>
          <a:p>
            <a:endParaRPr lang="en-IN" sz="2000" dirty="0"/>
          </a:p>
        </p:txBody>
      </p:sp>
    </p:spTree>
    <p:extLst>
      <p:ext uri="{BB962C8B-B14F-4D97-AF65-F5344CB8AC3E}">
        <p14:creationId xmlns:p14="http://schemas.microsoft.com/office/powerpoint/2010/main" val="303051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10E5-3338-4985-93D7-9D996786EC58}"/>
              </a:ext>
            </a:extLst>
          </p:cNvPr>
          <p:cNvSpPr>
            <a:spLocks noGrp="1"/>
          </p:cNvSpPr>
          <p:nvPr>
            <p:ph type="title"/>
          </p:nvPr>
        </p:nvSpPr>
        <p:spPr>
          <a:xfrm>
            <a:off x="685801" y="0"/>
            <a:ext cx="10131425" cy="781878"/>
          </a:xfrm>
        </p:spPr>
        <p:txBody>
          <a:bodyPr/>
          <a:lstStyle/>
          <a:p>
            <a:pPr algn="ctr"/>
            <a:r>
              <a:rPr lang="en-IN" b="1" dirty="0"/>
              <a:t>Social Media Investigations</a:t>
            </a:r>
            <a:endParaRPr lang="en-IN" dirty="0"/>
          </a:p>
        </p:txBody>
      </p:sp>
      <p:sp>
        <p:nvSpPr>
          <p:cNvPr id="3" name="Content Placeholder 2">
            <a:extLst>
              <a:ext uri="{FF2B5EF4-FFF2-40B4-BE49-F238E27FC236}">
                <a16:creationId xmlns:a16="http://schemas.microsoft.com/office/drawing/2014/main" id="{7B8FA676-220E-4152-B6F1-977E9CAFC5E8}"/>
              </a:ext>
            </a:extLst>
          </p:cNvPr>
          <p:cNvSpPr>
            <a:spLocks noGrp="1"/>
          </p:cNvSpPr>
          <p:nvPr>
            <p:ph idx="1"/>
          </p:nvPr>
        </p:nvSpPr>
        <p:spPr>
          <a:xfrm>
            <a:off x="685801" y="1351722"/>
            <a:ext cx="11042373" cy="5049078"/>
          </a:xfrm>
        </p:spPr>
        <p:txBody>
          <a:bodyPr>
            <a:normAutofit/>
          </a:bodyPr>
          <a:lstStyle/>
          <a:p>
            <a:r>
              <a:rPr lang="en-US" sz="2000" dirty="0"/>
              <a:t>Social media investigations involve the detailed analysis of an </a:t>
            </a:r>
            <a:r>
              <a:rPr lang="en-US" sz="2000" dirty="0" err="1"/>
              <a:t>organisations</a:t>
            </a:r>
            <a:r>
              <a:rPr lang="en-US" sz="2000" dirty="0"/>
              <a:t> or individual’s social media accounts. They are commonly used to provide information relevant to an investigation, court case, background checks or to establish an alibi.</a:t>
            </a:r>
          </a:p>
          <a:p>
            <a:endParaRPr lang="en-US" sz="2000" dirty="0"/>
          </a:p>
          <a:p>
            <a:r>
              <a:rPr lang="en-US" sz="2000" dirty="0"/>
              <a:t>A social media investigation looks into the social media posts, status updates, photos, and conversations of an individual.</a:t>
            </a:r>
          </a:p>
          <a:p>
            <a:endParaRPr lang="en-US" sz="2000" dirty="0"/>
          </a:p>
          <a:p>
            <a:r>
              <a:rPr lang="en-US" sz="2000" dirty="0"/>
              <a:t>a private investigator will search for key terms and posts relevant to the goals of the investigation. In most cases, they will use high powered software to search, monitor activity, and set up alerts for new posts and account creations.</a:t>
            </a:r>
            <a:endParaRPr lang="en-IN" sz="2000" dirty="0"/>
          </a:p>
        </p:txBody>
      </p:sp>
    </p:spTree>
    <p:extLst>
      <p:ext uri="{BB962C8B-B14F-4D97-AF65-F5344CB8AC3E}">
        <p14:creationId xmlns:p14="http://schemas.microsoft.com/office/powerpoint/2010/main" val="307188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1687</TotalTime>
  <Words>257</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CYBER FORENSIC</vt:lpstr>
      <vt:lpstr>Social Media Forensics</vt:lpstr>
      <vt:lpstr>Social Media Investigation Tools</vt:lpstr>
      <vt:lpstr>Social Media Investigations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FORENSIC</dc:title>
  <dc:creator>HP</dc:creator>
  <cp:lastModifiedBy>admin</cp:lastModifiedBy>
  <cp:revision>87</cp:revision>
  <dcterms:created xsi:type="dcterms:W3CDTF">2022-01-27T11:27:18Z</dcterms:created>
  <dcterms:modified xsi:type="dcterms:W3CDTF">2023-02-05T15:22:48Z</dcterms:modified>
</cp:coreProperties>
</file>