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65" r:id="rId8"/>
    <p:sldId id="266" r:id="rId9"/>
    <p:sldId id="267" r:id="rId10"/>
    <p:sldId id="268" r:id="rId11"/>
    <p:sldId id="269" r:id="rId12"/>
    <p:sldId id="259" r:id="rId13"/>
    <p:sldId id="270" r:id="rId14"/>
    <p:sldId id="271" r:id="rId15"/>
    <p:sldId id="260" r:id="rId16"/>
    <p:sldId id="273" r:id="rId17"/>
    <p:sldId id="277" r:id="rId18"/>
    <p:sldId id="278" r:id="rId19"/>
    <p:sldId id="279" r:id="rId20"/>
    <p:sldId id="274" r:id="rId21"/>
    <p:sldId id="281" r:id="rId22"/>
    <p:sldId id="282" r:id="rId23"/>
    <p:sldId id="283" r:id="rId24"/>
    <p:sldId id="275" r:id="rId25"/>
    <p:sldId id="284" r:id="rId26"/>
    <p:sldId id="286" r:id="rId27"/>
    <p:sldId id="288" r:id="rId28"/>
    <p:sldId id="285" r:id="rId29"/>
    <p:sldId id="276"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226371E-75C2-42A2-84C6-670942019D8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1420241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20051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731910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F644ABB-EB12-48D8-BB4F-14165B7245E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244318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700965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26371E-75C2-42A2-84C6-670942019D8E}"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457295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226371E-75C2-42A2-84C6-670942019D8E}"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325388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6371E-75C2-42A2-84C6-670942019D8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648644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226371E-75C2-42A2-84C6-670942019D8E}" type="datetimeFigureOut">
              <a:rPr lang="en-IN" smtClean="0"/>
              <a:t>28-01-2023</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EF644ABB-EB12-48D8-BB4F-14165B7245EE}" type="slidenum">
              <a:rPr lang="en-IN" smtClean="0"/>
              <a:t>‹#›</a:t>
            </a:fld>
            <a:endParaRPr lang="en-IN"/>
          </a:p>
        </p:txBody>
      </p:sp>
    </p:spTree>
    <p:extLst>
      <p:ext uri="{BB962C8B-B14F-4D97-AF65-F5344CB8AC3E}">
        <p14:creationId xmlns:p14="http://schemas.microsoft.com/office/powerpoint/2010/main" val="2404266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26371E-75C2-42A2-84C6-670942019D8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45887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6371E-75C2-42A2-84C6-670942019D8E}" type="datetimeFigureOut">
              <a:rPr lang="en-IN" smtClean="0"/>
              <a:t>28-01-2023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1086959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26371E-75C2-42A2-84C6-670942019D8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2263322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26371E-75C2-42A2-84C6-670942019D8E}" type="datetimeFigureOut">
              <a:rPr lang="en-IN" smtClean="0"/>
              <a:t>28-01-2023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758814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26371E-75C2-42A2-84C6-670942019D8E}" type="datetimeFigureOut">
              <a:rPr lang="en-IN" smtClean="0"/>
              <a:t>28-01-2023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4061632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226371E-75C2-42A2-84C6-670942019D8E}" type="datetimeFigureOut">
              <a:rPr lang="en-IN" smtClean="0"/>
              <a:t>28-01-2023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142092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2240804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26371E-75C2-42A2-84C6-670942019D8E}" type="datetimeFigureOut">
              <a:rPr lang="en-IN" smtClean="0"/>
              <a:t>28-01-2023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F644ABB-EB12-48D8-BB4F-14165B7245EE}" type="slidenum">
              <a:rPr lang="en-IN" smtClean="0"/>
              <a:t>‹#›</a:t>
            </a:fld>
            <a:endParaRPr lang="en-IN"/>
          </a:p>
        </p:txBody>
      </p:sp>
    </p:spTree>
    <p:extLst>
      <p:ext uri="{BB962C8B-B14F-4D97-AF65-F5344CB8AC3E}">
        <p14:creationId xmlns:p14="http://schemas.microsoft.com/office/powerpoint/2010/main" val="2308566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226371E-75C2-42A2-84C6-670942019D8E}" type="datetimeFigureOut">
              <a:rPr lang="en-IN" smtClean="0"/>
              <a:t>28-01-2023</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EF644ABB-EB12-48D8-BB4F-14165B7245EE}" type="slidenum">
              <a:rPr lang="en-IN" smtClean="0"/>
              <a:t>‹#›</a:t>
            </a:fld>
            <a:endParaRPr lang="en-IN"/>
          </a:p>
        </p:txBody>
      </p:sp>
    </p:spTree>
    <p:extLst>
      <p:ext uri="{BB962C8B-B14F-4D97-AF65-F5344CB8AC3E}">
        <p14:creationId xmlns:p14="http://schemas.microsoft.com/office/powerpoint/2010/main" val="427402768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networksolutions.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748E-A1A4-47F6-B555-5FE91184DC73}"/>
              </a:ext>
            </a:extLst>
          </p:cNvPr>
          <p:cNvSpPr>
            <a:spLocks noGrp="1"/>
          </p:cNvSpPr>
          <p:nvPr>
            <p:ph type="ctrTitle"/>
          </p:nvPr>
        </p:nvSpPr>
        <p:spPr/>
        <p:txBody>
          <a:bodyPr/>
          <a:lstStyle/>
          <a:p>
            <a:r>
              <a:rPr lang="en-IN" dirty="0"/>
              <a:t>Internet Forensic</a:t>
            </a:r>
          </a:p>
        </p:txBody>
      </p:sp>
      <p:sp>
        <p:nvSpPr>
          <p:cNvPr id="3" name="Subtitle 2">
            <a:extLst>
              <a:ext uri="{FF2B5EF4-FFF2-40B4-BE49-F238E27FC236}">
                <a16:creationId xmlns:a16="http://schemas.microsoft.com/office/drawing/2014/main" id="{496D7858-B74A-457A-9725-481DD3F0484A}"/>
              </a:ext>
            </a:extLst>
          </p:cNvPr>
          <p:cNvSpPr>
            <a:spLocks noGrp="1"/>
          </p:cNvSpPr>
          <p:nvPr>
            <p:ph type="subTitle" idx="1"/>
          </p:nvPr>
        </p:nvSpPr>
        <p:spPr>
          <a:xfrm>
            <a:off x="1524000" y="4505739"/>
            <a:ext cx="9144000" cy="1060174"/>
          </a:xfrm>
        </p:spPr>
        <p:txBody>
          <a:bodyPr>
            <a:normAutofit/>
          </a:bodyPr>
          <a:lstStyle/>
          <a:p>
            <a:pPr algn="ctr"/>
            <a:r>
              <a:rPr lang="en-IN" sz="2800" dirty="0"/>
              <a:t>Unit II</a:t>
            </a:r>
          </a:p>
        </p:txBody>
      </p:sp>
    </p:spTree>
    <p:extLst>
      <p:ext uri="{BB962C8B-B14F-4D97-AF65-F5344CB8AC3E}">
        <p14:creationId xmlns:p14="http://schemas.microsoft.com/office/powerpoint/2010/main" val="200147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23B9-7B1F-4C99-AA3A-33AB876404B8}"/>
              </a:ext>
            </a:extLst>
          </p:cNvPr>
          <p:cNvSpPr>
            <a:spLocks noGrp="1"/>
          </p:cNvSpPr>
          <p:nvPr>
            <p:ph type="title"/>
          </p:nvPr>
        </p:nvSpPr>
        <p:spPr/>
        <p:txBody>
          <a:bodyPr/>
          <a:lstStyle/>
          <a:p>
            <a:pPr algn="ctr"/>
            <a:r>
              <a:rPr lang="en-IN" b="1" dirty="0"/>
              <a:t>SMTP(Simple Mail Transfer Protocol)</a:t>
            </a:r>
            <a:endParaRPr lang="en-IN" dirty="0"/>
          </a:p>
        </p:txBody>
      </p:sp>
      <p:sp>
        <p:nvSpPr>
          <p:cNvPr id="3" name="Content Placeholder 2">
            <a:extLst>
              <a:ext uri="{FF2B5EF4-FFF2-40B4-BE49-F238E27FC236}">
                <a16:creationId xmlns:a16="http://schemas.microsoft.com/office/drawing/2014/main" id="{F3000490-A57A-44D9-A84C-90649DAB7564}"/>
              </a:ext>
            </a:extLst>
          </p:cNvPr>
          <p:cNvSpPr>
            <a:spLocks noGrp="1"/>
          </p:cNvSpPr>
          <p:nvPr>
            <p:ph idx="1"/>
          </p:nvPr>
        </p:nvSpPr>
        <p:spPr>
          <a:xfrm>
            <a:off x="490331" y="1974574"/>
            <a:ext cx="11092070" cy="4883425"/>
          </a:xfrm>
        </p:spPr>
        <p:txBody>
          <a:bodyPr>
            <a:normAutofit fontScale="92500"/>
          </a:bodyPr>
          <a:lstStyle/>
          <a:p>
            <a:r>
              <a:rPr lang="en-US" dirty="0"/>
              <a:t>These protocols are important for sending and distributing outgoing emails.</a:t>
            </a:r>
          </a:p>
          <a:p>
            <a:endParaRPr lang="en-US" dirty="0"/>
          </a:p>
          <a:p>
            <a:r>
              <a:rPr lang="en-US" dirty="0"/>
              <a:t> This protocol uses the header of the mail to get the email id of the receiver and enters the mail into the queue of outgoing mails. </a:t>
            </a:r>
          </a:p>
          <a:p>
            <a:endParaRPr lang="en-US" dirty="0"/>
          </a:p>
          <a:p>
            <a:r>
              <a:rPr lang="en-US" dirty="0"/>
              <a:t>And as soon as, it delivers the mail to the receiving email id, it removes the email from the outgoing list.</a:t>
            </a:r>
          </a:p>
          <a:p>
            <a:endParaRPr lang="en-US" dirty="0"/>
          </a:p>
          <a:p>
            <a:r>
              <a:rPr lang="en-US" dirty="0"/>
              <a:t>SMTP doesn't control how email clients receive messages, therefore, it requires other protocols to ensure email messages are sent and received properly.</a:t>
            </a:r>
          </a:p>
          <a:p>
            <a:endParaRPr lang="en-US" dirty="0"/>
          </a:p>
          <a:p>
            <a:r>
              <a:rPr lang="en-US" dirty="0"/>
              <a:t>SMTP can work with Post Office Protocol 3 or Internet Message Access Protocol</a:t>
            </a:r>
            <a:endParaRPr lang="en-IN" dirty="0"/>
          </a:p>
        </p:txBody>
      </p:sp>
    </p:spTree>
    <p:extLst>
      <p:ext uri="{BB962C8B-B14F-4D97-AF65-F5344CB8AC3E}">
        <p14:creationId xmlns:p14="http://schemas.microsoft.com/office/powerpoint/2010/main" val="334914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01622-DDB6-44A2-B59D-DF066432797E}"/>
              </a:ext>
            </a:extLst>
          </p:cNvPr>
          <p:cNvSpPr>
            <a:spLocks noGrp="1"/>
          </p:cNvSpPr>
          <p:nvPr>
            <p:ph type="title"/>
          </p:nvPr>
        </p:nvSpPr>
        <p:spPr/>
        <p:txBody>
          <a:bodyPr/>
          <a:lstStyle/>
          <a:p>
            <a:pPr algn="ctr"/>
            <a:r>
              <a:rPr lang="en-US" b="1" dirty="0"/>
              <a:t>Domain Name System (DNS)</a:t>
            </a:r>
            <a:endParaRPr lang="en-IN" b="1" dirty="0"/>
          </a:p>
        </p:txBody>
      </p:sp>
      <p:sp>
        <p:nvSpPr>
          <p:cNvPr id="3" name="Content Placeholder 2">
            <a:extLst>
              <a:ext uri="{FF2B5EF4-FFF2-40B4-BE49-F238E27FC236}">
                <a16:creationId xmlns:a16="http://schemas.microsoft.com/office/drawing/2014/main" id="{45487DA1-B5F2-4723-A22C-D657E00DC682}"/>
              </a:ext>
            </a:extLst>
          </p:cNvPr>
          <p:cNvSpPr>
            <a:spLocks noGrp="1"/>
          </p:cNvSpPr>
          <p:nvPr>
            <p:ph idx="1"/>
          </p:nvPr>
        </p:nvSpPr>
        <p:spPr>
          <a:xfrm>
            <a:off x="556591" y="2027582"/>
            <a:ext cx="11158331" cy="4830417"/>
          </a:xfrm>
        </p:spPr>
        <p:txBody>
          <a:bodyPr/>
          <a:lstStyle/>
          <a:p>
            <a:r>
              <a:rPr lang="en-US" dirty="0"/>
              <a:t> DNS is a database that includes a website's domain name and its corresponding IP addresses.</a:t>
            </a:r>
          </a:p>
          <a:p>
            <a:endParaRPr lang="en-US" dirty="0"/>
          </a:p>
          <a:p>
            <a:r>
              <a:rPr lang="en-US" dirty="0"/>
              <a:t>DNS translates the domain name into IP addresses. Servers can cache DNS data, which is required to access the websites. </a:t>
            </a:r>
          </a:p>
          <a:p>
            <a:endParaRPr lang="en-US" dirty="0"/>
          </a:p>
          <a:p>
            <a:r>
              <a:rPr lang="en-US" dirty="0"/>
              <a:t>DNS also includes the DNS protocol, which is within the IP suite and details the specifications DNS uses to translate and communicate.</a:t>
            </a:r>
          </a:p>
          <a:p>
            <a:endParaRPr lang="en-US" dirty="0"/>
          </a:p>
          <a:p>
            <a:r>
              <a:rPr lang="en-US" dirty="0"/>
              <a:t>DNS is important because it can quickly provide users with information, as well as access to remote hosts and resources across the internet.</a:t>
            </a:r>
          </a:p>
          <a:p>
            <a:endParaRPr lang="en-IN" dirty="0"/>
          </a:p>
        </p:txBody>
      </p:sp>
    </p:spTree>
    <p:extLst>
      <p:ext uri="{BB962C8B-B14F-4D97-AF65-F5344CB8AC3E}">
        <p14:creationId xmlns:p14="http://schemas.microsoft.com/office/powerpoint/2010/main" val="227596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8538-D5D0-4031-B896-0BDF2AE39CDF}"/>
              </a:ext>
            </a:extLst>
          </p:cNvPr>
          <p:cNvSpPr>
            <a:spLocks noGrp="1"/>
          </p:cNvSpPr>
          <p:nvPr>
            <p:ph type="title"/>
          </p:nvPr>
        </p:nvSpPr>
        <p:spPr/>
        <p:txBody>
          <a:bodyPr/>
          <a:lstStyle/>
          <a:p>
            <a:pPr algn="ctr"/>
            <a:r>
              <a:rPr lang="en-IN" dirty="0"/>
              <a:t>World Wide Web Threats</a:t>
            </a:r>
          </a:p>
        </p:txBody>
      </p:sp>
      <p:sp>
        <p:nvSpPr>
          <p:cNvPr id="3" name="Content Placeholder 2">
            <a:extLst>
              <a:ext uri="{FF2B5EF4-FFF2-40B4-BE49-F238E27FC236}">
                <a16:creationId xmlns:a16="http://schemas.microsoft.com/office/drawing/2014/main" id="{E4BDC370-EB32-4BDE-8A05-AD8D74FC07AC}"/>
              </a:ext>
            </a:extLst>
          </p:cNvPr>
          <p:cNvSpPr>
            <a:spLocks noGrp="1"/>
          </p:cNvSpPr>
          <p:nvPr>
            <p:ph idx="1"/>
          </p:nvPr>
        </p:nvSpPr>
        <p:spPr>
          <a:xfrm>
            <a:off x="1" y="2336872"/>
            <a:ext cx="12192000" cy="4521127"/>
          </a:xfrm>
        </p:spPr>
        <p:txBody>
          <a:bodyPr/>
          <a:lstStyle/>
          <a:p>
            <a:r>
              <a:rPr lang="en-US" dirty="0"/>
              <a:t>A </a:t>
            </a:r>
            <a:r>
              <a:rPr lang="en-US" b="1" dirty="0"/>
              <a:t>web threat </a:t>
            </a:r>
            <a:r>
              <a:rPr lang="en-US" dirty="0"/>
              <a:t>is any threat that uses the World Wide Web to facilitate cybercrime.</a:t>
            </a:r>
          </a:p>
          <a:p>
            <a:endParaRPr lang="en-US" dirty="0"/>
          </a:p>
          <a:p>
            <a:r>
              <a:rPr lang="en-US" dirty="0"/>
              <a:t>Web threats pose a broad range of risks, including financial damages, identity theft, loss of confidential information/data, theft of network resources, damaged brand/personal reputation, and erosion of consumer confidence in e-commerce and online banking.</a:t>
            </a:r>
          </a:p>
        </p:txBody>
      </p:sp>
    </p:spTree>
    <p:extLst>
      <p:ext uri="{BB962C8B-B14F-4D97-AF65-F5344CB8AC3E}">
        <p14:creationId xmlns:p14="http://schemas.microsoft.com/office/powerpoint/2010/main" val="396413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42FC-AA06-4AB5-BED9-0D2EAEA8B96A}"/>
              </a:ext>
            </a:extLst>
          </p:cNvPr>
          <p:cNvSpPr>
            <a:spLocks noGrp="1"/>
          </p:cNvSpPr>
          <p:nvPr>
            <p:ph type="title"/>
          </p:nvPr>
        </p:nvSpPr>
        <p:spPr>
          <a:xfrm>
            <a:off x="0" y="753228"/>
            <a:ext cx="10641495" cy="1080938"/>
          </a:xfrm>
        </p:spPr>
        <p:txBody>
          <a:bodyPr>
            <a:normAutofit/>
          </a:bodyPr>
          <a:lstStyle/>
          <a:p>
            <a:r>
              <a:rPr lang="en-US" dirty="0"/>
              <a:t>network-based threats in the following categories:</a:t>
            </a:r>
            <a:endParaRPr lang="en-IN" dirty="0"/>
          </a:p>
        </p:txBody>
      </p:sp>
      <p:sp>
        <p:nvSpPr>
          <p:cNvPr id="3" name="Content Placeholder 2">
            <a:extLst>
              <a:ext uri="{FF2B5EF4-FFF2-40B4-BE49-F238E27FC236}">
                <a16:creationId xmlns:a16="http://schemas.microsoft.com/office/drawing/2014/main" id="{0EF388A2-D198-40DD-B3AA-2F8615EF1C92}"/>
              </a:ext>
            </a:extLst>
          </p:cNvPr>
          <p:cNvSpPr>
            <a:spLocks noGrp="1"/>
          </p:cNvSpPr>
          <p:nvPr>
            <p:ph idx="1"/>
          </p:nvPr>
        </p:nvSpPr>
        <p:spPr>
          <a:xfrm>
            <a:off x="680321" y="2332382"/>
            <a:ext cx="10796062" cy="4525617"/>
          </a:xfrm>
        </p:spPr>
        <p:txBody>
          <a:bodyPr/>
          <a:lstStyle/>
          <a:p>
            <a:pPr fontAlgn="base"/>
            <a:r>
              <a:rPr lang="en-US" b="1" dirty="0"/>
              <a:t>Private network threats -</a:t>
            </a:r>
            <a:r>
              <a:rPr lang="en-US" dirty="0"/>
              <a:t> impact sub-networks connected to the wider global internet. </a:t>
            </a:r>
          </a:p>
          <a:p>
            <a:pPr fontAlgn="base"/>
            <a:endParaRPr lang="en-US" dirty="0"/>
          </a:p>
          <a:p>
            <a:pPr fontAlgn="base"/>
            <a:r>
              <a:rPr lang="en-US" b="1" dirty="0"/>
              <a:t>Host threats -</a:t>
            </a:r>
            <a:r>
              <a:rPr lang="en-US" dirty="0"/>
              <a:t> impact specific network host devices. The term </a:t>
            </a:r>
            <a:r>
              <a:rPr lang="en-US" i="1" dirty="0"/>
              <a:t>host</a:t>
            </a:r>
            <a:r>
              <a:rPr lang="en-US" dirty="0"/>
              <a:t> often refers to corporate endpoints and personal devices.</a:t>
            </a:r>
          </a:p>
          <a:p>
            <a:pPr fontAlgn="base"/>
            <a:endParaRPr lang="en-US" dirty="0"/>
          </a:p>
          <a:p>
            <a:pPr fontAlgn="base"/>
            <a:r>
              <a:rPr lang="en-US" b="1" dirty="0"/>
              <a:t>Web server threats -</a:t>
            </a:r>
            <a:r>
              <a:rPr lang="en-US" dirty="0"/>
              <a:t> impact dedicated hardware and software that serve web infrastructure and services.</a:t>
            </a:r>
          </a:p>
          <a:p>
            <a:endParaRPr lang="en-IN" dirty="0"/>
          </a:p>
        </p:txBody>
      </p:sp>
    </p:spTree>
    <p:extLst>
      <p:ext uri="{BB962C8B-B14F-4D97-AF65-F5344CB8AC3E}">
        <p14:creationId xmlns:p14="http://schemas.microsoft.com/office/powerpoint/2010/main" val="2215435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BEC0-F763-48C9-8B1F-95E99A9C690A}"/>
              </a:ext>
            </a:extLst>
          </p:cNvPr>
          <p:cNvSpPr>
            <a:spLocks noGrp="1"/>
          </p:cNvSpPr>
          <p:nvPr>
            <p:ph type="title"/>
          </p:nvPr>
        </p:nvSpPr>
        <p:spPr/>
        <p:txBody>
          <a:bodyPr/>
          <a:lstStyle/>
          <a:p>
            <a:r>
              <a:rPr lang="en-IN" dirty="0"/>
              <a:t>Web threats </a:t>
            </a:r>
            <a:r>
              <a:rPr lang="en-US" dirty="0"/>
              <a:t>have the potential to cause:</a:t>
            </a:r>
            <a:endParaRPr lang="en-IN" dirty="0"/>
          </a:p>
        </p:txBody>
      </p:sp>
      <p:sp>
        <p:nvSpPr>
          <p:cNvPr id="3" name="Content Placeholder 2">
            <a:extLst>
              <a:ext uri="{FF2B5EF4-FFF2-40B4-BE49-F238E27FC236}">
                <a16:creationId xmlns:a16="http://schemas.microsoft.com/office/drawing/2014/main" id="{D557ED0C-61EA-4D7C-80BA-AEDF8D39624E}"/>
              </a:ext>
            </a:extLst>
          </p:cNvPr>
          <p:cNvSpPr>
            <a:spLocks noGrp="1"/>
          </p:cNvSpPr>
          <p:nvPr>
            <p:ph idx="1"/>
          </p:nvPr>
        </p:nvSpPr>
        <p:spPr>
          <a:xfrm>
            <a:off x="680321" y="2292626"/>
            <a:ext cx="10743053" cy="4565374"/>
          </a:xfrm>
        </p:spPr>
        <p:txBody>
          <a:bodyPr/>
          <a:lstStyle/>
          <a:p>
            <a:pPr fontAlgn="base"/>
            <a:r>
              <a:rPr lang="en-US" b="1" dirty="0"/>
              <a:t>Access denial.</a:t>
            </a:r>
            <a:r>
              <a:rPr lang="en-US" dirty="0"/>
              <a:t> </a:t>
            </a:r>
          </a:p>
          <a:p>
            <a:pPr fontAlgn="base">
              <a:buFont typeface="Wingdings" panose="05000000000000000000" pitchFamily="2" charset="2"/>
              <a:buChar char="Ø"/>
            </a:pPr>
            <a:r>
              <a:rPr lang="en-US" dirty="0"/>
              <a:t>Prevention of entry to a computer and/or network services</a:t>
            </a:r>
            <a:r>
              <a:rPr lang="en-US" b="1" dirty="0"/>
              <a:t>.</a:t>
            </a:r>
          </a:p>
          <a:p>
            <a:pPr fontAlgn="base"/>
            <a:endParaRPr lang="en-US" dirty="0"/>
          </a:p>
          <a:p>
            <a:pPr fontAlgn="base"/>
            <a:r>
              <a:rPr lang="en-US" b="1" dirty="0"/>
              <a:t>Access acquisition.</a:t>
            </a:r>
            <a:r>
              <a:rPr lang="en-US" dirty="0"/>
              <a:t> </a:t>
            </a:r>
          </a:p>
          <a:p>
            <a:pPr fontAlgn="base">
              <a:buFont typeface="Wingdings" panose="05000000000000000000" pitchFamily="2" charset="2"/>
              <a:buChar char="Ø"/>
            </a:pPr>
            <a:r>
              <a:rPr lang="en-US" dirty="0"/>
              <a:t>Unauthorized or unwanted entry into a private computer and/or network services.</a:t>
            </a:r>
          </a:p>
          <a:p>
            <a:pPr fontAlgn="base">
              <a:buFont typeface="Wingdings" panose="05000000000000000000" pitchFamily="2" charset="2"/>
              <a:buChar char="Ø"/>
            </a:pPr>
            <a:r>
              <a:rPr lang="en-US" dirty="0"/>
              <a:t>Exposing private data without permission, such as photos, account credentials, and sensitive government information.</a:t>
            </a:r>
          </a:p>
          <a:p>
            <a:pPr fontAlgn="base">
              <a:buFont typeface="Wingdings" panose="05000000000000000000" pitchFamily="2" charset="2"/>
              <a:buChar char="Ø"/>
            </a:pPr>
            <a:endParaRPr lang="en-US" dirty="0"/>
          </a:p>
          <a:p>
            <a:endParaRPr lang="en-IN" dirty="0"/>
          </a:p>
        </p:txBody>
      </p:sp>
    </p:spTree>
    <p:extLst>
      <p:ext uri="{BB962C8B-B14F-4D97-AF65-F5344CB8AC3E}">
        <p14:creationId xmlns:p14="http://schemas.microsoft.com/office/powerpoint/2010/main" val="1647195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0CB3F-F722-4CAF-81EE-0C73286E4714}"/>
              </a:ext>
            </a:extLst>
          </p:cNvPr>
          <p:cNvSpPr>
            <a:spLocks noGrp="1"/>
          </p:cNvSpPr>
          <p:nvPr>
            <p:ph type="title"/>
          </p:nvPr>
        </p:nvSpPr>
        <p:spPr/>
        <p:txBody>
          <a:bodyPr/>
          <a:lstStyle/>
          <a:p>
            <a:pPr algn="ctr"/>
            <a:r>
              <a:rPr lang="en-IN" dirty="0"/>
              <a:t>Most Common Web Threats</a:t>
            </a:r>
          </a:p>
        </p:txBody>
      </p:sp>
      <p:sp>
        <p:nvSpPr>
          <p:cNvPr id="3" name="Content Placeholder 2">
            <a:extLst>
              <a:ext uri="{FF2B5EF4-FFF2-40B4-BE49-F238E27FC236}">
                <a16:creationId xmlns:a16="http://schemas.microsoft.com/office/drawing/2014/main" id="{5AFC194C-EE23-444C-9C1D-CEF383512785}"/>
              </a:ext>
            </a:extLst>
          </p:cNvPr>
          <p:cNvSpPr>
            <a:spLocks noGrp="1"/>
          </p:cNvSpPr>
          <p:nvPr>
            <p:ph idx="1"/>
          </p:nvPr>
        </p:nvSpPr>
        <p:spPr>
          <a:xfrm>
            <a:off x="1709530" y="2336872"/>
            <a:ext cx="10482471" cy="4521127"/>
          </a:xfrm>
        </p:spPr>
        <p:txBody>
          <a:bodyPr>
            <a:normAutofit/>
          </a:bodyPr>
          <a:lstStyle/>
          <a:p>
            <a:r>
              <a:rPr lang="en-IN" dirty="0"/>
              <a:t>Spam(1-7)</a:t>
            </a:r>
          </a:p>
          <a:p>
            <a:r>
              <a:rPr lang="en-IN" dirty="0"/>
              <a:t>Adware(8-14)</a:t>
            </a:r>
          </a:p>
          <a:p>
            <a:r>
              <a:rPr lang="en-IN" dirty="0"/>
              <a:t>Trojan(15-21)</a:t>
            </a:r>
          </a:p>
          <a:p>
            <a:r>
              <a:rPr lang="en-IN" dirty="0"/>
              <a:t>Virus(22-28)</a:t>
            </a:r>
          </a:p>
          <a:p>
            <a:r>
              <a:rPr lang="en-IN" dirty="0"/>
              <a:t>Worms(29-35)</a:t>
            </a:r>
          </a:p>
          <a:p>
            <a:r>
              <a:rPr lang="en-IN" dirty="0"/>
              <a:t>Phishing(36-42)</a:t>
            </a:r>
          </a:p>
          <a:p>
            <a:r>
              <a:rPr lang="en-IN" dirty="0"/>
              <a:t>Spyware(43-49)</a:t>
            </a:r>
          </a:p>
          <a:p>
            <a:r>
              <a:rPr lang="en-IN" dirty="0"/>
              <a:t>Keyloggers(50-56)</a:t>
            </a:r>
          </a:p>
          <a:p>
            <a:r>
              <a:rPr lang="en-IN"/>
              <a:t>Pharming(57….remaining)</a:t>
            </a:r>
            <a:endParaRPr lang="en-IN" dirty="0"/>
          </a:p>
        </p:txBody>
      </p:sp>
    </p:spTree>
    <p:extLst>
      <p:ext uri="{BB962C8B-B14F-4D97-AF65-F5344CB8AC3E}">
        <p14:creationId xmlns:p14="http://schemas.microsoft.com/office/powerpoint/2010/main" val="399424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A00B8-5C92-45D1-B200-0D065D44D95F}"/>
              </a:ext>
            </a:extLst>
          </p:cNvPr>
          <p:cNvSpPr>
            <a:spLocks noGrp="1"/>
          </p:cNvSpPr>
          <p:nvPr>
            <p:ph type="title"/>
          </p:nvPr>
        </p:nvSpPr>
        <p:spPr/>
        <p:txBody>
          <a:bodyPr/>
          <a:lstStyle/>
          <a:p>
            <a:pPr algn="ctr"/>
            <a:r>
              <a:rPr lang="en-IN" dirty="0"/>
              <a:t>Hacking and Illegal access</a:t>
            </a:r>
          </a:p>
        </p:txBody>
      </p:sp>
      <p:sp>
        <p:nvSpPr>
          <p:cNvPr id="3" name="Content Placeholder 2">
            <a:extLst>
              <a:ext uri="{FF2B5EF4-FFF2-40B4-BE49-F238E27FC236}">
                <a16:creationId xmlns:a16="http://schemas.microsoft.com/office/drawing/2014/main" id="{CE618882-CC3C-4A7D-B76F-DF9B4E864CEA}"/>
              </a:ext>
            </a:extLst>
          </p:cNvPr>
          <p:cNvSpPr>
            <a:spLocks noGrp="1"/>
          </p:cNvSpPr>
          <p:nvPr>
            <p:ph idx="1"/>
          </p:nvPr>
        </p:nvSpPr>
        <p:spPr>
          <a:xfrm>
            <a:off x="463826" y="2336872"/>
            <a:ext cx="11224591" cy="4521127"/>
          </a:xfrm>
        </p:spPr>
        <p:txBody>
          <a:bodyPr/>
          <a:lstStyle/>
          <a:p>
            <a:r>
              <a:rPr lang="en-US" b="1" dirty="0"/>
              <a:t>Hacking</a:t>
            </a:r>
            <a:r>
              <a:rPr lang="en-US" dirty="0"/>
              <a:t> is the activity of identifying weaknesses in a computer system or a network to exploit the security to gain access to personal data or business data.</a:t>
            </a:r>
          </a:p>
          <a:p>
            <a:pPr lvl="1">
              <a:buFont typeface="Wingdings" panose="05000000000000000000" pitchFamily="2" charset="2"/>
              <a:buChar char="Ø"/>
            </a:pPr>
            <a:r>
              <a:rPr lang="en-US" dirty="0"/>
              <a:t>using a password cracking algorithm</a:t>
            </a:r>
          </a:p>
          <a:p>
            <a:pPr lvl="1">
              <a:buFont typeface="Wingdings" panose="05000000000000000000" pitchFamily="2" charset="2"/>
              <a:buChar char="Ø"/>
            </a:pPr>
            <a:r>
              <a:rPr lang="en-US" dirty="0"/>
              <a:t>Infecting their PC with a malware</a:t>
            </a:r>
          </a:p>
          <a:p>
            <a:pPr lvl="1">
              <a:buFont typeface="Wingdings" panose="05000000000000000000" pitchFamily="2" charset="2"/>
              <a:buChar char="Ø"/>
            </a:pPr>
            <a:endParaRPr lang="en-US" dirty="0"/>
          </a:p>
          <a:p>
            <a:r>
              <a:rPr lang="en-US" dirty="0"/>
              <a:t>Computers get exposed to the outside world and hacking through Internet.</a:t>
            </a:r>
          </a:p>
          <a:p>
            <a:endParaRPr lang="en-US" dirty="0"/>
          </a:p>
          <a:p>
            <a:r>
              <a:rPr lang="en-US" dirty="0"/>
              <a:t>System hacking means using computers to commit fraudulent acts such as fraud, privacy invasion, stealing corporate/personal data, etc.</a:t>
            </a:r>
            <a:endParaRPr lang="en-IN" dirty="0"/>
          </a:p>
        </p:txBody>
      </p:sp>
    </p:spTree>
    <p:extLst>
      <p:ext uri="{BB962C8B-B14F-4D97-AF65-F5344CB8AC3E}">
        <p14:creationId xmlns:p14="http://schemas.microsoft.com/office/powerpoint/2010/main" val="8788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50E9-90CD-419A-8AC0-318279ED8ACE}"/>
              </a:ext>
            </a:extLst>
          </p:cNvPr>
          <p:cNvSpPr>
            <a:spLocks noGrp="1"/>
          </p:cNvSpPr>
          <p:nvPr>
            <p:ph type="title"/>
          </p:nvPr>
        </p:nvSpPr>
        <p:spPr>
          <a:xfrm>
            <a:off x="667069" y="0"/>
            <a:ext cx="9613861" cy="757520"/>
          </a:xfrm>
        </p:spPr>
        <p:txBody>
          <a:bodyPr/>
          <a:lstStyle/>
          <a:p>
            <a:pPr algn="ctr"/>
            <a:r>
              <a:rPr lang="en-US" dirty="0"/>
              <a:t>Hacker</a:t>
            </a:r>
            <a:endParaRPr lang="en-IN" dirty="0"/>
          </a:p>
        </p:txBody>
      </p:sp>
      <p:sp>
        <p:nvSpPr>
          <p:cNvPr id="3" name="Content Placeholder 2">
            <a:extLst>
              <a:ext uri="{FF2B5EF4-FFF2-40B4-BE49-F238E27FC236}">
                <a16:creationId xmlns:a16="http://schemas.microsoft.com/office/drawing/2014/main" id="{80384219-DE16-49AA-B5DD-E6253B84DBBF}"/>
              </a:ext>
            </a:extLst>
          </p:cNvPr>
          <p:cNvSpPr>
            <a:spLocks noGrp="1"/>
          </p:cNvSpPr>
          <p:nvPr>
            <p:ph idx="1"/>
          </p:nvPr>
        </p:nvSpPr>
        <p:spPr>
          <a:xfrm>
            <a:off x="344557" y="901148"/>
            <a:ext cx="11396869" cy="5956851"/>
          </a:xfrm>
        </p:spPr>
        <p:txBody>
          <a:bodyPr/>
          <a:lstStyle/>
          <a:p>
            <a:r>
              <a:rPr lang="en-US" dirty="0"/>
              <a:t>A </a:t>
            </a:r>
            <a:r>
              <a:rPr lang="en-US" b="1" dirty="0"/>
              <a:t>Hacker</a:t>
            </a:r>
            <a:r>
              <a:rPr lang="en-US" dirty="0"/>
              <a:t> is a person who finds and exploits the weakness in computer systems and/or networks to gain access.</a:t>
            </a:r>
          </a:p>
          <a:p>
            <a:pPr lvl="1">
              <a:buFont typeface="Wingdings" panose="05000000000000000000" pitchFamily="2" charset="2"/>
              <a:buChar char="Ø"/>
            </a:pPr>
            <a:r>
              <a:rPr lang="en-IN" dirty="0"/>
              <a:t>skilled computer programmer.</a:t>
            </a:r>
          </a:p>
          <a:p>
            <a:pPr lvl="1">
              <a:buFont typeface="Wingdings" panose="05000000000000000000" pitchFamily="2" charset="2"/>
              <a:buChar char="Ø"/>
            </a:pPr>
            <a:r>
              <a:rPr lang="en-IN" dirty="0"/>
              <a:t>knowledge of computer security.</a:t>
            </a:r>
          </a:p>
          <a:p>
            <a:pPr lvl="1">
              <a:buFont typeface="Wingdings" panose="05000000000000000000" pitchFamily="2" charset="2"/>
              <a:buChar char="Ø"/>
            </a:pPr>
            <a:endParaRPr lang="en-IN" dirty="0"/>
          </a:p>
          <a:p>
            <a:pPr marL="457200" lvl="1" indent="0" algn="ctr">
              <a:buNone/>
            </a:pPr>
            <a:r>
              <a:rPr lang="en-IN" sz="2800" b="1" dirty="0"/>
              <a:t>TYPES OF HACKERS</a:t>
            </a:r>
          </a:p>
        </p:txBody>
      </p:sp>
      <p:pic>
        <p:nvPicPr>
          <p:cNvPr id="5" name="Picture 4">
            <a:extLst>
              <a:ext uri="{FF2B5EF4-FFF2-40B4-BE49-F238E27FC236}">
                <a16:creationId xmlns:a16="http://schemas.microsoft.com/office/drawing/2014/main" id="{7AE32E1F-FF3E-4E0A-BA3D-45901F091205}"/>
              </a:ext>
            </a:extLst>
          </p:cNvPr>
          <p:cNvPicPr/>
          <p:nvPr/>
        </p:nvPicPr>
        <p:blipFill rotWithShape="1">
          <a:blip r:embed="rId2"/>
          <a:srcRect l="1994" t="15074" r="34855" b="37636"/>
          <a:stretch/>
        </p:blipFill>
        <p:spPr bwMode="auto">
          <a:xfrm>
            <a:off x="556591" y="3117572"/>
            <a:ext cx="11078818" cy="37404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83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BF4221B-659E-4AAA-BAEA-BF4FE16282F7}"/>
              </a:ext>
            </a:extLst>
          </p:cNvPr>
          <p:cNvPicPr>
            <a:picLocks noGrp="1"/>
          </p:cNvPicPr>
          <p:nvPr>
            <p:ph idx="1"/>
          </p:nvPr>
        </p:nvPicPr>
        <p:blipFill rotWithShape="1">
          <a:blip r:embed="rId2"/>
          <a:srcRect l="8143" t="10344" r="36185" b="6010"/>
          <a:stretch/>
        </p:blipFill>
        <p:spPr bwMode="auto">
          <a:xfrm>
            <a:off x="397565" y="0"/>
            <a:ext cx="11383618" cy="6858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61140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1196-527A-4769-BF66-ED801EF34426}"/>
              </a:ext>
            </a:extLst>
          </p:cNvPr>
          <p:cNvSpPr>
            <a:spLocks noGrp="1"/>
          </p:cNvSpPr>
          <p:nvPr>
            <p:ph type="title"/>
          </p:nvPr>
        </p:nvSpPr>
        <p:spPr/>
        <p:txBody>
          <a:bodyPr/>
          <a:lstStyle/>
          <a:p>
            <a:pPr algn="ctr"/>
            <a:r>
              <a:rPr lang="en-IN" b="1" dirty="0"/>
              <a:t>Prevention from Getting Hacked</a:t>
            </a:r>
            <a:endParaRPr lang="en-IN" dirty="0"/>
          </a:p>
        </p:txBody>
      </p:sp>
      <p:sp>
        <p:nvSpPr>
          <p:cNvPr id="3" name="Content Placeholder 2">
            <a:extLst>
              <a:ext uri="{FF2B5EF4-FFF2-40B4-BE49-F238E27FC236}">
                <a16:creationId xmlns:a16="http://schemas.microsoft.com/office/drawing/2014/main" id="{210BC1EC-C175-41C3-940E-3CB34CA98232}"/>
              </a:ext>
            </a:extLst>
          </p:cNvPr>
          <p:cNvSpPr>
            <a:spLocks noGrp="1"/>
          </p:cNvSpPr>
          <p:nvPr>
            <p:ph idx="1"/>
          </p:nvPr>
        </p:nvSpPr>
        <p:spPr>
          <a:xfrm>
            <a:off x="503583" y="2336872"/>
            <a:ext cx="11145078" cy="4521127"/>
          </a:xfrm>
        </p:spPr>
        <p:txBody>
          <a:bodyPr/>
          <a:lstStyle/>
          <a:p>
            <a:r>
              <a:rPr lang="en-IN" b="1" dirty="0"/>
              <a:t>Software Update</a:t>
            </a:r>
          </a:p>
          <a:p>
            <a:r>
              <a:rPr lang="en-US" b="1" dirty="0"/>
              <a:t>Use Unique Passwords for Different Accounts</a:t>
            </a:r>
          </a:p>
          <a:p>
            <a:r>
              <a:rPr lang="en-IN" b="1" dirty="0"/>
              <a:t>HTTPS Encryption</a:t>
            </a:r>
          </a:p>
          <a:p>
            <a:r>
              <a:rPr lang="en-US" b="1" dirty="0"/>
              <a:t>Avoid Clicking on Ads or Strange Links</a:t>
            </a:r>
          </a:p>
          <a:p>
            <a:r>
              <a:rPr lang="en-US" b="1" dirty="0"/>
              <a:t>Change the Default Username and Password on Your Router and Smart Device</a:t>
            </a:r>
          </a:p>
          <a:p>
            <a:r>
              <a:rPr lang="en-IN" b="1" dirty="0"/>
              <a:t>Download from First-party Sources</a:t>
            </a:r>
          </a:p>
          <a:p>
            <a:r>
              <a:rPr lang="en-IN" b="1" dirty="0"/>
              <a:t>Install Antivirus Software</a:t>
            </a:r>
          </a:p>
          <a:p>
            <a:r>
              <a:rPr lang="en-IN" b="1" dirty="0"/>
              <a:t>Use a VPN</a:t>
            </a:r>
          </a:p>
          <a:p>
            <a:r>
              <a:rPr lang="en-IN" b="1" dirty="0"/>
              <a:t>Use Two-factor Authentication</a:t>
            </a:r>
          </a:p>
          <a:p>
            <a:endParaRPr lang="en-IN" dirty="0"/>
          </a:p>
        </p:txBody>
      </p:sp>
    </p:spTree>
    <p:extLst>
      <p:ext uri="{BB962C8B-B14F-4D97-AF65-F5344CB8AC3E}">
        <p14:creationId xmlns:p14="http://schemas.microsoft.com/office/powerpoint/2010/main" val="3786932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43B6-78FD-452B-8482-B1BAE4D03579}"/>
              </a:ext>
            </a:extLst>
          </p:cNvPr>
          <p:cNvSpPr>
            <a:spLocks noGrp="1"/>
          </p:cNvSpPr>
          <p:nvPr>
            <p:ph type="title"/>
          </p:nvPr>
        </p:nvSpPr>
        <p:spPr/>
        <p:txBody>
          <a:bodyPr/>
          <a:lstStyle/>
          <a:p>
            <a:pPr algn="ctr"/>
            <a:r>
              <a:rPr lang="en-US" dirty="0"/>
              <a:t>Introduction</a:t>
            </a:r>
            <a:endParaRPr lang="en-IN" dirty="0"/>
          </a:p>
        </p:txBody>
      </p:sp>
      <p:sp>
        <p:nvSpPr>
          <p:cNvPr id="3" name="Content Placeholder 2">
            <a:extLst>
              <a:ext uri="{FF2B5EF4-FFF2-40B4-BE49-F238E27FC236}">
                <a16:creationId xmlns:a16="http://schemas.microsoft.com/office/drawing/2014/main" id="{7B286963-2C80-421D-A51B-3C87C5C47D0D}"/>
              </a:ext>
            </a:extLst>
          </p:cNvPr>
          <p:cNvSpPr>
            <a:spLocks noGrp="1"/>
          </p:cNvSpPr>
          <p:nvPr>
            <p:ph idx="1"/>
          </p:nvPr>
        </p:nvSpPr>
        <p:spPr>
          <a:xfrm>
            <a:off x="0" y="2336872"/>
            <a:ext cx="12191999" cy="4521128"/>
          </a:xfrm>
        </p:spPr>
        <p:txBody>
          <a:bodyPr>
            <a:normAutofit fontScale="92500" lnSpcReduction="10000"/>
          </a:bodyPr>
          <a:lstStyle/>
          <a:p>
            <a:r>
              <a:rPr lang="en-US" dirty="0"/>
              <a:t>The investigation of criminal activity that has occurred on the Internet.</a:t>
            </a:r>
          </a:p>
          <a:p>
            <a:endParaRPr lang="en-US" dirty="0"/>
          </a:p>
          <a:p>
            <a:r>
              <a:rPr lang="en-US" dirty="0"/>
              <a:t>analysis of the origins, contents, patterns and transmission paths of email and Web pages as well as browser history and Web server scripts and header messages</a:t>
            </a:r>
          </a:p>
          <a:p>
            <a:endParaRPr lang="en-US" dirty="0"/>
          </a:p>
          <a:p>
            <a:r>
              <a:rPr lang="en-US" i="1" dirty="0"/>
              <a:t>Internet forensics</a:t>
            </a:r>
            <a:r>
              <a:rPr lang="en-US" dirty="0"/>
              <a:t> shifts that focus from an individual machine to the Internet at large. </a:t>
            </a:r>
          </a:p>
          <a:p>
            <a:endParaRPr lang="en-US" dirty="0"/>
          </a:p>
          <a:p>
            <a:r>
              <a:rPr lang="en-US" dirty="0"/>
              <a:t>Protocols that handle Internet traffic were not designed to address the problems of spam, viruses, and so forth.</a:t>
            </a:r>
          </a:p>
          <a:p>
            <a:endParaRPr lang="en-US" dirty="0"/>
          </a:p>
          <a:p>
            <a:r>
              <a:rPr lang="en-US" dirty="0"/>
              <a:t>The layout of files on a web site or the way that email headers are forged can play the same role as a fingerprint at a physical crime scene.</a:t>
            </a:r>
            <a:endParaRPr lang="en-IN" dirty="0"/>
          </a:p>
        </p:txBody>
      </p:sp>
    </p:spTree>
    <p:extLst>
      <p:ext uri="{BB962C8B-B14F-4D97-AF65-F5344CB8AC3E}">
        <p14:creationId xmlns:p14="http://schemas.microsoft.com/office/powerpoint/2010/main" val="1616320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437E-28C2-46AC-A2F9-B1B773F6D1D6}"/>
              </a:ext>
            </a:extLst>
          </p:cNvPr>
          <p:cNvSpPr>
            <a:spLocks noGrp="1"/>
          </p:cNvSpPr>
          <p:nvPr>
            <p:ph type="title"/>
          </p:nvPr>
        </p:nvSpPr>
        <p:spPr/>
        <p:txBody>
          <a:bodyPr/>
          <a:lstStyle/>
          <a:p>
            <a:pPr algn="ctr"/>
            <a:r>
              <a:rPr lang="en-IN" dirty="0"/>
              <a:t>Obscene </a:t>
            </a:r>
            <a:r>
              <a:rPr lang="en-IN"/>
              <a:t>and Indecent </a:t>
            </a:r>
            <a:r>
              <a:rPr lang="en-IN" dirty="0"/>
              <a:t>transmission</a:t>
            </a:r>
          </a:p>
        </p:txBody>
      </p:sp>
      <p:sp>
        <p:nvSpPr>
          <p:cNvPr id="3" name="Content Placeholder 2">
            <a:extLst>
              <a:ext uri="{FF2B5EF4-FFF2-40B4-BE49-F238E27FC236}">
                <a16:creationId xmlns:a16="http://schemas.microsoft.com/office/drawing/2014/main" id="{02BA96E4-6531-4E78-BCEB-0D64CBFB369B}"/>
              </a:ext>
            </a:extLst>
          </p:cNvPr>
          <p:cNvSpPr>
            <a:spLocks noGrp="1"/>
          </p:cNvSpPr>
          <p:nvPr>
            <p:ph idx="1"/>
          </p:nvPr>
        </p:nvSpPr>
        <p:spPr>
          <a:xfrm>
            <a:off x="318052" y="2336872"/>
            <a:ext cx="11529391" cy="4521127"/>
          </a:xfrm>
        </p:spPr>
        <p:txBody>
          <a:bodyPr>
            <a:normAutofit/>
          </a:bodyPr>
          <a:lstStyle/>
          <a:p>
            <a:r>
              <a:rPr lang="en-US" dirty="0"/>
              <a:t>Obscenity is a global and complex issue because it involves other related issues like decency and morality which varies from society to society. </a:t>
            </a:r>
          </a:p>
          <a:p>
            <a:endParaRPr lang="en-US" dirty="0"/>
          </a:p>
          <a:p>
            <a:r>
              <a:rPr lang="en-US" dirty="0"/>
              <a:t>Cyber Obscenity is a threat to the internet users all over the world.</a:t>
            </a:r>
          </a:p>
          <a:p>
            <a:endParaRPr lang="en-US" dirty="0"/>
          </a:p>
          <a:p>
            <a:r>
              <a:rPr lang="en-US" dirty="0"/>
              <a:t>Dissemination of obscene materials is believed to one of the largest business on the internet today.</a:t>
            </a:r>
          </a:p>
          <a:p>
            <a:endParaRPr lang="en-US" dirty="0"/>
          </a:p>
          <a:p>
            <a:r>
              <a:rPr lang="en-US" dirty="0"/>
              <a:t>Pornography is not illegal in many countries, child pornography is strictly illegal in many countries.</a:t>
            </a:r>
          </a:p>
          <a:p>
            <a:endParaRPr lang="en-US" dirty="0"/>
          </a:p>
          <a:p>
            <a:endParaRPr lang="en-IN" dirty="0"/>
          </a:p>
        </p:txBody>
      </p:sp>
    </p:spTree>
    <p:extLst>
      <p:ext uri="{BB962C8B-B14F-4D97-AF65-F5344CB8AC3E}">
        <p14:creationId xmlns:p14="http://schemas.microsoft.com/office/powerpoint/2010/main" val="316060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B07809-F866-403E-ACA1-A375183BE9B7}"/>
              </a:ext>
            </a:extLst>
          </p:cNvPr>
          <p:cNvSpPr>
            <a:spLocks noGrp="1"/>
          </p:cNvSpPr>
          <p:nvPr>
            <p:ph idx="1"/>
          </p:nvPr>
        </p:nvSpPr>
        <p:spPr>
          <a:xfrm>
            <a:off x="490331" y="1987825"/>
            <a:ext cx="11277600" cy="4744277"/>
          </a:xfrm>
        </p:spPr>
        <p:txBody>
          <a:bodyPr/>
          <a:lstStyle/>
          <a:p>
            <a:r>
              <a:rPr lang="en-US" dirty="0"/>
              <a:t>Most of the obscene images seen in the pornographic sites are morphed photographs.</a:t>
            </a:r>
          </a:p>
          <a:p>
            <a:pPr lvl="1">
              <a:buFont typeface="Wingdings" panose="05000000000000000000" pitchFamily="2" charset="2"/>
              <a:buChar char="Ø"/>
            </a:pPr>
            <a:r>
              <a:rPr lang="en-US" dirty="0"/>
              <a:t>In certain cases ex-boy friend had morphed the picture of his girl friend as obscene image and publishes it in social networking sites. </a:t>
            </a:r>
          </a:p>
          <a:p>
            <a:pPr lvl="1">
              <a:buFont typeface="Wingdings" panose="05000000000000000000" pitchFamily="2" charset="2"/>
              <a:buChar char="Ø"/>
            </a:pPr>
            <a:r>
              <a:rPr lang="en-US" dirty="0"/>
              <a:t>In another case, disgruntled employee had morphed his employer's picture as obscene image and publishes it in social networking sites.</a:t>
            </a:r>
          </a:p>
          <a:p>
            <a:pPr lvl="1">
              <a:buFont typeface="Wingdings" panose="05000000000000000000" pitchFamily="2" charset="2"/>
              <a:buChar char="Ø"/>
            </a:pPr>
            <a:endParaRPr lang="en-US" dirty="0"/>
          </a:p>
          <a:p>
            <a:r>
              <a:rPr lang="en-US" dirty="0"/>
              <a:t>In these types of cases obscene materials can be removed from the social networking sites, you tube by lodging a complaint with the appropriate authorities with the help of a techno legal expert. </a:t>
            </a:r>
          </a:p>
          <a:p>
            <a:endParaRPr lang="en-US" dirty="0"/>
          </a:p>
          <a:p>
            <a:r>
              <a:rPr lang="en-US" dirty="0"/>
              <a:t>The offender can also be identified with the help of IP address from where the obscene materials were uploaded.</a:t>
            </a:r>
            <a:endParaRPr lang="en-IN" dirty="0"/>
          </a:p>
        </p:txBody>
      </p:sp>
    </p:spTree>
    <p:extLst>
      <p:ext uri="{BB962C8B-B14F-4D97-AF65-F5344CB8AC3E}">
        <p14:creationId xmlns:p14="http://schemas.microsoft.com/office/powerpoint/2010/main" val="753665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C15A9-2136-4C22-AB29-2B03EC292CF1}"/>
              </a:ext>
            </a:extLst>
          </p:cNvPr>
          <p:cNvSpPr>
            <a:spLocks noGrp="1"/>
          </p:cNvSpPr>
          <p:nvPr>
            <p:ph type="title"/>
          </p:nvPr>
        </p:nvSpPr>
        <p:spPr/>
        <p:txBody>
          <a:bodyPr/>
          <a:lstStyle/>
          <a:p>
            <a:pPr algn="ctr"/>
            <a:r>
              <a:rPr lang="en-US" b="1" dirty="0"/>
              <a:t>Cyber Crimes under </a:t>
            </a:r>
            <a:r>
              <a:rPr lang="en-US" b="1"/>
              <a:t>IT Act</a:t>
            </a:r>
            <a:endParaRPr lang="en-IN" dirty="0"/>
          </a:p>
        </p:txBody>
      </p:sp>
      <p:sp>
        <p:nvSpPr>
          <p:cNvPr id="3" name="Content Placeholder 2">
            <a:extLst>
              <a:ext uri="{FF2B5EF4-FFF2-40B4-BE49-F238E27FC236}">
                <a16:creationId xmlns:a16="http://schemas.microsoft.com/office/drawing/2014/main" id="{4B1554C2-B8EE-4AA0-AC95-3869719573C6}"/>
              </a:ext>
            </a:extLst>
          </p:cNvPr>
          <p:cNvSpPr>
            <a:spLocks noGrp="1"/>
          </p:cNvSpPr>
          <p:nvPr>
            <p:ph idx="1"/>
          </p:nvPr>
        </p:nvSpPr>
        <p:spPr>
          <a:xfrm>
            <a:off x="503583" y="2266122"/>
            <a:ext cx="11171582" cy="4591878"/>
          </a:xfrm>
        </p:spPr>
        <p:txBody>
          <a:bodyPr>
            <a:normAutofit/>
          </a:bodyPr>
          <a:lstStyle/>
          <a:p>
            <a:r>
              <a:rPr lang="en-US" dirty="0"/>
              <a:t>Transmission or publication of obscene material</a:t>
            </a:r>
          </a:p>
          <a:p>
            <a:pPr lvl="1">
              <a:buFont typeface="Wingdings" panose="05000000000000000000" pitchFamily="2" charset="2"/>
              <a:buChar char="Ø"/>
            </a:pPr>
            <a:r>
              <a:rPr lang="en-US" dirty="0"/>
              <a:t>Section 67 of the said Act punishes publication or transmission of obscene content in electronic form. On first conviction, imprisonment of a term </a:t>
            </a:r>
            <a:r>
              <a:rPr lang="en-US" dirty="0" err="1"/>
              <a:t>upto</a:t>
            </a:r>
            <a:r>
              <a:rPr lang="en-US" dirty="0"/>
              <a:t> three years and fine is prescribed which may extend </a:t>
            </a:r>
            <a:r>
              <a:rPr lang="en-US" dirty="0" err="1"/>
              <a:t>upto</a:t>
            </a:r>
            <a:r>
              <a:rPr lang="en-US" dirty="0"/>
              <a:t> Rs.5.00 Lacs.</a:t>
            </a:r>
          </a:p>
          <a:p>
            <a:pPr lvl="1">
              <a:buFont typeface="Wingdings" panose="05000000000000000000" pitchFamily="2" charset="2"/>
              <a:buChar char="Ø"/>
            </a:pPr>
            <a:endParaRPr lang="en-US" dirty="0"/>
          </a:p>
          <a:p>
            <a:r>
              <a:rPr lang="en-US" dirty="0"/>
              <a:t>Transmitting or publishing sexually explicit acts in electronic form</a:t>
            </a:r>
          </a:p>
          <a:p>
            <a:pPr lvl="1">
              <a:buFont typeface="Wingdings" panose="05000000000000000000" pitchFamily="2" charset="2"/>
              <a:buChar char="Ø"/>
            </a:pPr>
            <a:r>
              <a:rPr lang="en-US" dirty="0"/>
              <a:t>Section 67A provides punishment for publishing or transmitting obscene digital content containing sexual explicit acts. This could be any adult content videos or MMS or short clips or images including 'selfies' (self clicked images) . As per 67A of I.T. Act punishment on first conviction is imprisonment of a term which may extend to five years and fine which may extend </a:t>
            </a:r>
            <a:r>
              <a:rPr lang="en-US" dirty="0" err="1"/>
              <a:t>upto</a:t>
            </a:r>
            <a:r>
              <a:rPr lang="en-US" dirty="0"/>
              <a:t> Rs.10.00 Lacs.</a:t>
            </a:r>
          </a:p>
          <a:p>
            <a:pPr lvl="1">
              <a:buFont typeface="Wingdings" panose="05000000000000000000" pitchFamily="2" charset="2"/>
              <a:buChar char="Ø"/>
            </a:pPr>
            <a:endParaRPr lang="en-US" dirty="0"/>
          </a:p>
          <a:p>
            <a:endParaRPr lang="en-US" dirty="0"/>
          </a:p>
          <a:p>
            <a:endParaRPr lang="en-US" dirty="0"/>
          </a:p>
          <a:p>
            <a:endParaRPr lang="en-IN" dirty="0"/>
          </a:p>
        </p:txBody>
      </p:sp>
    </p:spTree>
    <p:extLst>
      <p:ext uri="{BB962C8B-B14F-4D97-AF65-F5344CB8AC3E}">
        <p14:creationId xmlns:p14="http://schemas.microsoft.com/office/powerpoint/2010/main" val="680234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C982F3-7E76-40AB-877D-0CC2F99AC27D}"/>
              </a:ext>
            </a:extLst>
          </p:cNvPr>
          <p:cNvSpPr>
            <a:spLocks noGrp="1"/>
          </p:cNvSpPr>
          <p:nvPr>
            <p:ph idx="1"/>
          </p:nvPr>
        </p:nvSpPr>
        <p:spPr>
          <a:xfrm>
            <a:off x="556591" y="1590261"/>
            <a:ext cx="11198087" cy="5267738"/>
          </a:xfrm>
        </p:spPr>
        <p:txBody>
          <a:bodyPr/>
          <a:lstStyle/>
          <a:p>
            <a:r>
              <a:rPr lang="en-US" dirty="0"/>
              <a:t>Child pornography and child grooming</a:t>
            </a:r>
          </a:p>
          <a:p>
            <a:pPr lvl="1">
              <a:buFont typeface="Wingdings" panose="05000000000000000000" pitchFamily="2" charset="2"/>
              <a:buChar char="Ø"/>
            </a:pPr>
            <a:r>
              <a:rPr lang="en-US" dirty="0"/>
              <a:t>Section 67B punishes child pornography, child grooming or </a:t>
            </a:r>
            <a:r>
              <a:rPr lang="en-US" dirty="0" err="1"/>
              <a:t>exploitation.This</a:t>
            </a:r>
            <a:r>
              <a:rPr lang="en-US" dirty="0"/>
              <a:t> Section was added by IT (Amendment) Act, 2008. According to this Section, if any person publishes or transmits material depicting children in sexually explicit acts in electronic form or creates images text, collects, seeks, downloads, advertises, promotes or distributes content that depicts children in obscene or in sexually explicit manner, such person is punishable with imprisonment for a term which may extend </a:t>
            </a:r>
            <a:r>
              <a:rPr lang="en-US" dirty="0" err="1"/>
              <a:t>upto</a:t>
            </a:r>
            <a:r>
              <a:rPr lang="en-US" dirty="0"/>
              <a:t> five years and imposed fine which may extend </a:t>
            </a:r>
            <a:r>
              <a:rPr lang="en-US" dirty="0" err="1"/>
              <a:t>upto</a:t>
            </a:r>
            <a:r>
              <a:rPr lang="en-US" dirty="0"/>
              <a:t> Rs.10.00 Lacs.</a:t>
            </a:r>
          </a:p>
          <a:p>
            <a:pPr lvl="1">
              <a:buFont typeface="Wingdings" panose="05000000000000000000" pitchFamily="2" charset="2"/>
              <a:buChar char="Ø"/>
            </a:pPr>
            <a:endParaRPr lang="en-US" dirty="0"/>
          </a:p>
          <a:p>
            <a:r>
              <a:rPr lang="en-US" dirty="0"/>
              <a:t>Protection of Children from Sexual Offences Act, 2012 ( POCSO):-</a:t>
            </a:r>
          </a:p>
          <a:p>
            <a:pPr lvl="1">
              <a:buFont typeface="Wingdings" panose="05000000000000000000" pitchFamily="2" charset="2"/>
              <a:buChar char="Ø"/>
            </a:pPr>
            <a:r>
              <a:rPr lang="en-US" dirty="0"/>
              <a:t>In </a:t>
            </a:r>
            <a:r>
              <a:rPr lang="en-US" dirty="0" err="1"/>
              <a:t>addition,the</a:t>
            </a:r>
            <a:r>
              <a:rPr lang="en-US" dirty="0"/>
              <a:t> POCSO Act was enacted in year 2012 to provide legal protection against sexual assault, sexual harassment and child pornography. Section 12 provides that the offence of sexual harassment shall be punishable with imprisonment for a term which may extend to three years and also imposition of fine.</a:t>
            </a:r>
          </a:p>
          <a:p>
            <a:endParaRPr lang="en-IN" dirty="0"/>
          </a:p>
        </p:txBody>
      </p:sp>
    </p:spTree>
    <p:extLst>
      <p:ext uri="{BB962C8B-B14F-4D97-AF65-F5344CB8AC3E}">
        <p14:creationId xmlns:p14="http://schemas.microsoft.com/office/powerpoint/2010/main" val="554236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F7B1D-457D-4777-BC7C-747595867B94}"/>
              </a:ext>
            </a:extLst>
          </p:cNvPr>
          <p:cNvSpPr>
            <a:spLocks noGrp="1"/>
          </p:cNvSpPr>
          <p:nvPr>
            <p:ph type="title"/>
          </p:nvPr>
        </p:nvSpPr>
        <p:spPr/>
        <p:txBody>
          <a:bodyPr/>
          <a:lstStyle/>
          <a:p>
            <a:pPr algn="ctr"/>
            <a:r>
              <a:rPr lang="en-IN" dirty="0"/>
              <a:t>Domain Name Ownership Investigation</a:t>
            </a:r>
          </a:p>
        </p:txBody>
      </p:sp>
      <p:sp>
        <p:nvSpPr>
          <p:cNvPr id="3" name="Content Placeholder 2">
            <a:extLst>
              <a:ext uri="{FF2B5EF4-FFF2-40B4-BE49-F238E27FC236}">
                <a16:creationId xmlns:a16="http://schemas.microsoft.com/office/drawing/2014/main" id="{D0A5CD60-DA32-4850-A6B3-D0BEFB864589}"/>
              </a:ext>
            </a:extLst>
          </p:cNvPr>
          <p:cNvSpPr>
            <a:spLocks noGrp="1"/>
          </p:cNvSpPr>
          <p:nvPr>
            <p:ph idx="1"/>
          </p:nvPr>
        </p:nvSpPr>
        <p:spPr>
          <a:xfrm>
            <a:off x="410817" y="2160104"/>
            <a:ext cx="11317357" cy="4697895"/>
          </a:xfrm>
        </p:spPr>
        <p:txBody>
          <a:bodyPr>
            <a:normAutofit fontScale="92500" lnSpcReduction="10000"/>
          </a:bodyPr>
          <a:lstStyle/>
          <a:p>
            <a:r>
              <a:rPr lang="en-US" dirty="0" err="1"/>
              <a:t>DomainTools</a:t>
            </a:r>
            <a:r>
              <a:rPr lang="en-US" dirty="0"/>
              <a:t> research and monitoring tools give you access to the most comprehensive database of domain name registration data, hosting history, IP address change events, screenshots, and other related DNS intelligence.</a:t>
            </a:r>
          </a:p>
          <a:p>
            <a:endParaRPr lang="en-US" dirty="0"/>
          </a:p>
          <a:p>
            <a:r>
              <a:rPr lang="en-US" dirty="0"/>
              <a:t>There are several tools like </a:t>
            </a:r>
            <a:r>
              <a:rPr lang="en-US" b="1" dirty="0" err="1"/>
              <a:t>Whois</a:t>
            </a:r>
            <a:r>
              <a:rPr lang="en-US" dirty="0"/>
              <a:t> that can help to trace the owner of a domain.</a:t>
            </a:r>
          </a:p>
          <a:p>
            <a:endParaRPr lang="en-US" dirty="0"/>
          </a:p>
          <a:p>
            <a:r>
              <a:rPr lang="en-US" dirty="0"/>
              <a:t>Sometimes the domain name is hidden through privacy protection. In such instances, Cyber Forensic Investigators can help to reveal the cryptic owner of the domain.</a:t>
            </a:r>
          </a:p>
          <a:p>
            <a:endParaRPr lang="en-US" dirty="0"/>
          </a:p>
          <a:p>
            <a:r>
              <a:rPr lang="en-US" dirty="0"/>
              <a:t>There are a few things you need to know up front: </a:t>
            </a:r>
          </a:p>
          <a:p>
            <a:pPr lvl="1">
              <a:buFont typeface="Wingdings" panose="05000000000000000000" pitchFamily="2" charset="2"/>
              <a:buChar char="Ø"/>
            </a:pPr>
            <a:r>
              <a:rPr lang="en-US" dirty="0"/>
              <a:t>There is no guarantee that you will learn who owns a domain name. </a:t>
            </a:r>
          </a:p>
          <a:p>
            <a:pPr lvl="1">
              <a:buFont typeface="Wingdings" panose="05000000000000000000" pitchFamily="2" charset="2"/>
              <a:buChar char="Ø"/>
            </a:pPr>
            <a:r>
              <a:rPr lang="en-US" dirty="0"/>
              <a:t>Domain names are registered on an annual basis via domain name registrars, such as </a:t>
            </a:r>
            <a:r>
              <a:rPr lang="en-US" u="sng" dirty="0">
                <a:hlinkClick r:id="rId2"/>
              </a:rPr>
              <a:t>Network Solutions</a:t>
            </a:r>
            <a:r>
              <a:rPr lang="en-US" dirty="0"/>
              <a:t>. </a:t>
            </a:r>
          </a:p>
          <a:p>
            <a:pPr lvl="1">
              <a:buFont typeface="Wingdings" panose="05000000000000000000" pitchFamily="2" charset="2"/>
              <a:buChar char="Ø"/>
            </a:pPr>
            <a:r>
              <a:rPr lang="en-US" dirty="0"/>
              <a:t>Domain names can be registered for as long as 10 years at a time;</a:t>
            </a:r>
          </a:p>
          <a:p>
            <a:endParaRPr lang="en-IN" dirty="0"/>
          </a:p>
        </p:txBody>
      </p:sp>
    </p:spTree>
    <p:extLst>
      <p:ext uri="{BB962C8B-B14F-4D97-AF65-F5344CB8AC3E}">
        <p14:creationId xmlns:p14="http://schemas.microsoft.com/office/powerpoint/2010/main" val="5376252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6D867-908F-4318-9D40-EDF4B5EB36E8}"/>
              </a:ext>
            </a:extLst>
          </p:cNvPr>
          <p:cNvSpPr>
            <a:spLocks noGrp="1"/>
          </p:cNvSpPr>
          <p:nvPr>
            <p:ph type="title"/>
          </p:nvPr>
        </p:nvSpPr>
        <p:spPr/>
        <p:txBody>
          <a:bodyPr/>
          <a:lstStyle/>
          <a:p>
            <a:pPr algn="ctr"/>
            <a:r>
              <a:rPr lang="en-IN" dirty="0"/>
              <a:t>WHOIS</a:t>
            </a:r>
          </a:p>
        </p:txBody>
      </p:sp>
      <p:sp>
        <p:nvSpPr>
          <p:cNvPr id="3" name="Content Placeholder 2">
            <a:extLst>
              <a:ext uri="{FF2B5EF4-FFF2-40B4-BE49-F238E27FC236}">
                <a16:creationId xmlns:a16="http://schemas.microsoft.com/office/drawing/2014/main" id="{893B01D0-BB8D-4CCE-99C7-552826A5BB40}"/>
              </a:ext>
            </a:extLst>
          </p:cNvPr>
          <p:cNvSpPr>
            <a:spLocks noGrp="1"/>
          </p:cNvSpPr>
          <p:nvPr>
            <p:ph idx="1"/>
          </p:nvPr>
        </p:nvSpPr>
        <p:spPr>
          <a:xfrm>
            <a:off x="680321" y="2120348"/>
            <a:ext cx="10835818" cy="4737651"/>
          </a:xfrm>
        </p:spPr>
        <p:txBody>
          <a:bodyPr/>
          <a:lstStyle/>
          <a:p>
            <a:r>
              <a:rPr lang="en-US" dirty="0"/>
              <a:t>When you register a domain name, ICANN, the Internet Corporation for Assigned Names and Numbers, requires your registrar to submit your personal contact information to the WHOIS database. </a:t>
            </a:r>
          </a:p>
          <a:p>
            <a:endParaRPr lang="en-US" dirty="0"/>
          </a:p>
          <a:p>
            <a:r>
              <a:rPr lang="en-US" dirty="0"/>
              <a:t>This listing will include your name, address, phone number, email address and domain name expiration date. </a:t>
            </a:r>
          </a:p>
          <a:p>
            <a:endParaRPr lang="en-US" dirty="0"/>
          </a:p>
          <a:p>
            <a:r>
              <a:rPr lang="en-US" dirty="0"/>
              <a:t>Your website hosting IP address and host name will also be listed. </a:t>
            </a:r>
          </a:p>
          <a:p>
            <a:endParaRPr lang="en-US" dirty="0"/>
          </a:p>
          <a:p>
            <a:r>
              <a:rPr lang="en-US" dirty="0"/>
              <a:t>Once your listing appears in this directory, it’s available to anyone who wants to check domain names using a WHOIS search tool.</a:t>
            </a:r>
            <a:endParaRPr lang="en-IN" dirty="0"/>
          </a:p>
        </p:txBody>
      </p:sp>
    </p:spTree>
    <p:extLst>
      <p:ext uri="{BB962C8B-B14F-4D97-AF65-F5344CB8AC3E}">
        <p14:creationId xmlns:p14="http://schemas.microsoft.com/office/powerpoint/2010/main" val="566572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29E691-95D3-4553-8864-89A2A9ACFBBD}"/>
              </a:ext>
            </a:extLst>
          </p:cNvPr>
          <p:cNvSpPr>
            <a:spLocks noGrp="1"/>
          </p:cNvSpPr>
          <p:nvPr>
            <p:ph idx="1"/>
          </p:nvPr>
        </p:nvSpPr>
        <p:spPr>
          <a:xfrm>
            <a:off x="503583" y="675860"/>
            <a:ext cx="11184834" cy="6056243"/>
          </a:xfrm>
        </p:spPr>
        <p:txBody>
          <a:bodyPr>
            <a:normAutofit lnSpcReduction="10000"/>
          </a:bodyPr>
          <a:lstStyle/>
          <a:p>
            <a:r>
              <a:rPr lang="en-US" dirty="0" err="1"/>
              <a:t>Whois</a:t>
            </a:r>
            <a:r>
              <a:rPr lang="en-US" dirty="0"/>
              <a:t> are public databases which allow to visualize all details about a domain name. They are published and updated by each extension's registry.</a:t>
            </a:r>
          </a:p>
          <a:p>
            <a:endParaRPr lang="en-US" dirty="0"/>
          </a:p>
          <a:p>
            <a:r>
              <a:rPr lang="en-US" dirty="0"/>
              <a:t>WHOIS Lookup results </a:t>
            </a:r>
            <a:r>
              <a:rPr lang="en-US" b="1" dirty="0"/>
              <a:t>will reveal who or what entity owns or manages that domain name</a:t>
            </a:r>
            <a:r>
              <a:rPr lang="en-US" dirty="0"/>
              <a:t>, including their contact information such as name, phone number and address.</a:t>
            </a:r>
          </a:p>
          <a:p>
            <a:endParaRPr lang="en-US" dirty="0"/>
          </a:p>
          <a:p>
            <a:r>
              <a:rPr lang="en-US" dirty="0" err="1"/>
              <a:t>Whois</a:t>
            </a:r>
            <a:r>
              <a:rPr lang="en-US" dirty="0"/>
              <a:t> is a widely used Internet record listing that identifies who owns a domain and how to get in contact with them. </a:t>
            </a:r>
          </a:p>
          <a:p>
            <a:endParaRPr lang="en-US" dirty="0"/>
          </a:p>
          <a:p>
            <a:r>
              <a:rPr lang="en-US" dirty="0"/>
              <a:t>The Internet Corporation for Assigned Names and Numbers (ICANN) regulates domain name registration and ownership. </a:t>
            </a:r>
          </a:p>
          <a:p>
            <a:endParaRPr lang="en-US" dirty="0"/>
          </a:p>
          <a:p>
            <a:r>
              <a:rPr lang="en-US" dirty="0" err="1"/>
              <a:t>Whois</a:t>
            </a:r>
            <a:r>
              <a:rPr lang="en-US" dirty="0"/>
              <a:t> records have proven to be extremely useful and have developed into an essential resource for maintaining the integrity of the domain name registration and website ownership process.</a:t>
            </a:r>
            <a:endParaRPr lang="en-IN" dirty="0"/>
          </a:p>
        </p:txBody>
      </p:sp>
    </p:spTree>
    <p:extLst>
      <p:ext uri="{BB962C8B-B14F-4D97-AF65-F5344CB8AC3E}">
        <p14:creationId xmlns:p14="http://schemas.microsoft.com/office/powerpoint/2010/main" val="1895033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FEB2-423C-4E23-A998-79B25CD713CC}"/>
              </a:ext>
            </a:extLst>
          </p:cNvPr>
          <p:cNvSpPr>
            <a:spLocks noGrp="1"/>
          </p:cNvSpPr>
          <p:nvPr>
            <p:ph type="title"/>
          </p:nvPr>
        </p:nvSpPr>
        <p:spPr>
          <a:xfrm>
            <a:off x="1" y="753228"/>
            <a:ext cx="10294181" cy="1080938"/>
          </a:xfrm>
        </p:spPr>
        <p:txBody>
          <a:bodyPr>
            <a:normAutofit/>
          </a:bodyPr>
          <a:lstStyle/>
          <a:p>
            <a:pPr algn="ctr"/>
            <a:r>
              <a:rPr lang="en-US" b="1" dirty="0"/>
              <a:t>The purpose and value of the data in the </a:t>
            </a:r>
            <a:r>
              <a:rPr lang="en-US" b="1" dirty="0" err="1"/>
              <a:t>Whois</a:t>
            </a:r>
            <a:r>
              <a:rPr lang="en-US" b="1" dirty="0"/>
              <a:t> system:</a:t>
            </a:r>
            <a:endParaRPr lang="en-IN" dirty="0"/>
          </a:p>
        </p:txBody>
      </p:sp>
      <p:sp>
        <p:nvSpPr>
          <p:cNvPr id="3" name="Content Placeholder 2">
            <a:extLst>
              <a:ext uri="{FF2B5EF4-FFF2-40B4-BE49-F238E27FC236}">
                <a16:creationId xmlns:a16="http://schemas.microsoft.com/office/drawing/2014/main" id="{22101718-DCB0-4FC8-B994-7F465F12B60D}"/>
              </a:ext>
            </a:extLst>
          </p:cNvPr>
          <p:cNvSpPr>
            <a:spLocks noGrp="1"/>
          </p:cNvSpPr>
          <p:nvPr>
            <p:ph idx="1"/>
          </p:nvPr>
        </p:nvSpPr>
        <p:spPr>
          <a:xfrm>
            <a:off x="265043" y="2160104"/>
            <a:ext cx="11489635" cy="4697895"/>
          </a:xfrm>
        </p:spPr>
        <p:txBody>
          <a:bodyPr>
            <a:normAutofit fontScale="92500" lnSpcReduction="20000"/>
          </a:bodyPr>
          <a:lstStyle/>
          <a:p>
            <a:r>
              <a:rPr lang="en-US" dirty="0"/>
              <a:t>Reinforcing the stability and security of the Internet by providing network operators, computer incident response teams and ISPs with appropriate contacts</a:t>
            </a:r>
          </a:p>
          <a:p>
            <a:r>
              <a:rPr lang="en-US" dirty="0"/>
              <a:t>Regulating the registration status of domain names</a:t>
            </a:r>
          </a:p>
          <a:p>
            <a:r>
              <a:rPr lang="en-US" dirty="0"/>
              <a:t>Supporting law enforcement officials participating in national and international investigations.</a:t>
            </a:r>
          </a:p>
          <a:p>
            <a:r>
              <a:rPr lang="en-US" dirty="0"/>
              <a:t>Assisting in the battle against abusive uses of information communication technology, including illegal and other acts, any form of child abuse, child pornography, and trafficking in humans.</a:t>
            </a:r>
          </a:p>
          <a:p>
            <a:r>
              <a:rPr lang="en-US" dirty="0"/>
              <a:t>Supporting inquiries and necessary steps to carry out trademark clearances and to help expose intellectual property infringement, theft and misuse in accordance with applicable international treaties and national laws.</a:t>
            </a:r>
          </a:p>
          <a:p>
            <a:r>
              <a:rPr lang="en-US" dirty="0"/>
              <a:t>Helping businesses and other users and organizations in fighting fraud and safeguarding public interest</a:t>
            </a:r>
          </a:p>
          <a:p>
            <a:r>
              <a:rPr lang="en-US" dirty="0"/>
              <a:t>Upholding overall user confidence in the Internet as an efficient and reliable means of communication by helping users to identify which entities or persons are responsible for services and content online</a:t>
            </a:r>
          </a:p>
        </p:txBody>
      </p:sp>
    </p:spTree>
    <p:extLst>
      <p:ext uri="{BB962C8B-B14F-4D97-AF65-F5344CB8AC3E}">
        <p14:creationId xmlns:p14="http://schemas.microsoft.com/office/powerpoint/2010/main" val="3646358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8E3F-CBAA-4883-83A4-E3178B0CC1AA}"/>
              </a:ext>
            </a:extLst>
          </p:cNvPr>
          <p:cNvSpPr>
            <a:spLocks noGrp="1"/>
          </p:cNvSpPr>
          <p:nvPr>
            <p:ph type="title"/>
          </p:nvPr>
        </p:nvSpPr>
        <p:spPr/>
        <p:txBody>
          <a:bodyPr/>
          <a:lstStyle/>
          <a:p>
            <a:pPr algn="ctr"/>
            <a:r>
              <a:rPr lang="en-IN" b="1" dirty="0"/>
              <a:t>Domain Squatters</a:t>
            </a:r>
            <a:endParaRPr lang="en-IN" dirty="0"/>
          </a:p>
        </p:txBody>
      </p:sp>
      <p:sp>
        <p:nvSpPr>
          <p:cNvPr id="3" name="Content Placeholder 2">
            <a:extLst>
              <a:ext uri="{FF2B5EF4-FFF2-40B4-BE49-F238E27FC236}">
                <a16:creationId xmlns:a16="http://schemas.microsoft.com/office/drawing/2014/main" id="{DB0AEFFE-9396-43FE-AE76-F35E3CFF7FDE}"/>
              </a:ext>
            </a:extLst>
          </p:cNvPr>
          <p:cNvSpPr>
            <a:spLocks noGrp="1"/>
          </p:cNvSpPr>
          <p:nvPr>
            <p:ph idx="1"/>
          </p:nvPr>
        </p:nvSpPr>
        <p:spPr>
          <a:xfrm>
            <a:off x="543339" y="2160104"/>
            <a:ext cx="11078818" cy="4697895"/>
          </a:xfrm>
        </p:spPr>
        <p:txBody>
          <a:bodyPr>
            <a:normAutofit lnSpcReduction="10000"/>
          </a:bodyPr>
          <a:lstStyle/>
          <a:p>
            <a:pPr fontAlgn="base"/>
            <a:r>
              <a:rPr lang="en-US" dirty="0"/>
              <a:t>Some cyber criminals act as domain squatters in order to defraud you. They do this by registering a domain that contains names, or trademark of a particular business.</a:t>
            </a:r>
          </a:p>
          <a:p>
            <a:pPr fontAlgn="base"/>
            <a:endParaRPr lang="en-US" dirty="0"/>
          </a:p>
          <a:p>
            <a:pPr fontAlgn="base"/>
            <a:r>
              <a:rPr lang="en-US" dirty="0"/>
              <a:t>What they do next is put the domains out for sale at a high price — since they know you will be interested in buying the domain at some point.</a:t>
            </a:r>
          </a:p>
          <a:p>
            <a:pPr marL="0" indent="0" fontAlgn="base">
              <a:buNone/>
            </a:pPr>
            <a:r>
              <a:rPr lang="en-US" dirty="0"/>
              <a:t> </a:t>
            </a:r>
          </a:p>
          <a:p>
            <a:pPr fontAlgn="base"/>
            <a:r>
              <a:rPr lang="en-US" dirty="0"/>
              <a:t>When you fall victim to such a scheme, a Cyber Forensics Investigator can help you to trace the domain squatter and what their intent is.</a:t>
            </a:r>
          </a:p>
          <a:p>
            <a:pPr fontAlgn="base"/>
            <a:endParaRPr lang="en-US" dirty="0"/>
          </a:p>
          <a:p>
            <a:pPr fontAlgn="base"/>
            <a:r>
              <a:rPr lang="en-US" dirty="0"/>
              <a:t>Similarly, some domains are set up with popular brand names in order to collect personal information from people. In other words, they collect information without the consent of the “brand owner”.</a:t>
            </a:r>
          </a:p>
          <a:p>
            <a:endParaRPr lang="en-IN" dirty="0"/>
          </a:p>
        </p:txBody>
      </p:sp>
    </p:spTree>
    <p:extLst>
      <p:ext uri="{BB962C8B-B14F-4D97-AF65-F5344CB8AC3E}">
        <p14:creationId xmlns:p14="http://schemas.microsoft.com/office/powerpoint/2010/main" val="3126331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819E8-0617-436D-9A22-7EA0118E32D6}"/>
              </a:ext>
            </a:extLst>
          </p:cNvPr>
          <p:cNvSpPr>
            <a:spLocks noGrp="1"/>
          </p:cNvSpPr>
          <p:nvPr>
            <p:ph type="title"/>
          </p:nvPr>
        </p:nvSpPr>
        <p:spPr>
          <a:xfrm>
            <a:off x="1537252" y="779732"/>
            <a:ext cx="8531643" cy="1080938"/>
          </a:xfrm>
        </p:spPr>
        <p:txBody>
          <a:bodyPr/>
          <a:lstStyle/>
          <a:p>
            <a:pPr algn="ctr"/>
            <a:r>
              <a:rPr lang="en-US" dirty="0"/>
              <a:t>Reconstructing past internet activities and events</a:t>
            </a:r>
            <a:endParaRPr lang="en-IN" dirty="0"/>
          </a:p>
        </p:txBody>
      </p:sp>
      <p:sp>
        <p:nvSpPr>
          <p:cNvPr id="3" name="Content Placeholder 2">
            <a:extLst>
              <a:ext uri="{FF2B5EF4-FFF2-40B4-BE49-F238E27FC236}">
                <a16:creationId xmlns:a16="http://schemas.microsoft.com/office/drawing/2014/main" id="{98777F55-EABD-42D6-BED6-7EBB8A31A058}"/>
              </a:ext>
            </a:extLst>
          </p:cNvPr>
          <p:cNvSpPr>
            <a:spLocks noGrp="1"/>
          </p:cNvSpPr>
          <p:nvPr>
            <p:ph idx="1"/>
          </p:nvPr>
        </p:nvSpPr>
        <p:spPr>
          <a:xfrm>
            <a:off x="569843" y="2080592"/>
            <a:ext cx="10959548" cy="4777408"/>
          </a:xfrm>
        </p:spPr>
        <p:txBody>
          <a:bodyPr>
            <a:normAutofit lnSpcReduction="10000"/>
          </a:bodyPr>
          <a:lstStyle/>
          <a:p>
            <a:pPr lvl="0" fontAlgn="base"/>
            <a:r>
              <a:rPr lang="en-IN" sz="2000" dirty="0"/>
              <a:t>Create a timeline to reconstruct the events that led to your system being corrupted. This can be particularly difficult when it comes to computers—clock drift, delayed reporting, and differing time zones can create confusion in abundance.</a:t>
            </a:r>
          </a:p>
          <a:p>
            <a:pPr lvl="0" fontAlgn="base"/>
            <a:endParaRPr lang="en-IN" sz="2000" dirty="0"/>
          </a:p>
          <a:p>
            <a:pPr lvl="0" fontAlgn="base"/>
            <a:r>
              <a:rPr lang="en-IN" sz="2000" dirty="0"/>
              <a:t>Do not change the clock on an affected system.</a:t>
            </a:r>
          </a:p>
          <a:p>
            <a:pPr lvl="0" fontAlgn="base"/>
            <a:endParaRPr lang="en-IN" sz="2000" dirty="0"/>
          </a:p>
          <a:p>
            <a:pPr lvl="0" fontAlgn="base"/>
            <a:r>
              <a:rPr lang="en-IN" sz="2000" dirty="0"/>
              <a:t>Record any clock drift and the time zone in use, as you will need this later, but changing the clock just adds in an extra level of complexity that is best avoided.</a:t>
            </a:r>
          </a:p>
          <a:p>
            <a:pPr lvl="0" fontAlgn="base"/>
            <a:endParaRPr lang="en-IN" sz="2000" dirty="0"/>
          </a:p>
          <a:p>
            <a:pPr lvl="0" fontAlgn="base"/>
            <a:r>
              <a:rPr lang="en-IN" sz="2000" dirty="0"/>
              <a:t>Synchronize the log files. Log files usually use timestamps to indicate when an entry was added, and these must be synchronized to make sense.</a:t>
            </a:r>
          </a:p>
          <a:p>
            <a:pPr lvl="0" fontAlgn="base"/>
            <a:endParaRPr lang="en-IN" sz="2000" dirty="0"/>
          </a:p>
          <a:p>
            <a:pPr lvl="0" fontAlgn="base"/>
            <a:r>
              <a:rPr lang="en-IN" sz="2000" dirty="0"/>
              <a:t>Use timestamps. You’re not just reconstructing events you are making a chain of events that must be accounted for as well.</a:t>
            </a:r>
          </a:p>
        </p:txBody>
      </p:sp>
    </p:spTree>
    <p:extLst>
      <p:ext uri="{BB962C8B-B14F-4D97-AF65-F5344CB8AC3E}">
        <p14:creationId xmlns:p14="http://schemas.microsoft.com/office/powerpoint/2010/main" val="2189465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7DD4E-BE6E-4A3E-B4DE-920F16D3D9F3}"/>
              </a:ext>
            </a:extLst>
          </p:cNvPr>
          <p:cNvSpPr>
            <a:spLocks noGrp="1"/>
          </p:cNvSpPr>
          <p:nvPr>
            <p:ph type="title"/>
          </p:nvPr>
        </p:nvSpPr>
        <p:spPr/>
        <p:txBody>
          <a:bodyPr/>
          <a:lstStyle/>
          <a:p>
            <a:pPr algn="ctr"/>
            <a:r>
              <a:rPr lang="en-IN" b="1" dirty="0"/>
              <a:t>Internet Protocols</a:t>
            </a:r>
            <a:endParaRPr lang="en-IN" dirty="0"/>
          </a:p>
        </p:txBody>
      </p:sp>
      <p:sp>
        <p:nvSpPr>
          <p:cNvPr id="3" name="Content Placeholder 2">
            <a:extLst>
              <a:ext uri="{FF2B5EF4-FFF2-40B4-BE49-F238E27FC236}">
                <a16:creationId xmlns:a16="http://schemas.microsoft.com/office/drawing/2014/main" id="{90FAD338-87EB-497E-B522-CD602D142371}"/>
              </a:ext>
            </a:extLst>
          </p:cNvPr>
          <p:cNvSpPr>
            <a:spLocks noGrp="1"/>
          </p:cNvSpPr>
          <p:nvPr>
            <p:ph idx="1"/>
          </p:nvPr>
        </p:nvSpPr>
        <p:spPr>
          <a:xfrm>
            <a:off x="1" y="1987826"/>
            <a:ext cx="12192000" cy="4870173"/>
          </a:xfrm>
        </p:spPr>
        <p:txBody>
          <a:bodyPr/>
          <a:lstStyle/>
          <a:p>
            <a:r>
              <a:rPr lang="en-US" dirty="0"/>
              <a:t>Internet Protocols are a set of rules that governs the communication and exchange of data over the internet.</a:t>
            </a:r>
          </a:p>
          <a:p>
            <a:endParaRPr lang="en-US" dirty="0"/>
          </a:p>
          <a:p>
            <a:r>
              <a:rPr lang="en-US" dirty="0"/>
              <a:t>Each network protocol defines the rules for how its data packets must be organized in specific ways according to the protocols the network supports.  </a:t>
            </a:r>
          </a:p>
          <a:p>
            <a:endParaRPr lang="en-US" dirty="0"/>
          </a:p>
          <a:p>
            <a:r>
              <a:rPr lang="en-US" dirty="0"/>
              <a:t>we need protocols to manage the flow control of data, access control of the link being shared in the communication channel.</a:t>
            </a:r>
          </a:p>
          <a:p>
            <a:endParaRPr lang="en-US" dirty="0"/>
          </a:p>
          <a:p>
            <a:r>
              <a:rPr lang="en-US" dirty="0"/>
              <a:t> the access control decides the node which will access the link shared in the communication channel at a particular instant of time.</a:t>
            </a:r>
            <a:endParaRPr lang="en-IN" dirty="0"/>
          </a:p>
        </p:txBody>
      </p:sp>
    </p:spTree>
    <p:extLst>
      <p:ext uri="{BB962C8B-B14F-4D97-AF65-F5344CB8AC3E}">
        <p14:creationId xmlns:p14="http://schemas.microsoft.com/office/powerpoint/2010/main" val="3868357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A5384A-7AEF-4C8C-BDA7-9432C8258951}"/>
              </a:ext>
            </a:extLst>
          </p:cNvPr>
          <p:cNvSpPr>
            <a:spLocks noGrp="1"/>
          </p:cNvSpPr>
          <p:nvPr>
            <p:ph idx="1"/>
          </p:nvPr>
        </p:nvSpPr>
        <p:spPr>
          <a:xfrm>
            <a:off x="490330" y="649357"/>
            <a:ext cx="11383617" cy="6109252"/>
          </a:xfrm>
        </p:spPr>
        <p:txBody>
          <a:bodyPr>
            <a:normAutofit/>
          </a:bodyPr>
          <a:lstStyle/>
          <a:p>
            <a:pPr lvl="0" fontAlgn="base"/>
            <a:r>
              <a:rPr lang="en-IN" sz="2000" dirty="0"/>
              <a:t>Use the GMT time zone when creating your timestamps, because the incident may involve other time zones than your own. Using a common reference point can make things much easier.</a:t>
            </a:r>
          </a:p>
          <a:p>
            <a:pPr lvl="0" fontAlgn="base"/>
            <a:endParaRPr lang="en-IN" sz="2000" dirty="0"/>
          </a:p>
          <a:p>
            <a:pPr lvl="0" fontAlgn="base"/>
            <a:r>
              <a:rPr lang="en-IN" sz="2000" dirty="0"/>
              <a:t>Make sure you have a dedicated host for the job when </a:t>
            </a:r>
            <a:r>
              <a:rPr lang="en-IN" sz="2000" dirty="0" err="1"/>
              <a:t>analyzing</a:t>
            </a:r>
            <a:r>
              <a:rPr lang="en-IN" sz="2000" dirty="0"/>
              <a:t> backups. This examination host should be secure, clean, and isolated from any network—you don’t want it tampered with while you work, and you don’t want to accidentally send something nasty down the line.</a:t>
            </a:r>
          </a:p>
          <a:p>
            <a:pPr lvl="0" fontAlgn="base"/>
            <a:endParaRPr lang="en-IN" sz="2000" dirty="0"/>
          </a:p>
          <a:p>
            <a:pPr lvl="0" fontAlgn="base"/>
            <a:r>
              <a:rPr lang="en-IN" sz="2000" dirty="0"/>
              <a:t>Commence analysis of the backups once the system is available. Making mistakes at this point shouldn’t be a problem—you can simply restore the backups again if required.</a:t>
            </a:r>
          </a:p>
          <a:p>
            <a:pPr lvl="0" fontAlgn="base"/>
            <a:endParaRPr lang="en-IN" sz="2000" dirty="0"/>
          </a:p>
          <a:p>
            <a:pPr lvl="0" fontAlgn="base"/>
            <a:r>
              <a:rPr lang="en-IN" sz="2000" dirty="0"/>
              <a:t>Document everything you do. Remember the mantra.</a:t>
            </a:r>
          </a:p>
          <a:p>
            <a:pPr lvl="0" fontAlgn="base"/>
            <a:endParaRPr lang="en-IN" sz="2000" dirty="0"/>
          </a:p>
          <a:p>
            <a:pPr lvl="0" fontAlgn="base"/>
            <a:r>
              <a:rPr lang="en-IN" sz="2000" dirty="0"/>
              <a:t>Ensure that what you do is not only repeatable, but that you always get the same results.</a:t>
            </a:r>
          </a:p>
          <a:p>
            <a:pPr lvl="0" fontAlgn="base"/>
            <a:endParaRPr lang="en-IN" sz="2000" dirty="0"/>
          </a:p>
          <a:p>
            <a:pPr lvl="0" fontAlgn="base"/>
            <a:r>
              <a:rPr lang="en-IN" sz="2000" dirty="0"/>
              <a:t>Reconstruct the chain of events leading to and following the attacker’s break-in now that you have collected the data.</a:t>
            </a:r>
          </a:p>
          <a:p>
            <a:endParaRPr lang="en-IN" sz="2000" dirty="0"/>
          </a:p>
        </p:txBody>
      </p:sp>
    </p:spTree>
    <p:extLst>
      <p:ext uri="{BB962C8B-B14F-4D97-AF65-F5344CB8AC3E}">
        <p14:creationId xmlns:p14="http://schemas.microsoft.com/office/powerpoint/2010/main" val="42541922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82288-3FAD-B05D-ECCB-1C268C9930C4}"/>
              </a:ext>
            </a:extLst>
          </p:cNvPr>
          <p:cNvSpPr>
            <a:spLocks noGrp="1"/>
          </p:cNvSpPr>
          <p:nvPr>
            <p:ph type="title"/>
          </p:nvPr>
        </p:nvSpPr>
        <p:spPr/>
        <p:txBody>
          <a:bodyPr/>
          <a:lstStyle/>
          <a:p>
            <a:r>
              <a:rPr lang="en-US" dirty="0"/>
              <a:t>Methods of rebuilding past internet activities</a:t>
            </a:r>
            <a:endParaRPr lang="en-IN" dirty="0"/>
          </a:p>
        </p:txBody>
      </p:sp>
      <p:sp>
        <p:nvSpPr>
          <p:cNvPr id="3" name="Content Placeholder 2">
            <a:extLst>
              <a:ext uri="{FF2B5EF4-FFF2-40B4-BE49-F238E27FC236}">
                <a16:creationId xmlns:a16="http://schemas.microsoft.com/office/drawing/2014/main" id="{3612AC2B-D3C3-9AF8-FE35-04EB6AC373BE}"/>
              </a:ext>
            </a:extLst>
          </p:cNvPr>
          <p:cNvSpPr>
            <a:spLocks noGrp="1"/>
          </p:cNvSpPr>
          <p:nvPr>
            <p:ph idx="1"/>
          </p:nvPr>
        </p:nvSpPr>
        <p:spPr>
          <a:xfrm>
            <a:off x="680321" y="2766364"/>
            <a:ext cx="9613861" cy="3599316"/>
          </a:xfrm>
        </p:spPr>
        <p:txBody>
          <a:bodyPr/>
          <a:lstStyle/>
          <a:p>
            <a:r>
              <a:rPr lang="en-US" dirty="0"/>
              <a:t>Use DNS cache to find deleted browsing history</a:t>
            </a:r>
          </a:p>
          <a:p>
            <a:endParaRPr lang="en-US" dirty="0"/>
          </a:p>
          <a:p>
            <a:r>
              <a:rPr lang="en-US" dirty="0"/>
              <a:t>To recover lost browsing history files</a:t>
            </a:r>
          </a:p>
          <a:p>
            <a:endParaRPr lang="en-US" dirty="0"/>
          </a:p>
          <a:p>
            <a:r>
              <a:rPr lang="en-US" dirty="0"/>
              <a:t>To recover deleted history by using Google history</a:t>
            </a:r>
            <a:endParaRPr lang="en-IN" dirty="0"/>
          </a:p>
        </p:txBody>
      </p:sp>
    </p:spTree>
    <p:extLst>
      <p:ext uri="{BB962C8B-B14F-4D97-AF65-F5344CB8AC3E}">
        <p14:creationId xmlns:p14="http://schemas.microsoft.com/office/powerpoint/2010/main" val="315604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227E-006B-4F7D-A052-670B7BE1A874}"/>
              </a:ext>
            </a:extLst>
          </p:cNvPr>
          <p:cNvSpPr>
            <a:spLocks noGrp="1"/>
          </p:cNvSpPr>
          <p:nvPr>
            <p:ph type="title"/>
          </p:nvPr>
        </p:nvSpPr>
        <p:spPr/>
        <p:txBody>
          <a:bodyPr/>
          <a:lstStyle/>
          <a:p>
            <a:r>
              <a:rPr lang="en-IN" b="1" dirty="0"/>
              <a:t>Types of Internet Protocols</a:t>
            </a:r>
            <a:endParaRPr lang="en-IN" dirty="0"/>
          </a:p>
        </p:txBody>
      </p:sp>
      <p:sp>
        <p:nvSpPr>
          <p:cNvPr id="3" name="Content Placeholder 2">
            <a:extLst>
              <a:ext uri="{FF2B5EF4-FFF2-40B4-BE49-F238E27FC236}">
                <a16:creationId xmlns:a16="http://schemas.microsoft.com/office/drawing/2014/main" id="{4259B748-C892-4BBA-8DB6-2EAD00620A6A}"/>
              </a:ext>
            </a:extLst>
          </p:cNvPr>
          <p:cNvSpPr>
            <a:spLocks noGrp="1"/>
          </p:cNvSpPr>
          <p:nvPr>
            <p:ph idx="1"/>
          </p:nvPr>
        </p:nvSpPr>
        <p:spPr>
          <a:xfrm>
            <a:off x="1769755" y="2478157"/>
            <a:ext cx="9613862" cy="4379842"/>
          </a:xfrm>
        </p:spPr>
        <p:txBody>
          <a:bodyPr/>
          <a:lstStyle/>
          <a:p>
            <a:r>
              <a:rPr lang="en-IN" b="1" dirty="0"/>
              <a:t>Transmission Control Protocol (TCP)</a:t>
            </a:r>
          </a:p>
          <a:p>
            <a:r>
              <a:rPr lang="en-IN" b="1" dirty="0"/>
              <a:t>Internet Protocol (IP)</a:t>
            </a:r>
          </a:p>
          <a:p>
            <a:r>
              <a:rPr lang="en-IN" b="1" dirty="0"/>
              <a:t>User Datagram Protocol (UDP)</a:t>
            </a:r>
          </a:p>
          <a:p>
            <a:r>
              <a:rPr lang="en-IN" b="1" dirty="0"/>
              <a:t>File Transfer Protocol (FTP)</a:t>
            </a:r>
          </a:p>
          <a:p>
            <a:r>
              <a:rPr lang="en-IN" b="1" dirty="0"/>
              <a:t>Hyper Text Transfer Protocol (HTTP)</a:t>
            </a:r>
          </a:p>
          <a:p>
            <a:r>
              <a:rPr lang="en-IN" b="1" dirty="0"/>
              <a:t>SMTP(Simple Mail Transfer Protocol)</a:t>
            </a:r>
          </a:p>
          <a:p>
            <a:r>
              <a:rPr lang="en-US" b="1" dirty="0"/>
              <a:t>Domain Name System (DNS)</a:t>
            </a:r>
            <a:endParaRPr lang="en-IN" b="1" dirty="0"/>
          </a:p>
        </p:txBody>
      </p:sp>
    </p:spTree>
    <p:extLst>
      <p:ext uri="{BB962C8B-B14F-4D97-AF65-F5344CB8AC3E}">
        <p14:creationId xmlns:p14="http://schemas.microsoft.com/office/powerpoint/2010/main" val="44341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B3D4-B766-40AA-9661-C9F63194FC66}"/>
              </a:ext>
            </a:extLst>
          </p:cNvPr>
          <p:cNvSpPr>
            <a:spLocks noGrp="1"/>
          </p:cNvSpPr>
          <p:nvPr>
            <p:ph type="title"/>
          </p:nvPr>
        </p:nvSpPr>
        <p:spPr/>
        <p:txBody>
          <a:bodyPr/>
          <a:lstStyle/>
          <a:p>
            <a:pPr algn="ctr"/>
            <a:r>
              <a:rPr lang="en-IN" dirty="0"/>
              <a:t>Transmission Control Protocol (TCP)</a:t>
            </a:r>
          </a:p>
        </p:txBody>
      </p:sp>
      <p:sp>
        <p:nvSpPr>
          <p:cNvPr id="3" name="Content Placeholder 2">
            <a:extLst>
              <a:ext uri="{FF2B5EF4-FFF2-40B4-BE49-F238E27FC236}">
                <a16:creationId xmlns:a16="http://schemas.microsoft.com/office/drawing/2014/main" id="{766E61ED-7BEF-49D7-BD35-B94792573F01}"/>
              </a:ext>
            </a:extLst>
          </p:cNvPr>
          <p:cNvSpPr>
            <a:spLocks noGrp="1"/>
          </p:cNvSpPr>
          <p:nvPr>
            <p:ph idx="1"/>
          </p:nvPr>
        </p:nvSpPr>
        <p:spPr>
          <a:xfrm>
            <a:off x="680321" y="2336872"/>
            <a:ext cx="10756305" cy="4521127"/>
          </a:xfrm>
        </p:spPr>
        <p:txBody>
          <a:bodyPr/>
          <a:lstStyle/>
          <a:p>
            <a:r>
              <a:rPr lang="en-US" dirty="0"/>
              <a:t>TCP is a connection oriented protocol and offers end-to-end packet delivery. It acts as back bone for connection.</a:t>
            </a:r>
          </a:p>
          <a:p>
            <a:endParaRPr lang="en-US" dirty="0"/>
          </a:p>
          <a:p>
            <a:r>
              <a:rPr lang="en-US" dirty="0"/>
              <a:t>TCP ensures reliability by sequencing bytes with a forwarding acknowledgement number that indicates to the destination the next byte the source expect to receive.</a:t>
            </a:r>
          </a:p>
          <a:p>
            <a:endParaRPr lang="en-US" dirty="0"/>
          </a:p>
          <a:p>
            <a:r>
              <a:rPr lang="en-US" dirty="0"/>
              <a:t>It retransmits the bytes not acknowledged with in specified time period.</a:t>
            </a:r>
          </a:p>
          <a:p>
            <a:endParaRPr lang="en-US" dirty="0"/>
          </a:p>
          <a:p>
            <a:r>
              <a:rPr lang="en-US" dirty="0"/>
              <a:t>Transmitting the data in duplex mode means flow of data in both the directions at the same time.</a:t>
            </a:r>
          </a:p>
          <a:p>
            <a:endParaRPr lang="en-IN" dirty="0"/>
          </a:p>
        </p:txBody>
      </p:sp>
    </p:spTree>
    <p:extLst>
      <p:ext uri="{BB962C8B-B14F-4D97-AF65-F5344CB8AC3E}">
        <p14:creationId xmlns:p14="http://schemas.microsoft.com/office/powerpoint/2010/main" val="417235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9832-2FE8-4FA7-AE82-F2F459DC72AC}"/>
              </a:ext>
            </a:extLst>
          </p:cNvPr>
          <p:cNvSpPr>
            <a:spLocks noGrp="1"/>
          </p:cNvSpPr>
          <p:nvPr>
            <p:ph type="title"/>
          </p:nvPr>
        </p:nvSpPr>
        <p:spPr/>
        <p:txBody>
          <a:bodyPr/>
          <a:lstStyle/>
          <a:p>
            <a:pPr algn="ctr"/>
            <a:r>
              <a:rPr lang="en-IN" dirty="0"/>
              <a:t>Internet Protocol (IP)</a:t>
            </a:r>
          </a:p>
        </p:txBody>
      </p:sp>
      <p:sp>
        <p:nvSpPr>
          <p:cNvPr id="3" name="Content Placeholder 2">
            <a:extLst>
              <a:ext uri="{FF2B5EF4-FFF2-40B4-BE49-F238E27FC236}">
                <a16:creationId xmlns:a16="http://schemas.microsoft.com/office/drawing/2014/main" id="{2C385DD2-23C9-4814-A620-777AF29EB5F6}"/>
              </a:ext>
            </a:extLst>
          </p:cNvPr>
          <p:cNvSpPr>
            <a:spLocks noGrp="1"/>
          </p:cNvSpPr>
          <p:nvPr>
            <p:ph idx="1"/>
          </p:nvPr>
        </p:nvSpPr>
        <p:spPr>
          <a:xfrm>
            <a:off x="503583" y="2001078"/>
            <a:ext cx="11277600" cy="4856921"/>
          </a:xfrm>
        </p:spPr>
        <p:txBody>
          <a:bodyPr>
            <a:normAutofit/>
          </a:bodyPr>
          <a:lstStyle/>
          <a:p>
            <a:r>
              <a:rPr lang="en-US" dirty="0"/>
              <a:t>Internet Protocol is </a:t>
            </a:r>
            <a:r>
              <a:rPr lang="en-US" b="1" dirty="0"/>
              <a:t>connectionless</a:t>
            </a:r>
            <a:r>
              <a:rPr lang="en-US" dirty="0"/>
              <a:t> and </a:t>
            </a:r>
            <a:r>
              <a:rPr lang="en-US" b="1" dirty="0"/>
              <a:t>unreliable</a:t>
            </a:r>
            <a:r>
              <a:rPr lang="en-US" dirty="0"/>
              <a:t> protocol. </a:t>
            </a:r>
          </a:p>
          <a:p>
            <a:endParaRPr lang="en-US" dirty="0"/>
          </a:p>
          <a:p>
            <a:r>
              <a:rPr lang="en-US" dirty="0"/>
              <a:t>It ensures no guarantee of successfully transmission of data.</a:t>
            </a:r>
          </a:p>
          <a:p>
            <a:endParaRPr lang="en-US" dirty="0"/>
          </a:p>
          <a:p>
            <a:r>
              <a:rPr lang="en-US" dirty="0"/>
              <a:t>In order to make it reliable, it must be paired with reliable protocol such as TCP at the transport layer.</a:t>
            </a:r>
          </a:p>
          <a:p>
            <a:endParaRPr lang="en-US" dirty="0"/>
          </a:p>
          <a:p>
            <a:r>
              <a:rPr lang="en-US" dirty="0"/>
              <a:t>Internet protocol transmits the data in form of a datagram. The Datagram is divided into two parts: </a:t>
            </a:r>
            <a:r>
              <a:rPr lang="en-US" b="1" dirty="0"/>
              <a:t>header</a:t>
            </a:r>
            <a:r>
              <a:rPr lang="en-US" dirty="0"/>
              <a:t> and </a:t>
            </a:r>
            <a:r>
              <a:rPr lang="en-US" b="1" dirty="0"/>
              <a:t>data.</a:t>
            </a:r>
          </a:p>
          <a:p>
            <a:endParaRPr lang="en-US" b="1" dirty="0"/>
          </a:p>
          <a:p>
            <a:r>
              <a:rPr lang="en-US" dirty="0"/>
              <a:t>The header contains information for routing and delivery of the packet.</a:t>
            </a:r>
          </a:p>
          <a:p>
            <a:endParaRPr lang="en-US" dirty="0"/>
          </a:p>
          <a:p>
            <a:endParaRPr lang="en-US" dirty="0"/>
          </a:p>
          <a:p>
            <a:endParaRPr lang="en-IN" dirty="0"/>
          </a:p>
        </p:txBody>
      </p:sp>
    </p:spTree>
    <p:extLst>
      <p:ext uri="{BB962C8B-B14F-4D97-AF65-F5344CB8AC3E}">
        <p14:creationId xmlns:p14="http://schemas.microsoft.com/office/powerpoint/2010/main" val="3225961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0757-7E17-49E8-908E-13BB91353038}"/>
              </a:ext>
            </a:extLst>
          </p:cNvPr>
          <p:cNvSpPr>
            <a:spLocks noGrp="1"/>
          </p:cNvSpPr>
          <p:nvPr>
            <p:ph type="title"/>
          </p:nvPr>
        </p:nvSpPr>
        <p:spPr/>
        <p:txBody>
          <a:bodyPr/>
          <a:lstStyle/>
          <a:p>
            <a:pPr algn="ctr"/>
            <a:r>
              <a:rPr lang="en-IN" dirty="0"/>
              <a:t>User Datagram Protocol (UDP)</a:t>
            </a:r>
          </a:p>
        </p:txBody>
      </p:sp>
      <p:sp>
        <p:nvSpPr>
          <p:cNvPr id="3" name="Content Placeholder 2">
            <a:extLst>
              <a:ext uri="{FF2B5EF4-FFF2-40B4-BE49-F238E27FC236}">
                <a16:creationId xmlns:a16="http://schemas.microsoft.com/office/drawing/2014/main" id="{38E5F89D-4B40-4525-A835-1FF0C6599603}"/>
              </a:ext>
            </a:extLst>
          </p:cNvPr>
          <p:cNvSpPr>
            <a:spLocks noGrp="1"/>
          </p:cNvSpPr>
          <p:nvPr>
            <p:ph idx="1"/>
          </p:nvPr>
        </p:nvSpPr>
        <p:spPr>
          <a:xfrm>
            <a:off x="424071" y="2336872"/>
            <a:ext cx="11277600" cy="4521127"/>
          </a:xfrm>
        </p:spPr>
        <p:txBody>
          <a:bodyPr/>
          <a:lstStyle/>
          <a:p>
            <a:r>
              <a:rPr lang="en-US" dirty="0"/>
              <a:t>UDP is connectionless and unreliable protocol. </a:t>
            </a:r>
          </a:p>
          <a:p>
            <a:endParaRPr lang="en-US" dirty="0"/>
          </a:p>
          <a:p>
            <a:r>
              <a:rPr lang="en-US" dirty="0"/>
              <a:t>It doesn’t require making a connection with the host to exchange data. Since UDP is unreliable protocol, there is no mechanism for ensuring that data sent is received.</a:t>
            </a:r>
          </a:p>
          <a:p>
            <a:endParaRPr lang="en-US" dirty="0"/>
          </a:p>
          <a:p>
            <a:r>
              <a:rPr lang="en-US" dirty="0"/>
              <a:t>UDP is used by the application that typically transmit small amount of data at one time.</a:t>
            </a:r>
          </a:p>
          <a:p>
            <a:endParaRPr lang="en-US" dirty="0"/>
          </a:p>
          <a:p>
            <a:r>
              <a:rPr lang="en-IN" dirty="0"/>
              <a:t>UDP provides protocol port used i.e. UDP message contains both source and destination port number.</a:t>
            </a:r>
          </a:p>
        </p:txBody>
      </p:sp>
    </p:spTree>
    <p:extLst>
      <p:ext uri="{BB962C8B-B14F-4D97-AF65-F5344CB8AC3E}">
        <p14:creationId xmlns:p14="http://schemas.microsoft.com/office/powerpoint/2010/main" val="321630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075F-4481-4190-B564-7775F9E00652}"/>
              </a:ext>
            </a:extLst>
          </p:cNvPr>
          <p:cNvSpPr>
            <a:spLocks noGrp="1"/>
          </p:cNvSpPr>
          <p:nvPr>
            <p:ph type="title"/>
          </p:nvPr>
        </p:nvSpPr>
        <p:spPr/>
        <p:txBody>
          <a:bodyPr/>
          <a:lstStyle/>
          <a:p>
            <a:pPr algn="ctr"/>
            <a:r>
              <a:rPr lang="en-IN" dirty="0"/>
              <a:t>File Transfer Protocol (FTP)</a:t>
            </a:r>
          </a:p>
        </p:txBody>
      </p:sp>
      <p:sp>
        <p:nvSpPr>
          <p:cNvPr id="3" name="Content Placeholder 2">
            <a:extLst>
              <a:ext uri="{FF2B5EF4-FFF2-40B4-BE49-F238E27FC236}">
                <a16:creationId xmlns:a16="http://schemas.microsoft.com/office/drawing/2014/main" id="{4A753063-6199-4BAC-A3D8-3A70F5FC9779}"/>
              </a:ext>
            </a:extLst>
          </p:cNvPr>
          <p:cNvSpPr>
            <a:spLocks noGrp="1"/>
          </p:cNvSpPr>
          <p:nvPr>
            <p:ph idx="1"/>
          </p:nvPr>
        </p:nvSpPr>
        <p:spPr>
          <a:xfrm>
            <a:off x="503583" y="2336872"/>
            <a:ext cx="11012556" cy="4521127"/>
          </a:xfrm>
        </p:spPr>
        <p:txBody>
          <a:bodyPr/>
          <a:lstStyle/>
          <a:p>
            <a:r>
              <a:rPr lang="en-US" dirty="0"/>
              <a:t>This protocol is used for transferring files from one system to the other. </a:t>
            </a:r>
          </a:p>
          <a:p>
            <a:endParaRPr lang="en-US" dirty="0"/>
          </a:p>
          <a:p>
            <a:r>
              <a:rPr lang="en-US" dirty="0"/>
              <a:t>This works on a client-server model. </a:t>
            </a:r>
          </a:p>
          <a:p>
            <a:endParaRPr lang="en-US" dirty="0"/>
          </a:p>
          <a:p>
            <a:r>
              <a:rPr lang="en-US" dirty="0"/>
              <a:t>When a machine requests for file transfer from another machine, the FTO sets up a connection between the two and authenticates each other and, the desired file transfer takes place between the machines.</a:t>
            </a:r>
            <a:endParaRPr lang="en-IN" dirty="0"/>
          </a:p>
        </p:txBody>
      </p:sp>
    </p:spTree>
    <p:extLst>
      <p:ext uri="{BB962C8B-B14F-4D97-AF65-F5344CB8AC3E}">
        <p14:creationId xmlns:p14="http://schemas.microsoft.com/office/powerpoint/2010/main" val="3101728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5163-E648-48D3-A170-7376FFD90DB8}"/>
              </a:ext>
            </a:extLst>
          </p:cNvPr>
          <p:cNvSpPr>
            <a:spLocks noGrp="1"/>
          </p:cNvSpPr>
          <p:nvPr>
            <p:ph type="title"/>
          </p:nvPr>
        </p:nvSpPr>
        <p:spPr/>
        <p:txBody>
          <a:bodyPr/>
          <a:lstStyle/>
          <a:p>
            <a:pPr algn="ctr"/>
            <a:r>
              <a:rPr lang="en-IN" dirty="0"/>
              <a:t>Hyper Text Transfer Protocol (HTTP)</a:t>
            </a:r>
          </a:p>
        </p:txBody>
      </p:sp>
      <p:sp>
        <p:nvSpPr>
          <p:cNvPr id="3" name="Content Placeholder 2">
            <a:extLst>
              <a:ext uri="{FF2B5EF4-FFF2-40B4-BE49-F238E27FC236}">
                <a16:creationId xmlns:a16="http://schemas.microsoft.com/office/drawing/2014/main" id="{D15E3DF6-2A85-4F79-B8BD-6474EB4D027C}"/>
              </a:ext>
            </a:extLst>
          </p:cNvPr>
          <p:cNvSpPr>
            <a:spLocks noGrp="1"/>
          </p:cNvSpPr>
          <p:nvPr>
            <p:ph idx="1"/>
          </p:nvPr>
        </p:nvSpPr>
        <p:spPr>
          <a:xfrm>
            <a:off x="437322" y="2067340"/>
            <a:ext cx="10880035" cy="4790660"/>
          </a:xfrm>
        </p:spPr>
        <p:txBody>
          <a:bodyPr>
            <a:normAutofit fontScale="92500" lnSpcReduction="10000"/>
          </a:bodyPr>
          <a:lstStyle/>
          <a:p>
            <a:r>
              <a:rPr lang="en-US" dirty="0"/>
              <a:t>HTTP is a communication protocol between browser and the web server. </a:t>
            </a:r>
          </a:p>
          <a:p>
            <a:r>
              <a:rPr lang="en-US" dirty="0"/>
              <a:t>It is also called request and response protocol because the communication between browser and server takes place in request and response pairs.</a:t>
            </a:r>
          </a:p>
          <a:p>
            <a:endParaRPr lang="en-US" dirty="0"/>
          </a:p>
          <a:p>
            <a:r>
              <a:rPr lang="en-US" dirty="0"/>
              <a:t>The first line i.e. the </a:t>
            </a:r>
            <a:r>
              <a:rPr lang="en-US" b="1" dirty="0"/>
              <a:t>Request line</a:t>
            </a:r>
            <a:r>
              <a:rPr lang="en-US" dirty="0"/>
              <a:t> specifies the request method i.e. </a:t>
            </a:r>
            <a:r>
              <a:rPr lang="en-US" b="1" dirty="0"/>
              <a:t>Get</a:t>
            </a:r>
            <a:r>
              <a:rPr lang="en-US" dirty="0"/>
              <a:t> or </a:t>
            </a:r>
            <a:r>
              <a:rPr lang="en-US" b="1" dirty="0"/>
              <a:t>Post.</a:t>
            </a:r>
            <a:endParaRPr lang="en-US" dirty="0"/>
          </a:p>
          <a:p>
            <a:r>
              <a:rPr lang="en-US" dirty="0"/>
              <a:t>The second line specifies the header which indicates the domain name of the server from where index.html is retrieved.</a:t>
            </a:r>
          </a:p>
          <a:p>
            <a:endParaRPr lang="en-IN" dirty="0"/>
          </a:p>
          <a:p>
            <a:r>
              <a:rPr lang="en-US" dirty="0"/>
              <a:t>HTTP response contains:</a:t>
            </a:r>
          </a:p>
          <a:p>
            <a:r>
              <a:rPr lang="en-US" dirty="0"/>
              <a:t>Status line</a:t>
            </a:r>
          </a:p>
          <a:p>
            <a:r>
              <a:rPr lang="en-US" dirty="0"/>
              <a:t>Headers</a:t>
            </a:r>
          </a:p>
          <a:p>
            <a:r>
              <a:rPr lang="en-US" dirty="0"/>
              <a:t>Message body</a:t>
            </a:r>
          </a:p>
          <a:p>
            <a:endParaRPr lang="en-IN" dirty="0"/>
          </a:p>
        </p:txBody>
      </p:sp>
    </p:spTree>
    <p:extLst>
      <p:ext uri="{BB962C8B-B14F-4D97-AF65-F5344CB8AC3E}">
        <p14:creationId xmlns:p14="http://schemas.microsoft.com/office/powerpoint/2010/main" val="215798529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4768</TotalTime>
  <Words>2713</Words>
  <Application>Microsoft Office PowerPoint</Application>
  <PresentationFormat>Widescreen</PresentationFormat>
  <Paragraphs>240</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vt:lpstr>
      <vt:lpstr>Berlin</vt:lpstr>
      <vt:lpstr>Internet Forensic</vt:lpstr>
      <vt:lpstr>Introduction</vt:lpstr>
      <vt:lpstr>Internet Protocols</vt:lpstr>
      <vt:lpstr>Types of Internet Protocols</vt:lpstr>
      <vt:lpstr>Transmission Control Protocol (TCP)</vt:lpstr>
      <vt:lpstr>Internet Protocol (IP)</vt:lpstr>
      <vt:lpstr>User Datagram Protocol (UDP)</vt:lpstr>
      <vt:lpstr>File Transfer Protocol (FTP)</vt:lpstr>
      <vt:lpstr>Hyper Text Transfer Protocol (HTTP)</vt:lpstr>
      <vt:lpstr>SMTP(Simple Mail Transfer Protocol)</vt:lpstr>
      <vt:lpstr>Domain Name System (DNS)</vt:lpstr>
      <vt:lpstr>World Wide Web Threats</vt:lpstr>
      <vt:lpstr>network-based threats in the following categories:</vt:lpstr>
      <vt:lpstr>Web threats have the potential to cause:</vt:lpstr>
      <vt:lpstr>Most Common Web Threats</vt:lpstr>
      <vt:lpstr>Hacking and Illegal access</vt:lpstr>
      <vt:lpstr>Hacker</vt:lpstr>
      <vt:lpstr>PowerPoint Presentation</vt:lpstr>
      <vt:lpstr>Prevention from Getting Hacked</vt:lpstr>
      <vt:lpstr>Obscene and Indecent transmission</vt:lpstr>
      <vt:lpstr>PowerPoint Presentation</vt:lpstr>
      <vt:lpstr>Cyber Crimes under IT Act</vt:lpstr>
      <vt:lpstr>PowerPoint Presentation</vt:lpstr>
      <vt:lpstr>Domain Name Ownership Investigation</vt:lpstr>
      <vt:lpstr>WHOIS</vt:lpstr>
      <vt:lpstr>PowerPoint Presentation</vt:lpstr>
      <vt:lpstr>The purpose and value of the data in the Whois system:</vt:lpstr>
      <vt:lpstr>Domain Squatters</vt:lpstr>
      <vt:lpstr>Reconstructing past internet activities and events</vt:lpstr>
      <vt:lpstr>PowerPoint Presentation</vt:lpstr>
      <vt:lpstr>Methods of rebuilding past internet activities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Forensic</dc:title>
  <dc:creator>HP</dc:creator>
  <cp:lastModifiedBy>admin</cp:lastModifiedBy>
  <cp:revision>168</cp:revision>
  <dcterms:created xsi:type="dcterms:W3CDTF">2022-01-01T14:21:37Z</dcterms:created>
  <dcterms:modified xsi:type="dcterms:W3CDTF">2023-01-28T06:32:19Z</dcterms:modified>
</cp:coreProperties>
</file>