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60" r:id="rId7"/>
    <p:sldId id="258" r:id="rId8"/>
    <p:sldId id="261" r:id="rId9"/>
    <p:sldId id="283" r:id="rId10"/>
    <p:sldId id="264" r:id="rId11"/>
    <p:sldId id="287" r:id="rId12"/>
    <p:sldId id="288" r:id="rId13"/>
    <p:sldId id="289" r:id="rId14"/>
    <p:sldId id="290" r:id="rId15"/>
    <p:sldId id="291" r:id="rId16"/>
    <p:sldId id="292" r:id="rId17"/>
    <p:sldId id="293" r:id="rId18"/>
    <p:sldId id="294" r:id="rId19"/>
    <p:sldId id="267"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73" d="100"/>
          <a:sy n="73" d="100"/>
        </p:scale>
        <p:origin x="292" y="3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1/30/2021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1/30/2021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667180" y="1429077"/>
            <a:ext cx="7077456" cy="1243584"/>
          </a:xfrm>
        </p:spPr>
        <p:txBody>
          <a:bodyPr/>
          <a:lstStyle/>
          <a:p>
            <a:r>
              <a:rPr lang="en-US" dirty="0"/>
              <a:t>Introduction to ISO C++ STL.</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8004048" y="6064213"/>
            <a:ext cx="4187952" cy="868680"/>
          </a:xfrm>
        </p:spPr>
        <p:txBody>
          <a:bodyPr/>
          <a:lstStyle/>
          <a:p>
            <a:pPr marL="0" indent="0">
              <a:buNone/>
            </a:pPr>
            <a:r>
              <a:rPr lang="en-US" dirty="0"/>
              <a:t>By Mrinal Khemka</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E191-81E3-48E5-9ADA-B780819D74A7}"/>
              </a:ext>
            </a:extLst>
          </p:cNvPr>
          <p:cNvSpPr>
            <a:spLocks noGrp="1"/>
          </p:cNvSpPr>
          <p:nvPr>
            <p:ph type="title"/>
          </p:nvPr>
        </p:nvSpPr>
        <p:spPr/>
        <p:txBody>
          <a:bodyPr/>
          <a:lstStyle/>
          <a:p>
            <a:r>
              <a:rPr lang="en-IN" dirty="0"/>
              <a:t>Containers in STL.</a:t>
            </a:r>
          </a:p>
        </p:txBody>
      </p:sp>
      <p:sp>
        <p:nvSpPr>
          <p:cNvPr id="3" name="Slide Number Placeholder 2">
            <a:extLst>
              <a:ext uri="{FF2B5EF4-FFF2-40B4-BE49-F238E27FC236}">
                <a16:creationId xmlns:a16="http://schemas.microsoft.com/office/drawing/2014/main" id="{42D585E8-DF6F-4A4C-B589-DECD13ABB41B}"/>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B7AF878A-670B-4B54-8119-C5D505BAF06F}"/>
              </a:ext>
            </a:extLst>
          </p:cNvPr>
          <p:cNvSpPr>
            <a:spLocks noGrp="1"/>
          </p:cNvSpPr>
          <p:nvPr>
            <p:ph type="body" sz="quarter" idx="13"/>
          </p:nvPr>
        </p:nvSpPr>
        <p:spPr>
          <a:xfrm>
            <a:off x="226423" y="1254034"/>
            <a:ext cx="10006147" cy="5312229"/>
          </a:xfrm>
        </p:spPr>
        <p:txBody>
          <a:bodyPr/>
          <a:lstStyle/>
          <a:p>
            <a:pPr marL="0" indent="0">
              <a:buNone/>
            </a:pPr>
            <a:r>
              <a:rPr lang="en-IN" dirty="0"/>
              <a:t>What are containers in STL?</a:t>
            </a:r>
          </a:p>
          <a:p>
            <a:pPr marL="0" indent="0" algn="l">
              <a:buNone/>
            </a:pPr>
            <a:r>
              <a:rPr lang="en-US" b="0" i="0" dirty="0">
                <a:solidFill>
                  <a:schemeClr val="bg1">
                    <a:lumMod val="95000"/>
                  </a:schemeClr>
                </a:solidFill>
                <a:effectLst/>
                <a:latin typeface="noto sans"/>
              </a:rPr>
              <a:t>Containers Library in STL gives us the Containers, which in simplest words, can be described as the objects used to       contain data or rather collection of object. Containers help us to implement and replicate simple and complex data structures very easily like arrays, list, trees, associative arrays and many more.</a:t>
            </a:r>
          </a:p>
          <a:p>
            <a:pPr marL="0" indent="0" algn="l">
              <a:buNone/>
            </a:pPr>
            <a:r>
              <a:rPr lang="en-US" b="0" i="0" dirty="0">
                <a:solidFill>
                  <a:schemeClr val="bg1">
                    <a:lumMod val="95000"/>
                  </a:schemeClr>
                </a:solidFill>
                <a:effectLst/>
                <a:latin typeface="noto sans"/>
              </a:rPr>
              <a:t>The containers are implemented as generic class templates, means that a container can be used to hold different kind of objects and they are dynamic in nature!</a:t>
            </a:r>
          </a:p>
          <a:p>
            <a:pPr marL="0" indent="0" algn="l">
              <a:buNone/>
            </a:pPr>
            <a:r>
              <a:rPr lang="en-US" b="0" i="0" dirty="0">
                <a:solidFill>
                  <a:schemeClr val="bg1">
                    <a:lumMod val="95000"/>
                  </a:schemeClr>
                </a:solidFill>
                <a:effectLst/>
                <a:latin typeface="noto sans"/>
              </a:rPr>
              <a:t>Following are some common containers :</a:t>
            </a:r>
          </a:p>
          <a:p>
            <a:pPr algn="l">
              <a:buFont typeface="Arial" panose="020B0604020202020204" pitchFamily="34" charset="0"/>
              <a:buChar char="•"/>
            </a:pPr>
            <a:r>
              <a:rPr lang="en-US" b="1" i="0" dirty="0">
                <a:solidFill>
                  <a:schemeClr val="bg1">
                    <a:lumMod val="95000"/>
                  </a:schemeClr>
                </a:solidFill>
                <a:effectLst/>
                <a:latin typeface="noto sans"/>
              </a:rPr>
              <a:t>vector</a:t>
            </a:r>
            <a:r>
              <a:rPr lang="en-US" b="0" i="0" dirty="0">
                <a:solidFill>
                  <a:schemeClr val="bg1">
                    <a:lumMod val="95000"/>
                  </a:schemeClr>
                </a:solidFill>
                <a:effectLst/>
                <a:latin typeface="noto sans"/>
              </a:rPr>
              <a:t> : replicates arrays</a:t>
            </a:r>
          </a:p>
          <a:p>
            <a:pPr algn="l">
              <a:buFont typeface="Arial" panose="020B0604020202020204" pitchFamily="34" charset="0"/>
              <a:buChar char="•"/>
            </a:pPr>
            <a:r>
              <a:rPr lang="en-US" b="1" i="0" dirty="0">
                <a:solidFill>
                  <a:schemeClr val="bg1">
                    <a:lumMod val="95000"/>
                  </a:schemeClr>
                </a:solidFill>
                <a:effectLst/>
                <a:latin typeface="noto sans"/>
              </a:rPr>
              <a:t>queue</a:t>
            </a:r>
            <a:r>
              <a:rPr lang="en-US" b="0" i="0" dirty="0">
                <a:solidFill>
                  <a:schemeClr val="bg1">
                    <a:lumMod val="95000"/>
                  </a:schemeClr>
                </a:solidFill>
                <a:effectLst/>
                <a:latin typeface="noto sans"/>
              </a:rPr>
              <a:t> : replicates queues</a:t>
            </a:r>
          </a:p>
          <a:p>
            <a:pPr algn="l">
              <a:buFont typeface="Arial" panose="020B0604020202020204" pitchFamily="34" charset="0"/>
              <a:buChar char="•"/>
            </a:pPr>
            <a:r>
              <a:rPr lang="en-US" b="1" i="0" dirty="0">
                <a:solidFill>
                  <a:schemeClr val="bg1">
                    <a:lumMod val="95000"/>
                  </a:schemeClr>
                </a:solidFill>
                <a:effectLst/>
                <a:latin typeface="noto sans"/>
              </a:rPr>
              <a:t>stack</a:t>
            </a:r>
            <a:r>
              <a:rPr lang="en-US" b="0" i="0" dirty="0">
                <a:solidFill>
                  <a:schemeClr val="bg1">
                    <a:lumMod val="95000"/>
                  </a:schemeClr>
                </a:solidFill>
                <a:effectLst/>
                <a:latin typeface="noto sans"/>
              </a:rPr>
              <a:t> : replicates stack</a:t>
            </a:r>
          </a:p>
          <a:p>
            <a:pPr algn="l">
              <a:buFont typeface="Arial" panose="020B0604020202020204" pitchFamily="34" charset="0"/>
              <a:buChar char="•"/>
            </a:pPr>
            <a:r>
              <a:rPr lang="en-US" b="1" i="0" dirty="0" err="1">
                <a:solidFill>
                  <a:schemeClr val="bg1">
                    <a:lumMod val="95000"/>
                  </a:schemeClr>
                </a:solidFill>
                <a:effectLst/>
                <a:latin typeface="noto sans"/>
              </a:rPr>
              <a:t>priority_queue</a:t>
            </a:r>
            <a:r>
              <a:rPr lang="en-US" b="0" i="0" dirty="0">
                <a:solidFill>
                  <a:schemeClr val="bg1">
                    <a:lumMod val="95000"/>
                  </a:schemeClr>
                </a:solidFill>
                <a:effectLst/>
                <a:latin typeface="noto sans"/>
              </a:rPr>
              <a:t> : replicates heaps</a:t>
            </a:r>
          </a:p>
          <a:p>
            <a:pPr algn="l">
              <a:buFont typeface="Arial" panose="020B0604020202020204" pitchFamily="34" charset="0"/>
              <a:buChar char="•"/>
            </a:pPr>
            <a:r>
              <a:rPr lang="en-US" b="1" i="0" dirty="0">
                <a:solidFill>
                  <a:schemeClr val="bg1">
                    <a:lumMod val="95000"/>
                  </a:schemeClr>
                </a:solidFill>
                <a:effectLst/>
                <a:latin typeface="noto sans"/>
              </a:rPr>
              <a:t>list</a:t>
            </a:r>
            <a:r>
              <a:rPr lang="en-US" b="0" i="0" dirty="0">
                <a:solidFill>
                  <a:schemeClr val="bg1">
                    <a:lumMod val="95000"/>
                  </a:schemeClr>
                </a:solidFill>
                <a:effectLst/>
                <a:latin typeface="noto sans"/>
              </a:rPr>
              <a:t> : replicates linked list</a:t>
            </a:r>
          </a:p>
          <a:p>
            <a:pPr algn="l">
              <a:buFont typeface="Arial" panose="020B0604020202020204" pitchFamily="34" charset="0"/>
              <a:buChar char="•"/>
            </a:pPr>
            <a:r>
              <a:rPr lang="en-US" b="1" i="0" dirty="0">
                <a:solidFill>
                  <a:schemeClr val="bg1">
                    <a:lumMod val="95000"/>
                  </a:schemeClr>
                </a:solidFill>
                <a:effectLst/>
                <a:latin typeface="noto sans"/>
              </a:rPr>
              <a:t>set</a:t>
            </a:r>
            <a:r>
              <a:rPr lang="en-US" b="0" i="0" dirty="0">
                <a:solidFill>
                  <a:schemeClr val="bg1">
                    <a:lumMod val="95000"/>
                  </a:schemeClr>
                </a:solidFill>
                <a:effectLst/>
                <a:latin typeface="noto sans"/>
              </a:rPr>
              <a:t> : replicates trees</a:t>
            </a:r>
          </a:p>
          <a:p>
            <a:pPr algn="l">
              <a:buFont typeface="Arial" panose="020B0604020202020204" pitchFamily="34" charset="0"/>
              <a:buChar char="•"/>
            </a:pPr>
            <a:r>
              <a:rPr lang="en-US" b="1" i="0" dirty="0">
                <a:solidFill>
                  <a:schemeClr val="bg1">
                    <a:lumMod val="95000"/>
                  </a:schemeClr>
                </a:solidFill>
                <a:effectLst/>
                <a:latin typeface="noto sans"/>
              </a:rPr>
              <a:t>map</a:t>
            </a:r>
            <a:r>
              <a:rPr lang="en-US" b="0" i="0" dirty="0">
                <a:solidFill>
                  <a:schemeClr val="bg1">
                    <a:lumMod val="95000"/>
                  </a:schemeClr>
                </a:solidFill>
                <a:effectLst/>
                <a:latin typeface="noto sans"/>
              </a:rPr>
              <a:t> : associative arrays</a:t>
            </a:r>
          </a:p>
          <a:p>
            <a:pPr marL="0" indent="0">
              <a:buNone/>
            </a:pPr>
            <a:endParaRPr lang="en-IN" dirty="0"/>
          </a:p>
        </p:txBody>
      </p:sp>
    </p:spTree>
    <p:extLst>
      <p:ext uri="{BB962C8B-B14F-4D97-AF65-F5344CB8AC3E}">
        <p14:creationId xmlns:p14="http://schemas.microsoft.com/office/powerpoint/2010/main" val="259047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4D08-B1F7-44B6-B632-CB723949F116}"/>
              </a:ext>
            </a:extLst>
          </p:cNvPr>
          <p:cNvSpPr>
            <a:spLocks noGrp="1"/>
          </p:cNvSpPr>
          <p:nvPr>
            <p:ph type="title"/>
          </p:nvPr>
        </p:nvSpPr>
        <p:spPr/>
        <p:txBody>
          <a:bodyPr/>
          <a:lstStyle/>
          <a:p>
            <a:r>
              <a:rPr lang="en-IN" dirty="0"/>
              <a:t>Vector containers in STL.</a:t>
            </a:r>
          </a:p>
        </p:txBody>
      </p:sp>
      <p:sp>
        <p:nvSpPr>
          <p:cNvPr id="3" name="Slide Number Placeholder 2">
            <a:extLst>
              <a:ext uri="{FF2B5EF4-FFF2-40B4-BE49-F238E27FC236}">
                <a16:creationId xmlns:a16="http://schemas.microsoft.com/office/drawing/2014/main" id="{AB81CDD2-EC39-41CA-BEE6-B4A0D1E6516B}"/>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FC2ECB4E-EF3B-499D-BD81-20A7538CA1A2}"/>
              </a:ext>
            </a:extLst>
          </p:cNvPr>
          <p:cNvSpPr>
            <a:spLocks noGrp="1"/>
          </p:cNvSpPr>
          <p:nvPr>
            <p:ph type="body" sz="quarter" idx="13"/>
          </p:nvPr>
        </p:nvSpPr>
        <p:spPr>
          <a:xfrm>
            <a:off x="444500" y="1625385"/>
            <a:ext cx="10615386" cy="4093243"/>
          </a:xfrm>
        </p:spPr>
        <p:txBody>
          <a:bodyPr/>
          <a:lstStyle/>
          <a:p>
            <a:r>
              <a:rPr lang="en-US" sz="1800" b="0" i="0" dirty="0">
                <a:solidFill>
                  <a:schemeClr val="bg1">
                    <a:lumMod val="95000"/>
                  </a:schemeClr>
                </a:solidFill>
                <a:effectLst/>
                <a:latin typeface="noto sans"/>
              </a:rPr>
              <a:t>An </a:t>
            </a:r>
            <a:r>
              <a:rPr lang="en-US" sz="1800" b="1" i="0" dirty="0">
                <a:solidFill>
                  <a:schemeClr val="bg1">
                    <a:lumMod val="95000"/>
                  </a:schemeClr>
                </a:solidFill>
                <a:effectLst/>
                <a:latin typeface="noto sans"/>
              </a:rPr>
              <a:t>array</a:t>
            </a:r>
            <a:r>
              <a:rPr lang="en-US" sz="1800" b="0" i="0" dirty="0">
                <a:solidFill>
                  <a:schemeClr val="bg1">
                    <a:lumMod val="95000"/>
                  </a:schemeClr>
                </a:solidFill>
                <a:effectLst/>
                <a:latin typeface="noto sans"/>
              </a:rPr>
              <a:t> works fine when we have to implement sequential data structures like arrays, except it is static, i.e. we have to define its maximum size during its initialization and it cannot contain elements greater than its maximum size. Now suppose, if during the program execution we have to store elements more than its size, or if we are reading input stream of elements and we do not know the upper bound of the number of elements, there are high chances of occurrence of </a:t>
            </a:r>
            <a:r>
              <a:rPr lang="en-US" sz="1800" b="1" i="0" dirty="0" err="1">
                <a:solidFill>
                  <a:schemeClr val="bg1">
                    <a:lumMod val="95000"/>
                  </a:schemeClr>
                </a:solidFill>
                <a:effectLst/>
                <a:latin typeface="noto sans"/>
              </a:rPr>
              <a:t>index_out_bound</a:t>
            </a:r>
            <a:r>
              <a:rPr lang="en-US" sz="1800" b="0" i="0" dirty="0">
                <a:solidFill>
                  <a:schemeClr val="bg1">
                    <a:lumMod val="95000"/>
                  </a:schemeClr>
                </a:solidFill>
                <a:effectLst/>
                <a:latin typeface="noto sans"/>
              </a:rPr>
              <a:t> exception or unwanted termination of the program. An </a:t>
            </a:r>
            <a:r>
              <a:rPr lang="en-US" sz="1800" b="1" i="0" dirty="0">
                <a:solidFill>
                  <a:schemeClr val="bg1">
                    <a:lumMod val="95000"/>
                  </a:schemeClr>
                </a:solidFill>
                <a:effectLst/>
                <a:latin typeface="noto sans"/>
              </a:rPr>
              <a:t>array</a:t>
            </a:r>
            <a:r>
              <a:rPr lang="en-US" sz="1800" b="0" i="0" dirty="0">
                <a:solidFill>
                  <a:schemeClr val="bg1">
                    <a:lumMod val="95000"/>
                  </a:schemeClr>
                </a:solidFill>
                <a:effectLst/>
                <a:latin typeface="noto sans"/>
              </a:rPr>
              <a:t> works fine when we have to implement sequential data structures like arrays, except it is static, i.e. we have to define its maximum size during its initialization and it cannot contain elements greater than its maximum size. Now suppose, if during the program execution we have to store elements more than its size, or if we are reading input stream of elements and we do not know the upper bound of the number of elements, there are high chances of occurrence of </a:t>
            </a:r>
            <a:r>
              <a:rPr lang="en-US" sz="1800" b="1" i="0" dirty="0" err="1">
                <a:solidFill>
                  <a:schemeClr val="bg1">
                    <a:lumMod val="95000"/>
                  </a:schemeClr>
                </a:solidFill>
                <a:effectLst/>
                <a:latin typeface="noto sans"/>
              </a:rPr>
              <a:t>index_out_bound</a:t>
            </a:r>
            <a:r>
              <a:rPr lang="en-US" sz="1800" b="0" i="0" dirty="0">
                <a:solidFill>
                  <a:schemeClr val="bg1">
                    <a:lumMod val="95000"/>
                  </a:schemeClr>
                </a:solidFill>
                <a:effectLst/>
                <a:latin typeface="noto sans"/>
              </a:rPr>
              <a:t> exception or unwanted termination of the program.</a:t>
            </a:r>
          </a:p>
          <a:p>
            <a:r>
              <a:rPr lang="en-US" sz="2000" b="0" i="0" dirty="0">
                <a:solidFill>
                  <a:schemeClr val="bg1">
                    <a:lumMod val="95000"/>
                  </a:schemeClr>
                </a:solidFill>
                <a:effectLst/>
                <a:latin typeface="noto sans"/>
              </a:rPr>
              <a:t>Solution of the above problem is dynamic arrays! They have dynamic size, i.e. their size can change during runtime. Container library provides </a:t>
            </a:r>
            <a:r>
              <a:rPr lang="en-US" sz="2000" b="1" i="0" dirty="0">
                <a:solidFill>
                  <a:schemeClr val="bg1">
                    <a:lumMod val="95000"/>
                  </a:schemeClr>
                </a:solidFill>
                <a:effectLst/>
                <a:latin typeface="noto sans"/>
              </a:rPr>
              <a:t>vectors</a:t>
            </a:r>
            <a:r>
              <a:rPr lang="en-US" sz="2000" b="0" i="0" dirty="0">
                <a:solidFill>
                  <a:schemeClr val="bg1">
                    <a:lumMod val="95000"/>
                  </a:schemeClr>
                </a:solidFill>
                <a:effectLst/>
                <a:latin typeface="noto sans"/>
              </a:rPr>
              <a:t> to replicate dynamic arrays.</a:t>
            </a:r>
            <a:endParaRPr lang="en-IN" sz="1800" dirty="0">
              <a:solidFill>
                <a:schemeClr val="bg1">
                  <a:lumMod val="95000"/>
                </a:schemeClr>
              </a:solidFill>
            </a:endParaRPr>
          </a:p>
        </p:txBody>
      </p:sp>
    </p:spTree>
    <p:extLst>
      <p:ext uri="{BB962C8B-B14F-4D97-AF65-F5344CB8AC3E}">
        <p14:creationId xmlns:p14="http://schemas.microsoft.com/office/powerpoint/2010/main" val="108290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8ECE-C230-4186-A1EC-8EB1653EC286}"/>
              </a:ext>
            </a:extLst>
          </p:cNvPr>
          <p:cNvSpPr>
            <a:spLocks noGrp="1"/>
          </p:cNvSpPr>
          <p:nvPr>
            <p:ph type="title"/>
          </p:nvPr>
        </p:nvSpPr>
        <p:spPr/>
        <p:txBody>
          <a:bodyPr/>
          <a:lstStyle/>
          <a:p>
            <a:r>
              <a:rPr lang="en-IN" dirty="0"/>
              <a:t>Vector Containers in STL.</a:t>
            </a:r>
          </a:p>
        </p:txBody>
      </p:sp>
      <p:sp>
        <p:nvSpPr>
          <p:cNvPr id="3" name="Slide Number Placeholder 2">
            <a:extLst>
              <a:ext uri="{FF2B5EF4-FFF2-40B4-BE49-F238E27FC236}">
                <a16:creationId xmlns:a16="http://schemas.microsoft.com/office/drawing/2014/main" id="{75380171-9511-4D59-846A-BBCD7F278A70}"/>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6" name="Picture 5">
            <a:extLst>
              <a:ext uri="{FF2B5EF4-FFF2-40B4-BE49-F238E27FC236}">
                <a16:creationId xmlns:a16="http://schemas.microsoft.com/office/drawing/2014/main" id="{33E7E42B-57D0-4C82-B666-596D2F247262}"/>
              </a:ext>
            </a:extLst>
          </p:cNvPr>
          <p:cNvPicPr>
            <a:picLocks noChangeAspect="1"/>
          </p:cNvPicPr>
          <p:nvPr/>
        </p:nvPicPr>
        <p:blipFill>
          <a:blip r:embed="rId2"/>
          <a:stretch>
            <a:fillRect/>
          </a:stretch>
        </p:blipFill>
        <p:spPr>
          <a:xfrm>
            <a:off x="262753" y="1582783"/>
            <a:ext cx="9820275" cy="2438400"/>
          </a:xfrm>
          <a:prstGeom prst="rect">
            <a:avLst/>
          </a:prstGeom>
        </p:spPr>
      </p:pic>
      <p:sp>
        <p:nvSpPr>
          <p:cNvPr id="7" name="TextBox 6">
            <a:extLst>
              <a:ext uri="{FF2B5EF4-FFF2-40B4-BE49-F238E27FC236}">
                <a16:creationId xmlns:a16="http://schemas.microsoft.com/office/drawing/2014/main" id="{D7B41B85-0E6A-4085-819E-AF5132A8A307}"/>
              </a:ext>
            </a:extLst>
          </p:cNvPr>
          <p:cNvSpPr txBox="1"/>
          <p:nvPr/>
        </p:nvSpPr>
        <p:spPr>
          <a:xfrm>
            <a:off x="533400" y="1078456"/>
            <a:ext cx="4012474" cy="369332"/>
          </a:xfrm>
          <a:prstGeom prst="rect">
            <a:avLst/>
          </a:prstGeom>
          <a:noFill/>
        </p:spPr>
        <p:txBody>
          <a:bodyPr wrap="square" rtlCol="0">
            <a:spAutoFit/>
          </a:bodyPr>
          <a:lstStyle/>
          <a:p>
            <a:r>
              <a:rPr lang="en-IN" dirty="0">
                <a:solidFill>
                  <a:schemeClr val="bg1">
                    <a:lumMod val="95000"/>
                  </a:schemeClr>
                </a:solidFill>
              </a:rPr>
              <a:t>Vector Syntax :</a:t>
            </a:r>
          </a:p>
        </p:txBody>
      </p:sp>
    </p:spTree>
    <p:extLst>
      <p:ext uri="{BB962C8B-B14F-4D97-AF65-F5344CB8AC3E}">
        <p14:creationId xmlns:p14="http://schemas.microsoft.com/office/powerpoint/2010/main" val="301089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F7AE-936B-4024-A806-613444FC986F}"/>
              </a:ext>
            </a:extLst>
          </p:cNvPr>
          <p:cNvSpPr>
            <a:spLocks noGrp="1"/>
          </p:cNvSpPr>
          <p:nvPr>
            <p:ph type="title"/>
          </p:nvPr>
        </p:nvSpPr>
        <p:spPr/>
        <p:txBody>
          <a:bodyPr/>
          <a:lstStyle/>
          <a:p>
            <a:r>
              <a:rPr lang="en-IN" dirty="0"/>
              <a:t>Member Functions of Vector STL.</a:t>
            </a:r>
          </a:p>
        </p:txBody>
      </p:sp>
      <p:sp>
        <p:nvSpPr>
          <p:cNvPr id="3" name="Slide Number Placeholder 2">
            <a:extLst>
              <a:ext uri="{FF2B5EF4-FFF2-40B4-BE49-F238E27FC236}">
                <a16:creationId xmlns:a16="http://schemas.microsoft.com/office/drawing/2014/main" id="{827BA6B2-336C-4699-929C-F1849078D098}"/>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B7DE5E3D-3A67-40B6-8B85-D950223DEFB7}"/>
              </a:ext>
            </a:extLst>
          </p:cNvPr>
          <p:cNvSpPr>
            <a:spLocks noGrp="1"/>
          </p:cNvSpPr>
          <p:nvPr>
            <p:ph type="body" sz="quarter" idx="13"/>
          </p:nvPr>
        </p:nvSpPr>
        <p:spPr>
          <a:xfrm>
            <a:off x="444500" y="1625385"/>
            <a:ext cx="5816963" cy="4093243"/>
          </a:xfrm>
        </p:spPr>
        <p:txBody>
          <a:bodyPr/>
          <a:lstStyle/>
          <a:p>
            <a:pPr marL="0" indent="0">
              <a:buNone/>
            </a:pPr>
            <a:r>
              <a:rPr lang="en-IN" sz="2000" dirty="0" err="1"/>
              <a:t>push_back</a:t>
            </a:r>
            <a:r>
              <a:rPr lang="en-IN" sz="2000" dirty="0"/>
              <a:t>() function</a:t>
            </a:r>
            <a:r>
              <a:rPr lang="en-IN" dirty="0"/>
              <a:t>: It </a:t>
            </a:r>
            <a:r>
              <a:rPr lang="en-US" sz="1800" b="0" i="0" dirty="0">
                <a:solidFill>
                  <a:schemeClr val="bg1">
                    <a:lumMod val="95000"/>
                  </a:schemeClr>
                </a:solidFill>
                <a:effectLst/>
                <a:latin typeface="noto sans"/>
              </a:rPr>
              <a:t>is used for inserting an element at the end of the vector. If the type of object passed as parameter in the </a:t>
            </a:r>
            <a:r>
              <a:rPr lang="en-US" sz="1800" b="0" i="0" dirty="0" err="1">
                <a:solidFill>
                  <a:schemeClr val="bg1">
                    <a:lumMod val="95000"/>
                  </a:schemeClr>
                </a:solidFill>
                <a:effectLst/>
                <a:latin typeface="noto sans"/>
              </a:rPr>
              <a:t>push_back</a:t>
            </a:r>
            <a:r>
              <a:rPr lang="en-US" sz="1800" b="0" i="0" dirty="0">
                <a:solidFill>
                  <a:schemeClr val="bg1">
                    <a:lumMod val="95000"/>
                  </a:schemeClr>
                </a:solidFill>
                <a:effectLst/>
                <a:latin typeface="noto sans"/>
              </a:rPr>
              <a:t>() is not same as that of the vector or is not interconvertible an exception is thrown</a:t>
            </a:r>
            <a:r>
              <a:rPr lang="en-US" b="0" i="0" dirty="0">
                <a:solidFill>
                  <a:srgbClr val="333333"/>
                </a:solidFill>
                <a:effectLst/>
                <a:latin typeface="noto sans"/>
              </a:rPr>
              <a:t>..</a:t>
            </a:r>
          </a:p>
          <a:p>
            <a:pPr marL="0" indent="0">
              <a:buNone/>
            </a:pPr>
            <a:endParaRPr lang="en-IN" dirty="0"/>
          </a:p>
        </p:txBody>
      </p:sp>
      <p:pic>
        <p:nvPicPr>
          <p:cNvPr id="6148" name="Picture 4" descr="push_back working">
            <a:extLst>
              <a:ext uri="{FF2B5EF4-FFF2-40B4-BE49-F238E27FC236}">
                <a16:creationId xmlns:a16="http://schemas.microsoft.com/office/drawing/2014/main" id="{4C0F239C-CCC0-4074-BE75-40D453525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7447" y="2151018"/>
            <a:ext cx="5017953" cy="4164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22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FD52-1D8B-41B7-A86B-9C2FAA9AF49D}"/>
              </a:ext>
            </a:extLst>
          </p:cNvPr>
          <p:cNvSpPr>
            <a:spLocks noGrp="1"/>
          </p:cNvSpPr>
          <p:nvPr>
            <p:ph type="title"/>
          </p:nvPr>
        </p:nvSpPr>
        <p:spPr/>
        <p:txBody>
          <a:bodyPr/>
          <a:lstStyle/>
          <a:p>
            <a:r>
              <a:rPr lang="en-IN" dirty="0"/>
              <a:t>Member functions of Vector in STL.</a:t>
            </a:r>
          </a:p>
        </p:txBody>
      </p:sp>
      <p:sp>
        <p:nvSpPr>
          <p:cNvPr id="3" name="Slide Number Placeholder 2">
            <a:extLst>
              <a:ext uri="{FF2B5EF4-FFF2-40B4-BE49-F238E27FC236}">
                <a16:creationId xmlns:a16="http://schemas.microsoft.com/office/drawing/2014/main" id="{314DEA45-08F1-4331-8504-1FB4D5C46A10}"/>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a:extLst>
              <a:ext uri="{FF2B5EF4-FFF2-40B4-BE49-F238E27FC236}">
                <a16:creationId xmlns:a16="http://schemas.microsoft.com/office/drawing/2014/main" id="{4548A7E2-456D-4931-B146-E1383FB68149}"/>
              </a:ext>
            </a:extLst>
          </p:cNvPr>
          <p:cNvSpPr>
            <a:spLocks noGrp="1"/>
          </p:cNvSpPr>
          <p:nvPr>
            <p:ph type="body" sz="quarter" idx="13"/>
          </p:nvPr>
        </p:nvSpPr>
        <p:spPr>
          <a:xfrm>
            <a:off x="444500" y="1625386"/>
            <a:ext cx="9274266" cy="3364626"/>
          </a:xfrm>
        </p:spPr>
        <p:txBody>
          <a:bodyPr/>
          <a:lstStyle/>
          <a:p>
            <a:pPr marL="0" indent="0">
              <a:buNone/>
            </a:pPr>
            <a:r>
              <a:rPr lang="en-IN" dirty="0"/>
              <a:t>insert() function:</a:t>
            </a:r>
          </a:p>
          <a:p>
            <a:pPr marL="0" indent="0">
              <a:buNone/>
            </a:pPr>
            <a:r>
              <a:rPr lang="en-IN" dirty="0"/>
              <a:t>insert(</a:t>
            </a:r>
            <a:r>
              <a:rPr lang="en-IN" dirty="0" err="1"/>
              <a:t>itr,element</a:t>
            </a:r>
            <a:r>
              <a:rPr lang="en-IN" dirty="0"/>
              <a:t>):</a:t>
            </a:r>
            <a:r>
              <a:rPr lang="en-US" sz="1800" b="0" i="0" dirty="0">
                <a:solidFill>
                  <a:schemeClr val="bg1">
                    <a:lumMod val="95000"/>
                  </a:schemeClr>
                </a:solidFill>
                <a:effectLst/>
                <a:latin typeface="noto sans"/>
              </a:rPr>
              <a:t>method inserts the element in vector before the position pointed by iterator </a:t>
            </a:r>
            <a:r>
              <a:rPr lang="en-US" sz="1800" b="0" i="0" dirty="0" err="1">
                <a:solidFill>
                  <a:schemeClr val="bg1">
                    <a:lumMod val="95000"/>
                  </a:schemeClr>
                </a:solidFill>
                <a:effectLst/>
                <a:latin typeface="noto sans"/>
              </a:rPr>
              <a:t>itr</a:t>
            </a:r>
            <a:r>
              <a:rPr lang="en-US" sz="1800" b="0" i="0" dirty="0">
                <a:solidFill>
                  <a:schemeClr val="bg1">
                    <a:lumMod val="95000"/>
                  </a:schemeClr>
                </a:solidFill>
                <a:effectLst/>
                <a:latin typeface="noto sans"/>
              </a:rPr>
              <a:t>.</a:t>
            </a:r>
          </a:p>
          <a:p>
            <a:pPr marL="0" indent="0">
              <a:buNone/>
            </a:pPr>
            <a:r>
              <a:rPr lang="en-US" sz="1800" dirty="0">
                <a:solidFill>
                  <a:schemeClr val="bg1">
                    <a:lumMod val="95000"/>
                  </a:schemeClr>
                </a:solidFill>
                <a:latin typeface="noto sans"/>
              </a:rPr>
              <a:t>Overloaded functions for insert()</a:t>
            </a:r>
          </a:p>
          <a:p>
            <a:pPr marL="0" indent="0">
              <a:buNone/>
            </a:pPr>
            <a:r>
              <a:rPr lang="en-US" sz="1800" dirty="0">
                <a:solidFill>
                  <a:schemeClr val="bg1">
                    <a:lumMod val="95000"/>
                  </a:schemeClr>
                </a:solidFill>
                <a:latin typeface="noto sans"/>
              </a:rPr>
              <a:t>insert(</a:t>
            </a:r>
            <a:r>
              <a:rPr lang="en-US" sz="1800" dirty="0" err="1">
                <a:solidFill>
                  <a:schemeClr val="bg1">
                    <a:lumMod val="95000"/>
                  </a:schemeClr>
                </a:solidFill>
                <a:latin typeface="noto sans"/>
              </a:rPr>
              <a:t>itr,element,count</a:t>
            </a:r>
            <a:r>
              <a:rPr lang="en-US" sz="1800" dirty="0">
                <a:solidFill>
                  <a:schemeClr val="bg1">
                    <a:lumMod val="95000"/>
                  </a:schemeClr>
                </a:solidFill>
                <a:latin typeface="noto sans"/>
              </a:rPr>
              <a:t>)</a:t>
            </a:r>
          </a:p>
          <a:p>
            <a:pPr marL="0" indent="0">
              <a:buNone/>
            </a:pPr>
            <a:r>
              <a:rPr lang="en-US" sz="1800" dirty="0">
                <a:solidFill>
                  <a:schemeClr val="bg1">
                    <a:lumMod val="95000"/>
                  </a:schemeClr>
                </a:solidFill>
                <a:latin typeface="noto sans"/>
              </a:rPr>
              <a:t>insert(</a:t>
            </a:r>
            <a:r>
              <a:rPr lang="en-US" sz="1800" dirty="0" err="1">
                <a:solidFill>
                  <a:schemeClr val="bg1">
                    <a:lumMod val="95000"/>
                  </a:schemeClr>
                </a:solidFill>
                <a:latin typeface="noto sans"/>
              </a:rPr>
              <a:t>itr,v.begin</a:t>
            </a:r>
            <a:r>
              <a:rPr lang="en-US" sz="1800" dirty="0">
                <a:solidFill>
                  <a:schemeClr val="bg1">
                    <a:lumMod val="95000"/>
                  </a:schemeClr>
                </a:solidFill>
                <a:latin typeface="noto sans"/>
              </a:rPr>
              <a:t>(),</a:t>
            </a:r>
            <a:r>
              <a:rPr lang="en-US" sz="1800" dirty="0" err="1">
                <a:solidFill>
                  <a:schemeClr val="bg1">
                    <a:lumMod val="95000"/>
                  </a:schemeClr>
                </a:solidFill>
                <a:latin typeface="noto sans"/>
              </a:rPr>
              <a:t>v.end</a:t>
            </a:r>
            <a:r>
              <a:rPr lang="en-US" sz="1800" dirty="0">
                <a:solidFill>
                  <a:schemeClr val="bg1">
                    <a:lumMod val="95000"/>
                  </a:schemeClr>
                </a:solidFill>
                <a:latin typeface="noto sans"/>
              </a:rPr>
              <a:t>())</a:t>
            </a:r>
            <a:endParaRPr lang="en-IN" sz="1800" dirty="0">
              <a:solidFill>
                <a:schemeClr val="bg1">
                  <a:lumMod val="95000"/>
                </a:schemeClr>
              </a:solidFill>
            </a:endParaRPr>
          </a:p>
          <a:p>
            <a:pPr marL="0" indent="0">
              <a:buNone/>
            </a:pPr>
            <a:r>
              <a:rPr lang="en-IN" dirty="0" err="1"/>
              <a:t>pop_back</a:t>
            </a:r>
            <a:r>
              <a:rPr lang="en-IN" dirty="0"/>
              <a:t>() function:</a:t>
            </a:r>
          </a:p>
          <a:p>
            <a:pPr marL="0" indent="0">
              <a:buNone/>
            </a:pPr>
            <a:r>
              <a:rPr lang="en-US" sz="1800" b="0" i="0" dirty="0" err="1">
                <a:solidFill>
                  <a:schemeClr val="bg1">
                    <a:lumMod val="95000"/>
                  </a:schemeClr>
                </a:solidFill>
                <a:effectLst/>
                <a:latin typeface="noto sans"/>
              </a:rPr>
              <a:t>pop_back</a:t>
            </a:r>
            <a:r>
              <a:rPr lang="en-US" sz="1800" b="0" i="0" dirty="0">
                <a:solidFill>
                  <a:schemeClr val="bg1">
                    <a:lumMod val="95000"/>
                  </a:schemeClr>
                </a:solidFill>
                <a:effectLst/>
                <a:latin typeface="noto sans"/>
              </a:rPr>
              <a:t>() is used to remove the last element from the vector. It reduces the size of the vector by one.</a:t>
            </a:r>
          </a:p>
          <a:p>
            <a:pPr marL="0" indent="0">
              <a:buNone/>
            </a:pPr>
            <a:r>
              <a:rPr lang="en-US" sz="1800" dirty="0">
                <a:solidFill>
                  <a:schemeClr val="bg1">
                    <a:lumMod val="95000"/>
                  </a:schemeClr>
                </a:solidFill>
                <a:latin typeface="noto sans"/>
              </a:rPr>
              <a:t>Below is an example :</a:t>
            </a:r>
            <a:endParaRPr lang="en-IN" sz="1800" dirty="0">
              <a:solidFill>
                <a:schemeClr val="bg1">
                  <a:lumMod val="95000"/>
                </a:schemeClr>
              </a:solidFill>
            </a:endParaRPr>
          </a:p>
        </p:txBody>
      </p:sp>
      <p:pic>
        <p:nvPicPr>
          <p:cNvPr id="7172" name="Picture 4" descr="pop_back example">
            <a:extLst>
              <a:ext uri="{FF2B5EF4-FFF2-40B4-BE49-F238E27FC236}">
                <a16:creationId xmlns:a16="http://schemas.microsoft.com/office/drawing/2014/main" id="{06CC9E0D-6CA8-4A41-8A38-CFC001C6C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028" y="4990012"/>
            <a:ext cx="4248150"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76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9CC4-8899-4692-AF4F-120174B016E9}"/>
              </a:ext>
            </a:extLst>
          </p:cNvPr>
          <p:cNvSpPr>
            <a:spLocks noGrp="1"/>
          </p:cNvSpPr>
          <p:nvPr>
            <p:ph type="title"/>
          </p:nvPr>
        </p:nvSpPr>
        <p:spPr/>
        <p:txBody>
          <a:bodyPr/>
          <a:lstStyle/>
          <a:p>
            <a:r>
              <a:rPr lang="en-IN" dirty="0"/>
              <a:t>Member function of Vector in STL.</a:t>
            </a:r>
          </a:p>
        </p:txBody>
      </p:sp>
      <p:sp>
        <p:nvSpPr>
          <p:cNvPr id="3" name="Slide Number Placeholder 2">
            <a:extLst>
              <a:ext uri="{FF2B5EF4-FFF2-40B4-BE49-F238E27FC236}">
                <a16:creationId xmlns:a16="http://schemas.microsoft.com/office/drawing/2014/main" id="{334F5236-274D-43AE-8F28-518E162625BD}"/>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4AEB3D02-C2E0-4EF8-B192-8C82935E15CE}"/>
              </a:ext>
            </a:extLst>
          </p:cNvPr>
          <p:cNvSpPr>
            <a:spLocks noGrp="1"/>
          </p:cNvSpPr>
          <p:nvPr>
            <p:ph type="body" sz="quarter" idx="13"/>
          </p:nvPr>
        </p:nvSpPr>
        <p:spPr/>
        <p:txBody>
          <a:bodyPr/>
          <a:lstStyle/>
          <a:p>
            <a:r>
              <a:rPr lang="en-IN" dirty="0"/>
              <a:t>erase() </a:t>
            </a:r>
          </a:p>
          <a:p>
            <a:r>
              <a:rPr lang="en-IN" dirty="0"/>
              <a:t>resize() </a:t>
            </a:r>
          </a:p>
          <a:p>
            <a:r>
              <a:rPr lang="en-IN" dirty="0"/>
              <a:t>swap() </a:t>
            </a:r>
          </a:p>
          <a:p>
            <a:r>
              <a:rPr lang="en-IN" dirty="0"/>
              <a:t>clear() </a:t>
            </a:r>
          </a:p>
          <a:p>
            <a:r>
              <a:rPr lang="en-IN" dirty="0"/>
              <a:t>size() </a:t>
            </a:r>
          </a:p>
          <a:p>
            <a:r>
              <a:rPr lang="en-IN" dirty="0"/>
              <a:t>empty()</a:t>
            </a:r>
          </a:p>
          <a:p>
            <a:r>
              <a:rPr lang="en-IN" dirty="0"/>
              <a:t>capacity()</a:t>
            </a:r>
          </a:p>
          <a:p>
            <a:r>
              <a:rPr lang="en-IN" dirty="0"/>
              <a:t>at()</a:t>
            </a:r>
          </a:p>
          <a:p>
            <a:r>
              <a:rPr lang="en-IN" dirty="0"/>
              <a:t>front() and back()</a:t>
            </a:r>
          </a:p>
        </p:txBody>
      </p:sp>
    </p:spTree>
    <p:extLst>
      <p:ext uri="{BB962C8B-B14F-4D97-AF65-F5344CB8AC3E}">
        <p14:creationId xmlns:p14="http://schemas.microsoft.com/office/powerpoint/2010/main" val="2371776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355669"/>
          </a:xfrm>
        </p:spPr>
        <p:txBody>
          <a:bodyPr>
            <a:normAutofit/>
          </a:bodyPr>
          <a:lstStyle/>
          <a:p>
            <a:r>
              <a:rPr lang="en-US" dirty="0"/>
              <a:t>“</a:t>
            </a:r>
            <a:r>
              <a:rPr lang="en-US" b="0" i="0" dirty="0">
                <a:solidFill>
                  <a:schemeClr val="bg1">
                    <a:lumMod val="95000"/>
                  </a:schemeClr>
                </a:solidFill>
                <a:effectLst/>
                <a:latin typeface="Merriweather"/>
              </a:rPr>
              <a:t>There are only two kinds of languages: the ones people complain about and the ones nobody uses.”</a:t>
            </a:r>
            <a:br>
              <a:rPr lang="en-US" dirty="0">
                <a:solidFill>
                  <a:schemeClr val="bg1">
                    <a:lumMod val="95000"/>
                  </a:schemeClr>
                </a:solidFill>
              </a:rPr>
            </a:br>
            <a:endParaRPr lang="en-US" dirty="0">
              <a:solidFill>
                <a:schemeClr val="bg1">
                  <a:lumMod val="95000"/>
                </a:schemeClr>
              </a:solidFill>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785258" y="524692"/>
            <a:ext cx="8430768" cy="859055"/>
          </a:xfrm>
        </p:spPr>
        <p:txBody>
          <a:bodyPr>
            <a:normAutofit fontScale="90000"/>
          </a:bodyPr>
          <a:lstStyle/>
          <a:p>
            <a:r>
              <a:rPr lang="en-US" dirty="0"/>
              <a:t>Standard Template Library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AE04736D-6695-490D-A349-CCC2BB74C7F1}"/>
              </a:ext>
            </a:extLst>
          </p:cNvPr>
          <p:cNvSpPr txBox="1"/>
          <p:nvPr/>
        </p:nvSpPr>
        <p:spPr>
          <a:xfrm>
            <a:off x="116532" y="1480457"/>
            <a:ext cx="7851812" cy="3139321"/>
          </a:xfrm>
          <a:prstGeom prst="rect">
            <a:avLst/>
          </a:prstGeom>
          <a:noFill/>
        </p:spPr>
        <p:txBody>
          <a:bodyPr wrap="square" rtlCol="0">
            <a:spAutoFit/>
          </a:bodyPr>
          <a:lstStyle/>
          <a:p>
            <a:pPr algn="l"/>
            <a:r>
              <a:rPr lang="en-US" b="0" i="0" dirty="0">
                <a:solidFill>
                  <a:schemeClr val="bg1">
                    <a:lumMod val="95000"/>
                  </a:schemeClr>
                </a:solidFill>
                <a:effectLst/>
                <a:latin typeface="noto sans"/>
              </a:rPr>
              <a:t>STL is an acronym for standard template library. It is a set of C++ template classes that provide generic classes and function that can be used to implement data structures and algorithms .STL is mainly composed of :</a:t>
            </a:r>
          </a:p>
          <a:p>
            <a:pPr algn="l">
              <a:buFont typeface="+mj-lt"/>
              <a:buAutoNum type="arabicPeriod"/>
            </a:pPr>
            <a:r>
              <a:rPr lang="en-US" b="0" i="0" dirty="0">
                <a:solidFill>
                  <a:schemeClr val="bg1">
                    <a:lumMod val="95000"/>
                  </a:schemeClr>
                </a:solidFill>
                <a:effectLst/>
                <a:latin typeface="noto sans"/>
              </a:rPr>
              <a:t>Algorithms</a:t>
            </a:r>
          </a:p>
          <a:p>
            <a:pPr algn="l">
              <a:buFont typeface="+mj-lt"/>
              <a:buAutoNum type="arabicPeriod"/>
            </a:pPr>
            <a:r>
              <a:rPr lang="en-US" b="0" i="0" dirty="0">
                <a:solidFill>
                  <a:schemeClr val="bg1">
                    <a:lumMod val="95000"/>
                  </a:schemeClr>
                </a:solidFill>
                <a:effectLst/>
                <a:latin typeface="noto sans"/>
              </a:rPr>
              <a:t>Containers</a:t>
            </a:r>
          </a:p>
          <a:p>
            <a:pPr algn="l">
              <a:buFont typeface="+mj-lt"/>
              <a:buAutoNum type="arabicPeriod"/>
            </a:pPr>
            <a:r>
              <a:rPr lang="en-US" b="0" i="0" dirty="0">
                <a:solidFill>
                  <a:schemeClr val="bg1">
                    <a:lumMod val="95000"/>
                  </a:schemeClr>
                </a:solidFill>
                <a:effectLst/>
                <a:latin typeface="noto sans"/>
              </a:rPr>
              <a:t>Iterators</a:t>
            </a:r>
          </a:p>
          <a:p>
            <a:br>
              <a:rPr lang="en-US" dirty="0"/>
            </a:br>
            <a:r>
              <a:rPr lang="en-US" b="0" i="0" dirty="0">
                <a:solidFill>
                  <a:schemeClr val="bg1">
                    <a:lumMod val="95000"/>
                  </a:schemeClr>
                </a:solidFill>
                <a:effectLst/>
                <a:latin typeface="noto sans"/>
              </a:rPr>
              <a:t>STL provides numerous containers and algorithms which are very useful in </a:t>
            </a:r>
            <a:r>
              <a:rPr lang="en-US" b="0" i="0" dirty="0" err="1">
                <a:solidFill>
                  <a:schemeClr val="bg1">
                    <a:lumMod val="95000"/>
                  </a:schemeClr>
                </a:solidFill>
                <a:effectLst/>
                <a:latin typeface="noto sans"/>
              </a:rPr>
              <a:t>comptetive</a:t>
            </a:r>
            <a:r>
              <a:rPr lang="en-US" b="0" i="0" dirty="0">
                <a:solidFill>
                  <a:schemeClr val="bg1">
                    <a:lumMod val="95000"/>
                  </a:schemeClr>
                </a:solidFill>
                <a:effectLst/>
                <a:latin typeface="noto sans"/>
              </a:rPr>
              <a:t> programming , for example you can very easily define a linked list in a single statement by using list container of container library in STL , saving your time and effort</a:t>
            </a:r>
            <a:r>
              <a:rPr lang="en-US" b="0" i="0" dirty="0">
                <a:solidFill>
                  <a:srgbClr val="333333"/>
                </a:solidFill>
                <a:effectLst/>
                <a:latin typeface="noto sans"/>
              </a:rPr>
              <a:t>.</a:t>
            </a:r>
            <a:endParaRPr lang="en-IN" dirty="0"/>
          </a:p>
        </p:txBody>
      </p:sp>
      <p:pic>
        <p:nvPicPr>
          <p:cNvPr id="1026" name="Picture 2" descr="Introduction to STL">
            <a:extLst>
              <a:ext uri="{FF2B5EF4-FFF2-40B4-BE49-F238E27FC236}">
                <a16:creationId xmlns:a16="http://schemas.microsoft.com/office/drawing/2014/main" id="{2B71E9E3-1ADE-41FB-BB08-BBAD017F8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8011" y="1997119"/>
            <a:ext cx="3214189" cy="468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669524" y="411480"/>
            <a:ext cx="8852952" cy="859055"/>
          </a:xfrm>
        </p:spPr>
        <p:txBody>
          <a:bodyPr>
            <a:normAutofit fontScale="90000"/>
          </a:bodyPr>
          <a:lstStyle/>
          <a:p>
            <a:r>
              <a:rPr lang="en-US" dirty="0"/>
              <a:t> Algorithm header in C++ STL</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a:extLst>
              <a:ext uri="{FF2B5EF4-FFF2-40B4-BE49-F238E27FC236}">
                <a16:creationId xmlns:a16="http://schemas.microsoft.com/office/drawing/2014/main" id="{BA0C98BF-7156-4C0A-9DBD-5F5B520467BF}"/>
              </a:ext>
            </a:extLst>
          </p:cNvPr>
          <p:cNvSpPr txBox="1"/>
          <p:nvPr/>
        </p:nvSpPr>
        <p:spPr>
          <a:xfrm>
            <a:off x="1837509" y="1489166"/>
            <a:ext cx="8334102" cy="2308324"/>
          </a:xfrm>
          <a:prstGeom prst="rect">
            <a:avLst/>
          </a:prstGeom>
          <a:noFill/>
        </p:spPr>
        <p:txBody>
          <a:bodyPr wrap="square" rtlCol="0">
            <a:spAutoFit/>
          </a:bodyPr>
          <a:lstStyle/>
          <a:p>
            <a:pPr algn="l"/>
            <a:r>
              <a:rPr lang="en-US" b="0" i="0" dirty="0">
                <a:solidFill>
                  <a:schemeClr val="bg1">
                    <a:lumMod val="95000"/>
                  </a:schemeClr>
                </a:solidFill>
                <a:effectLst/>
                <a:latin typeface="noto sans"/>
              </a:rPr>
              <a:t>STL provide different types of algorithms that can be implemented upon any of the container with the help of iterators. Thus now we don’t have to define complex algorithm instead we just use the built in functions provided by the algorithm library in STL.</a:t>
            </a:r>
          </a:p>
          <a:p>
            <a:pPr algn="l"/>
            <a:r>
              <a:rPr lang="en-US" b="0" i="0" dirty="0">
                <a:solidFill>
                  <a:schemeClr val="bg1">
                    <a:lumMod val="95000"/>
                  </a:schemeClr>
                </a:solidFill>
                <a:effectLst/>
                <a:latin typeface="noto sans"/>
              </a:rPr>
              <a:t>As already discussed earlier, algorithm functions provided by algorithm library works on the iterators, not on the containers. Thus one algorithm function can be used on any type of container.</a:t>
            </a:r>
          </a:p>
          <a:p>
            <a:r>
              <a:rPr lang="en-US" b="0" i="0" dirty="0">
                <a:solidFill>
                  <a:schemeClr val="bg1">
                    <a:lumMod val="95000"/>
                  </a:schemeClr>
                </a:solidFill>
                <a:effectLst/>
                <a:latin typeface="noto sans"/>
              </a:rPr>
              <a:t>Use of algorithms from STL saves time, effort, code and are very reliable.</a:t>
            </a:r>
            <a:endParaRPr lang="en-IN" b="1" dirty="0">
              <a:solidFill>
                <a:schemeClr val="bg1">
                  <a:lumMod val="95000"/>
                </a:schemeClr>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94582"/>
            <a:ext cx="8246654" cy="535531"/>
          </a:xfrm>
        </p:spPr>
        <p:txBody>
          <a:bodyPr/>
          <a:lstStyle/>
          <a:p>
            <a:r>
              <a:rPr lang="en-US" dirty="0"/>
              <a:t>Binary Search Vs Binary Search in STL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5" name="Picture 4">
            <a:extLst>
              <a:ext uri="{FF2B5EF4-FFF2-40B4-BE49-F238E27FC236}">
                <a16:creationId xmlns:a16="http://schemas.microsoft.com/office/drawing/2014/main" id="{A9BAE0F2-2466-4493-BC9C-608DFB2B9AAD}"/>
              </a:ext>
            </a:extLst>
          </p:cNvPr>
          <p:cNvPicPr>
            <a:picLocks noChangeAspect="1"/>
          </p:cNvPicPr>
          <p:nvPr/>
        </p:nvPicPr>
        <p:blipFill>
          <a:blip r:embed="rId2"/>
          <a:stretch>
            <a:fillRect/>
          </a:stretch>
        </p:blipFill>
        <p:spPr>
          <a:xfrm>
            <a:off x="444500" y="1132114"/>
            <a:ext cx="9735820" cy="4354285"/>
          </a:xfrm>
          <a:prstGeom prst="rect">
            <a:avLst/>
          </a:prstGeom>
        </p:spPr>
      </p:pic>
      <p:pic>
        <p:nvPicPr>
          <p:cNvPr id="9" name="Picture 8">
            <a:extLst>
              <a:ext uri="{FF2B5EF4-FFF2-40B4-BE49-F238E27FC236}">
                <a16:creationId xmlns:a16="http://schemas.microsoft.com/office/drawing/2014/main" id="{91A1CA34-FF1C-47C5-ACC6-40B534983068}"/>
              </a:ext>
            </a:extLst>
          </p:cNvPr>
          <p:cNvPicPr>
            <a:picLocks noChangeAspect="1"/>
          </p:cNvPicPr>
          <p:nvPr/>
        </p:nvPicPr>
        <p:blipFill>
          <a:blip r:embed="rId3"/>
          <a:stretch>
            <a:fillRect/>
          </a:stretch>
        </p:blipFill>
        <p:spPr>
          <a:xfrm>
            <a:off x="444500" y="5761835"/>
            <a:ext cx="9735820" cy="819150"/>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Sort() in STL                                      </a:t>
            </a:r>
            <a:r>
              <a:rPr lang="en-US" dirty="0" err="1"/>
              <a:t>Partial_Sort</a:t>
            </a:r>
            <a:r>
              <a:rPr lang="en-US" dirty="0"/>
              <a:t>()in STL</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normAutofit fontScale="92500"/>
          </a:bodyPr>
          <a:lstStyle/>
          <a:p>
            <a:r>
              <a:rPr lang="en-US" b="0" i="0" dirty="0">
                <a:solidFill>
                  <a:schemeClr val="bg1">
                    <a:lumMod val="95000"/>
                  </a:schemeClr>
                </a:solidFill>
                <a:effectLst/>
                <a:latin typeface="noto sans"/>
              </a:rPr>
              <a:t>This function of the STL, sorts the contents of the given range. There are two version of sort() :</a:t>
            </a:r>
            <a:endParaRPr lang="en-US" dirty="0">
              <a:solidFill>
                <a:schemeClr val="bg1">
                  <a:lumMod val="95000"/>
                </a:schemeClr>
              </a:solidFill>
            </a:endParaRP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normAutofit fontScale="92500"/>
          </a:bodyPr>
          <a:lstStyle/>
          <a:p>
            <a:r>
              <a:rPr lang="en-US" b="0" dirty="0">
                <a:solidFill>
                  <a:schemeClr val="bg1">
                    <a:lumMod val="95000"/>
                  </a:schemeClr>
                </a:solidFill>
                <a:latin typeface="noto sans"/>
              </a:rPr>
              <a:t>It </a:t>
            </a:r>
            <a:r>
              <a:rPr lang="en-US" b="0" i="0" dirty="0">
                <a:solidFill>
                  <a:schemeClr val="bg1">
                    <a:lumMod val="95000"/>
                  </a:schemeClr>
                </a:solidFill>
                <a:effectLst/>
                <a:latin typeface="noto sans"/>
              </a:rPr>
              <a:t>sorts first half elements in the given range, the other half elements remain as they was initially.</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505075"/>
            <a:ext cx="5157787" cy="2911656"/>
          </a:xfrm>
        </p:spPr>
        <p:txBody>
          <a:bodyPr/>
          <a:lstStyle/>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589715" y="3196046"/>
            <a:ext cx="5183188" cy="3684588"/>
          </a:xfrm>
        </p:spPr>
        <p:txBody>
          <a:bodyPr/>
          <a:lstStyle/>
          <a:p>
            <a:r>
              <a:rPr lang="en-IN" b="0" i="0" dirty="0" err="1">
                <a:solidFill>
                  <a:schemeClr val="bg1">
                    <a:lumMod val="95000"/>
                  </a:schemeClr>
                </a:solidFill>
                <a:effectLst/>
                <a:latin typeface="Courier New" panose="02070309020205020404" pitchFamily="49" charset="0"/>
              </a:rPr>
              <a:t>partial_sort</a:t>
            </a:r>
            <a:r>
              <a:rPr lang="en-IN" b="0" i="0" dirty="0">
                <a:solidFill>
                  <a:schemeClr val="bg1">
                    <a:lumMod val="95000"/>
                  </a:schemeClr>
                </a:solidFill>
                <a:effectLst/>
                <a:latin typeface="Courier New" panose="02070309020205020404" pitchFamily="49" charset="0"/>
              </a:rPr>
              <a:t>(start, middle, end ):</a:t>
            </a:r>
            <a:r>
              <a:rPr lang="en-US" b="0" i="0" dirty="0">
                <a:solidFill>
                  <a:srgbClr val="333333"/>
                </a:solidFill>
                <a:effectLst/>
                <a:latin typeface="noto sans"/>
              </a:rPr>
              <a:t> </a:t>
            </a:r>
            <a:r>
              <a:rPr lang="en-US" b="0" i="0" dirty="0">
                <a:solidFill>
                  <a:schemeClr val="bg1">
                    <a:lumMod val="95000"/>
                  </a:schemeClr>
                </a:solidFill>
                <a:effectLst/>
                <a:latin typeface="noto sans"/>
              </a:rPr>
              <a:t>sorts the range from start to end in such a way that the elements before middle are in ascending order and are the smallest elements in the range.</a:t>
            </a:r>
          </a:p>
          <a:p>
            <a:r>
              <a:rPr lang="en-US" b="0" i="0" dirty="0" err="1">
                <a:solidFill>
                  <a:schemeClr val="bg1">
                    <a:lumMod val="95000"/>
                  </a:schemeClr>
                </a:solidFill>
                <a:effectLst/>
                <a:latin typeface="Courier New" panose="02070309020205020404" pitchFamily="49" charset="0"/>
              </a:rPr>
              <a:t>partial_sort</a:t>
            </a:r>
            <a:r>
              <a:rPr lang="en-US" b="0" i="0" dirty="0">
                <a:solidFill>
                  <a:schemeClr val="bg1">
                    <a:lumMod val="95000"/>
                  </a:schemeClr>
                </a:solidFill>
                <a:effectLst/>
                <a:latin typeface="Courier New" panose="02070309020205020404" pitchFamily="49" charset="0"/>
              </a:rPr>
              <a:t>(start, middle, end, </a:t>
            </a:r>
            <a:r>
              <a:rPr lang="en-US" b="0" i="0" dirty="0" err="1">
                <a:solidFill>
                  <a:schemeClr val="bg1">
                    <a:lumMod val="95000"/>
                  </a:schemeClr>
                </a:solidFill>
                <a:effectLst/>
                <a:latin typeface="Courier New" panose="02070309020205020404" pitchFamily="49" charset="0"/>
              </a:rPr>
              <a:t>compare_function</a:t>
            </a:r>
            <a:r>
              <a:rPr lang="en-US" b="0" i="0" dirty="0">
                <a:solidFill>
                  <a:schemeClr val="bg1">
                    <a:lumMod val="95000"/>
                  </a:schemeClr>
                </a:solidFill>
                <a:effectLst/>
                <a:latin typeface="Courier New" panose="02070309020205020404" pitchFamily="49" charset="0"/>
              </a:rPr>
              <a:t>):</a:t>
            </a:r>
            <a:r>
              <a:rPr lang="en-US" b="0" i="0" dirty="0">
                <a:solidFill>
                  <a:schemeClr val="bg1">
                    <a:lumMod val="95000"/>
                  </a:schemeClr>
                </a:solidFill>
                <a:effectLst/>
                <a:latin typeface="noto sans"/>
              </a:rPr>
              <a:t>sorts the range from start to end in such a way that the elements before middle are sorted with the help of </a:t>
            </a:r>
            <a:r>
              <a:rPr lang="en-US" b="0" i="0" dirty="0" err="1">
                <a:solidFill>
                  <a:schemeClr val="bg1">
                    <a:lumMod val="95000"/>
                  </a:schemeClr>
                </a:solidFill>
                <a:effectLst/>
                <a:latin typeface="noto sans"/>
              </a:rPr>
              <a:t>compare_function</a:t>
            </a:r>
            <a:r>
              <a:rPr lang="en-US" b="0" i="0" dirty="0">
                <a:solidFill>
                  <a:schemeClr val="bg1">
                    <a:lumMod val="95000"/>
                  </a:schemeClr>
                </a:solidFill>
                <a:effectLst/>
                <a:latin typeface="noto sans"/>
              </a:rPr>
              <a:t> and are the smallest elements in the range.</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5A14E3DC-2840-43CF-AF95-81FE7693CD1F}"/>
              </a:ext>
            </a:extLst>
          </p:cNvPr>
          <p:cNvSpPr txBox="1"/>
          <p:nvPr/>
        </p:nvSpPr>
        <p:spPr>
          <a:xfrm>
            <a:off x="252548" y="3196046"/>
            <a:ext cx="5843451" cy="1754326"/>
          </a:xfrm>
          <a:prstGeom prst="rect">
            <a:avLst/>
          </a:prstGeom>
          <a:noFill/>
        </p:spPr>
        <p:txBody>
          <a:bodyPr wrap="square" rtlCol="0">
            <a:spAutoFit/>
          </a:bodyPr>
          <a:lstStyle/>
          <a:p>
            <a:r>
              <a:rPr lang="en-IN" b="0" i="0" dirty="0">
                <a:solidFill>
                  <a:schemeClr val="bg1">
                    <a:lumMod val="95000"/>
                  </a:schemeClr>
                </a:solidFill>
                <a:effectLst/>
                <a:latin typeface="Courier New" panose="02070309020205020404" pitchFamily="49" charset="0"/>
              </a:rPr>
              <a:t>1.sort(</a:t>
            </a:r>
            <a:r>
              <a:rPr lang="en-IN" b="0" i="0" dirty="0" err="1">
                <a:solidFill>
                  <a:schemeClr val="bg1">
                    <a:lumMod val="95000"/>
                  </a:schemeClr>
                </a:solidFill>
                <a:effectLst/>
                <a:latin typeface="Courier New" panose="02070309020205020404" pitchFamily="49" charset="0"/>
              </a:rPr>
              <a:t>start_iterator</a:t>
            </a:r>
            <a:r>
              <a:rPr lang="en-IN" b="0" i="0" dirty="0">
                <a:solidFill>
                  <a:schemeClr val="bg1">
                    <a:lumMod val="95000"/>
                  </a:schemeClr>
                </a:solidFill>
                <a:effectLst/>
                <a:latin typeface="Courier New" panose="02070309020205020404" pitchFamily="49" charset="0"/>
              </a:rPr>
              <a:t>, </a:t>
            </a:r>
            <a:r>
              <a:rPr lang="en-IN" b="0" i="0" dirty="0" err="1">
                <a:solidFill>
                  <a:schemeClr val="bg1">
                    <a:lumMod val="95000"/>
                  </a:schemeClr>
                </a:solidFill>
                <a:effectLst/>
                <a:latin typeface="Courier New" panose="02070309020205020404" pitchFamily="49" charset="0"/>
              </a:rPr>
              <a:t>end_iterator</a:t>
            </a:r>
            <a:r>
              <a:rPr lang="en-IN" b="0" i="0" dirty="0">
                <a:solidFill>
                  <a:schemeClr val="bg1">
                    <a:lumMod val="95000"/>
                  </a:schemeClr>
                </a:solidFill>
                <a:effectLst/>
                <a:latin typeface="Courier New" panose="02070309020205020404" pitchFamily="49" charset="0"/>
              </a:rPr>
              <a:t> ):</a:t>
            </a:r>
            <a:r>
              <a:rPr lang="en-US" b="0" i="0" dirty="0">
                <a:solidFill>
                  <a:schemeClr val="bg1">
                    <a:lumMod val="95000"/>
                  </a:schemeClr>
                </a:solidFill>
                <a:effectLst/>
                <a:latin typeface="noto sans"/>
              </a:rPr>
              <a:t>sorts the range defined by iterators </a:t>
            </a:r>
            <a:r>
              <a:rPr lang="en-US" b="0" i="0" dirty="0" err="1">
                <a:solidFill>
                  <a:schemeClr val="bg1">
                    <a:lumMod val="95000"/>
                  </a:schemeClr>
                </a:solidFill>
                <a:effectLst/>
                <a:latin typeface="noto sans"/>
              </a:rPr>
              <a:t>start_iterator</a:t>
            </a:r>
            <a:endParaRPr lang="en-US" b="0" i="0" dirty="0">
              <a:solidFill>
                <a:schemeClr val="bg1">
                  <a:lumMod val="95000"/>
                </a:schemeClr>
              </a:solidFill>
              <a:effectLst/>
              <a:latin typeface="noto sans"/>
            </a:endParaRPr>
          </a:p>
          <a:p>
            <a:r>
              <a:rPr lang="en-US" dirty="0">
                <a:solidFill>
                  <a:schemeClr val="bg1">
                    <a:lumMod val="95000"/>
                  </a:schemeClr>
                </a:solidFill>
                <a:latin typeface="noto sans"/>
              </a:rPr>
              <a:t>2.</a:t>
            </a:r>
            <a:r>
              <a:rPr lang="en-US" b="0" i="0" dirty="0">
                <a:solidFill>
                  <a:srgbClr val="C7254E"/>
                </a:solidFill>
                <a:effectLst/>
                <a:latin typeface="Courier New" panose="02070309020205020404" pitchFamily="49" charset="0"/>
              </a:rPr>
              <a:t> </a:t>
            </a:r>
            <a:r>
              <a:rPr lang="en-US" b="0" i="0" dirty="0">
                <a:solidFill>
                  <a:schemeClr val="bg1">
                    <a:lumMod val="95000"/>
                  </a:schemeClr>
                </a:solidFill>
                <a:effectLst/>
                <a:latin typeface="Courier New" panose="02070309020205020404" pitchFamily="49" charset="0"/>
              </a:rPr>
              <a:t>sort(</a:t>
            </a:r>
            <a:r>
              <a:rPr lang="en-US" b="0" i="0" dirty="0" err="1">
                <a:solidFill>
                  <a:schemeClr val="bg1">
                    <a:lumMod val="95000"/>
                  </a:schemeClr>
                </a:solidFill>
                <a:effectLst/>
                <a:latin typeface="Courier New" panose="02070309020205020404" pitchFamily="49" charset="0"/>
              </a:rPr>
              <a:t>start_iterator</a:t>
            </a:r>
            <a:r>
              <a:rPr lang="en-US" b="0" i="0" dirty="0">
                <a:solidFill>
                  <a:schemeClr val="bg1">
                    <a:lumMod val="95000"/>
                  </a:schemeClr>
                </a:solidFill>
                <a:effectLst/>
                <a:latin typeface="Courier New" panose="02070309020205020404" pitchFamily="49" charset="0"/>
              </a:rPr>
              <a:t>, </a:t>
            </a:r>
            <a:r>
              <a:rPr lang="en-US" b="0" i="0" dirty="0" err="1">
                <a:solidFill>
                  <a:schemeClr val="bg1">
                    <a:lumMod val="95000"/>
                  </a:schemeClr>
                </a:solidFill>
                <a:effectLst/>
                <a:latin typeface="Courier New" panose="02070309020205020404" pitchFamily="49" charset="0"/>
              </a:rPr>
              <a:t>end_iterator</a:t>
            </a:r>
            <a:r>
              <a:rPr lang="en-US" b="0" i="0" dirty="0">
                <a:solidFill>
                  <a:schemeClr val="bg1">
                    <a:lumMod val="95000"/>
                  </a:schemeClr>
                </a:solidFill>
                <a:effectLst/>
                <a:latin typeface="Courier New" panose="02070309020205020404" pitchFamily="49" charset="0"/>
              </a:rPr>
              <a:t>, </a:t>
            </a:r>
            <a:r>
              <a:rPr lang="en-US" b="0" i="0" dirty="0" err="1">
                <a:solidFill>
                  <a:schemeClr val="bg1">
                    <a:lumMod val="95000"/>
                  </a:schemeClr>
                </a:solidFill>
                <a:effectLst/>
                <a:latin typeface="Courier New" panose="02070309020205020404" pitchFamily="49" charset="0"/>
              </a:rPr>
              <a:t>compare_function</a:t>
            </a:r>
            <a:r>
              <a:rPr lang="en-US" b="0" i="0" dirty="0">
                <a:solidFill>
                  <a:schemeClr val="bg1">
                    <a:lumMod val="95000"/>
                  </a:schemeClr>
                </a:solidFill>
                <a:effectLst/>
                <a:latin typeface="Courier New" panose="02070309020205020404" pitchFamily="49" charset="0"/>
              </a:rPr>
              <a:t>):</a:t>
            </a:r>
            <a:r>
              <a:rPr lang="en-US" b="0" i="0" dirty="0">
                <a:solidFill>
                  <a:schemeClr val="bg1">
                    <a:lumMod val="95000"/>
                  </a:schemeClr>
                </a:solidFill>
                <a:effectLst/>
                <a:latin typeface="noto sans"/>
              </a:rPr>
              <a:t>this also sorts the given range but you can define how the sorting should be done by </a:t>
            </a:r>
            <a:r>
              <a:rPr lang="en-US" b="0" i="0" dirty="0" err="1">
                <a:solidFill>
                  <a:schemeClr val="bg1">
                    <a:lumMod val="95000"/>
                  </a:schemeClr>
                </a:solidFill>
                <a:effectLst/>
                <a:latin typeface="noto sans"/>
              </a:rPr>
              <a:t>compare_function</a:t>
            </a:r>
            <a:r>
              <a:rPr lang="en-US" b="0" i="0" dirty="0">
                <a:solidFill>
                  <a:schemeClr val="bg1">
                    <a:lumMod val="95000"/>
                  </a:schemeClr>
                </a:solidFill>
                <a:effectLst/>
                <a:latin typeface="noto sans"/>
              </a:rPr>
              <a:t>.</a:t>
            </a:r>
            <a:endParaRPr lang="en-IN" dirty="0">
              <a:solidFill>
                <a:schemeClr val="bg1">
                  <a:lumMod val="95000"/>
                </a:schemeClr>
              </a:solidFill>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err="1"/>
              <a:t>upper_bound</a:t>
            </a:r>
            <a:r>
              <a:rPr lang="en-US" dirty="0"/>
              <a:t>()  and </a:t>
            </a:r>
            <a:r>
              <a:rPr lang="en-US" dirty="0" err="1"/>
              <a:t>lower_bound</a:t>
            </a:r>
            <a:r>
              <a:rPr lang="en-US" dirty="0"/>
              <a:t>() in STL.</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0960" y="3201807"/>
            <a:ext cx="10702834" cy="1804641"/>
          </a:xfrm>
        </p:spPr>
        <p:txBody>
          <a:bodyPr/>
          <a:lstStyle/>
          <a:p>
            <a:r>
              <a:rPr lang="en-US" sz="2000" dirty="0" err="1">
                <a:solidFill>
                  <a:schemeClr val="bg1">
                    <a:lumMod val="95000"/>
                  </a:schemeClr>
                </a:solidFill>
                <a:latin typeface="noto sans"/>
              </a:rPr>
              <a:t>l</a:t>
            </a:r>
            <a:r>
              <a:rPr lang="en-US" sz="2000" b="0" i="0" dirty="0" err="1">
                <a:solidFill>
                  <a:schemeClr val="bg1">
                    <a:lumMod val="95000"/>
                  </a:schemeClr>
                </a:solidFill>
                <a:effectLst/>
                <a:latin typeface="noto sans"/>
              </a:rPr>
              <a:t>ower_bound</a:t>
            </a:r>
            <a:r>
              <a:rPr lang="en-US" sz="2000" b="0" i="0" dirty="0">
                <a:solidFill>
                  <a:schemeClr val="bg1">
                    <a:lumMod val="95000"/>
                  </a:schemeClr>
                </a:solidFill>
                <a:effectLst/>
                <a:latin typeface="noto sans"/>
              </a:rPr>
              <a:t>():returns an iterator to the elements in the given range which does no compare less than the given value. The range given should be already sorted for </a:t>
            </a:r>
            <a:r>
              <a:rPr lang="en-US" sz="2000" b="0" i="0" dirty="0" err="1">
                <a:solidFill>
                  <a:schemeClr val="bg1">
                    <a:lumMod val="95000"/>
                  </a:schemeClr>
                </a:solidFill>
                <a:effectLst/>
                <a:latin typeface="noto sans"/>
              </a:rPr>
              <a:t>lower_bound</a:t>
            </a:r>
            <a:r>
              <a:rPr lang="en-US" sz="2000" b="0" i="0" dirty="0">
                <a:solidFill>
                  <a:schemeClr val="bg1">
                    <a:lumMod val="95000"/>
                  </a:schemeClr>
                </a:solidFill>
                <a:effectLst/>
                <a:latin typeface="noto sans"/>
              </a:rPr>
              <a:t>() to work properly. In other words it returns an iterator to the lower bound of the given element in the given sorted range.</a:t>
            </a:r>
            <a:endParaRPr lang="en-US" sz="2000" dirty="0">
              <a:solidFill>
                <a:schemeClr val="bg1">
                  <a:lumMod val="95000"/>
                </a:schemeClr>
              </a:solidFill>
            </a:endParaRP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FAF00272-2087-4593-9D7E-9FA51F71892F}"/>
              </a:ext>
            </a:extLst>
          </p:cNvPr>
          <p:cNvSpPr>
            <a:spLocks noGrp="1"/>
          </p:cNvSpPr>
          <p:nvPr>
            <p:ph type="body" sz="quarter" idx="18"/>
          </p:nvPr>
        </p:nvSpPr>
        <p:spPr>
          <a:xfrm>
            <a:off x="60960" y="1547948"/>
            <a:ext cx="10833463" cy="1881052"/>
          </a:xfrm>
        </p:spPr>
        <p:txBody>
          <a:bodyPr/>
          <a:lstStyle/>
          <a:p>
            <a:r>
              <a:rPr lang="en-US" b="0" i="0" dirty="0">
                <a:solidFill>
                  <a:srgbClr val="333333"/>
                </a:solidFill>
                <a:effectLst/>
                <a:latin typeface="noto sans"/>
              </a:rPr>
              <a:t>r</a:t>
            </a:r>
            <a:r>
              <a:rPr lang="en-IN" sz="2000" b="0" i="0" dirty="0" err="1">
                <a:solidFill>
                  <a:schemeClr val="bg1">
                    <a:lumMod val="95000"/>
                  </a:schemeClr>
                </a:solidFill>
                <a:effectLst/>
                <a:latin typeface="Courier New" panose="02070309020205020404" pitchFamily="49" charset="0"/>
              </a:rPr>
              <a:t>upper_bound</a:t>
            </a:r>
            <a:r>
              <a:rPr lang="en-IN" sz="2000" b="0" i="0" dirty="0">
                <a:solidFill>
                  <a:schemeClr val="bg1">
                    <a:lumMod val="95000"/>
                  </a:schemeClr>
                </a:solidFill>
                <a:effectLst/>
                <a:latin typeface="Courier New" panose="02070309020205020404" pitchFamily="49" charset="0"/>
              </a:rPr>
              <a:t>()</a:t>
            </a:r>
            <a:r>
              <a:rPr lang="en-US" sz="2000" b="0" i="0" dirty="0">
                <a:solidFill>
                  <a:schemeClr val="bg1">
                    <a:lumMod val="95000"/>
                  </a:schemeClr>
                </a:solidFill>
                <a:effectLst/>
                <a:latin typeface="noto sans"/>
              </a:rPr>
              <a:t>turns an iterator to the elements in the given range which does not compare greater than the given value. The range given should be already sorted for </a:t>
            </a:r>
            <a:r>
              <a:rPr lang="en-US" sz="2000" b="0" i="0" dirty="0" err="1">
                <a:solidFill>
                  <a:schemeClr val="bg1">
                    <a:lumMod val="95000"/>
                  </a:schemeClr>
                </a:solidFill>
                <a:effectLst/>
                <a:latin typeface="noto sans"/>
              </a:rPr>
              <a:t>upper_bound</a:t>
            </a:r>
            <a:r>
              <a:rPr lang="en-US" sz="2000" b="0" i="0" dirty="0">
                <a:solidFill>
                  <a:schemeClr val="bg1">
                    <a:lumMod val="95000"/>
                  </a:schemeClr>
                </a:solidFill>
                <a:effectLst/>
                <a:latin typeface="noto sans"/>
              </a:rPr>
              <a:t>() to work properly. In other words it returns an iterator to the upper bound of the given element in the given sorted range.</a:t>
            </a:r>
            <a:endParaRPr lang="en-IN" sz="2000" dirty="0">
              <a:solidFill>
                <a:schemeClr val="bg1">
                  <a:lumMod val="95000"/>
                </a:schemeClr>
              </a:solidFill>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Non Modifying Algorithms</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211168" y="1471749"/>
            <a:ext cx="9402006" cy="3726287"/>
          </a:xfrm>
        </p:spPr>
        <p:txBody>
          <a:bodyPr/>
          <a:lstStyle/>
          <a:p>
            <a:pPr algn="l"/>
            <a:r>
              <a:rPr lang="en-US" sz="2000" b="0" i="0" dirty="0">
                <a:solidFill>
                  <a:schemeClr val="bg1">
                    <a:lumMod val="95000"/>
                  </a:schemeClr>
                </a:solidFill>
                <a:effectLst/>
                <a:latin typeface="noto sans"/>
              </a:rPr>
              <a:t>Following are some non-modifying algorithms in Standard Template library that we will be covering:</a:t>
            </a:r>
          </a:p>
          <a:p>
            <a:pPr algn="l">
              <a:buFont typeface="Arial" panose="020B0604020202020204" pitchFamily="34" charset="0"/>
              <a:buChar char="•"/>
            </a:pPr>
            <a:r>
              <a:rPr lang="en-US" sz="2000" b="0" i="0" dirty="0">
                <a:solidFill>
                  <a:schemeClr val="bg1">
                    <a:lumMod val="95000"/>
                  </a:schemeClr>
                </a:solidFill>
                <a:effectLst/>
                <a:latin typeface="noto sans"/>
              </a:rPr>
              <a:t>count</a:t>
            </a:r>
          </a:p>
          <a:p>
            <a:pPr algn="l">
              <a:buFont typeface="Arial" panose="020B0604020202020204" pitchFamily="34" charset="0"/>
              <a:buChar char="•"/>
            </a:pPr>
            <a:r>
              <a:rPr lang="en-US" sz="2000" b="0" i="0" dirty="0">
                <a:solidFill>
                  <a:schemeClr val="bg1">
                    <a:lumMod val="95000"/>
                  </a:schemeClr>
                </a:solidFill>
                <a:effectLst/>
                <a:latin typeface="noto sans"/>
              </a:rPr>
              <a:t>equal</a:t>
            </a:r>
          </a:p>
          <a:p>
            <a:pPr algn="l">
              <a:buFont typeface="Arial" panose="020B0604020202020204" pitchFamily="34" charset="0"/>
              <a:buChar char="•"/>
            </a:pPr>
            <a:r>
              <a:rPr lang="en-US" sz="2000" b="0" i="0" dirty="0">
                <a:solidFill>
                  <a:schemeClr val="bg1">
                    <a:lumMod val="95000"/>
                  </a:schemeClr>
                </a:solidFill>
                <a:effectLst/>
                <a:latin typeface="noto sans"/>
              </a:rPr>
              <a:t>mismatch</a:t>
            </a:r>
          </a:p>
          <a:p>
            <a:pPr algn="l">
              <a:buFont typeface="Arial" panose="020B0604020202020204" pitchFamily="34" charset="0"/>
              <a:buChar char="•"/>
            </a:pPr>
            <a:r>
              <a:rPr lang="en-US" sz="2000" b="0" i="0" dirty="0">
                <a:solidFill>
                  <a:schemeClr val="bg1">
                    <a:lumMod val="95000"/>
                  </a:schemeClr>
                </a:solidFill>
                <a:effectLst/>
                <a:latin typeface="noto sans"/>
              </a:rPr>
              <a:t>search</a:t>
            </a:r>
          </a:p>
          <a:p>
            <a:pPr algn="l">
              <a:buFont typeface="Arial" panose="020B0604020202020204" pitchFamily="34" charset="0"/>
              <a:buChar char="•"/>
            </a:pPr>
            <a:r>
              <a:rPr lang="en-US" sz="2000" b="0" i="0" dirty="0" err="1">
                <a:solidFill>
                  <a:schemeClr val="bg1">
                    <a:lumMod val="95000"/>
                  </a:schemeClr>
                </a:solidFill>
                <a:effectLst/>
                <a:latin typeface="noto sans"/>
              </a:rPr>
              <a:t>search_n</a:t>
            </a:r>
            <a:endParaRPr lang="en-US" sz="2000" b="0" i="0" dirty="0">
              <a:solidFill>
                <a:schemeClr val="bg1">
                  <a:lumMod val="95000"/>
                </a:schemeClr>
              </a:solidFill>
              <a:effectLst/>
              <a:latin typeface="noto sans"/>
            </a:endParaRPr>
          </a:p>
          <a:p>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877A-4B51-4F3C-B1E6-458890593612}"/>
              </a:ext>
            </a:extLst>
          </p:cNvPr>
          <p:cNvSpPr>
            <a:spLocks noGrp="1"/>
          </p:cNvSpPr>
          <p:nvPr>
            <p:ph type="title"/>
          </p:nvPr>
        </p:nvSpPr>
        <p:spPr>
          <a:xfrm>
            <a:off x="2194923" y="264252"/>
            <a:ext cx="7628346" cy="978729"/>
          </a:xfrm>
        </p:spPr>
        <p:txBody>
          <a:bodyPr/>
          <a:lstStyle/>
          <a:p>
            <a:r>
              <a:rPr lang="en-US" b="0" dirty="0">
                <a:solidFill>
                  <a:schemeClr val="bg1">
                    <a:lumMod val="95000"/>
                  </a:schemeClr>
                </a:solidFill>
                <a:latin typeface="helvetica neue"/>
              </a:rPr>
              <a:t>Numeric</a:t>
            </a:r>
            <a:r>
              <a:rPr lang="en-US" b="0" i="0" dirty="0">
                <a:solidFill>
                  <a:schemeClr val="bg1">
                    <a:lumMod val="95000"/>
                  </a:schemeClr>
                </a:solidFill>
                <a:effectLst/>
                <a:latin typeface="helvetica neue"/>
              </a:rPr>
              <a:t> Algorithms in C++ STL</a:t>
            </a:r>
            <a:br>
              <a:rPr lang="en-US" b="0" i="0" dirty="0">
                <a:solidFill>
                  <a:schemeClr val="bg1">
                    <a:lumMod val="95000"/>
                  </a:schemeClr>
                </a:solidFill>
                <a:effectLst/>
                <a:latin typeface="helvetica neue"/>
              </a:rPr>
            </a:br>
            <a:endParaRPr lang="en-IN" b="0" dirty="0">
              <a:solidFill>
                <a:schemeClr val="bg1">
                  <a:lumMod val="95000"/>
                </a:schemeClr>
              </a:solidFill>
            </a:endParaRPr>
          </a:p>
        </p:txBody>
      </p:sp>
      <p:sp>
        <p:nvSpPr>
          <p:cNvPr id="3" name="Slide Number Placeholder 2">
            <a:extLst>
              <a:ext uri="{FF2B5EF4-FFF2-40B4-BE49-F238E27FC236}">
                <a16:creationId xmlns:a16="http://schemas.microsoft.com/office/drawing/2014/main" id="{5F00DDB2-15ED-4B94-B73B-34122959829B}"/>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82D86C5B-2A5A-4017-8EFD-52E1DA2C0814}"/>
              </a:ext>
            </a:extLst>
          </p:cNvPr>
          <p:cNvSpPr>
            <a:spLocks noGrp="1"/>
          </p:cNvSpPr>
          <p:nvPr>
            <p:ph type="body" sz="quarter" idx="13"/>
          </p:nvPr>
        </p:nvSpPr>
        <p:spPr>
          <a:xfrm>
            <a:off x="444499" y="1625385"/>
            <a:ext cx="11451409" cy="4093243"/>
          </a:xfrm>
        </p:spPr>
        <p:txBody>
          <a:bodyPr/>
          <a:lstStyle/>
          <a:p>
            <a:pPr algn="l">
              <a:buFont typeface="Arial" panose="020B0604020202020204" pitchFamily="34" charset="0"/>
              <a:buChar char="•"/>
            </a:pPr>
            <a:r>
              <a:rPr lang="en-US" sz="2000" b="0" i="0" dirty="0">
                <a:solidFill>
                  <a:schemeClr val="bg1">
                    <a:lumMod val="95000"/>
                  </a:schemeClr>
                </a:solidFill>
                <a:effectLst/>
                <a:latin typeface="noto sans"/>
              </a:rPr>
              <a:t>These are some numeric algorithm defined inside STL</a:t>
            </a:r>
          </a:p>
          <a:p>
            <a:pPr algn="l">
              <a:buFont typeface="Arial" panose="020B0604020202020204" pitchFamily="34" charset="0"/>
              <a:buChar char="•"/>
            </a:pPr>
            <a:r>
              <a:rPr lang="en-US" sz="2000" b="0" i="0" dirty="0">
                <a:solidFill>
                  <a:schemeClr val="bg1">
                    <a:lumMod val="95000"/>
                  </a:schemeClr>
                </a:solidFill>
                <a:effectLst/>
                <a:latin typeface="noto sans"/>
              </a:rPr>
              <a:t>iota Method:   </a:t>
            </a:r>
            <a:r>
              <a:rPr lang="en-US" sz="1800" b="0" i="0" dirty="0">
                <a:solidFill>
                  <a:schemeClr val="bg1">
                    <a:lumMod val="95000"/>
                  </a:schemeClr>
                </a:solidFill>
                <a:effectLst/>
                <a:latin typeface="Courier New" panose="02070309020205020404" pitchFamily="49" charset="0"/>
              </a:rPr>
              <a:t>iota(iterator first, iterator last, int value )</a:t>
            </a:r>
            <a:endParaRPr lang="en-US" sz="1800" b="0" i="0" dirty="0">
              <a:solidFill>
                <a:schemeClr val="bg1">
                  <a:lumMod val="95000"/>
                </a:schemeClr>
              </a:solidFill>
              <a:effectLst/>
              <a:latin typeface="noto sans"/>
            </a:endParaRPr>
          </a:p>
          <a:p>
            <a:pPr algn="l">
              <a:buFont typeface="Arial" panose="020B0604020202020204" pitchFamily="34" charset="0"/>
              <a:buChar char="•"/>
            </a:pPr>
            <a:r>
              <a:rPr lang="en-US" sz="2000" b="0" i="0" dirty="0">
                <a:solidFill>
                  <a:schemeClr val="bg1">
                    <a:lumMod val="95000"/>
                  </a:schemeClr>
                </a:solidFill>
                <a:effectLst/>
                <a:latin typeface="noto sans"/>
              </a:rPr>
              <a:t>accumulate Method: </a:t>
            </a:r>
            <a:r>
              <a:rPr lang="en-US" sz="1800" b="0" i="0" dirty="0">
                <a:solidFill>
                  <a:schemeClr val="bg1">
                    <a:lumMod val="95000"/>
                  </a:schemeClr>
                </a:solidFill>
                <a:effectLst/>
                <a:latin typeface="Courier New" panose="02070309020205020404" pitchFamily="49" charset="0"/>
              </a:rPr>
              <a:t>accumulate(iterator first, iterator last, </a:t>
            </a:r>
            <a:r>
              <a:rPr lang="en-US" sz="1800" b="0" i="0" dirty="0" err="1">
                <a:solidFill>
                  <a:schemeClr val="bg1">
                    <a:lumMod val="95000"/>
                  </a:schemeClr>
                </a:solidFill>
                <a:effectLst/>
                <a:latin typeface="Courier New" panose="02070309020205020404" pitchFamily="49" charset="0"/>
              </a:rPr>
              <a:t>object_type</a:t>
            </a:r>
            <a:r>
              <a:rPr lang="en-US" sz="1800" b="0" i="0" dirty="0">
                <a:solidFill>
                  <a:schemeClr val="bg1">
                    <a:lumMod val="95000"/>
                  </a:schemeClr>
                </a:solidFill>
                <a:effectLst/>
                <a:latin typeface="Courier New" panose="02070309020205020404" pitchFamily="49" charset="0"/>
              </a:rPr>
              <a:t> result, </a:t>
            </a:r>
            <a:r>
              <a:rPr lang="en-US" sz="1800" b="0" i="0" dirty="0" err="1">
                <a:solidFill>
                  <a:schemeClr val="bg1">
                    <a:lumMod val="95000"/>
                  </a:schemeClr>
                </a:solidFill>
                <a:effectLst/>
                <a:latin typeface="Courier New" panose="02070309020205020404" pitchFamily="49" charset="0"/>
              </a:rPr>
              <a:t>binaryoperator</a:t>
            </a:r>
            <a:r>
              <a:rPr lang="en-US" sz="1800" b="0" i="0" dirty="0">
                <a:solidFill>
                  <a:schemeClr val="bg1">
                    <a:lumMod val="95000"/>
                  </a:schemeClr>
                </a:solidFill>
                <a:effectLst/>
                <a:latin typeface="Courier New" panose="02070309020205020404" pitchFamily="49" charset="0"/>
              </a:rPr>
              <a:t> op).</a:t>
            </a:r>
            <a:endParaRPr lang="en-US" sz="1800" b="0" i="0" dirty="0">
              <a:solidFill>
                <a:schemeClr val="bg1">
                  <a:lumMod val="95000"/>
                </a:schemeClr>
              </a:solidFill>
              <a:effectLst/>
              <a:latin typeface="noto sans"/>
            </a:endParaRPr>
          </a:p>
          <a:p>
            <a:pPr algn="l">
              <a:buFont typeface="Arial" panose="020B0604020202020204" pitchFamily="34" charset="0"/>
              <a:buChar char="•"/>
            </a:pPr>
            <a:r>
              <a:rPr lang="en-US" sz="2000" b="0" i="0" dirty="0" err="1">
                <a:solidFill>
                  <a:schemeClr val="bg1">
                    <a:lumMod val="95000"/>
                  </a:schemeClr>
                </a:solidFill>
                <a:effectLst/>
                <a:latin typeface="noto sans"/>
              </a:rPr>
              <a:t>partial_sum</a:t>
            </a:r>
            <a:r>
              <a:rPr lang="en-US" sz="2000" b="0" i="0" dirty="0">
                <a:solidFill>
                  <a:schemeClr val="bg1">
                    <a:lumMod val="95000"/>
                  </a:schemeClr>
                </a:solidFill>
                <a:effectLst/>
                <a:latin typeface="noto sans"/>
              </a:rPr>
              <a:t> </a:t>
            </a:r>
            <a:r>
              <a:rPr lang="en-US" sz="2000" b="0" i="0" dirty="0" err="1">
                <a:solidFill>
                  <a:schemeClr val="bg1">
                    <a:lumMod val="95000"/>
                  </a:schemeClr>
                </a:solidFill>
                <a:effectLst/>
                <a:latin typeface="noto sans"/>
              </a:rPr>
              <a:t>Method:</a:t>
            </a:r>
            <a:r>
              <a:rPr lang="en-US" sz="1800" b="0" i="0" dirty="0" err="1">
                <a:solidFill>
                  <a:schemeClr val="bg1">
                    <a:lumMod val="95000"/>
                  </a:schemeClr>
                </a:solidFill>
                <a:effectLst/>
                <a:latin typeface="Courier New" panose="02070309020205020404" pitchFamily="49" charset="0"/>
              </a:rPr>
              <a:t>partial_sum</a:t>
            </a:r>
            <a:r>
              <a:rPr lang="en-US" sz="1800" b="0" i="0" dirty="0">
                <a:solidFill>
                  <a:schemeClr val="bg1">
                    <a:lumMod val="95000"/>
                  </a:schemeClr>
                </a:solidFill>
                <a:effectLst/>
                <a:latin typeface="Courier New" panose="02070309020205020404" pitchFamily="49" charset="0"/>
              </a:rPr>
              <a:t>(iterator first, iterator last, iterator result, </a:t>
            </a:r>
            <a:r>
              <a:rPr lang="en-US" sz="1800" b="0" i="0" dirty="0" err="1">
                <a:solidFill>
                  <a:schemeClr val="bg1">
                    <a:lumMod val="95000"/>
                  </a:schemeClr>
                </a:solidFill>
                <a:effectLst/>
                <a:latin typeface="Courier New" panose="02070309020205020404" pitchFamily="49" charset="0"/>
              </a:rPr>
              <a:t>binary_operation</a:t>
            </a:r>
            <a:r>
              <a:rPr lang="en-US" sz="1800" b="0" i="0" dirty="0">
                <a:solidFill>
                  <a:schemeClr val="bg1">
                    <a:lumMod val="95000"/>
                  </a:schemeClr>
                </a:solidFill>
                <a:effectLst/>
                <a:latin typeface="Courier New" panose="02070309020205020404" pitchFamily="49" charset="0"/>
              </a:rPr>
              <a:t> op)</a:t>
            </a:r>
            <a:endParaRPr lang="en-US" sz="1800" b="0" i="0" dirty="0">
              <a:solidFill>
                <a:schemeClr val="bg1">
                  <a:lumMod val="95000"/>
                </a:schemeClr>
              </a:solidFill>
              <a:effectLst/>
              <a:latin typeface="noto sans"/>
            </a:endParaRPr>
          </a:p>
          <a:p>
            <a:endParaRPr lang="en-IN" dirty="0"/>
          </a:p>
        </p:txBody>
      </p:sp>
    </p:spTree>
    <p:extLst>
      <p:ext uri="{BB962C8B-B14F-4D97-AF65-F5344CB8AC3E}">
        <p14:creationId xmlns:p14="http://schemas.microsoft.com/office/powerpoint/2010/main" val="58530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CCFB-6F30-4758-9D70-29852B817608}"/>
              </a:ext>
            </a:extLst>
          </p:cNvPr>
          <p:cNvSpPr>
            <a:spLocks noGrp="1"/>
          </p:cNvSpPr>
          <p:nvPr>
            <p:ph type="title"/>
          </p:nvPr>
        </p:nvSpPr>
        <p:spPr>
          <a:xfrm>
            <a:off x="444500" y="542925"/>
            <a:ext cx="11214100" cy="978729"/>
          </a:xfrm>
        </p:spPr>
        <p:txBody>
          <a:bodyPr/>
          <a:lstStyle/>
          <a:p>
            <a:r>
              <a:rPr lang="en-US" b="0" i="0" dirty="0">
                <a:solidFill>
                  <a:schemeClr val="bg1">
                    <a:lumMod val="95000"/>
                  </a:schemeClr>
                </a:solidFill>
                <a:effectLst/>
                <a:latin typeface="helvetica neue"/>
              </a:rPr>
              <a:t>Minimum and Maximum operations in STL</a:t>
            </a:r>
            <a:br>
              <a:rPr lang="en-US" b="0" i="0" dirty="0">
                <a:solidFill>
                  <a:srgbClr val="333333"/>
                </a:solidFill>
                <a:effectLst/>
                <a:latin typeface="helvetica neue"/>
              </a:rPr>
            </a:br>
            <a:endParaRPr lang="en-IN" dirty="0"/>
          </a:p>
        </p:txBody>
      </p:sp>
      <p:sp>
        <p:nvSpPr>
          <p:cNvPr id="3" name="Slide Number Placeholder 2">
            <a:extLst>
              <a:ext uri="{FF2B5EF4-FFF2-40B4-BE49-F238E27FC236}">
                <a16:creationId xmlns:a16="http://schemas.microsoft.com/office/drawing/2014/main" id="{90670B46-CA35-41CC-A63F-9043DA01A584}"/>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6F977F9F-755F-4AB1-AF76-112376B9E109}"/>
              </a:ext>
            </a:extLst>
          </p:cNvPr>
          <p:cNvSpPr>
            <a:spLocks noGrp="1"/>
          </p:cNvSpPr>
          <p:nvPr>
            <p:ph type="body" sz="quarter" idx="13"/>
          </p:nvPr>
        </p:nvSpPr>
        <p:spPr>
          <a:xfrm>
            <a:off x="444500" y="1625386"/>
            <a:ext cx="6718300" cy="3695552"/>
          </a:xfrm>
        </p:spPr>
        <p:txBody>
          <a:bodyPr/>
          <a:lstStyle/>
          <a:p>
            <a:pPr algn="l"/>
            <a:r>
              <a:rPr lang="en-US" sz="2000" b="0" i="0" dirty="0">
                <a:solidFill>
                  <a:schemeClr val="bg1">
                    <a:lumMod val="95000"/>
                  </a:schemeClr>
                </a:solidFill>
                <a:effectLst/>
                <a:latin typeface="noto sans"/>
              </a:rPr>
              <a:t>Following are the functions that we will be covering :</a:t>
            </a:r>
          </a:p>
          <a:p>
            <a:pPr algn="l">
              <a:buFont typeface="Arial" panose="020B0604020202020204" pitchFamily="34" charset="0"/>
              <a:buChar char="•"/>
            </a:pPr>
            <a:r>
              <a:rPr lang="en-US" sz="2000" b="0" i="0" dirty="0">
                <a:solidFill>
                  <a:schemeClr val="bg1">
                    <a:lumMod val="95000"/>
                  </a:schemeClr>
                </a:solidFill>
                <a:effectLst/>
                <a:latin typeface="noto sans"/>
              </a:rPr>
              <a:t>max Method</a:t>
            </a:r>
          </a:p>
          <a:p>
            <a:pPr algn="l">
              <a:buFont typeface="Arial" panose="020B0604020202020204" pitchFamily="34" charset="0"/>
              <a:buChar char="•"/>
            </a:pPr>
            <a:r>
              <a:rPr lang="en-US" sz="2000" b="0" i="0" dirty="0" err="1">
                <a:solidFill>
                  <a:schemeClr val="bg1">
                    <a:lumMod val="95000"/>
                  </a:schemeClr>
                </a:solidFill>
                <a:effectLst/>
                <a:latin typeface="noto sans"/>
              </a:rPr>
              <a:t>max_element</a:t>
            </a:r>
            <a:r>
              <a:rPr lang="en-US" sz="2000" b="0" i="0" dirty="0">
                <a:solidFill>
                  <a:schemeClr val="bg1">
                    <a:lumMod val="95000"/>
                  </a:schemeClr>
                </a:solidFill>
                <a:effectLst/>
                <a:latin typeface="noto sans"/>
              </a:rPr>
              <a:t> Method</a:t>
            </a:r>
          </a:p>
          <a:p>
            <a:pPr algn="l">
              <a:buFont typeface="Arial" panose="020B0604020202020204" pitchFamily="34" charset="0"/>
              <a:buChar char="•"/>
            </a:pPr>
            <a:r>
              <a:rPr lang="en-US" sz="2000" b="0" i="0" dirty="0">
                <a:solidFill>
                  <a:schemeClr val="bg1">
                    <a:lumMod val="95000"/>
                  </a:schemeClr>
                </a:solidFill>
                <a:effectLst/>
                <a:latin typeface="noto sans"/>
              </a:rPr>
              <a:t>min Method</a:t>
            </a:r>
          </a:p>
          <a:p>
            <a:pPr algn="l">
              <a:buFont typeface="Arial" panose="020B0604020202020204" pitchFamily="34" charset="0"/>
              <a:buChar char="•"/>
            </a:pPr>
            <a:r>
              <a:rPr lang="en-US" sz="2000" b="0" i="0" dirty="0" err="1">
                <a:solidFill>
                  <a:schemeClr val="bg1">
                    <a:lumMod val="95000"/>
                  </a:schemeClr>
                </a:solidFill>
                <a:effectLst/>
                <a:latin typeface="noto sans"/>
              </a:rPr>
              <a:t>min_element</a:t>
            </a:r>
            <a:r>
              <a:rPr lang="en-US" sz="2000" b="0" i="0" dirty="0">
                <a:solidFill>
                  <a:schemeClr val="bg1">
                    <a:lumMod val="95000"/>
                  </a:schemeClr>
                </a:solidFill>
                <a:effectLst/>
                <a:latin typeface="noto sans"/>
              </a:rPr>
              <a:t> Method</a:t>
            </a:r>
          </a:p>
          <a:p>
            <a:pPr algn="l">
              <a:buFont typeface="Arial" panose="020B0604020202020204" pitchFamily="34" charset="0"/>
              <a:buChar char="•"/>
            </a:pPr>
            <a:r>
              <a:rPr lang="en-US" sz="2000" b="0" i="0" dirty="0">
                <a:solidFill>
                  <a:schemeClr val="bg1">
                    <a:lumMod val="95000"/>
                  </a:schemeClr>
                </a:solidFill>
                <a:effectLst/>
                <a:latin typeface="noto sans"/>
              </a:rPr>
              <a:t>minmax Method</a:t>
            </a:r>
          </a:p>
          <a:p>
            <a:pPr algn="l">
              <a:buFont typeface="Arial" panose="020B0604020202020204" pitchFamily="34" charset="0"/>
              <a:buChar char="•"/>
            </a:pPr>
            <a:r>
              <a:rPr lang="en-US" sz="2000" b="0" i="0" dirty="0" err="1">
                <a:solidFill>
                  <a:schemeClr val="bg1">
                    <a:lumMod val="95000"/>
                  </a:schemeClr>
                </a:solidFill>
                <a:effectLst/>
                <a:latin typeface="noto sans"/>
              </a:rPr>
              <a:t>minmax_element</a:t>
            </a:r>
            <a:r>
              <a:rPr lang="en-US" sz="2000" b="0" i="0" dirty="0">
                <a:solidFill>
                  <a:schemeClr val="bg1">
                    <a:lumMod val="95000"/>
                  </a:schemeClr>
                </a:solidFill>
                <a:effectLst/>
                <a:latin typeface="noto sans"/>
              </a:rPr>
              <a:t> Method</a:t>
            </a:r>
          </a:p>
          <a:p>
            <a:endParaRPr lang="en-IN" dirty="0"/>
          </a:p>
        </p:txBody>
      </p:sp>
    </p:spTree>
    <p:extLst>
      <p:ext uri="{BB962C8B-B14F-4D97-AF65-F5344CB8AC3E}">
        <p14:creationId xmlns:p14="http://schemas.microsoft.com/office/powerpoint/2010/main" val="111263017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146</TotalTime>
  <Words>1282</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Courier New</vt:lpstr>
      <vt:lpstr>helvetica neue</vt:lpstr>
      <vt:lpstr>Merriweather</vt:lpstr>
      <vt:lpstr>noto sans</vt:lpstr>
      <vt:lpstr>Trade Gothic LT Pro</vt:lpstr>
      <vt:lpstr>Trebuchet MS</vt:lpstr>
      <vt:lpstr>Office Theme</vt:lpstr>
      <vt:lpstr>Introduction to ISO C++ STL.</vt:lpstr>
      <vt:lpstr>Standard Template Library</vt:lpstr>
      <vt:lpstr> Algorithm header in C++ STL</vt:lpstr>
      <vt:lpstr>Binary Search Vs Binary Search in STL</vt:lpstr>
      <vt:lpstr>Sort() in STL                                      Partial_Sort()in STL</vt:lpstr>
      <vt:lpstr>upper_bound()  and lower_bound() in STL.</vt:lpstr>
      <vt:lpstr>Non Modifying Algorithms</vt:lpstr>
      <vt:lpstr>Numeric Algorithms in C++ STL </vt:lpstr>
      <vt:lpstr>Minimum and Maximum operations in STL </vt:lpstr>
      <vt:lpstr>Containers in STL.</vt:lpstr>
      <vt:lpstr>Vector containers in STL.</vt:lpstr>
      <vt:lpstr>Vector Containers in STL.</vt:lpstr>
      <vt:lpstr>Member Functions of Vector STL.</vt:lpstr>
      <vt:lpstr>Member functions of Vector in STL.</vt:lpstr>
      <vt:lpstr>Member function of Vector in STL.</vt:lpstr>
      <vt:lpstr>“There are only two kinds of languages: the ones people complain about and the ones nobody uses.”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ISO C++ STL.</dc:title>
  <dc:creator>MRINAL KHEMKA</dc:creator>
  <cp:lastModifiedBy>MRINAL KHEMKA</cp:lastModifiedBy>
  <cp:revision>12</cp:revision>
  <dcterms:created xsi:type="dcterms:W3CDTF">2021-01-30T07:13:48Z</dcterms:created>
  <dcterms:modified xsi:type="dcterms:W3CDTF">2021-01-30T09:40:05Z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