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06" r:id="rId1"/>
  </p:sldMasterIdLst>
  <p:notesMasterIdLst>
    <p:notesMasterId r:id="rId20"/>
  </p:notesMasterIdLst>
  <p:handoutMasterIdLst>
    <p:handoutMasterId r:id="rId21"/>
  </p:handoutMasterIdLst>
  <p:sldIdLst>
    <p:sldId id="335" r:id="rId2"/>
    <p:sldId id="257" r:id="rId3"/>
    <p:sldId id="336" r:id="rId4"/>
    <p:sldId id="337" r:id="rId5"/>
    <p:sldId id="338" r:id="rId6"/>
    <p:sldId id="339" r:id="rId7"/>
    <p:sldId id="351" r:id="rId8"/>
    <p:sldId id="340" r:id="rId9"/>
    <p:sldId id="341" r:id="rId10"/>
    <p:sldId id="350" r:id="rId11"/>
    <p:sldId id="342" r:id="rId12"/>
    <p:sldId id="343" r:id="rId13"/>
    <p:sldId id="344" r:id="rId14"/>
    <p:sldId id="345" r:id="rId15"/>
    <p:sldId id="346" r:id="rId16"/>
    <p:sldId id="347" r:id="rId17"/>
    <p:sldId id="348" r:id="rId18"/>
    <p:sldId id="349" r:id="rId1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F1249F-C441-40EB-9544-6CEB03AB3C32}" v="37" dt="2023-11-15T05:58:12.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73" autoAdjust="0"/>
    <p:restoredTop sz="94660"/>
  </p:normalViewPr>
  <p:slideViewPr>
    <p:cSldViewPr>
      <p:cViewPr varScale="1">
        <p:scale>
          <a:sx n="79" d="100"/>
          <a:sy n="79" d="100"/>
        </p:scale>
        <p:origin x="181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dhar s" userId="cfb1e0e4b39993f3" providerId="LiveId" clId="{D8F1249F-C441-40EB-9544-6CEB03AB3C32}"/>
    <pc:docChg chg="addSld modSld">
      <pc:chgData name="sridhar s" userId="cfb1e0e4b39993f3" providerId="LiveId" clId="{D8F1249F-C441-40EB-9544-6CEB03AB3C32}" dt="2023-11-15T05:59:40.614" v="64" actId="20577"/>
      <pc:docMkLst>
        <pc:docMk/>
      </pc:docMkLst>
      <pc:sldChg chg="modSp mod">
        <pc:chgData name="sridhar s" userId="cfb1e0e4b39993f3" providerId="LiveId" clId="{D8F1249F-C441-40EB-9544-6CEB03AB3C32}" dt="2023-11-15T05:59:40.614" v="64" actId="20577"/>
        <pc:sldMkLst>
          <pc:docMk/>
          <pc:sldMk cId="0" sldId="335"/>
        </pc:sldMkLst>
        <pc:spChg chg="mod">
          <ac:chgData name="sridhar s" userId="cfb1e0e4b39993f3" providerId="LiveId" clId="{D8F1249F-C441-40EB-9544-6CEB03AB3C32}" dt="2023-11-15T05:59:40.614" v="64" actId="20577"/>
          <ac:spMkLst>
            <pc:docMk/>
            <pc:sldMk cId="0" sldId="335"/>
            <ac:spMk id="6" creationId="{00000000-0000-0000-0000-000000000000}"/>
          </ac:spMkLst>
        </pc:spChg>
      </pc:sldChg>
      <pc:sldChg chg="addSp delSp modSp">
        <pc:chgData name="sridhar s" userId="cfb1e0e4b39993f3" providerId="LiveId" clId="{D8F1249F-C441-40EB-9544-6CEB03AB3C32}" dt="2023-11-15T05:55:54.475" v="12" actId="14100"/>
        <pc:sldMkLst>
          <pc:docMk/>
          <pc:sldMk cId="1846211294" sldId="340"/>
        </pc:sldMkLst>
        <pc:spChg chg="del mod">
          <ac:chgData name="sridhar s" userId="cfb1e0e4b39993f3" providerId="LiveId" clId="{D8F1249F-C441-40EB-9544-6CEB03AB3C32}" dt="2023-11-15T05:55:08.226" v="2" actId="21"/>
          <ac:spMkLst>
            <pc:docMk/>
            <pc:sldMk cId="1846211294" sldId="340"/>
            <ac:spMk id="2" creationId="{46D3C232-5478-B704-F822-16D4D81BDA01}"/>
          </ac:spMkLst>
        </pc:spChg>
        <pc:spChg chg="del mod">
          <ac:chgData name="sridhar s" userId="cfb1e0e4b39993f3" providerId="LiveId" clId="{D8F1249F-C441-40EB-9544-6CEB03AB3C32}" dt="2023-11-15T05:55:34.313" v="5" actId="931"/>
          <ac:spMkLst>
            <pc:docMk/>
            <pc:sldMk cId="1846211294" sldId="340"/>
            <ac:spMk id="3" creationId="{2E9D8A57-F57B-5AD4-9879-C427FCCDBD29}"/>
          </ac:spMkLst>
        </pc:spChg>
        <pc:picChg chg="add mod">
          <ac:chgData name="sridhar s" userId="cfb1e0e4b39993f3" providerId="LiveId" clId="{D8F1249F-C441-40EB-9544-6CEB03AB3C32}" dt="2023-11-15T05:55:54.475" v="12" actId="14100"/>
          <ac:picMkLst>
            <pc:docMk/>
            <pc:sldMk cId="1846211294" sldId="340"/>
            <ac:picMk id="7" creationId="{72340A2B-AB2E-6A94-A504-46DDA4490A88}"/>
          </ac:picMkLst>
        </pc:picChg>
      </pc:sldChg>
      <pc:sldChg chg="addSp delSp modSp">
        <pc:chgData name="sridhar s" userId="cfb1e0e4b39993f3" providerId="LiveId" clId="{D8F1249F-C441-40EB-9544-6CEB03AB3C32}" dt="2023-11-15T05:56:46.286" v="23" actId="14100"/>
        <pc:sldMkLst>
          <pc:docMk/>
          <pc:sldMk cId="984330822" sldId="341"/>
        </pc:sldMkLst>
        <pc:spChg chg="del">
          <ac:chgData name="sridhar s" userId="cfb1e0e4b39993f3" providerId="LiveId" clId="{D8F1249F-C441-40EB-9544-6CEB03AB3C32}" dt="2023-11-15T05:56:02.843" v="13" actId="21"/>
          <ac:spMkLst>
            <pc:docMk/>
            <pc:sldMk cId="984330822" sldId="341"/>
            <ac:spMk id="2" creationId="{C4CA6CC9-5734-87C8-4DEC-6AAC58B7B94C}"/>
          </ac:spMkLst>
        </pc:spChg>
        <pc:spChg chg="del mod">
          <ac:chgData name="sridhar s" userId="cfb1e0e4b39993f3" providerId="LiveId" clId="{D8F1249F-C441-40EB-9544-6CEB03AB3C32}" dt="2023-11-15T05:56:33.194" v="19" actId="931"/>
          <ac:spMkLst>
            <pc:docMk/>
            <pc:sldMk cId="984330822" sldId="341"/>
            <ac:spMk id="3" creationId="{8D24B759-E6B2-06F6-6444-B716AED309F3}"/>
          </ac:spMkLst>
        </pc:spChg>
        <pc:picChg chg="add mod">
          <ac:chgData name="sridhar s" userId="cfb1e0e4b39993f3" providerId="LiveId" clId="{D8F1249F-C441-40EB-9544-6CEB03AB3C32}" dt="2023-11-15T05:56:46.286" v="23" actId="14100"/>
          <ac:picMkLst>
            <pc:docMk/>
            <pc:sldMk cId="984330822" sldId="341"/>
            <ac:picMk id="7" creationId="{50F8D764-5A29-6396-55A9-C7B7A9DC2043}"/>
          </ac:picMkLst>
        </pc:picChg>
      </pc:sldChg>
      <pc:sldChg chg="addSp delSp modSp new">
        <pc:chgData name="sridhar s" userId="cfb1e0e4b39993f3" providerId="LiveId" clId="{D8F1249F-C441-40EB-9544-6CEB03AB3C32}" dt="2023-11-15T05:57:31.280" v="35" actId="14100"/>
        <pc:sldMkLst>
          <pc:docMk/>
          <pc:sldMk cId="2833843391" sldId="350"/>
        </pc:sldMkLst>
        <pc:spChg chg="del">
          <ac:chgData name="sridhar s" userId="cfb1e0e4b39993f3" providerId="LiveId" clId="{D8F1249F-C441-40EB-9544-6CEB03AB3C32}" dt="2023-11-15T05:56:59.152" v="25" actId="21"/>
          <ac:spMkLst>
            <pc:docMk/>
            <pc:sldMk cId="2833843391" sldId="350"/>
            <ac:spMk id="2" creationId="{E8CED19A-D4C0-0670-A9E8-C6B9AA99B58D}"/>
          </ac:spMkLst>
        </pc:spChg>
        <pc:spChg chg="del mod">
          <ac:chgData name="sridhar s" userId="cfb1e0e4b39993f3" providerId="LiveId" clId="{D8F1249F-C441-40EB-9544-6CEB03AB3C32}" dt="2023-11-15T05:57:17.554" v="30" actId="931"/>
          <ac:spMkLst>
            <pc:docMk/>
            <pc:sldMk cId="2833843391" sldId="350"/>
            <ac:spMk id="3" creationId="{B8F8132B-4E0D-4855-F81E-D20F2CB40BC3}"/>
          </ac:spMkLst>
        </pc:spChg>
        <pc:picChg chg="add mod">
          <ac:chgData name="sridhar s" userId="cfb1e0e4b39993f3" providerId="LiveId" clId="{D8F1249F-C441-40EB-9544-6CEB03AB3C32}" dt="2023-11-15T05:57:31.280" v="35" actId="14100"/>
          <ac:picMkLst>
            <pc:docMk/>
            <pc:sldMk cId="2833843391" sldId="350"/>
            <ac:picMk id="7" creationId="{CEB66748-14F1-A18F-90A0-149489C0385D}"/>
          </ac:picMkLst>
        </pc:picChg>
      </pc:sldChg>
      <pc:sldChg chg="delSp modSp new mod">
        <pc:chgData name="sridhar s" userId="cfb1e0e4b39993f3" providerId="LiveId" clId="{D8F1249F-C441-40EB-9544-6CEB03AB3C32}" dt="2023-11-15T05:58:18.020" v="59" actId="122"/>
        <pc:sldMkLst>
          <pc:docMk/>
          <pc:sldMk cId="1357803310" sldId="351"/>
        </pc:sldMkLst>
        <pc:spChg chg="mod">
          <ac:chgData name="sridhar s" userId="cfb1e0e4b39993f3" providerId="LiveId" clId="{D8F1249F-C441-40EB-9544-6CEB03AB3C32}" dt="2023-11-15T05:58:18.020" v="59" actId="122"/>
          <ac:spMkLst>
            <pc:docMk/>
            <pc:sldMk cId="1357803310" sldId="351"/>
            <ac:spMk id="2" creationId="{6C24D48B-A0B7-4211-718B-D1B6D6E84841}"/>
          </ac:spMkLst>
        </pc:spChg>
        <pc:spChg chg="del">
          <ac:chgData name="sridhar s" userId="cfb1e0e4b39993f3" providerId="LiveId" clId="{D8F1249F-C441-40EB-9544-6CEB03AB3C32}" dt="2023-11-15T05:57:44.243" v="37" actId="21"/>
          <ac:spMkLst>
            <pc:docMk/>
            <pc:sldMk cId="1357803310" sldId="351"/>
            <ac:spMk id="3" creationId="{0E9F734F-1585-4635-5E89-AF7FDF90E8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965E49-9504-D1B5-907E-F0131459EEBF}"/>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9E8ECBAF-2A61-9D47-E6EB-752E059FB52E}"/>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2CFA605-1CD3-4C78-896B-08BEF8CD4A73}" type="datetimeFigureOut">
              <a:rPr lang="en-IN"/>
              <a:pPr>
                <a:defRPr/>
              </a:pPr>
              <a:t>15-11-2023</a:t>
            </a:fld>
            <a:endParaRPr lang="en-IN"/>
          </a:p>
        </p:txBody>
      </p:sp>
      <p:sp>
        <p:nvSpPr>
          <p:cNvPr id="4" name="Footer Placeholder 3">
            <a:extLst>
              <a:ext uri="{FF2B5EF4-FFF2-40B4-BE49-F238E27FC236}">
                <a16:creationId xmlns:a16="http://schemas.microsoft.com/office/drawing/2014/main" id="{D9F2FD88-1B5F-3E1A-83C1-75510E69C3EF}"/>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5" name="Slide Number Placeholder 4">
            <a:extLst>
              <a:ext uri="{FF2B5EF4-FFF2-40B4-BE49-F238E27FC236}">
                <a16:creationId xmlns:a16="http://schemas.microsoft.com/office/drawing/2014/main" id="{488C2BB1-75F7-7401-E33F-0E55EB62923B}"/>
              </a:ext>
            </a:extLst>
          </p:cNvPr>
          <p:cNvSpPr>
            <a:spLocks noGrp="1"/>
          </p:cNvSpPr>
          <p:nvPr>
            <p:ph type="sldNum" sz="quarter" idx="3"/>
          </p:nvPr>
        </p:nvSpPr>
        <p:spPr>
          <a:xfrm>
            <a:off x="4143375" y="9120188"/>
            <a:ext cx="3170238" cy="4810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851FA90-7BBA-45A1-99A8-554CD759728E}"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41DCC-352F-7809-CCFD-F14CBA918591}"/>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3" name="Date Placeholder 2">
            <a:extLst>
              <a:ext uri="{FF2B5EF4-FFF2-40B4-BE49-F238E27FC236}">
                <a16:creationId xmlns:a16="http://schemas.microsoft.com/office/drawing/2014/main" id="{90FD632B-7C00-C336-E5D9-A055FDE9AAB9}"/>
              </a:ext>
            </a:extLst>
          </p:cNvPr>
          <p:cNvSpPr>
            <a:spLocks noGrp="1"/>
          </p:cNvSpPr>
          <p:nvPr>
            <p:ph type="dt" idx="1"/>
          </p:nvPr>
        </p:nvSpPr>
        <p:spPr>
          <a:xfrm>
            <a:off x="4143375" y="0"/>
            <a:ext cx="3170238" cy="479425"/>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Arial" charset="0"/>
              </a:defRPr>
            </a:lvl1pPr>
          </a:lstStyle>
          <a:p>
            <a:pPr>
              <a:defRPr/>
            </a:pPr>
            <a:fld id="{7BACDC13-41A5-4CC4-93A9-CE3620CEB7A8}" type="datetimeFigureOut">
              <a:rPr lang="en-US"/>
              <a:pPr>
                <a:defRPr/>
              </a:pPr>
              <a:t>11/15/2023</a:t>
            </a:fld>
            <a:endParaRPr lang="en-US"/>
          </a:p>
        </p:txBody>
      </p:sp>
      <p:sp>
        <p:nvSpPr>
          <p:cNvPr id="4" name="Slide Image Placeholder 3">
            <a:extLst>
              <a:ext uri="{FF2B5EF4-FFF2-40B4-BE49-F238E27FC236}">
                <a16:creationId xmlns:a16="http://schemas.microsoft.com/office/drawing/2014/main" id="{F1A81BB2-26D2-977C-BCBD-8D5212DA69BB}"/>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28849D6-DF25-B74B-E511-794B088A9959}"/>
              </a:ext>
            </a:extLst>
          </p:cNvPr>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2FC16E-5869-CA26-EB64-075AE6193E7F}"/>
              </a:ext>
            </a:extLst>
          </p:cNvPr>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09C63DF5-175C-85C3-18B4-8A0F49D49C95}"/>
              </a:ext>
            </a:extLst>
          </p:cNvPr>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F6A354F-4066-4F12-BB96-46DEBB529856}"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144DED-E418-65BD-B6F7-8284B1F6594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32F0166-D303-862C-1C47-150A06D1B8E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E2458C8-F558-6182-1029-A3BEC9223991}"/>
              </a:ext>
            </a:extLst>
          </p:cNvPr>
          <p:cNvSpPr>
            <a:spLocks noGrp="1"/>
          </p:cNvSpPr>
          <p:nvPr>
            <p:ph type="sldNum" sz="quarter" idx="12"/>
          </p:nvPr>
        </p:nvSpPr>
        <p:spPr/>
        <p:txBody>
          <a:bodyPr/>
          <a:lstStyle>
            <a:lvl1pPr>
              <a:defRPr/>
            </a:lvl1pPr>
          </a:lstStyle>
          <a:p>
            <a:fld id="{7F152F2A-3169-4790-9C21-94A8493C6D59}" type="slidenum">
              <a:rPr lang="en-US" altLang="en-US"/>
              <a:pPr/>
              <a:t>‹#›</a:t>
            </a:fld>
            <a:endParaRPr lang="en-US" altLang="en-US"/>
          </a:p>
        </p:txBody>
      </p:sp>
    </p:spTree>
    <p:extLst>
      <p:ext uri="{BB962C8B-B14F-4D97-AF65-F5344CB8AC3E}">
        <p14:creationId xmlns:p14="http://schemas.microsoft.com/office/powerpoint/2010/main" val="2226394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167CE-9B51-950B-274A-757AFCD6B9E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4270E88-D8F8-16FF-538E-EF21DB3D3253}"/>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9DF54046-7B00-C608-2AF8-C9CE9BEE4BC4}"/>
              </a:ext>
            </a:extLst>
          </p:cNvPr>
          <p:cNvSpPr>
            <a:spLocks noGrp="1"/>
          </p:cNvSpPr>
          <p:nvPr>
            <p:ph type="sldNum" sz="quarter" idx="12"/>
          </p:nvPr>
        </p:nvSpPr>
        <p:spPr/>
        <p:txBody>
          <a:bodyPr/>
          <a:lstStyle>
            <a:lvl1pPr>
              <a:defRPr/>
            </a:lvl1pPr>
          </a:lstStyle>
          <a:p>
            <a:fld id="{09399C60-A3BF-4D47-AEF8-1ACB0F399047}" type="slidenum">
              <a:rPr lang="en-US" altLang="en-US"/>
              <a:pPr/>
              <a:t>‹#›</a:t>
            </a:fld>
            <a:endParaRPr lang="en-US" altLang="en-US"/>
          </a:p>
        </p:txBody>
      </p:sp>
    </p:spTree>
    <p:extLst>
      <p:ext uri="{BB962C8B-B14F-4D97-AF65-F5344CB8AC3E}">
        <p14:creationId xmlns:p14="http://schemas.microsoft.com/office/powerpoint/2010/main" val="280985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05B3-BBC6-06B6-CC57-716D50BB56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D40E5B6-6FFE-8638-2340-1672CDCA156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00E73481-F4C4-EACC-1EBE-7B001EB5A7BA}"/>
              </a:ext>
            </a:extLst>
          </p:cNvPr>
          <p:cNvSpPr>
            <a:spLocks noGrp="1"/>
          </p:cNvSpPr>
          <p:nvPr>
            <p:ph type="sldNum" sz="quarter" idx="12"/>
          </p:nvPr>
        </p:nvSpPr>
        <p:spPr/>
        <p:txBody>
          <a:bodyPr/>
          <a:lstStyle>
            <a:lvl1pPr>
              <a:defRPr/>
            </a:lvl1pPr>
          </a:lstStyle>
          <a:p>
            <a:fld id="{2622AE11-EF31-47C9-93F7-535AE2BFCD69}" type="slidenum">
              <a:rPr lang="en-US" altLang="en-US"/>
              <a:pPr/>
              <a:t>‹#›</a:t>
            </a:fld>
            <a:endParaRPr lang="en-US" altLang="en-US"/>
          </a:p>
        </p:txBody>
      </p:sp>
    </p:spTree>
    <p:extLst>
      <p:ext uri="{BB962C8B-B14F-4D97-AF65-F5344CB8AC3E}">
        <p14:creationId xmlns:p14="http://schemas.microsoft.com/office/powerpoint/2010/main" val="259657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097A-CB85-4D55-558A-80DCA155D3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4B00EC7-DB5E-449D-0471-17C4C7C19D0C}"/>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E95E8697-A91A-F9CE-0E9A-A7273632FD41}"/>
              </a:ext>
            </a:extLst>
          </p:cNvPr>
          <p:cNvSpPr>
            <a:spLocks noGrp="1"/>
          </p:cNvSpPr>
          <p:nvPr>
            <p:ph type="sldNum" sz="quarter" idx="12"/>
          </p:nvPr>
        </p:nvSpPr>
        <p:spPr/>
        <p:txBody>
          <a:bodyPr/>
          <a:lstStyle>
            <a:lvl1pPr>
              <a:defRPr/>
            </a:lvl1pPr>
          </a:lstStyle>
          <a:p>
            <a:fld id="{9D73CAE4-B13A-4AC7-ABCD-5EDF85FE4EA2}" type="slidenum">
              <a:rPr lang="en-US" altLang="en-US"/>
              <a:pPr/>
              <a:t>‹#›</a:t>
            </a:fld>
            <a:endParaRPr lang="en-US" altLang="en-US"/>
          </a:p>
        </p:txBody>
      </p:sp>
    </p:spTree>
    <p:extLst>
      <p:ext uri="{BB962C8B-B14F-4D97-AF65-F5344CB8AC3E}">
        <p14:creationId xmlns:p14="http://schemas.microsoft.com/office/powerpoint/2010/main" val="50553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31A344-D29A-94DA-E483-02803288B47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D976310-2949-22FB-D5C4-B5FC6106D26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CF2C2BC7-68D5-8C89-E83A-43B1F3B80857}"/>
              </a:ext>
            </a:extLst>
          </p:cNvPr>
          <p:cNvSpPr>
            <a:spLocks noGrp="1"/>
          </p:cNvSpPr>
          <p:nvPr>
            <p:ph type="sldNum" sz="quarter" idx="12"/>
          </p:nvPr>
        </p:nvSpPr>
        <p:spPr/>
        <p:txBody>
          <a:bodyPr/>
          <a:lstStyle>
            <a:lvl1pPr>
              <a:defRPr/>
            </a:lvl1pPr>
          </a:lstStyle>
          <a:p>
            <a:fld id="{5C908DE3-F629-4FFB-AA9D-8A2CE515A849}" type="slidenum">
              <a:rPr lang="en-US" altLang="en-US"/>
              <a:pPr/>
              <a:t>‹#›</a:t>
            </a:fld>
            <a:endParaRPr lang="en-US" altLang="en-US"/>
          </a:p>
        </p:txBody>
      </p:sp>
    </p:spTree>
    <p:extLst>
      <p:ext uri="{BB962C8B-B14F-4D97-AF65-F5344CB8AC3E}">
        <p14:creationId xmlns:p14="http://schemas.microsoft.com/office/powerpoint/2010/main" val="250291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CD8CA5D-EA58-07B0-5122-C889EFFCA96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4069130-EEF2-5DDA-4828-0F67D60B551D}"/>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6BD87551-578F-2D63-3DA9-91625304C841}"/>
              </a:ext>
            </a:extLst>
          </p:cNvPr>
          <p:cNvSpPr>
            <a:spLocks noGrp="1"/>
          </p:cNvSpPr>
          <p:nvPr>
            <p:ph type="sldNum" sz="quarter" idx="12"/>
          </p:nvPr>
        </p:nvSpPr>
        <p:spPr/>
        <p:txBody>
          <a:bodyPr/>
          <a:lstStyle>
            <a:lvl1pPr>
              <a:defRPr/>
            </a:lvl1pPr>
          </a:lstStyle>
          <a:p>
            <a:fld id="{77344E5A-73B4-4FD2-87E4-B633D8DBC72C}" type="slidenum">
              <a:rPr lang="en-US" altLang="en-US"/>
              <a:pPr/>
              <a:t>‹#›</a:t>
            </a:fld>
            <a:endParaRPr lang="en-US" altLang="en-US"/>
          </a:p>
        </p:txBody>
      </p:sp>
    </p:spTree>
    <p:extLst>
      <p:ext uri="{BB962C8B-B14F-4D97-AF65-F5344CB8AC3E}">
        <p14:creationId xmlns:p14="http://schemas.microsoft.com/office/powerpoint/2010/main" val="248524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7AD522F-8E27-A347-ED03-2D5DB6579247}"/>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3BDAB870-F498-3D66-14EA-BE78B3DC1EDA}"/>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9" name="Slide Number Placeholder 5">
            <a:extLst>
              <a:ext uri="{FF2B5EF4-FFF2-40B4-BE49-F238E27FC236}">
                <a16:creationId xmlns:a16="http://schemas.microsoft.com/office/drawing/2014/main" id="{645D6DE2-21C8-1AED-ABA1-931981B7328D}"/>
              </a:ext>
            </a:extLst>
          </p:cNvPr>
          <p:cNvSpPr>
            <a:spLocks noGrp="1"/>
          </p:cNvSpPr>
          <p:nvPr>
            <p:ph type="sldNum" sz="quarter" idx="12"/>
          </p:nvPr>
        </p:nvSpPr>
        <p:spPr/>
        <p:txBody>
          <a:bodyPr/>
          <a:lstStyle>
            <a:lvl1pPr>
              <a:defRPr/>
            </a:lvl1pPr>
          </a:lstStyle>
          <a:p>
            <a:fld id="{F1EB93F2-5B6C-4321-AE78-82A282D7F213}" type="slidenum">
              <a:rPr lang="en-US" altLang="en-US"/>
              <a:pPr/>
              <a:t>‹#›</a:t>
            </a:fld>
            <a:endParaRPr lang="en-US" altLang="en-US"/>
          </a:p>
        </p:txBody>
      </p:sp>
    </p:spTree>
    <p:extLst>
      <p:ext uri="{BB962C8B-B14F-4D97-AF65-F5344CB8AC3E}">
        <p14:creationId xmlns:p14="http://schemas.microsoft.com/office/powerpoint/2010/main" val="15927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47BB865-D212-7E85-5249-E44225A9C684}"/>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B018684E-A97C-4637-62DE-829C2DDAA106}"/>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5" name="Slide Number Placeholder 5">
            <a:extLst>
              <a:ext uri="{FF2B5EF4-FFF2-40B4-BE49-F238E27FC236}">
                <a16:creationId xmlns:a16="http://schemas.microsoft.com/office/drawing/2014/main" id="{AC2A94CA-41EF-A02D-A55D-FA64954EAD88}"/>
              </a:ext>
            </a:extLst>
          </p:cNvPr>
          <p:cNvSpPr>
            <a:spLocks noGrp="1"/>
          </p:cNvSpPr>
          <p:nvPr>
            <p:ph type="sldNum" sz="quarter" idx="12"/>
          </p:nvPr>
        </p:nvSpPr>
        <p:spPr/>
        <p:txBody>
          <a:bodyPr/>
          <a:lstStyle>
            <a:lvl1pPr>
              <a:defRPr/>
            </a:lvl1pPr>
          </a:lstStyle>
          <a:p>
            <a:fld id="{675988CF-5D30-4D00-93A8-659B07C9834F}" type="slidenum">
              <a:rPr lang="en-US" altLang="en-US"/>
              <a:pPr/>
              <a:t>‹#›</a:t>
            </a:fld>
            <a:endParaRPr lang="en-US" altLang="en-US"/>
          </a:p>
        </p:txBody>
      </p:sp>
    </p:spTree>
    <p:extLst>
      <p:ext uri="{BB962C8B-B14F-4D97-AF65-F5344CB8AC3E}">
        <p14:creationId xmlns:p14="http://schemas.microsoft.com/office/powerpoint/2010/main" val="37982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0243A7-75F0-3107-8D3C-3B186210903A}"/>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0A523DE1-3358-595E-4A3C-63B619C0DD29}"/>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4" name="Slide Number Placeholder 5">
            <a:extLst>
              <a:ext uri="{FF2B5EF4-FFF2-40B4-BE49-F238E27FC236}">
                <a16:creationId xmlns:a16="http://schemas.microsoft.com/office/drawing/2014/main" id="{E03237FE-815A-1E09-7261-F164720AAAB7}"/>
              </a:ext>
            </a:extLst>
          </p:cNvPr>
          <p:cNvSpPr>
            <a:spLocks noGrp="1"/>
          </p:cNvSpPr>
          <p:nvPr>
            <p:ph type="sldNum" sz="quarter" idx="12"/>
          </p:nvPr>
        </p:nvSpPr>
        <p:spPr/>
        <p:txBody>
          <a:bodyPr/>
          <a:lstStyle>
            <a:lvl1pPr>
              <a:defRPr/>
            </a:lvl1pPr>
          </a:lstStyle>
          <a:p>
            <a:fld id="{185413E7-BE16-46B7-8E6A-6BE9CD646E83}" type="slidenum">
              <a:rPr lang="en-US" altLang="en-US"/>
              <a:pPr/>
              <a:t>‹#›</a:t>
            </a:fld>
            <a:endParaRPr lang="en-US" altLang="en-US"/>
          </a:p>
        </p:txBody>
      </p:sp>
    </p:spTree>
    <p:extLst>
      <p:ext uri="{BB962C8B-B14F-4D97-AF65-F5344CB8AC3E}">
        <p14:creationId xmlns:p14="http://schemas.microsoft.com/office/powerpoint/2010/main" val="415866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8469570-A19B-9223-510A-EEBC77508A8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C6E7D4F-9D80-4EBB-1D4D-32D045CFB89F}"/>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03424799-C1CA-F046-3A3D-F7C3ED962F6D}"/>
              </a:ext>
            </a:extLst>
          </p:cNvPr>
          <p:cNvSpPr>
            <a:spLocks noGrp="1"/>
          </p:cNvSpPr>
          <p:nvPr>
            <p:ph type="sldNum" sz="quarter" idx="12"/>
          </p:nvPr>
        </p:nvSpPr>
        <p:spPr/>
        <p:txBody>
          <a:bodyPr/>
          <a:lstStyle>
            <a:lvl1pPr>
              <a:defRPr/>
            </a:lvl1pPr>
          </a:lstStyle>
          <a:p>
            <a:fld id="{7120EF40-7C6F-41D5-9261-F407CF7E7AA7}" type="slidenum">
              <a:rPr lang="en-US" altLang="en-US"/>
              <a:pPr/>
              <a:t>‹#›</a:t>
            </a:fld>
            <a:endParaRPr lang="en-US" altLang="en-US"/>
          </a:p>
        </p:txBody>
      </p:sp>
    </p:spTree>
    <p:extLst>
      <p:ext uri="{BB962C8B-B14F-4D97-AF65-F5344CB8AC3E}">
        <p14:creationId xmlns:p14="http://schemas.microsoft.com/office/powerpoint/2010/main" val="25454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B9B65E3A-A942-A246-C148-A75CA5370FD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17405D5-784F-B615-92A0-877E32E4B245}"/>
              </a:ext>
            </a:extLst>
          </p:cNvPr>
          <p:cNvSpPr>
            <a:spLocks noGrp="1"/>
          </p:cNvSpPr>
          <p:nvPr>
            <p:ph type="ftr" sz="quarter" idx="11"/>
          </p:nvPr>
        </p:nvSpPr>
        <p:spPr/>
        <p:txBody>
          <a:bodyPr/>
          <a:lstStyle>
            <a:lvl1pPr>
              <a:defRPr/>
            </a:lvl1pPr>
          </a:lstStyle>
          <a:p>
            <a:pPr>
              <a:defRPr/>
            </a:pPr>
            <a:r>
              <a:rPr lang="en-US"/>
              <a:t>DEPT. of CSE                      CSB4243-Design Project-1</a:t>
            </a:r>
          </a:p>
        </p:txBody>
      </p:sp>
      <p:sp>
        <p:nvSpPr>
          <p:cNvPr id="7" name="Slide Number Placeholder 5">
            <a:extLst>
              <a:ext uri="{FF2B5EF4-FFF2-40B4-BE49-F238E27FC236}">
                <a16:creationId xmlns:a16="http://schemas.microsoft.com/office/drawing/2014/main" id="{548199D0-5F27-61F2-C5CD-8C89F10605BC}"/>
              </a:ext>
            </a:extLst>
          </p:cNvPr>
          <p:cNvSpPr>
            <a:spLocks noGrp="1"/>
          </p:cNvSpPr>
          <p:nvPr>
            <p:ph type="sldNum" sz="quarter" idx="12"/>
          </p:nvPr>
        </p:nvSpPr>
        <p:spPr/>
        <p:txBody>
          <a:bodyPr/>
          <a:lstStyle>
            <a:lvl1pPr>
              <a:defRPr/>
            </a:lvl1pPr>
          </a:lstStyle>
          <a:p>
            <a:fld id="{A62FD86B-2F01-41CB-9729-C0DEF4996AAE}" type="slidenum">
              <a:rPr lang="en-US" altLang="en-US"/>
              <a:pPr/>
              <a:t>‹#›</a:t>
            </a:fld>
            <a:endParaRPr lang="en-US" altLang="en-US"/>
          </a:p>
        </p:txBody>
      </p:sp>
    </p:spTree>
    <p:extLst>
      <p:ext uri="{BB962C8B-B14F-4D97-AF65-F5344CB8AC3E}">
        <p14:creationId xmlns:p14="http://schemas.microsoft.com/office/powerpoint/2010/main" val="2830245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05A8EF-A152-DE03-32EF-F99B6A447D15}"/>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7E0F64E9-FCF8-D022-C902-09C25972E6EC}"/>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BBA669A1-F893-E3E6-F395-040AD1052EA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780E4F02-52B6-8C30-164D-208353B92F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DEPT. of CSE                      CSB4243-Design Project-1</a:t>
            </a:r>
          </a:p>
        </p:txBody>
      </p:sp>
      <p:sp>
        <p:nvSpPr>
          <p:cNvPr id="6" name="Slide Number Placeholder 5">
            <a:extLst>
              <a:ext uri="{FF2B5EF4-FFF2-40B4-BE49-F238E27FC236}">
                <a16:creationId xmlns:a16="http://schemas.microsoft.com/office/drawing/2014/main" id="{4E0307FB-9F56-24F0-1CEA-16F04723133D}"/>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D418F2E0-9650-4F1A-B097-70D7EDB7B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1942-06A9-7BFD-91E9-A2249AC75080}"/>
              </a:ext>
            </a:extLst>
          </p:cNvPr>
          <p:cNvSpPr>
            <a:spLocks noGrp="1"/>
          </p:cNvSpPr>
          <p:nvPr>
            <p:ph type="ctrTitle"/>
          </p:nvPr>
        </p:nvSpPr>
        <p:spPr>
          <a:xfrm>
            <a:off x="304800" y="1600200"/>
            <a:ext cx="8205788" cy="2351087"/>
          </a:xfrm>
        </p:spPr>
        <p:txBody>
          <a:bodyPr rtlCol="0">
            <a:normAutofit fontScale="90000"/>
          </a:bodyPr>
          <a:lstStyle/>
          <a:p>
            <a:pPr eaLnBrk="1" fontAlgn="auto" hangingPunct="1">
              <a:spcAft>
                <a:spcPts val="0"/>
              </a:spcAft>
              <a:defRPr/>
            </a:pPr>
            <a:br>
              <a:rPr lang="en-US" b="1" dirty="0"/>
            </a:br>
            <a:r>
              <a:rPr lang="en-US" sz="3600" b="1" dirty="0">
                <a:latin typeface="Times New Roman" panose="02020603050405020304" pitchFamily="18" charset="0"/>
                <a:cs typeface="Times New Roman" panose="02020603050405020304" pitchFamily="18" charset="0"/>
              </a:rPr>
              <a:t>Department of Computer Science and Engineering</a:t>
            </a:r>
            <a:br>
              <a:rPr lang="en-US" sz="3600" b="1" dirty="0">
                <a:latin typeface="Times New Roman" panose="02020603050405020304" pitchFamily="18" charset="0"/>
                <a:cs typeface="Times New Roman" panose="02020603050405020304" pitchFamily="18" charset="0"/>
              </a:rPr>
            </a:br>
            <a:br>
              <a:rPr lang="en-US" sz="3600" b="1" dirty="0"/>
            </a:br>
            <a:r>
              <a:rPr lang="en-US" sz="2200" b="1" dirty="0">
                <a:latin typeface="Times New Roman" pitchFamily="18" charset="0"/>
                <a:cs typeface="Times New Roman" pitchFamily="18" charset="0"/>
              </a:rPr>
              <a:t>CSB4243 – DESIGN PROJECT  WITH IOT</a:t>
            </a:r>
            <a:br>
              <a:rPr lang="en-US" sz="2000" b="1" dirty="0">
                <a:latin typeface="Times New Roman" pitchFamily="18" charset="0"/>
                <a:cs typeface="Times New Roman" pitchFamily="18" charset="0"/>
              </a:rPr>
            </a:br>
            <a:br>
              <a:rPr lang="en-US" b="1" dirty="0"/>
            </a:br>
            <a:r>
              <a:rPr lang="en-US" sz="3600" b="1" dirty="0">
                <a:latin typeface="Times New Roman" panose="02020603050405020304" pitchFamily="18" charset="0"/>
                <a:cs typeface="Times New Roman" panose="02020603050405020304" pitchFamily="18" charset="0"/>
              </a:rPr>
              <a:t>ENVIRO-PREDICT HEALTH GUARD+ </a:t>
            </a:r>
            <a:br>
              <a:rPr lang="en-US"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Review-1</a:t>
            </a:r>
            <a:endParaRPr lang="en-IN" sz="31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4644FD8D-4D98-7E7B-4070-43DD45B51516}"/>
              </a:ext>
            </a:extLst>
          </p:cNvPr>
          <p:cNvSpPr>
            <a:spLocks noGrp="1"/>
          </p:cNvSpPr>
          <p:nvPr>
            <p:ph type="subTitle" idx="1"/>
          </p:nvPr>
        </p:nvSpPr>
        <p:spPr>
          <a:xfrm>
            <a:off x="304800" y="4114800"/>
            <a:ext cx="7391400" cy="1295400"/>
          </a:xfrm>
        </p:spPr>
        <p:txBody>
          <a:bodyPr/>
          <a:lstStyle/>
          <a:p>
            <a:pPr algn="l" eaLnBrk="1" hangingPunct="1"/>
            <a:r>
              <a:rPr lang="en-IN" altLang="en-US" sz="2400" dirty="0">
                <a:latin typeface="Times New Roman" panose="02020603050405020304" pitchFamily="18" charset="0"/>
                <a:cs typeface="Times New Roman" panose="02020603050405020304" pitchFamily="18" charset="0"/>
              </a:rPr>
              <a:t>Name – SHAKEEL RIFATH    roll no - 21113202</a:t>
            </a:r>
          </a:p>
          <a:p>
            <a:pPr algn="l" eaLnBrk="1" hangingPunct="1"/>
            <a:r>
              <a:rPr lang="en-IN" altLang="en-US" sz="2400" dirty="0">
                <a:latin typeface="Times New Roman" panose="02020603050405020304" pitchFamily="18" charset="0"/>
                <a:cs typeface="Times New Roman" panose="02020603050405020304" pitchFamily="18" charset="0"/>
              </a:rPr>
              <a:t>Name – SRIDHAR                    roll no – 21113145 </a:t>
            </a:r>
          </a:p>
          <a:p>
            <a:pPr algn="l" eaLnBrk="1" hangingPunct="1"/>
            <a:r>
              <a:rPr lang="en-IN" altLang="en-US" sz="2400" dirty="0">
                <a:latin typeface="Times New Roman" panose="02020603050405020304" pitchFamily="18" charset="0"/>
                <a:cs typeface="Times New Roman" panose="02020603050405020304" pitchFamily="18" charset="0"/>
              </a:rPr>
              <a:t>Name – Constance Xavier         roll no - 21113160</a:t>
            </a:r>
          </a:p>
        </p:txBody>
      </p:sp>
      <p:pic>
        <p:nvPicPr>
          <p:cNvPr id="5" name="image1.jpg" descr="A drawing of a face&#10;&#10;Description automatically generated"/>
          <p:cNvPicPr/>
          <p:nvPr/>
        </p:nvPicPr>
        <p:blipFill>
          <a:blip r:embed="rId2" cstate="print"/>
          <a:srcRect/>
          <a:stretch>
            <a:fillRect/>
          </a:stretch>
        </p:blipFill>
        <p:spPr>
          <a:xfrm>
            <a:off x="6429540" y="117500"/>
            <a:ext cx="2533319" cy="659958"/>
          </a:xfrm>
          <a:prstGeom prst="rect">
            <a:avLst/>
          </a:prstGeom>
          <a:ln/>
        </p:spPr>
      </p:pic>
      <p:sp>
        <p:nvSpPr>
          <p:cNvPr id="6" name="TextBox 5"/>
          <p:cNvSpPr txBox="1"/>
          <p:nvPr/>
        </p:nvSpPr>
        <p:spPr>
          <a:xfrm>
            <a:off x="5410200" y="5382638"/>
            <a:ext cx="3200400" cy="1477328"/>
          </a:xfrm>
          <a:prstGeom prst="rect">
            <a:avLst/>
          </a:prstGeom>
          <a:noFill/>
        </p:spPr>
        <p:txBody>
          <a:bodyPr wrap="square" rtlCol="0">
            <a:spAutoFit/>
          </a:bodyPr>
          <a:lstStyle/>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SUPERVISORS</a:t>
            </a:r>
          </a:p>
          <a:p>
            <a:r>
              <a:rPr lang="en-US" dirty="0" err="1">
                <a:latin typeface="Times New Roman" pitchFamily="18" charset="0"/>
                <a:cs typeface="Times New Roman" pitchFamily="18" charset="0"/>
              </a:rPr>
              <a:t>Ms.Brindasri</a:t>
            </a:r>
            <a:r>
              <a:rPr lang="en-US" dirty="0">
                <a:latin typeface="Times New Roman" pitchFamily="18" charset="0"/>
                <a:cs typeface="Times New Roman" pitchFamily="18" charset="0"/>
              </a:rPr>
              <a:t>, Assistant Professor</a:t>
            </a:r>
          </a:p>
          <a:p>
            <a:endParaRPr lang="en-US"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EB66748-14F1-A18F-90A0-149489C038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407299"/>
            <a:ext cx="8686800" cy="5688701"/>
          </a:xfrm>
        </p:spPr>
      </p:pic>
      <p:sp>
        <p:nvSpPr>
          <p:cNvPr id="4" name="Footer Placeholder 3">
            <a:extLst>
              <a:ext uri="{FF2B5EF4-FFF2-40B4-BE49-F238E27FC236}">
                <a16:creationId xmlns:a16="http://schemas.microsoft.com/office/drawing/2014/main" id="{BE8168F2-C1F0-8362-2AFB-E7CC5D97572C}"/>
              </a:ext>
            </a:extLst>
          </p:cNvPr>
          <p:cNvSpPr>
            <a:spLocks noGrp="1"/>
          </p:cNvSpPr>
          <p:nvPr>
            <p:ph type="ftr" sz="quarter" idx="11"/>
          </p:nvPr>
        </p:nvSpPr>
        <p:spPr/>
        <p:txBody>
          <a:bodyPr/>
          <a:lstStyle/>
          <a:p>
            <a:pPr>
              <a:defRPr/>
            </a:pPr>
            <a:r>
              <a:rPr lang="en-US"/>
              <a:t>DEPT. of CSE                      CSB4243-Design Project-1</a:t>
            </a:r>
          </a:p>
        </p:txBody>
      </p:sp>
      <p:sp>
        <p:nvSpPr>
          <p:cNvPr id="5" name="Slide Number Placeholder 4">
            <a:extLst>
              <a:ext uri="{FF2B5EF4-FFF2-40B4-BE49-F238E27FC236}">
                <a16:creationId xmlns:a16="http://schemas.microsoft.com/office/drawing/2014/main" id="{A15A8432-5288-740E-C078-547B71C3A8E0}"/>
              </a:ext>
            </a:extLst>
          </p:cNvPr>
          <p:cNvSpPr>
            <a:spLocks noGrp="1"/>
          </p:cNvSpPr>
          <p:nvPr>
            <p:ph type="sldNum" sz="quarter" idx="12"/>
          </p:nvPr>
        </p:nvSpPr>
        <p:spPr/>
        <p:txBody>
          <a:bodyPr/>
          <a:lstStyle/>
          <a:p>
            <a:fld id="{9D73CAE4-B13A-4AC7-ABCD-5EDF85FE4EA2}" type="slidenum">
              <a:rPr lang="en-US" altLang="en-US" smtClean="0"/>
              <a:pPr/>
              <a:t>10</a:t>
            </a:fld>
            <a:endParaRPr lang="en-US" altLang="en-US"/>
          </a:p>
        </p:txBody>
      </p:sp>
    </p:spTree>
    <p:extLst>
      <p:ext uri="{BB962C8B-B14F-4D97-AF65-F5344CB8AC3E}">
        <p14:creationId xmlns:p14="http://schemas.microsoft.com/office/powerpoint/2010/main" val="283384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3B5A0-DDA7-66C2-99E9-0B6C3A08F505}"/>
              </a:ext>
            </a:extLst>
          </p:cNvPr>
          <p:cNvSpPr>
            <a:spLocks noGrp="1"/>
          </p:cNvSpPr>
          <p:nvPr>
            <p:ph type="title"/>
          </p:nvPr>
        </p:nvSpPr>
        <p:spPr>
          <a:xfrm>
            <a:off x="228600" y="365125"/>
            <a:ext cx="4724400" cy="473075"/>
          </a:xfrm>
        </p:spPr>
        <p:txBody>
          <a:bodyPr/>
          <a:lstStyle/>
          <a:p>
            <a:r>
              <a:rPr lang="en-IN" sz="2400" b="1" dirty="0">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7EBF77D9-BD93-5DFE-9756-FD2AEED49A43}"/>
              </a:ext>
            </a:extLst>
          </p:cNvPr>
          <p:cNvSpPr>
            <a:spLocks noGrp="1"/>
          </p:cNvSpPr>
          <p:nvPr>
            <p:ph idx="1"/>
          </p:nvPr>
        </p:nvSpPr>
        <p:spPr>
          <a:xfrm>
            <a:off x="228600" y="990600"/>
            <a:ext cx="8763000" cy="5186363"/>
          </a:xfrm>
        </p:spPr>
        <p:txBody>
          <a:bodyPr/>
          <a:lstStyle/>
          <a:p>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Urban Pollution Hazards: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Urban environments often suffer from rising air and noise pollution levels, leading to potential health risks for individuals, especially those with respiratory conditions. The lack of real-time information and personalized guidance contributes to increased vulnerability to these environmental hazards.</a:t>
            </a:r>
          </a:p>
          <a:p>
            <a:pPr marL="0" indent="0">
              <a:buNone/>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07000"/>
              </a:lnSpc>
              <a:spcAft>
                <a:spcPts val="800"/>
              </a:spcAft>
              <a:buFont typeface="Wingdings" panose="05000000000000000000" pitchFamily="2" charset="2"/>
              <a:buChar char="q"/>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 Scenarios:</a:t>
            </a:r>
            <a:endParaRPr lang="en-IN" sz="1800" b="1"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Air Quality Deterioration</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 highly populated urban areas, air pollution levels often spike, presenting significant challenges for individuals with respiratory conditions. Sudden increases in pollutants pose immediate health risks and necessitate timely interventions or guidance.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Noise Pollution Impact:</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Noise pollution, prevalent in urban settings, can exacerbate existing health conditions, affecting the quality of life for individuals with respiratory issues. Managing exposure to high noise levels becomes crucial for their well-being</a:t>
            </a:r>
            <a:r>
              <a:rPr lang="en-IN" sz="1800"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BB2C74EC-5B28-805F-0DD6-590213A32057}"/>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390DE861-0CA6-AE3E-F997-0C10563D13B4}"/>
              </a:ext>
            </a:extLst>
          </p:cNvPr>
          <p:cNvSpPr>
            <a:spLocks noGrp="1"/>
          </p:cNvSpPr>
          <p:nvPr>
            <p:ph type="sldNum" sz="quarter" idx="12"/>
          </p:nvPr>
        </p:nvSpPr>
        <p:spPr/>
        <p:txBody>
          <a:bodyPr/>
          <a:lstStyle/>
          <a:p>
            <a:fld id="{9D73CAE4-B13A-4AC7-ABCD-5EDF85FE4EA2}" type="slidenum">
              <a:rPr lang="en-US" altLang="en-US" smtClean="0"/>
              <a:pPr/>
              <a:t>11</a:t>
            </a:fld>
            <a:endParaRPr lang="en-US" altLang="en-US"/>
          </a:p>
        </p:txBody>
      </p:sp>
      <p:pic>
        <p:nvPicPr>
          <p:cNvPr id="6" name="image1.jpg" descr="A drawing of a face&#10;&#10;Description automatically generated">
            <a:extLst>
              <a:ext uri="{FF2B5EF4-FFF2-40B4-BE49-F238E27FC236}">
                <a16:creationId xmlns:a16="http://schemas.microsoft.com/office/drawing/2014/main" id="{3F4EB3AE-6280-5E87-2138-4288D1AF709C}"/>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340858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7B65F-3267-7E91-15D4-9DD4387B8D25}"/>
              </a:ext>
            </a:extLst>
          </p:cNvPr>
          <p:cNvSpPr>
            <a:spLocks noGrp="1"/>
          </p:cNvSpPr>
          <p:nvPr>
            <p:ph idx="1"/>
          </p:nvPr>
        </p:nvSpPr>
        <p:spPr>
          <a:xfrm>
            <a:off x="152400" y="1066801"/>
            <a:ext cx="8839200" cy="5105400"/>
          </a:xfrm>
        </p:spPr>
        <p:txBody>
          <a:bodyPr/>
          <a:lstStyle/>
          <a:p>
            <a:pPr marL="342900" lvl="0" indent="-342900" algn="just">
              <a:lnSpc>
                <a:spcPct val="150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Future Travel Planning:</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Individuals with respiratory conditions often face uncertainty when planning future travel, especially to areas where pollution levels may significantly impact their health. Lack of guidance on potential risks during travel planning can lead to health hazards.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EnviroPredict</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err="1">
                <a:effectLst/>
                <a:latin typeface="Times New Roman" panose="02020603050405020304" pitchFamily="18" charset="0"/>
                <a:ea typeface="Calibri" panose="020F0502020204030204" pitchFamily="34" charset="0"/>
                <a:cs typeface="Latha" panose="020B0604020202020204" pitchFamily="34" charset="0"/>
              </a:rPr>
              <a:t>HealthGuard</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project aims to address these scenarios by providing real-time environmental data and personalized guidance, reducing health risks and empowering individuals to make informed decisions about their daily activities and future travel plans.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BA5FF326-B8DE-0FBE-A501-FFBC62B26973}"/>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75FAE435-EC18-8D96-78FA-E01FA917B7CF}"/>
              </a:ext>
            </a:extLst>
          </p:cNvPr>
          <p:cNvSpPr>
            <a:spLocks noGrp="1"/>
          </p:cNvSpPr>
          <p:nvPr>
            <p:ph type="sldNum" sz="quarter" idx="12"/>
          </p:nvPr>
        </p:nvSpPr>
        <p:spPr/>
        <p:txBody>
          <a:bodyPr/>
          <a:lstStyle/>
          <a:p>
            <a:fld id="{9D73CAE4-B13A-4AC7-ABCD-5EDF85FE4EA2}" type="slidenum">
              <a:rPr lang="en-US" altLang="en-US" smtClean="0"/>
              <a:pPr/>
              <a:t>12</a:t>
            </a:fld>
            <a:endParaRPr lang="en-US" altLang="en-US"/>
          </a:p>
        </p:txBody>
      </p:sp>
      <p:pic>
        <p:nvPicPr>
          <p:cNvPr id="6" name="image1.jpg" descr="A drawing of a face&#10;&#10;Description automatically generated">
            <a:extLst>
              <a:ext uri="{FF2B5EF4-FFF2-40B4-BE49-F238E27FC236}">
                <a16:creationId xmlns:a16="http://schemas.microsoft.com/office/drawing/2014/main" id="{5A459F60-5BF7-6650-3C8D-E9AB2EC043B0}"/>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156055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C48F-1187-AC01-96B5-DF441B50DF67}"/>
              </a:ext>
            </a:extLst>
          </p:cNvPr>
          <p:cNvSpPr>
            <a:spLocks noGrp="1"/>
          </p:cNvSpPr>
          <p:nvPr>
            <p:ph type="title"/>
          </p:nvPr>
        </p:nvSpPr>
        <p:spPr>
          <a:xfrm>
            <a:off x="457200" y="365125"/>
            <a:ext cx="3048000" cy="701675"/>
          </a:xfrm>
        </p:spPr>
        <p:txBody>
          <a:bodyPr/>
          <a:lstStyle/>
          <a:p>
            <a:r>
              <a:rPr lang="en-IN" sz="24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B461F95-C346-14C4-4349-0CAB4D8A288E}"/>
              </a:ext>
            </a:extLst>
          </p:cNvPr>
          <p:cNvSpPr>
            <a:spLocks noGrp="1"/>
          </p:cNvSpPr>
          <p:nvPr>
            <p:ph idx="1"/>
          </p:nvPr>
        </p:nvSpPr>
        <p:spPr>
          <a:xfrm>
            <a:off x="457200" y="1253330"/>
            <a:ext cx="8229600" cy="4995069"/>
          </a:xfrm>
        </p:spPr>
        <p:txBody>
          <a:bodyPr/>
          <a:lstStyle/>
          <a:p>
            <a:pPr>
              <a:buFont typeface="+mj-lt"/>
              <a:buAutoNum type="arabicPeriod"/>
            </a:pPr>
            <a:r>
              <a:rPr lang="en-US" sz="1800" b="0" i="0" dirty="0">
                <a:effectLst/>
                <a:latin typeface="Times New Roman" panose="02020603050405020304" pitchFamily="18" charset="0"/>
                <a:cs typeface="Times New Roman" panose="02020603050405020304" pitchFamily="18" charset="0"/>
              </a:rPr>
              <a:t>A functional IoT-based monitoring system that seamlessly collects, transmits and stores patient data from heart and asthma patients.</a:t>
            </a:r>
          </a:p>
          <a:p>
            <a:pPr>
              <a:buFont typeface="+mj-lt"/>
              <a:buAutoNum type="arabicPeriod"/>
            </a:pPr>
            <a:r>
              <a:rPr lang="en-US" sz="1800" b="0" i="0" dirty="0">
                <a:effectLst/>
                <a:latin typeface="Times New Roman" panose="02020603050405020304" pitchFamily="18" charset="0"/>
                <a:cs typeface="Times New Roman" panose="02020603050405020304" pitchFamily="18" charset="0"/>
              </a:rPr>
              <a:t>Reliable predictive models that can accurately identify potential health risks and complications.</a:t>
            </a:r>
          </a:p>
          <a:p>
            <a:pPr>
              <a:buFont typeface="+mj-lt"/>
              <a:buAutoNum type="arabicPeriod"/>
            </a:pPr>
            <a:r>
              <a:rPr lang="en-US" sz="1800" b="0" i="0" dirty="0">
                <a:effectLst/>
                <a:latin typeface="Times New Roman" panose="02020603050405020304" pitchFamily="18" charset="0"/>
                <a:cs typeface="Times New Roman" panose="02020603050405020304" pitchFamily="18" charset="0"/>
              </a:rPr>
              <a:t>Personalized recommendations that empower patients to manage their conditions effectively.</a:t>
            </a:r>
          </a:p>
          <a:p>
            <a:pPr>
              <a:buFont typeface="+mj-lt"/>
              <a:buAutoNum type="arabicPeriod"/>
            </a:pPr>
            <a:r>
              <a:rPr lang="en-US" sz="1800" b="0" i="0" dirty="0">
                <a:effectLst/>
                <a:latin typeface="Times New Roman" panose="02020603050405020304" pitchFamily="18" charset="0"/>
                <a:cs typeface="Times New Roman" panose="02020603050405020304" pitchFamily="18" charset="0"/>
              </a:rPr>
              <a:t>An intuitive user interface accessible through web and mobile applications.</a:t>
            </a:r>
          </a:p>
          <a:p>
            <a:pPr>
              <a:buFont typeface="+mj-lt"/>
              <a:buAutoNum type="arabicPeriod"/>
            </a:pPr>
            <a:r>
              <a:rPr lang="en-US" sz="1800" b="0" i="0" dirty="0">
                <a:effectLst/>
                <a:latin typeface="Times New Roman" panose="02020603050405020304" pitchFamily="18" charset="0"/>
                <a:cs typeface="Times New Roman" panose="02020603050405020304" pitchFamily="18" charset="0"/>
              </a:rPr>
              <a:t>Enhanced patient safety and quality of life by reducing the occurrence of adverse events.</a:t>
            </a:r>
          </a:p>
          <a:p>
            <a:pPr>
              <a:buFont typeface="+mj-lt"/>
              <a:buAutoNum type="arabicPeriod"/>
            </a:pPr>
            <a:r>
              <a:rPr lang="en-US" sz="1800" b="0" i="0" dirty="0">
                <a:effectLst/>
                <a:latin typeface="Times New Roman" panose="02020603050405020304" pitchFamily="18" charset="0"/>
                <a:cs typeface="Times New Roman" panose="02020603050405020304" pitchFamily="18" charset="0"/>
              </a:rPr>
              <a:t>Improved communication and collaboration between patients, caregivers, and healthcare providers.</a:t>
            </a:r>
          </a:p>
          <a:p>
            <a:pPr>
              <a:buFont typeface="+mj-lt"/>
              <a:buAutoNum type="arabicPeriod"/>
            </a:pPr>
            <a:r>
              <a:rPr lang="en-US" sz="1800" b="0" i="0" dirty="0">
                <a:effectLst/>
                <a:latin typeface="Times New Roman" panose="02020603050405020304" pitchFamily="18" charset="0"/>
                <a:cs typeface="Times New Roman" panose="02020603050405020304" pitchFamily="18" charset="0"/>
              </a:rPr>
              <a:t>Contributing to the advancement of IoT-based healthcare technology and patient-centric care.</a:t>
            </a:r>
          </a:p>
          <a:p>
            <a:endParaRPr lang="en-IN" dirty="0"/>
          </a:p>
        </p:txBody>
      </p:sp>
      <p:sp>
        <p:nvSpPr>
          <p:cNvPr id="4" name="Footer Placeholder 3">
            <a:extLst>
              <a:ext uri="{FF2B5EF4-FFF2-40B4-BE49-F238E27FC236}">
                <a16:creationId xmlns:a16="http://schemas.microsoft.com/office/drawing/2014/main" id="{EA0AA469-DD9F-0C8D-D071-69ED8458175F}"/>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BD37EFCE-33B0-7482-BDDF-1F6C06D8302B}"/>
              </a:ext>
            </a:extLst>
          </p:cNvPr>
          <p:cNvSpPr>
            <a:spLocks noGrp="1"/>
          </p:cNvSpPr>
          <p:nvPr>
            <p:ph type="sldNum" sz="quarter" idx="12"/>
          </p:nvPr>
        </p:nvSpPr>
        <p:spPr/>
        <p:txBody>
          <a:bodyPr/>
          <a:lstStyle/>
          <a:p>
            <a:fld id="{9D73CAE4-B13A-4AC7-ABCD-5EDF85FE4EA2}" type="slidenum">
              <a:rPr lang="en-US" altLang="en-US" smtClean="0"/>
              <a:pPr/>
              <a:t>13</a:t>
            </a:fld>
            <a:endParaRPr lang="en-US" altLang="en-US"/>
          </a:p>
        </p:txBody>
      </p:sp>
      <p:pic>
        <p:nvPicPr>
          <p:cNvPr id="6" name="image1.jpg" descr="A drawing of a face&#10;&#10;Description automatically generated">
            <a:extLst>
              <a:ext uri="{FF2B5EF4-FFF2-40B4-BE49-F238E27FC236}">
                <a16:creationId xmlns:a16="http://schemas.microsoft.com/office/drawing/2014/main" id="{5022BDA5-FFBB-33E6-72F9-EBDBEE3EA078}"/>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253804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D7F38-D0EA-33DD-A014-F67AA5883084}"/>
              </a:ext>
            </a:extLst>
          </p:cNvPr>
          <p:cNvSpPr>
            <a:spLocks noGrp="1"/>
          </p:cNvSpPr>
          <p:nvPr>
            <p:ph type="title"/>
          </p:nvPr>
        </p:nvSpPr>
        <p:spPr>
          <a:xfrm>
            <a:off x="228600" y="365125"/>
            <a:ext cx="4724400" cy="701675"/>
          </a:xfrm>
        </p:spPr>
        <p:txBody>
          <a:bodyPr/>
          <a:lstStyle/>
          <a:p>
            <a:r>
              <a:rPr lang="en-IN" sz="2400" b="1" dirty="0">
                <a:latin typeface="Times New Roman" panose="02020603050405020304" pitchFamily="18" charset="0"/>
                <a:cs typeface="Times New Roman" panose="02020603050405020304" pitchFamily="18" charset="0"/>
              </a:rPr>
              <a:t>PROPOSED SYSTEM WORK</a:t>
            </a:r>
          </a:p>
        </p:txBody>
      </p:sp>
      <p:sp>
        <p:nvSpPr>
          <p:cNvPr id="3" name="Content Placeholder 2">
            <a:extLst>
              <a:ext uri="{FF2B5EF4-FFF2-40B4-BE49-F238E27FC236}">
                <a16:creationId xmlns:a16="http://schemas.microsoft.com/office/drawing/2014/main" id="{72B76FE4-8631-A0BF-4092-562ACAAFD27A}"/>
              </a:ext>
            </a:extLst>
          </p:cNvPr>
          <p:cNvSpPr>
            <a:spLocks noGrp="1"/>
          </p:cNvSpPr>
          <p:nvPr>
            <p:ph idx="1"/>
          </p:nvPr>
        </p:nvSpPr>
        <p:spPr>
          <a:xfrm>
            <a:off x="228600" y="1219200"/>
            <a:ext cx="8763000" cy="4957763"/>
          </a:xfrm>
        </p:spPr>
        <p:txBody>
          <a:bodyPr/>
          <a:lstStyle/>
          <a:p>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This project introduces a comprehensive system designed to revolutionize public health management through proactive environmental monitoring. </a:t>
            </a:r>
          </a:p>
          <a:p>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By analyzing real-time environmental data, this system offers predictive health alerts, enabling timely precautionary measures to address potential health risks, such as heat-related illnesses or respiratory issues due to air quality.</a:t>
            </a:r>
          </a:p>
          <a:p>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 The integration of IoT sensors ensures continuous monitoring and data collection, empowering the system to provide tailored health recommendations based on the analyzed data. </a:t>
            </a:r>
          </a:p>
          <a:p>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Furthermore, its alert system, operational via SMS or calls, serves to inform and guide individuals in taking necessary precautions.</a:t>
            </a:r>
          </a:p>
          <a:p>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 Leveraging the </a:t>
            </a:r>
            <a:r>
              <a:rPr lang="en-US" sz="1800" kern="100" dirty="0" err="1">
                <a:effectLst/>
                <a:latin typeface="Times New Roman" panose="02020603050405020304" pitchFamily="18" charset="0"/>
                <a:ea typeface="Times New Roman" panose="02020603050405020304" pitchFamily="18" charset="0"/>
                <a:cs typeface="Latha" panose="020B0604020202020204" pitchFamily="34" charset="0"/>
              </a:rPr>
              <a:t>ThingSpeak</a:t>
            </a:r>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 platform, the project allows for accessible real-time data analysis and interpretation. </a:t>
            </a:r>
          </a:p>
          <a:p>
            <a:r>
              <a:rPr lang="en-US" sz="1800" kern="100" dirty="0">
                <a:effectLst/>
                <a:latin typeface="Times New Roman" panose="02020603050405020304" pitchFamily="18" charset="0"/>
                <a:ea typeface="Times New Roman" panose="02020603050405020304" pitchFamily="18" charset="0"/>
                <a:cs typeface="Latha" panose="020B0604020202020204" pitchFamily="34" charset="0"/>
              </a:rPr>
              <a:t>This adaptable and scalable system fosters improved preparedness among communities and health authorities, offering a forward-looking approach to managing public health.</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3A9F9373-77A1-9177-BF63-DB9B8215E8B7}"/>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DFE3A8B7-5FAE-BCC2-D82B-4D91C1477369}"/>
              </a:ext>
            </a:extLst>
          </p:cNvPr>
          <p:cNvSpPr>
            <a:spLocks noGrp="1"/>
          </p:cNvSpPr>
          <p:nvPr>
            <p:ph type="sldNum" sz="quarter" idx="12"/>
          </p:nvPr>
        </p:nvSpPr>
        <p:spPr/>
        <p:txBody>
          <a:bodyPr/>
          <a:lstStyle/>
          <a:p>
            <a:fld id="{9D73CAE4-B13A-4AC7-ABCD-5EDF85FE4EA2}" type="slidenum">
              <a:rPr lang="en-US" altLang="en-US" smtClean="0"/>
              <a:pPr/>
              <a:t>14</a:t>
            </a:fld>
            <a:endParaRPr lang="en-US" altLang="en-US"/>
          </a:p>
        </p:txBody>
      </p:sp>
      <p:pic>
        <p:nvPicPr>
          <p:cNvPr id="6" name="image1.jpg" descr="A drawing of a face&#10;&#10;Description automatically generated">
            <a:extLst>
              <a:ext uri="{FF2B5EF4-FFF2-40B4-BE49-F238E27FC236}">
                <a16:creationId xmlns:a16="http://schemas.microsoft.com/office/drawing/2014/main" id="{E07365A4-7B31-4166-D03C-207E79DF5CB6}"/>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204734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E2A4-3A07-3CA4-C1BA-969979CD7958}"/>
              </a:ext>
            </a:extLst>
          </p:cNvPr>
          <p:cNvSpPr>
            <a:spLocks noGrp="1"/>
          </p:cNvSpPr>
          <p:nvPr>
            <p:ph type="title"/>
          </p:nvPr>
        </p:nvSpPr>
        <p:spPr>
          <a:xfrm>
            <a:off x="152400" y="365125"/>
            <a:ext cx="5181600" cy="777875"/>
          </a:xfrm>
        </p:spPr>
        <p:txBody>
          <a:bodyPr/>
          <a:lstStyle/>
          <a:p>
            <a:r>
              <a:rPr lang="en-IN" sz="2400" b="1" dirty="0">
                <a:latin typeface="Times New Roman" panose="02020603050405020304" pitchFamily="18" charset="0"/>
                <a:cs typeface="Times New Roman" panose="02020603050405020304" pitchFamily="18" charset="0"/>
              </a:rPr>
              <a:t>ARCHITECTURE DIAGRAM</a:t>
            </a:r>
          </a:p>
        </p:txBody>
      </p:sp>
      <p:sp>
        <p:nvSpPr>
          <p:cNvPr id="4" name="Footer Placeholder 3">
            <a:extLst>
              <a:ext uri="{FF2B5EF4-FFF2-40B4-BE49-F238E27FC236}">
                <a16:creationId xmlns:a16="http://schemas.microsoft.com/office/drawing/2014/main" id="{7C76A4B5-6130-7157-B60F-C7D44916EB53}"/>
              </a:ext>
            </a:extLst>
          </p:cNvPr>
          <p:cNvSpPr>
            <a:spLocks noGrp="1"/>
          </p:cNvSpPr>
          <p:nvPr>
            <p:ph type="ftr" sz="quarter" idx="11"/>
          </p:nvPr>
        </p:nvSpPr>
        <p:spPr/>
        <p:txBody>
          <a:bodyPr/>
          <a:lstStyle/>
          <a:p>
            <a:pPr>
              <a:defRPr/>
            </a:pPr>
            <a:r>
              <a:rPr lang="en-US" dirty="0"/>
              <a:t>DEPT. of CSE                      CSB4243-Design Project with </a:t>
            </a:r>
            <a:r>
              <a:rPr lang="en-US" dirty="0" err="1"/>
              <a:t>Iot</a:t>
            </a:r>
            <a:endParaRPr lang="en-US" dirty="0"/>
          </a:p>
        </p:txBody>
      </p:sp>
      <p:sp>
        <p:nvSpPr>
          <p:cNvPr id="5" name="Slide Number Placeholder 4">
            <a:extLst>
              <a:ext uri="{FF2B5EF4-FFF2-40B4-BE49-F238E27FC236}">
                <a16:creationId xmlns:a16="http://schemas.microsoft.com/office/drawing/2014/main" id="{854CBD1C-A7C1-2749-D4E2-C903B306040D}"/>
              </a:ext>
            </a:extLst>
          </p:cNvPr>
          <p:cNvSpPr>
            <a:spLocks noGrp="1"/>
          </p:cNvSpPr>
          <p:nvPr>
            <p:ph type="sldNum" sz="quarter" idx="12"/>
          </p:nvPr>
        </p:nvSpPr>
        <p:spPr/>
        <p:txBody>
          <a:bodyPr/>
          <a:lstStyle/>
          <a:p>
            <a:fld id="{9D73CAE4-B13A-4AC7-ABCD-5EDF85FE4EA2}" type="slidenum">
              <a:rPr lang="en-US" altLang="en-US" smtClean="0"/>
              <a:pPr/>
              <a:t>15</a:t>
            </a:fld>
            <a:endParaRPr lang="en-US" altLang="en-US"/>
          </a:p>
        </p:txBody>
      </p:sp>
      <p:sp>
        <p:nvSpPr>
          <p:cNvPr id="6" name="Freeform 3">
            <a:extLst>
              <a:ext uri="{FF2B5EF4-FFF2-40B4-BE49-F238E27FC236}">
                <a16:creationId xmlns:a16="http://schemas.microsoft.com/office/drawing/2014/main" id="{DF17BECF-2347-F032-DD5D-5015316D143F}"/>
              </a:ext>
            </a:extLst>
          </p:cNvPr>
          <p:cNvSpPr>
            <a:spLocks noGrp="1"/>
          </p:cNvSpPr>
          <p:nvPr>
            <p:ph idx="1"/>
          </p:nvPr>
        </p:nvSpPr>
        <p:spPr>
          <a:xfrm>
            <a:off x="152400" y="1143000"/>
            <a:ext cx="8915400" cy="51054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pic>
        <p:nvPicPr>
          <p:cNvPr id="7" name="image1.jpg" descr="A drawing of a face&#10;&#10;Description automatically generated">
            <a:extLst>
              <a:ext uri="{FF2B5EF4-FFF2-40B4-BE49-F238E27FC236}">
                <a16:creationId xmlns:a16="http://schemas.microsoft.com/office/drawing/2014/main" id="{83D5C39C-C1FA-E4E6-3BF2-34C42409429E}"/>
              </a:ext>
            </a:extLst>
          </p:cNvPr>
          <p:cNvPicPr/>
          <p:nvPr/>
        </p:nvPicPr>
        <p:blipFill>
          <a:blip r:embed="rId3"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101559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B409-451D-9A0F-184E-84D51124F25B}"/>
              </a:ext>
            </a:extLst>
          </p:cNvPr>
          <p:cNvSpPr>
            <a:spLocks noGrp="1"/>
          </p:cNvSpPr>
          <p:nvPr>
            <p:ph type="title"/>
          </p:nvPr>
        </p:nvSpPr>
        <p:spPr>
          <a:xfrm>
            <a:off x="152400" y="365125"/>
            <a:ext cx="6400800" cy="625475"/>
          </a:xfrm>
        </p:spPr>
        <p:txBody>
          <a:bodyPr/>
          <a:lstStyle/>
          <a:p>
            <a:r>
              <a:rPr lang="en-IN" sz="2400" b="1" dirty="0">
                <a:latin typeface="Times New Roman" panose="02020603050405020304" pitchFamily="18" charset="0"/>
                <a:cs typeface="Times New Roman" panose="02020603050405020304" pitchFamily="18" charset="0"/>
              </a:rPr>
              <a:t>CONTRIBUTION OF TEAM MEMBERS</a:t>
            </a:r>
          </a:p>
        </p:txBody>
      </p:sp>
      <p:sp>
        <p:nvSpPr>
          <p:cNvPr id="3" name="Content Placeholder 2">
            <a:extLst>
              <a:ext uri="{FF2B5EF4-FFF2-40B4-BE49-F238E27FC236}">
                <a16:creationId xmlns:a16="http://schemas.microsoft.com/office/drawing/2014/main" id="{54A9E0D2-A96A-FC9D-EE0A-256765E46B97}"/>
              </a:ext>
            </a:extLst>
          </p:cNvPr>
          <p:cNvSpPr>
            <a:spLocks noGrp="1"/>
          </p:cNvSpPr>
          <p:nvPr>
            <p:ph idx="1"/>
          </p:nvPr>
        </p:nvSpPr>
        <p:spPr>
          <a:xfrm>
            <a:off x="152400" y="1066800"/>
            <a:ext cx="8610600" cy="5289550"/>
          </a:xfrm>
        </p:spPr>
        <p:txBody>
          <a:bodyPr/>
          <a:lstStyle/>
          <a:p>
            <a:pPr>
              <a:lnSpc>
                <a:spcPct val="150000"/>
              </a:lnSpc>
              <a:spcAft>
                <a:spcPts val="800"/>
              </a:spcAft>
              <a:buFont typeface="Wingdings" panose="05000000000000000000" pitchFamily="2" charset="2"/>
              <a:buChar char="q"/>
              <a:tabLst>
                <a:tab pos="1339215" algn="l"/>
              </a:tabLst>
            </a:pPr>
            <a:r>
              <a:rPr lang="en-IN" sz="1800" b="1" kern="100" dirty="0">
                <a:effectLst/>
                <a:latin typeface="Times New Roman" panose="02020603050405020304" pitchFamily="18" charset="0"/>
                <a:ea typeface="Times New Roman" panose="02020603050405020304" pitchFamily="18" charset="0"/>
                <a:cs typeface="Latha" panose="020B0604020202020204" pitchFamily="34" charset="0"/>
              </a:rPr>
              <a:t>Name: SHAKEEL RIFATH</a:t>
            </a:r>
            <a:endParaRPr lang="en-IN" sz="1800" b="1" kern="100" dirty="0">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Contribution: Project Management, IOT device connection, Data cleaning, Data organizing, Model building, and Model deployment</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Contributing to the research paper, team report and presentation and also Contributing to the research paper.</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buFont typeface="Wingdings" panose="05000000000000000000" pitchFamily="2" charset="2"/>
              <a:buChar char="q"/>
              <a:tabLst>
                <a:tab pos="1339215" algn="l"/>
              </a:tabLst>
            </a:pPr>
            <a:r>
              <a:rPr lang="en-IN" sz="1800" b="1" kern="100" dirty="0">
                <a:effectLst/>
                <a:latin typeface="Times New Roman" panose="02020603050405020304" pitchFamily="18" charset="0"/>
                <a:ea typeface="Times New Roman" panose="02020603050405020304" pitchFamily="18" charset="0"/>
                <a:cs typeface="Latha" panose="020B0604020202020204" pitchFamily="34" charset="0"/>
              </a:rPr>
              <a:t>Name: CONSTANCE XAVIER</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Contribution: Finding publication resources.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buFont typeface="Wingdings" panose="05000000000000000000" pitchFamily="2" charset="2"/>
              <a:buChar char="q"/>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1800" b="1" kern="100" dirty="0">
                <a:effectLst/>
                <a:latin typeface="Times New Roman" panose="02020603050405020304" pitchFamily="18" charset="0"/>
                <a:ea typeface="Times New Roman" panose="02020603050405020304" pitchFamily="18" charset="0"/>
                <a:cs typeface="Latha" panose="020B0604020202020204" pitchFamily="34" charset="0"/>
              </a:rPr>
              <a:t>Name: SRIDHAR</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50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Contribution: Code for Real time graph and Alert system ; Documentation; Programming; Team Presentation; Finding publication resources; Testing; Team Report.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BE201562-0ADD-2D81-06FE-427E742DDD51}"/>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401E5B35-41D2-6F21-F7DD-3A2A4121C8E6}"/>
              </a:ext>
            </a:extLst>
          </p:cNvPr>
          <p:cNvSpPr>
            <a:spLocks noGrp="1"/>
          </p:cNvSpPr>
          <p:nvPr>
            <p:ph type="sldNum" sz="quarter" idx="12"/>
          </p:nvPr>
        </p:nvSpPr>
        <p:spPr/>
        <p:txBody>
          <a:bodyPr/>
          <a:lstStyle/>
          <a:p>
            <a:fld id="{9D73CAE4-B13A-4AC7-ABCD-5EDF85FE4EA2}" type="slidenum">
              <a:rPr lang="en-US" altLang="en-US" smtClean="0"/>
              <a:pPr/>
              <a:t>16</a:t>
            </a:fld>
            <a:endParaRPr lang="en-US" altLang="en-US"/>
          </a:p>
        </p:txBody>
      </p:sp>
      <p:pic>
        <p:nvPicPr>
          <p:cNvPr id="6" name="image1.jpg" descr="A drawing of a face&#10;&#10;Description automatically generated">
            <a:extLst>
              <a:ext uri="{FF2B5EF4-FFF2-40B4-BE49-F238E27FC236}">
                <a16:creationId xmlns:a16="http://schemas.microsoft.com/office/drawing/2014/main" id="{6A7EE86F-5A43-A4C7-B587-A9281CA70D2E}"/>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189589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ECB65-0F04-526D-18D4-BF2E01D72EEF}"/>
              </a:ext>
            </a:extLst>
          </p:cNvPr>
          <p:cNvSpPr>
            <a:spLocks noGrp="1"/>
          </p:cNvSpPr>
          <p:nvPr>
            <p:ph type="title"/>
          </p:nvPr>
        </p:nvSpPr>
        <p:spPr>
          <a:xfrm>
            <a:off x="228600" y="365125"/>
            <a:ext cx="3886200" cy="625475"/>
          </a:xfrm>
        </p:spPr>
        <p:txBody>
          <a:bodyPr/>
          <a:lstStyle/>
          <a:p>
            <a:r>
              <a:rPr lang="en-IN" sz="24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1403528-0B09-7386-1DDE-86861C7D8C16}"/>
              </a:ext>
            </a:extLst>
          </p:cNvPr>
          <p:cNvSpPr>
            <a:spLocks noGrp="1"/>
          </p:cNvSpPr>
          <p:nvPr>
            <p:ph idx="1"/>
          </p:nvPr>
        </p:nvSpPr>
        <p:spPr>
          <a:xfrm>
            <a:off x="228600" y="990600"/>
            <a:ext cx="8534400" cy="5186363"/>
          </a:xfrm>
        </p:spPr>
        <p:txBody>
          <a:bodyPr/>
          <a:lstStyle/>
          <a:p>
            <a:pPr>
              <a:lnSpc>
                <a:spcPct val="107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[1] Cornelius, K., et al. "An efficient tracking system for air and sound pollution using IoT." </a:t>
            </a:r>
            <a:r>
              <a:rPr lang="en-IN" sz="1800" i="1" kern="100" dirty="0">
                <a:effectLst/>
                <a:latin typeface="Times New Roman" panose="02020603050405020304" pitchFamily="18" charset="0"/>
                <a:ea typeface="Times New Roman" panose="02020603050405020304" pitchFamily="18" charset="0"/>
                <a:cs typeface="Latha" panose="020B0604020202020204" pitchFamily="34" charset="0"/>
              </a:rPr>
              <a:t>2020 6th International conference on advanced computing and communication systems (ICACCS)</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IEEE, 2020.</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[2]</a:t>
            </a:r>
            <a:r>
              <a:rPr lang="en-IN" sz="1800" kern="100" dirty="0">
                <a:solidFill>
                  <a:srgbClr val="222222"/>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Adi, Erwin, et al. "Machine learning and data analytics for the IoT." </a:t>
            </a:r>
            <a:r>
              <a:rPr lang="en-IN" sz="1800" i="1" kern="100" dirty="0">
                <a:effectLst/>
                <a:latin typeface="Times New Roman" panose="02020603050405020304" pitchFamily="18" charset="0"/>
                <a:ea typeface="Times New Roman" panose="02020603050405020304" pitchFamily="18" charset="0"/>
                <a:cs typeface="Latha" panose="020B0604020202020204" pitchFamily="34" charset="0"/>
              </a:rPr>
              <a:t>Neural computing and applications</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32 (2020): 16205-16233.</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[3]</a:t>
            </a:r>
            <a:r>
              <a:rPr lang="en-IN" sz="1800" kern="100" dirty="0">
                <a:solidFill>
                  <a:srgbClr val="222222"/>
                </a:solidFill>
                <a:effectLst/>
                <a:latin typeface="Times New Roman" panose="02020603050405020304" pitchFamily="18" charset="0"/>
                <a:ea typeface="Calibri" panose="020F0502020204030204" pitchFamily="34" charset="0"/>
                <a:cs typeface="Latha" panose="020B0604020202020204" pitchFamily="34" charset="0"/>
              </a:rPr>
              <a:t> </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Tahir, Muhammad, et al.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Emas</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Environment monitoring and smart alert system for internet of things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iot</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1800" i="1" kern="100" dirty="0">
                <a:effectLst/>
                <a:latin typeface="Times New Roman" panose="02020603050405020304" pitchFamily="18" charset="0"/>
                <a:ea typeface="Times New Roman" panose="02020603050405020304" pitchFamily="18" charset="0"/>
                <a:cs typeface="Latha" panose="020B0604020202020204" pitchFamily="34" charset="0"/>
              </a:rPr>
              <a:t>2020 Global Conference on Wireless and Optical Technologies (GCWOT)</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IEEE, 2020.</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[4]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Rault</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Tifenn</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Abdelmadjid</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Bouabdallah</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and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Yacine</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Challal</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”Energy efficiency in wireless sensor networks: A top-down survey.” Computer Networks 67 (2014): 104-122.</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[5]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Arampatzis</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Th, John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Lygeros</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and Stamatis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Manesis</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”A survey of applications of wireless sensors and wireless sensor networks.” Proceedings of the 2005 IEEE International Symposium on, </a:t>
            </a:r>
            <a:r>
              <a:rPr lang="en-IN" sz="1800" kern="100" dirty="0" err="1">
                <a:effectLst/>
                <a:latin typeface="Times New Roman" panose="02020603050405020304" pitchFamily="18" charset="0"/>
                <a:ea typeface="Times New Roman" panose="02020603050405020304" pitchFamily="18" charset="0"/>
                <a:cs typeface="Latha" panose="020B0604020202020204" pitchFamily="34" charset="0"/>
              </a:rPr>
              <a:t>Mediterrean</a:t>
            </a:r>
            <a:r>
              <a:rPr lang="en-IN" sz="1800" kern="100" dirty="0">
                <a:effectLst/>
                <a:latin typeface="Times New Roman" panose="02020603050405020304" pitchFamily="18" charset="0"/>
                <a:ea typeface="Times New Roman" panose="02020603050405020304" pitchFamily="18" charset="0"/>
                <a:cs typeface="Latha" panose="020B0604020202020204" pitchFamily="34" charset="0"/>
              </a:rPr>
              <a:t> Conference on Control and Automation Intelligent Control, 2005.. IEEE,2005</a:t>
            </a:r>
            <a:r>
              <a:rPr lang="en-IN" sz="2400" kern="100" dirty="0">
                <a:effectLst/>
                <a:latin typeface="Times New Roman" panose="02020603050405020304" pitchFamily="18" charset="0"/>
                <a:ea typeface="Times New Roman" panose="02020603050405020304" pitchFamily="18" charset="0"/>
                <a:cs typeface="Latha" panose="020B0604020202020204" pitchFamily="34" charset="0"/>
              </a:rPr>
              <a:t>. </a:t>
            </a:r>
            <a:endParaRPr lang="en-IN" sz="24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5E3C24A0-0E22-F90A-359E-798E58AE9634}"/>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4E2369EE-0FB2-BE80-479C-83638A12CEA7}"/>
              </a:ext>
            </a:extLst>
          </p:cNvPr>
          <p:cNvSpPr>
            <a:spLocks noGrp="1"/>
          </p:cNvSpPr>
          <p:nvPr>
            <p:ph type="sldNum" sz="quarter" idx="12"/>
          </p:nvPr>
        </p:nvSpPr>
        <p:spPr/>
        <p:txBody>
          <a:bodyPr/>
          <a:lstStyle/>
          <a:p>
            <a:fld id="{9D73CAE4-B13A-4AC7-ABCD-5EDF85FE4EA2}" type="slidenum">
              <a:rPr lang="en-US" altLang="en-US" smtClean="0"/>
              <a:pPr/>
              <a:t>17</a:t>
            </a:fld>
            <a:endParaRPr lang="en-US" altLang="en-US"/>
          </a:p>
        </p:txBody>
      </p:sp>
      <p:pic>
        <p:nvPicPr>
          <p:cNvPr id="6" name="image1.jpg" descr="A drawing of a face&#10;&#10;Description automatically generated">
            <a:extLst>
              <a:ext uri="{FF2B5EF4-FFF2-40B4-BE49-F238E27FC236}">
                <a16:creationId xmlns:a16="http://schemas.microsoft.com/office/drawing/2014/main" id="{20B39593-60E1-51D2-F339-0767F52D2DC2}"/>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9299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FCE125-620F-4D5B-7F53-0F4084F6365B}"/>
              </a:ext>
            </a:extLst>
          </p:cNvPr>
          <p:cNvSpPr>
            <a:spLocks noGrp="1"/>
          </p:cNvSpPr>
          <p:nvPr>
            <p:ph idx="1"/>
          </p:nvPr>
        </p:nvSpPr>
        <p:spPr>
          <a:xfrm>
            <a:off x="76200" y="1066800"/>
            <a:ext cx="8915400" cy="5181600"/>
          </a:xfrm>
        </p:spPr>
        <p:txBody>
          <a:bodyPr/>
          <a:lstStyle/>
          <a:p>
            <a:pPr>
              <a:lnSpc>
                <a:spcPct val="107000"/>
              </a:lnSpc>
              <a:spcAft>
                <a:spcPts val="800"/>
              </a:spcAft>
              <a:tabLst>
                <a:tab pos="1339215" algn="l"/>
              </a:tabLst>
            </a:pP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[5] </a:t>
            </a:r>
            <a:r>
              <a:rPr lang="en-IN" sz="1600" kern="100" dirty="0" err="1">
                <a:effectLst/>
                <a:latin typeface="Times New Roman" panose="02020603050405020304" pitchFamily="18" charset="0"/>
                <a:ea typeface="Times New Roman" panose="02020603050405020304" pitchFamily="18" charset="0"/>
                <a:cs typeface="Latha" panose="020B0604020202020204" pitchFamily="34" charset="0"/>
              </a:rPr>
              <a:t>Arampatzis</a:t>
            </a: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 Th, John </a:t>
            </a:r>
            <a:r>
              <a:rPr lang="en-IN" sz="1600" kern="100" dirty="0" err="1">
                <a:effectLst/>
                <a:latin typeface="Times New Roman" panose="02020603050405020304" pitchFamily="18" charset="0"/>
                <a:ea typeface="Times New Roman" panose="02020603050405020304" pitchFamily="18" charset="0"/>
                <a:cs typeface="Latha" panose="020B0604020202020204" pitchFamily="34" charset="0"/>
              </a:rPr>
              <a:t>Lygeros</a:t>
            </a: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 and Stamatis </a:t>
            </a:r>
            <a:r>
              <a:rPr lang="en-IN" sz="1600" kern="100" dirty="0" err="1">
                <a:effectLst/>
                <a:latin typeface="Times New Roman" panose="02020603050405020304" pitchFamily="18" charset="0"/>
                <a:ea typeface="Times New Roman" panose="02020603050405020304" pitchFamily="18" charset="0"/>
                <a:cs typeface="Latha" panose="020B0604020202020204" pitchFamily="34" charset="0"/>
              </a:rPr>
              <a:t>Manesis</a:t>
            </a: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 ”A survey of applications of wireless sensors and wireless sensor networks.” Proceedings of the 2005 IEEE International Symposium on, </a:t>
            </a:r>
            <a:r>
              <a:rPr lang="en-IN" sz="1600" kern="100" dirty="0" err="1">
                <a:effectLst/>
                <a:latin typeface="Times New Roman" panose="02020603050405020304" pitchFamily="18" charset="0"/>
                <a:ea typeface="Times New Roman" panose="02020603050405020304" pitchFamily="18" charset="0"/>
                <a:cs typeface="Latha" panose="020B0604020202020204" pitchFamily="34" charset="0"/>
              </a:rPr>
              <a:t>Mediterrean</a:t>
            </a: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 Conference on Control and Automation Intelligent Control, 2005.. IEEE,2005.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[6] </a:t>
            </a:r>
            <a:r>
              <a:rPr lang="en-IN" sz="1600" kern="100" dirty="0" err="1">
                <a:effectLst/>
                <a:latin typeface="Times New Roman" panose="02020603050405020304" pitchFamily="18" charset="0"/>
                <a:ea typeface="Times New Roman" panose="02020603050405020304" pitchFamily="18" charset="0"/>
                <a:cs typeface="Latha" panose="020B0604020202020204" pitchFamily="34" charset="0"/>
              </a:rPr>
              <a:t>Akkaya</a:t>
            </a: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 Kemal, and Mohamed Younis. ”A survey on routing protocols for wireless sensor networks.” Ad hoc networks 3.3 (2005): 325-349.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[7] Abbasi, Ameer Ahmed, and Mohamed Younis. ”A survey on clustering algorithms for wireless sensor networks.” Computer communications 30.14- 15 (2007): 2826-2841.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[8] Jindal, V. ”History and architecture of Wireless sensor networks for ubiquitous computing.” International Journal of Advanced Research in Computer Engineering Technology (IJARCET) 7.2 (2018): 214-217.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[9] Ruiz-Garcia, Luis, et al. ”A review of wireless sensor technologies and applications in agriculture and food industry: state of the art and current trends.” sensors 9.6 (2009): 4728-4750. ACM, 2013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tabLst>
                <a:tab pos="1339215" algn="l"/>
              </a:tabLst>
            </a:pPr>
            <a:r>
              <a:rPr lang="en-IN" sz="1600" kern="100" dirty="0">
                <a:effectLst/>
                <a:latin typeface="Times New Roman" panose="02020603050405020304" pitchFamily="18" charset="0"/>
                <a:ea typeface="Times New Roman" panose="02020603050405020304" pitchFamily="18" charset="0"/>
                <a:cs typeface="Latha" panose="020B0604020202020204" pitchFamily="34" charset="0"/>
              </a:rPr>
              <a:t>[10] Patil, K. A., and N. R. Kale. ”A model for smart agriculture using IoT.” 2016 International Conference on Global Trends in Signal Processing, Information Computing and Communication (ICGTSPICC). IEEE, 2016. </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7CE06987-A0B8-9895-B4F5-3E74E6998D8B}"/>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32ED8C41-FC28-69BF-B141-56E93C9497CF}"/>
              </a:ext>
            </a:extLst>
          </p:cNvPr>
          <p:cNvSpPr>
            <a:spLocks noGrp="1"/>
          </p:cNvSpPr>
          <p:nvPr>
            <p:ph type="sldNum" sz="quarter" idx="12"/>
          </p:nvPr>
        </p:nvSpPr>
        <p:spPr/>
        <p:txBody>
          <a:bodyPr/>
          <a:lstStyle/>
          <a:p>
            <a:fld id="{9D73CAE4-B13A-4AC7-ABCD-5EDF85FE4EA2}" type="slidenum">
              <a:rPr lang="en-US" altLang="en-US" smtClean="0"/>
              <a:pPr/>
              <a:t>18</a:t>
            </a:fld>
            <a:endParaRPr lang="en-US" altLang="en-US"/>
          </a:p>
        </p:txBody>
      </p:sp>
      <p:pic>
        <p:nvPicPr>
          <p:cNvPr id="6" name="image1.jpg" descr="A drawing of a face&#10;&#10;Description automatically generated">
            <a:extLst>
              <a:ext uri="{FF2B5EF4-FFF2-40B4-BE49-F238E27FC236}">
                <a16:creationId xmlns:a16="http://schemas.microsoft.com/office/drawing/2014/main" id="{2DD9A023-3DFF-FEA8-8A1D-06BBFC11979B}"/>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2217738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91571FD-C06A-AEFD-D047-7A33F984C95F}"/>
              </a:ext>
            </a:extLst>
          </p:cNvPr>
          <p:cNvSpPr>
            <a:spLocks noGrp="1" noChangeArrowheads="1"/>
          </p:cNvSpPr>
          <p:nvPr>
            <p:ph type="title"/>
          </p:nvPr>
        </p:nvSpPr>
        <p:spPr>
          <a:xfrm>
            <a:off x="660400" y="581025"/>
            <a:ext cx="7886700" cy="1325563"/>
          </a:xfrm>
        </p:spPr>
        <p:txBody>
          <a:bodyPr rtlCol="0">
            <a:normAutofit/>
          </a:bodyPr>
          <a:lstStyle/>
          <a:p>
            <a:pPr eaLnBrk="1" fontAlgn="auto" hangingPunct="1">
              <a:spcAft>
                <a:spcPts val="0"/>
              </a:spcAft>
              <a:defRPr/>
            </a:pPr>
            <a:r>
              <a:rPr lang="en-US" altLang="en-US" dirty="0">
                <a:solidFill>
                  <a:schemeClr val="tx1">
                    <a:lumMod val="75000"/>
                    <a:lumOff val="25000"/>
                  </a:schemeClr>
                </a:solidFill>
                <a:latin typeface="Times New Roman" panose="02020603050405020304" pitchFamily="18" charset="0"/>
                <a:cs typeface="Times New Roman" panose="02020603050405020304" pitchFamily="18" charset="0"/>
              </a:rPr>
              <a:t>Agenda for Review 1</a:t>
            </a:r>
          </a:p>
        </p:txBody>
      </p:sp>
      <p:sp>
        <p:nvSpPr>
          <p:cNvPr id="10243" name="Rectangle 3">
            <a:extLst>
              <a:ext uri="{FF2B5EF4-FFF2-40B4-BE49-F238E27FC236}">
                <a16:creationId xmlns:a16="http://schemas.microsoft.com/office/drawing/2014/main" id="{1EC25644-0967-43D7-17A2-92D06FDB3851}"/>
              </a:ext>
            </a:extLst>
          </p:cNvPr>
          <p:cNvSpPr>
            <a:spLocks noGrp="1" noChangeArrowheads="1"/>
          </p:cNvSpPr>
          <p:nvPr>
            <p:ph idx="1"/>
          </p:nvPr>
        </p:nvSpPr>
        <p:spPr>
          <a:xfrm>
            <a:off x="533400" y="1676400"/>
            <a:ext cx="7981950" cy="4500563"/>
          </a:xfrm>
        </p:spPr>
        <p:txBody>
          <a:bodyPr rtlCol="0">
            <a:normAutofit/>
          </a:bodyPr>
          <a:lstStyle/>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Abstract </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Introduction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Goals and Motivation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Literature review/Existing Systems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Problem Definition</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Objective</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Proposed System Work</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Architecture Diagram</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Contribution of Team members</a:t>
            </a:r>
          </a:p>
          <a:p>
            <a:pPr eaLnBrk="1" fontAlgn="auto" hangingPunct="1">
              <a:spcAft>
                <a:spcPts val="0"/>
              </a:spcAft>
              <a:defRPr/>
            </a:pPr>
            <a:r>
              <a:rPr lang="en-US" altLang="en-US" dirty="0">
                <a:latin typeface="Times New Roman" panose="02020603050405020304" pitchFamily="18" charset="0"/>
                <a:cs typeface="Times New Roman" panose="02020603050405020304" pitchFamily="18" charset="0"/>
              </a:rPr>
              <a:t>References</a:t>
            </a:r>
          </a:p>
          <a:p>
            <a:pPr marL="0" indent="0" eaLnBrk="1" fontAlgn="auto" hangingPunct="1">
              <a:spcAft>
                <a:spcPts val="0"/>
              </a:spcAft>
              <a:buFont typeface="Arial" panose="020B0604020202020204" pitchFamily="34" charset="0"/>
              <a:buNone/>
              <a:defRPr/>
            </a:pPr>
            <a:endParaRPr lang="en-US" altLang="en-US" dirty="0"/>
          </a:p>
          <a:p>
            <a:pPr eaLnBrk="1" fontAlgn="auto" hangingPunct="1">
              <a:spcAft>
                <a:spcPts val="0"/>
              </a:spcAft>
              <a:defRPr/>
            </a:pPr>
            <a:endParaRPr lang="en-US" altLang="en-US" dirty="0"/>
          </a:p>
        </p:txBody>
      </p:sp>
      <p:sp>
        <p:nvSpPr>
          <p:cNvPr id="2" name="Footer Placeholder 1">
            <a:extLst>
              <a:ext uri="{FF2B5EF4-FFF2-40B4-BE49-F238E27FC236}">
                <a16:creationId xmlns:a16="http://schemas.microsoft.com/office/drawing/2014/main" id="{D479CC9C-D5DA-FBBD-6BFC-88CB6691541F}"/>
              </a:ext>
            </a:extLst>
          </p:cNvPr>
          <p:cNvSpPr>
            <a:spLocks noGrp="1"/>
          </p:cNvSpPr>
          <p:nvPr>
            <p:ph type="ftr" sz="quarter" idx="11"/>
          </p:nvPr>
        </p:nvSpPr>
        <p:spPr/>
        <p:txBody>
          <a:bodyPr/>
          <a:lstStyle/>
          <a:p>
            <a:pPr>
              <a:defRPr/>
            </a:pPr>
            <a:r>
              <a:rPr lang="en-US" dirty="0"/>
              <a:t>DEPT. of CSE                      CSB4243-Design Project with IOT</a:t>
            </a:r>
          </a:p>
        </p:txBody>
      </p:sp>
      <p:sp>
        <p:nvSpPr>
          <p:cNvPr id="4" name="Slide Number Placeholder 3">
            <a:extLst>
              <a:ext uri="{FF2B5EF4-FFF2-40B4-BE49-F238E27FC236}">
                <a16:creationId xmlns:a16="http://schemas.microsoft.com/office/drawing/2014/main" id="{142838BE-A3A4-C058-E593-93C3DC43A937}"/>
              </a:ext>
            </a:extLst>
          </p:cNvPr>
          <p:cNvSpPr>
            <a:spLocks noGrp="1"/>
          </p:cNvSpPr>
          <p:nvPr>
            <p:ph type="sldNum" sz="quarter" idx="12"/>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3A621E8-BDFC-458A-A8BF-1376CC700499}" type="slidenum">
              <a:rPr lang="en-US" altLang="en-US">
                <a:solidFill>
                  <a:srgbClr val="898989"/>
                </a:solidFill>
              </a:rPr>
              <a:pPr/>
              <a:t>2</a:t>
            </a:fld>
            <a:endParaRPr lang="en-US" altLang="en-US">
              <a:solidFill>
                <a:srgbClr val="898989"/>
              </a:solidFill>
            </a:endParaRPr>
          </a:p>
        </p:txBody>
      </p:sp>
      <p:pic>
        <p:nvPicPr>
          <p:cNvPr id="7" name="image1.jpg" descr="A drawing of a face&#10;&#10;Description automatically generated"/>
          <p:cNvPicPr/>
          <p:nvPr/>
        </p:nvPicPr>
        <p:blipFill>
          <a:blip r:embed="rId2" cstate="print"/>
          <a:srcRect/>
          <a:stretch>
            <a:fillRect/>
          </a:stretch>
        </p:blipFill>
        <p:spPr>
          <a:xfrm>
            <a:off x="6400800" y="228600"/>
            <a:ext cx="2533319" cy="659958"/>
          </a:xfrm>
          <a:prstGeom prst="rect">
            <a:avLst/>
          </a:prstGeo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10B7-77CB-0EDA-4824-A0C214BBB578}"/>
              </a:ext>
            </a:extLst>
          </p:cNvPr>
          <p:cNvSpPr>
            <a:spLocks noGrp="1"/>
          </p:cNvSpPr>
          <p:nvPr>
            <p:ph type="title"/>
          </p:nvPr>
        </p:nvSpPr>
        <p:spPr>
          <a:xfrm>
            <a:off x="304800" y="228601"/>
            <a:ext cx="5105400" cy="1462088"/>
          </a:xfrm>
        </p:spPr>
        <p:txBody>
          <a:bodyPr/>
          <a:lstStyle/>
          <a:p>
            <a:r>
              <a:rPr lang="en-IN" sz="2400"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150E1E16-52EB-C438-7834-9CA64F213E34}"/>
              </a:ext>
            </a:extLst>
          </p:cNvPr>
          <p:cNvSpPr>
            <a:spLocks noGrp="1"/>
          </p:cNvSpPr>
          <p:nvPr>
            <p:ph idx="1"/>
          </p:nvPr>
        </p:nvSpPr>
        <p:spPr>
          <a:xfrm>
            <a:off x="228600" y="1447800"/>
            <a:ext cx="8286750" cy="4729163"/>
          </a:xfrm>
        </p:spPr>
        <p:txBody>
          <a:bodyPr/>
          <a:lstStyle/>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"Enviro Predict Health Guard" is a programme that uses IoT and data science to safeguard people with asthma and heart disease from urban environmental hazards. </a:t>
            </a: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 technology creates personalised notifications by merging individual health records with historical pollution data using real-time sensor data. </a:t>
            </a: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 fosters environmental awareness by providing insights into noise pollution and air quality through the use of sound and air sensors.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Furthermore, predictive analysis is critical in improving the system's ability to forecast prospective health concerns based on past and present environmental conditions. </a:t>
            </a: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analytical ability extends to assisting with future travel planning, properly predicting environmental conditions, and providing precise recommendations.</a:t>
            </a:r>
          </a:p>
          <a:p>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The technology provides personalised advice by assessing a user's health history and integrating it with prior pollution data, helping consumers to make informed decisions about their future travel plans, thereby decreasing potential health hazards. The project not only represents an important step forward in sustainable, health-conscious urban living, but it also provides unique insights into data management and ethical considerations.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977BABE7-4E11-B1BA-9FD8-75C8A906142C}"/>
              </a:ext>
            </a:extLst>
          </p:cNvPr>
          <p:cNvSpPr>
            <a:spLocks noGrp="1"/>
          </p:cNvSpPr>
          <p:nvPr>
            <p:ph type="ftr" sz="quarter" idx="11"/>
          </p:nvPr>
        </p:nvSpPr>
        <p:spPr/>
        <p:txBody>
          <a:bodyPr/>
          <a:lstStyle/>
          <a:p>
            <a:pPr>
              <a:defRPr/>
            </a:pPr>
            <a:r>
              <a:rPr lang="en-US" dirty="0"/>
              <a:t>DEPT. of CSE                      CSB4243-Design Project with </a:t>
            </a:r>
            <a:r>
              <a:rPr lang="en-US" dirty="0" err="1"/>
              <a:t>iOT</a:t>
            </a:r>
            <a:endParaRPr lang="en-US" dirty="0"/>
          </a:p>
        </p:txBody>
      </p:sp>
      <p:sp>
        <p:nvSpPr>
          <p:cNvPr id="5" name="Slide Number Placeholder 4">
            <a:extLst>
              <a:ext uri="{FF2B5EF4-FFF2-40B4-BE49-F238E27FC236}">
                <a16:creationId xmlns:a16="http://schemas.microsoft.com/office/drawing/2014/main" id="{D292D6E8-D8E2-9899-E1E9-319F24147459}"/>
              </a:ext>
            </a:extLst>
          </p:cNvPr>
          <p:cNvSpPr>
            <a:spLocks noGrp="1"/>
          </p:cNvSpPr>
          <p:nvPr>
            <p:ph type="sldNum" sz="quarter" idx="12"/>
          </p:nvPr>
        </p:nvSpPr>
        <p:spPr/>
        <p:txBody>
          <a:bodyPr/>
          <a:lstStyle/>
          <a:p>
            <a:fld id="{9D73CAE4-B13A-4AC7-ABCD-5EDF85FE4EA2}" type="slidenum">
              <a:rPr lang="en-US" altLang="en-US" smtClean="0"/>
              <a:pPr/>
              <a:t>3</a:t>
            </a:fld>
            <a:endParaRPr lang="en-US" altLang="en-US"/>
          </a:p>
        </p:txBody>
      </p:sp>
      <p:pic>
        <p:nvPicPr>
          <p:cNvPr id="6" name="image1.jpg" descr="A drawing of a face&#10;&#10;Description automatically generated">
            <a:extLst>
              <a:ext uri="{FF2B5EF4-FFF2-40B4-BE49-F238E27FC236}">
                <a16:creationId xmlns:a16="http://schemas.microsoft.com/office/drawing/2014/main" id="{5BE6DE77-0FBC-19FA-742C-CC154696F0F5}"/>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328366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D944-2E2C-5953-29B8-F4F664E04F8C}"/>
              </a:ext>
            </a:extLst>
          </p:cNvPr>
          <p:cNvSpPr>
            <a:spLocks noGrp="1"/>
          </p:cNvSpPr>
          <p:nvPr>
            <p:ph type="title"/>
          </p:nvPr>
        </p:nvSpPr>
        <p:spPr>
          <a:xfrm>
            <a:off x="228600" y="381000"/>
            <a:ext cx="3200400" cy="685800"/>
          </a:xfrm>
        </p:spPr>
        <p:txBody>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AA6B2C0-3D7E-3D86-CF5A-53E739F71DB9}"/>
              </a:ext>
            </a:extLst>
          </p:cNvPr>
          <p:cNvSpPr>
            <a:spLocks noGrp="1"/>
          </p:cNvSpPr>
          <p:nvPr>
            <p:ph idx="1"/>
          </p:nvPr>
        </p:nvSpPr>
        <p:spPr>
          <a:xfrm>
            <a:off x="228600" y="990600"/>
            <a:ext cx="8686800" cy="5186363"/>
          </a:xfrm>
        </p:spPr>
        <p:txBody>
          <a:bodyPr/>
          <a:lstStyle/>
          <a:p>
            <a:r>
              <a:rPr lang="en-IN" sz="1800" kern="100" dirty="0">
                <a:effectLst/>
                <a:latin typeface="Times New Roman" panose="02020603050405020304" pitchFamily="18" charset="0"/>
                <a:ea typeface="Calibri" panose="020F0502020204030204" pitchFamily="34" charset="0"/>
                <a:cs typeface="Latha" panose="020B0604020202020204" pitchFamily="34" charset="0"/>
              </a:rPr>
              <a:t>In an era </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of rapid </a:t>
            </a:r>
            <a:r>
              <a:rPr lang="en-US" sz="1800" kern="100" dirty="0" err="1">
                <a:effectLst/>
                <a:latin typeface="Times New Roman" panose="02020603050405020304" pitchFamily="18" charset="0"/>
                <a:ea typeface="Calibri" panose="020F0502020204030204" pitchFamily="34" charset="0"/>
                <a:cs typeface="Latha" panose="020B0604020202020204" pitchFamily="34" charset="0"/>
              </a:rPr>
              <a:t>urbanisation</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 and escalating environmental concerns, the need for innovative solutions to protect vulnerable populations from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air pollution is more pressing than ever. Amidst this backdrop, the "Enviro Predict Health Guard" initiative emerges as a pioneering endeavour at the intersection of data science, the Internet of Things (IoT), and healthcare, specifically targeting the welfare of individuals affected by respiratory conditions like asthma and heart ailments.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amalgamation of IoT and data science principles provides the foundation for "Enviro Predict Health Guard," an initiative designed to offer a cutting-edge solution addressing the critical health risks associated with deteriorating air quality and rising noise pollution in urban environments. Leveraging real-time data from an extensive network of air and sound sensors strategically positioned across cities, this project orchestrates a synchronised symphony of technology and human well-being.</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distinctive feature of "Enviro Predict Health Guard" lies in its adeptness at tailoring the understanding of environmental factors to an individual's health profile. By intricately weaving the predictive capabilities of data analysis with a user-centric approach, this system not only serves as a sentinel against potential health risks but also becomes a strategic ally in the decision-making process for individuals planning their future travel.</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22D16273-E297-5D3A-3111-F5EF9B3A92A0}"/>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0F0AD452-1D62-5C2E-DA7C-48D2D99A93B3}"/>
              </a:ext>
            </a:extLst>
          </p:cNvPr>
          <p:cNvSpPr>
            <a:spLocks noGrp="1"/>
          </p:cNvSpPr>
          <p:nvPr>
            <p:ph type="sldNum" sz="quarter" idx="12"/>
          </p:nvPr>
        </p:nvSpPr>
        <p:spPr/>
        <p:txBody>
          <a:bodyPr/>
          <a:lstStyle/>
          <a:p>
            <a:fld id="{9D73CAE4-B13A-4AC7-ABCD-5EDF85FE4EA2}" type="slidenum">
              <a:rPr lang="en-US" altLang="en-US" smtClean="0"/>
              <a:pPr/>
              <a:t>4</a:t>
            </a:fld>
            <a:endParaRPr lang="en-US" altLang="en-US"/>
          </a:p>
        </p:txBody>
      </p:sp>
      <p:pic>
        <p:nvPicPr>
          <p:cNvPr id="6" name="image1.jpg" descr="A drawing of a face&#10;&#10;Description automatically generated">
            <a:extLst>
              <a:ext uri="{FF2B5EF4-FFF2-40B4-BE49-F238E27FC236}">
                <a16:creationId xmlns:a16="http://schemas.microsoft.com/office/drawing/2014/main" id="{E3325B0C-6204-0F64-A3A9-292FAEEC8514}"/>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2451070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8BE9-4583-C4CD-FEF1-4B7C406FD7BF}"/>
              </a:ext>
            </a:extLst>
          </p:cNvPr>
          <p:cNvSpPr>
            <a:spLocks noGrp="1"/>
          </p:cNvSpPr>
          <p:nvPr>
            <p:ph type="title"/>
          </p:nvPr>
        </p:nvSpPr>
        <p:spPr>
          <a:xfrm>
            <a:off x="228600" y="365125"/>
            <a:ext cx="4495800" cy="549275"/>
          </a:xfrm>
        </p:spPr>
        <p:txBody>
          <a:bodyPr/>
          <a:lstStyle/>
          <a:p>
            <a:r>
              <a:rPr lang="en-IN" sz="2400" b="1" dirty="0">
                <a:latin typeface="Times New Roman" panose="02020603050405020304" pitchFamily="18" charset="0"/>
                <a:cs typeface="Times New Roman" panose="02020603050405020304" pitchFamily="18" charset="0"/>
              </a:rPr>
              <a:t>GOALS AND MOTIVATION</a:t>
            </a:r>
          </a:p>
        </p:txBody>
      </p:sp>
      <p:sp>
        <p:nvSpPr>
          <p:cNvPr id="3" name="Content Placeholder 2">
            <a:extLst>
              <a:ext uri="{FF2B5EF4-FFF2-40B4-BE49-F238E27FC236}">
                <a16:creationId xmlns:a16="http://schemas.microsoft.com/office/drawing/2014/main" id="{A3C83220-882B-CEEE-24DD-631D6C6EF2A8}"/>
              </a:ext>
            </a:extLst>
          </p:cNvPr>
          <p:cNvSpPr>
            <a:spLocks noGrp="1"/>
          </p:cNvSpPr>
          <p:nvPr>
            <p:ph idx="1"/>
          </p:nvPr>
        </p:nvSpPr>
        <p:spPr>
          <a:xfrm>
            <a:off x="228600" y="914400"/>
            <a:ext cx="8686800" cy="5262563"/>
          </a:xfrm>
        </p:spPr>
        <p:txBody>
          <a:bodyPr/>
          <a:lstStyle/>
          <a:p>
            <a:pPr marL="0" indent="0" algn="just">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motivation for the "Enviro Predict Health Guard" project stemmed from several key factors: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Protecting Vulnerable Populations</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increasing challenges posed by air and noise pollution in urban environments significantly impact individuals with respiratory conditions, such as asthma and heart ailments. This motivated the team to devise a solution that safeguards the health of these vulnerable populations.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Utilizing Technology for Health Improvement: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Leveraging the potential of IoT and data science, the team aimed to employ technology as a proactive force in improving health outcomes. By using real-time sensor data and predictive analysis, they intended to create a system that provides timely alerts and personalized guidance for individuals to mitigate potential health risks.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4" name="Footer Placeholder 3">
            <a:extLst>
              <a:ext uri="{FF2B5EF4-FFF2-40B4-BE49-F238E27FC236}">
                <a16:creationId xmlns:a16="http://schemas.microsoft.com/office/drawing/2014/main" id="{AFA71539-EA1C-82E3-64CA-3A0D9EF625A2}"/>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2BFE3FB7-F07B-59F8-8B6D-AC5C350AA7EB}"/>
              </a:ext>
            </a:extLst>
          </p:cNvPr>
          <p:cNvSpPr>
            <a:spLocks noGrp="1"/>
          </p:cNvSpPr>
          <p:nvPr>
            <p:ph type="sldNum" sz="quarter" idx="12"/>
          </p:nvPr>
        </p:nvSpPr>
        <p:spPr/>
        <p:txBody>
          <a:bodyPr/>
          <a:lstStyle/>
          <a:p>
            <a:fld id="{9D73CAE4-B13A-4AC7-ABCD-5EDF85FE4EA2}" type="slidenum">
              <a:rPr lang="en-US" altLang="en-US" smtClean="0"/>
              <a:pPr/>
              <a:t>5</a:t>
            </a:fld>
            <a:endParaRPr lang="en-US" altLang="en-US"/>
          </a:p>
        </p:txBody>
      </p:sp>
      <p:pic>
        <p:nvPicPr>
          <p:cNvPr id="6" name="image1.jpg" descr="A drawing of a face&#10;&#10;Description automatically generated">
            <a:extLst>
              <a:ext uri="{FF2B5EF4-FFF2-40B4-BE49-F238E27FC236}">
                <a16:creationId xmlns:a16="http://schemas.microsoft.com/office/drawing/2014/main" id="{AF363BE7-4B36-A184-ECE2-1374D07F4C47}"/>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325017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62CE9CB-B0B1-4D86-65E7-46804AF42639}"/>
              </a:ext>
            </a:extLst>
          </p:cNvPr>
          <p:cNvSpPr>
            <a:spLocks noGrp="1"/>
          </p:cNvSpPr>
          <p:nvPr>
            <p:ph type="ftr" sz="quarter" idx="11"/>
          </p:nvPr>
        </p:nvSpPr>
        <p:spPr/>
        <p:txBody>
          <a:bodyPr/>
          <a:lstStyle/>
          <a:p>
            <a:pPr>
              <a:defRPr/>
            </a:pPr>
            <a:r>
              <a:rPr lang="en-US" dirty="0"/>
              <a:t>DEPT. of CSE                      CSB4243-Design Project With IOT</a:t>
            </a:r>
          </a:p>
        </p:txBody>
      </p:sp>
      <p:sp>
        <p:nvSpPr>
          <p:cNvPr id="5" name="Slide Number Placeholder 4">
            <a:extLst>
              <a:ext uri="{FF2B5EF4-FFF2-40B4-BE49-F238E27FC236}">
                <a16:creationId xmlns:a16="http://schemas.microsoft.com/office/drawing/2014/main" id="{0CC69E5E-7E84-16F4-99C7-C5E493DFCD7C}"/>
              </a:ext>
            </a:extLst>
          </p:cNvPr>
          <p:cNvSpPr>
            <a:spLocks noGrp="1"/>
          </p:cNvSpPr>
          <p:nvPr>
            <p:ph type="sldNum" sz="quarter" idx="12"/>
          </p:nvPr>
        </p:nvSpPr>
        <p:spPr/>
        <p:txBody>
          <a:bodyPr/>
          <a:lstStyle/>
          <a:p>
            <a:fld id="{9D73CAE4-B13A-4AC7-ABCD-5EDF85FE4EA2}" type="slidenum">
              <a:rPr lang="en-US" altLang="en-US" smtClean="0"/>
              <a:pPr/>
              <a:t>6</a:t>
            </a:fld>
            <a:endParaRPr lang="en-US" altLang="en-US"/>
          </a:p>
        </p:txBody>
      </p:sp>
      <p:sp>
        <p:nvSpPr>
          <p:cNvPr id="7" name="Title 1">
            <a:extLst>
              <a:ext uri="{FF2B5EF4-FFF2-40B4-BE49-F238E27FC236}">
                <a16:creationId xmlns:a16="http://schemas.microsoft.com/office/drawing/2014/main" id="{42AF4607-149D-5492-5F40-0C15067C4CBF}"/>
              </a:ext>
            </a:extLst>
          </p:cNvPr>
          <p:cNvSpPr>
            <a:spLocks noGrp="1"/>
          </p:cNvSpPr>
          <p:nvPr>
            <p:ph idx="1"/>
          </p:nvPr>
        </p:nvSpPr>
        <p:spPr>
          <a:xfrm>
            <a:off x="152400" y="1143000"/>
            <a:ext cx="8839200" cy="5033963"/>
          </a:xfrm>
        </p:spPr>
        <p:txBody>
          <a:bodyPr/>
          <a:lstStyle/>
          <a:p>
            <a:pPr marL="342900" lvl="0" indent="-342900">
              <a:lnSpc>
                <a:spcPct val="150000"/>
              </a:lnSpc>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Empowering Informed Decision-Making</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 The aspiration was to empower individuals to make informed decisions about their travel plans by merging environmental data with individual health records. This empowerment sought to reduce health risks and promote safer and healthier choices, aligning with the broader goal of urban health improvement.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50000"/>
              </a:lnSpc>
              <a:spcAft>
                <a:spcPts val="800"/>
              </a:spcAft>
              <a:buFont typeface="Symbol" panose="05050102010706020507" pitchFamily="18" charset="2"/>
              <a:buChar char=""/>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Promoting Sustainable and Healthy Urban Living: </a:t>
            </a:r>
            <a:r>
              <a:rPr lang="en-IN" sz="1800" kern="100" dirty="0">
                <a:effectLst/>
                <a:latin typeface="Times New Roman" panose="02020603050405020304" pitchFamily="18" charset="0"/>
                <a:ea typeface="Calibri" panose="020F0502020204030204" pitchFamily="34" charset="0"/>
                <a:cs typeface="Latha" panose="020B0604020202020204" pitchFamily="34" charset="0"/>
              </a:rPr>
              <a:t>With the increasing urbanization and environmental concerns, the project aimed to contribute to a healthier and more sustainable urban landscape. By amalgamating technological innovation with a user-centric approach, the project aspired to pave the way for a future where urban living is both safer and environmentally conscious.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0" indent="0">
              <a:buNone/>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The overarching motivation was to blend technology and health consciousness to address the immediate health risks in urban environments while fostering a culture of informed decision-making for a healthier and sustainable future.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pic>
        <p:nvPicPr>
          <p:cNvPr id="8" name="image1.jpg" descr="A drawing of a face&#10;&#10;Description automatically generated">
            <a:extLst>
              <a:ext uri="{FF2B5EF4-FFF2-40B4-BE49-F238E27FC236}">
                <a16:creationId xmlns:a16="http://schemas.microsoft.com/office/drawing/2014/main" id="{3B84EE40-946E-DAD4-5331-B3CF8055519F}"/>
              </a:ext>
            </a:extLst>
          </p:cNvPr>
          <p:cNvPicPr/>
          <p:nvPr/>
        </p:nvPicPr>
        <p:blipFill>
          <a:blip r:embed="rId2" cstate="print"/>
          <a:srcRect/>
          <a:stretch>
            <a:fillRect/>
          </a:stretch>
        </p:blipFill>
        <p:spPr>
          <a:xfrm>
            <a:off x="6400800" y="228600"/>
            <a:ext cx="2533319" cy="659958"/>
          </a:xfrm>
          <a:prstGeom prst="rect">
            <a:avLst/>
          </a:prstGeom>
          <a:ln/>
        </p:spPr>
      </p:pic>
    </p:spTree>
    <p:extLst>
      <p:ext uri="{BB962C8B-B14F-4D97-AF65-F5344CB8AC3E}">
        <p14:creationId xmlns:p14="http://schemas.microsoft.com/office/powerpoint/2010/main" val="124767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D48B-A0B7-4211-718B-D1B6D6E84841}"/>
              </a:ext>
            </a:extLst>
          </p:cNvPr>
          <p:cNvSpPr>
            <a:spLocks noGrp="1"/>
          </p:cNvSpPr>
          <p:nvPr>
            <p:ph type="title"/>
          </p:nvPr>
        </p:nvSpPr>
        <p:spPr>
          <a:xfrm>
            <a:off x="628650" y="365125"/>
            <a:ext cx="7886700" cy="5991225"/>
          </a:xfrm>
        </p:spPr>
        <p:txBody>
          <a:bodyPr/>
          <a:lstStyle/>
          <a:p>
            <a:pPr algn="ctr"/>
            <a:r>
              <a:rPr lang="en-IN" sz="2000" b="1" dirty="0">
                <a:latin typeface="Times New Roman" panose="02020603050405020304" pitchFamily="18" charset="0"/>
                <a:cs typeface="Times New Roman" panose="02020603050405020304" pitchFamily="18" charset="0"/>
              </a:rPr>
              <a:t>LITERATURE REVIEW</a:t>
            </a:r>
          </a:p>
        </p:txBody>
      </p:sp>
      <p:sp>
        <p:nvSpPr>
          <p:cNvPr id="4" name="Footer Placeholder 3">
            <a:extLst>
              <a:ext uri="{FF2B5EF4-FFF2-40B4-BE49-F238E27FC236}">
                <a16:creationId xmlns:a16="http://schemas.microsoft.com/office/drawing/2014/main" id="{1FEA6A2C-FAF0-59B4-F5B3-BE1761772BE3}"/>
              </a:ext>
            </a:extLst>
          </p:cNvPr>
          <p:cNvSpPr>
            <a:spLocks noGrp="1"/>
          </p:cNvSpPr>
          <p:nvPr>
            <p:ph type="ftr" sz="quarter" idx="11"/>
          </p:nvPr>
        </p:nvSpPr>
        <p:spPr/>
        <p:txBody>
          <a:bodyPr/>
          <a:lstStyle/>
          <a:p>
            <a:pPr>
              <a:defRPr/>
            </a:pPr>
            <a:r>
              <a:rPr lang="en-US"/>
              <a:t>DEPT. of CSE                      CSB4243-Design Project-1</a:t>
            </a:r>
          </a:p>
        </p:txBody>
      </p:sp>
      <p:sp>
        <p:nvSpPr>
          <p:cNvPr id="5" name="Slide Number Placeholder 4">
            <a:extLst>
              <a:ext uri="{FF2B5EF4-FFF2-40B4-BE49-F238E27FC236}">
                <a16:creationId xmlns:a16="http://schemas.microsoft.com/office/drawing/2014/main" id="{1FE933C0-9CA4-8DFF-67C8-7EEB866A5A04}"/>
              </a:ext>
            </a:extLst>
          </p:cNvPr>
          <p:cNvSpPr>
            <a:spLocks noGrp="1"/>
          </p:cNvSpPr>
          <p:nvPr>
            <p:ph type="sldNum" sz="quarter" idx="12"/>
          </p:nvPr>
        </p:nvSpPr>
        <p:spPr/>
        <p:txBody>
          <a:bodyPr/>
          <a:lstStyle/>
          <a:p>
            <a:fld id="{9D73CAE4-B13A-4AC7-ABCD-5EDF85FE4EA2}" type="slidenum">
              <a:rPr lang="en-US" altLang="en-US" smtClean="0"/>
              <a:pPr/>
              <a:t>7</a:t>
            </a:fld>
            <a:endParaRPr lang="en-US" altLang="en-US"/>
          </a:p>
        </p:txBody>
      </p:sp>
    </p:spTree>
    <p:extLst>
      <p:ext uri="{BB962C8B-B14F-4D97-AF65-F5344CB8AC3E}">
        <p14:creationId xmlns:p14="http://schemas.microsoft.com/office/powerpoint/2010/main" val="135780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2340A2B-AB2E-6A94-A504-46DDA4490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457200"/>
            <a:ext cx="8991600" cy="5715000"/>
          </a:xfrm>
        </p:spPr>
      </p:pic>
      <p:sp>
        <p:nvSpPr>
          <p:cNvPr id="4" name="Footer Placeholder 3">
            <a:extLst>
              <a:ext uri="{FF2B5EF4-FFF2-40B4-BE49-F238E27FC236}">
                <a16:creationId xmlns:a16="http://schemas.microsoft.com/office/drawing/2014/main" id="{04B87D30-EB7E-0DDB-12BA-F714B817B622}"/>
              </a:ext>
            </a:extLst>
          </p:cNvPr>
          <p:cNvSpPr>
            <a:spLocks noGrp="1"/>
          </p:cNvSpPr>
          <p:nvPr>
            <p:ph type="ftr" sz="quarter" idx="11"/>
          </p:nvPr>
        </p:nvSpPr>
        <p:spPr/>
        <p:txBody>
          <a:bodyPr/>
          <a:lstStyle/>
          <a:p>
            <a:pPr>
              <a:defRPr/>
            </a:pPr>
            <a:r>
              <a:rPr lang="en-US"/>
              <a:t>DEPT. of CSE                      CSB4243-Design Project-1</a:t>
            </a:r>
          </a:p>
        </p:txBody>
      </p:sp>
      <p:sp>
        <p:nvSpPr>
          <p:cNvPr id="5" name="Slide Number Placeholder 4">
            <a:extLst>
              <a:ext uri="{FF2B5EF4-FFF2-40B4-BE49-F238E27FC236}">
                <a16:creationId xmlns:a16="http://schemas.microsoft.com/office/drawing/2014/main" id="{1D19C8BF-5C1A-589D-E756-EAFD43083033}"/>
              </a:ext>
            </a:extLst>
          </p:cNvPr>
          <p:cNvSpPr>
            <a:spLocks noGrp="1"/>
          </p:cNvSpPr>
          <p:nvPr>
            <p:ph type="sldNum" sz="quarter" idx="12"/>
          </p:nvPr>
        </p:nvSpPr>
        <p:spPr/>
        <p:txBody>
          <a:bodyPr/>
          <a:lstStyle/>
          <a:p>
            <a:fld id="{9D73CAE4-B13A-4AC7-ABCD-5EDF85FE4EA2}" type="slidenum">
              <a:rPr lang="en-US" altLang="en-US" smtClean="0"/>
              <a:pPr/>
              <a:t>8</a:t>
            </a:fld>
            <a:endParaRPr lang="en-US" altLang="en-US"/>
          </a:p>
        </p:txBody>
      </p:sp>
    </p:spTree>
    <p:extLst>
      <p:ext uri="{BB962C8B-B14F-4D97-AF65-F5344CB8AC3E}">
        <p14:creationId xmlns:p14="http://schemas.microsoft.com/office/powerpoint/2010/main" val="1846211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0F8D764-5A29-6396-55A9-C7B7A9DC2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85800"/>
            <a:ext cx="8686800" cy="5670550"/>
          </a:xfrm>
        </p:spPr>
      </p:pic>
      <p:sp>
        <p:nvSpPr>
          <p:cNvPr id="4" name="Footer Placeholder 3">
            <a:extLst>
              <a:ext uri="{FF2B5EF4-FFF2-40B4-BE49-F238E27FC236}">
                <a16:creationId xmlns:a16="http://schemas.microsoft.com/office/drawing/2014/main" id="{C027239A-1195-6185-EC24-2BD3EC3A56FF}"/>
              </a:ext>
            </a:extLst>
          </p:cNvPr>
          <p:cNvSpPr>
            <a:spLocks noGrp="1"/>
          </p:cNvSpPr>
          <p:nvPr>
            <p:ph type="ftr" sz="quarter" idx="11"/>
          </p:nvPr>
        </p:nvSpPr>
        <p:spPr/>
        <p:txBody>
          <a:bodyPr/>
          <a:lstStyle/>
          <a:p>
            <a:pPr>
              <a:defRPr/>
            </a:pPr>
            <a:r>
              <a:rPr lang="en-US"/>
              <a:t>DEPT. of CSE                      CSB4243-Design Project-1</a:t>
            </a:r>
          </a:p>
        </p:txBody>
      </p:sp>
      <p:sp>
        <p:nvSpPr>
          <p:cNvPr id="5" name="Slide Number Placeholder 4">
            <a:extLst>
              <a:ext uri="{FF2B5EF4-FFF2-40B4-BE49-F238E27FC236}">
                <a16:creationId xmlns:a16="http://schemas.microsoft.com/office/drawing/2014/main" id="{118F1FC8-88EC-E8A0-0CC4-B0218BFCBBB8}"/>
              </a:ext>
            </a:extLst>
          </p:cNvPr>
          <p:cNvSpPr>
            <a:spLocks noGrp="1"/>
          </p:cNvSpPr>
          <p:nvPr>
            <p:ph type="sldNum" sz="quarter" idx="12"/>
          </p:nvPr>
        </p:nvSpPr>
        <p:spPr/>
        <p:txBody>
          <a:bodyPr/>
          <a:lstStyle/>
          <a:p>
            <a:fld id="{9D73CAE4-B13A-4AC7-ABCD-5EDF85FE4EA2}" type="slidenum">
              <a:rPr lang="en-US" altLang="en-US" smtClean="0"/>
              <a:pPr/>
              <a:t>9</a:t>
            </a:fld>
            <a:endParaRPr lang="en-US" altLang="en-US"/>
          </a:p>
        </p:txBody>
      </p:sp>
    </p:spTree>
    <p:extLst>
      <p:ext uri="{BB962C8B-B14F-4D97-AF65-F5344CB8AC3E}">
        <p14:creationId xmlns:p14="http://schemas.microsoft.com/office/powerpoint/2010/main" val="984330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19640</TotalTime>
  <Words>1885</Words>
  <Application>Microsoft Office PowerPoint</Application>
  <PresentationFormat>On-screen Show (4:3)</PresentationFormat>
  <Paragraphs>114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Symbol</vt:lpstr>
      <vt:lpstr>Times New Roman</vt:lpstr>
      <vt:lpstr>Wingdings</vt:lpstr>
      <vt:lpstr>Office Theme</vt:lpstr>
      <vt:lpstr> Department of Computer Science and Engineering  CSB4243 – DESIGN PROJECT  WITH IOT  ENVIRO-PREDICT HEALTH GUARD+  Review-1</vt:lpstr>
      <vt:lpstr>Agenda for Review 1</vt:lpstr>
      <vt:lpstr>ABSTRACT                                                                      </vt:lpstr>
      <vt:lpstr>INTRODUCTION</vt:lpstr>
      <vt:lpstr>GOALS AND MOTIVATION</vt:lpstr>
      <vt:lpstr>PowerPoint Presentation</vt:lpstr>
      <vt:lpstr>LITERATURE REVIEW</vt:lpstr>
      <vt:lpstr>PowerPoint Presentation</vt:lpstr>
      <vt:lpstr>PowerPoint Presentation</vt:lpstr>
      <vt:lpstr>PowerPoint Presentation</vt:lpstr>
      <vt:lpstr>PROBLEM DEFINITION</vt:lpstr>
      <vt:lpstr>PowerPoint Presentation</vt:lpstr>
      <vt:lpstr>OBJECTIVE</vt:lpstr>
      <vt:lpstr>PROPOSED SYSTEM WORK</vt:lpstr>
      <vt:lpstr>ARCHITECTURE DIAGRAM</vt:lpstr>
      <vt:lpstr>CONTRIBUTION OF TEAM MEMBERS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Swa234319</dc:creator>
  <cp:lastModifiedBy>sridhar s</cp:lastModifiedBy>
  <cp:revision>233</cp:revision>
  <dcterms:created xsi:type="dcterms:W3CDTF">1601-01-01T00:00:00Z</dcterms:created>
  <dcterms:modified xsi:type="dcterms:W3CDTF">2023-11-15T05:59:48Z</dcterms:modified>
</cp:coreProperties>
</file>