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0"/>
  </p:notesMasterIdLst>
  <p:handoutMasterIdLst>
    <p:handoutMasterId r:id="rId41"/>
  </p:handoutMasterIdLst>
  <p:sldIdLst>
    <p:sldId id="973" r:id="rId3"/>
    <p:sldId id="1013" r:id="rId4"/>
    <p:sldId id="293" r:id="rId5"/>
    <p:sldId id="532" r:id="rId6"/>
    <p:sldId id="1014" r:id="rId7"/>
    <p:sldId id="1015" r:id="rId8"/>
    <p:sldId id="1016" r:id="rId9"/>
    <p:sldId id="1022" r:id="rId10"/>
    <p:sldId id="1023" r:id="rId11"/>
    <p:sldId id="1024" r:id="rId12"/>
    <p:sldId id="1026" r:id="rId13"/>
    <p:sldId id="476" r:id="rId14"/>
    <p:sldId id="1027" r:id="rId15"/>
    <p:sldId id="1028" r:id="rId16"/>
    <p:sldId id="1029" r:id="rId17"/>
    <p:sldId id="1030" r:id="rId18"/>
    <p:sldId id="1031" r:id="rId19"/>
    <p:sldId id="1032" r:id="rId20"/>
    <p:sldId id="1033" r:id="rId21"/>
    <p:sldId id="1034" r:id="rId22"/>
    <p:sldId id="1036" r:id="rId23"/>
    <p:sldId id="488" r:id="rId24"/>
    <p:sldId id="1037" r:id="rId25"/>
    <p:sldId id="1038" r:id="rId26"/>
    <p:sldId id="1039" r:id="rId27"/>
    <p:sldId id="1048" r:id="rId28"/>
    <p:sldId id="1049" r:id="rId29"/>
    <p:sldId id="1050" r:id="rId30"/>
    <p:sldId id="1017" r:id="rId31"/>
    <p:sldId id="1018" r:id="rId32"/>
    <p:sldId id="1019" r:id="rId33"/>
    <p:sldId id="1020" r:id="rId34"/>
    <p:sldId id="1053" r:id="rId35"/>
    <p:sldId id="614" r:id="rId36"/>
    <p:sldId id="613" r:id="rId37"/>
    <p:sldId id="318" r:id="rId38"/>
    <p:sldId id="317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73"/>
          </p14:sldIdLst>
        </p14:section>
        <p14:section name="Methods" id="{75B7EFA6-6FE4-44C1-9289-82BB7C240EEE}">
          <p14:sldIdLst>
            <p14:sldId id="1013"/>
            <p14:sldId id="293"/>
          </p14:sldIdLst>
        </p14:section>
        <p14:section name="What is a Method?" id="{BF794035-BC6B-40D5-B315-E216C8CA6DC9}">
          <p14:sldIdLst>
            <p14:sldId id="532"/>
            <p14:sldId id="1014"/>
            <p14:sldId id="1015"/>
            <p14:sldId id="1016"/>
          </p14:sldIdLst>
        </p14:section>
        <p14:section name="Define and Invoke Methods" id="{6CF7A59B-F4C7-417B-9BEC-A3105969AAFD}">
          <p14:sldIdLst>
            <p14:sldId id="1022"/>
            <p14:sldId id="1023"/>
            <p14:sldId id="1024"/>
          </p14:sldIdLst>
        </p14:section>
        <p14:section name="Methods with Parameters" id="{470AB30D-86B1-4BA6-BB76-9770F7055637}">
          <p14:sldIdLst>
            <p14:sldId id="1026"/>
            <p14:sldId id="476"/>
            <p14:sldId id="1027"/>
            <p14:sldId id="1028"/>
            <p14:sldId id="1029"/>
            <p14:sldId id="1030"/>
            <p14:sldId id="1031"/>
            <p14:sldId id="1032"/>
            <p14:sldId id="1033"/>
            <p14:sldId id="1034"/>
          </p14:sldIdLst>
        </p14:section>
        <p14:section name="Returning Values From Methods" id="{06770107-F603-4209-BEFF-FA7567644332}">
          <p14:sldIdLst>
            <p14:sldId id="1036"/>
            <p14:sldId id="488"/>
            <p14:sldId id="1037"/>
            <p14:sldId id="1038"/>
            <p14:sldId id="1039"/>
          </p14:sldIdLst>
        </p14:section>
        <p14:section name="Program Execution Flow" id="{553C32DA-99AF-4D9D-B1A3-9D1E40FDBD2C}">
          <p14:sldIdLst>
            <p14:sldId id="1048"/>
            <p14:sldId id="1049"/>
            <p14:sldId id="1050"/>
          </p14:sldIdLst>
        </p14:section>
        <p14:section name="Method Naming" id="{05DBF973-9A29-4660-A182-D12B8620D920}">
          <p14:sldIdLst>
            <p14:sldId id="1017"/>
            <p14:sldId id="1018"/>
            <p14:sldId id="1019"/>
            <p14:sldId id="1020"/>
          </p14:sldIdLst>
        </p14:section>
        <p14:section name="Conclusion" id="{DF8B232C-5539-4FAA-BC84-D4B7889F6FC5}">
          <p14:sldIdLst>
            <p14:sldId id="1053"/>
            <p14:sldId id="614"/>
            <p14:sldId id="613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2B0CA-FC54-4496-8BCA-5EF66A818D2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933" autoAdjust="0"/>
  </p:normalViewPr>
  <p:slideViewPr>
    <p:cSldViewPr>
      <p:cViewPr varScale="1">
        <p:scale>
          <a:sx n="92" d="100"/>
          <a:sy n="92" d="100"/>
        </p:scale>
        <p:origin x="271" y="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10-Oct-23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10-Oct-23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6512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34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.sv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hyperlink" Target="http://creativecommons.org/licenses/by-nc-sa/4.0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71603"/>
            <a:ext cx="8336097" cy="5105397"/>
          </a:xfrm>
          <a:prstGeom prst="rect">
            <a:avLst/>
          </a:prstGeo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A5A40E9-F55B-48B7-BAF2-FCF5815844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713C4D-0AC1-423F-ADC2-C9DFE79F1BC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- Geo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25993" y="295660"/>
            <a:ext cx="8091922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25993" y="4572000"/>
            <a:ext cx="8091922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Picture 7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8DD8C3DB-E50F-4605-9C49-9E4E6EF5A5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26025"/>
            <a:ext cx="4085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Right Single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25993" y="295660"/>
            <a:ext cx="8091922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25993" y="4572000"/>
            <a:ext cx="8091922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3" descr="A picture containing person, standing, person, posing&#10;&#10;Description automatically generated">
            <a:extLst>
              <a:ext uri="{FF2B5EF4-FFF2-40B4-BE49-F238E27FC236}">
                <a16:creationId xmlns:a16="http://schemas.microsoft.com/office/drawing/2014/main" id="{F16A6009-295B-48E9-94EF-A8AAC5FE75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612" y="494349"/>
            <a:ext cx="4724400" cy="62083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6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685" y="1295400"/>
            <a:ext cx="2438052" cy="263927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7411" y="1303142"/>
            <a:ext cx="8201721" cy="1363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0430" y="5576113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053212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4600568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021CC3F-D9DC-4239-BDB4-3A4D1E24BC3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012" y="5208472"/>
            <a:ext cx="3624854" cy="11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10/10/2023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0414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3448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10-Oct-23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BCDE94-E1E5-49F4-B7A6-CB9D4A0E4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9449" y="4686353"/>
            <a:ext cx="10825164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9449" y="5560289"/>
            <a:ext cx="10825166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22810" y="1688007"/>
            <a:ext cx="6934199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22811" y="2543471"/>
            <a:ext cx="6934201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76672-528D-436E-8197-31854ABC0EF5}"/>
              </a:ext>
            </a:extLst>
          </p:cNvPr>
          <p:cNvSpPr>
            <a:spLocks noChangeAspect="1"/>
          </p:cNvSpPr>
          <p:nvPr userDrawn="1"/>
        </p:nvSpPr>
        <p:spPr>
          <a:xfrm>
            <a:off x="714008" y="73429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F785059-C1E1-47F3-A2A6-DAA07EB1C0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7525" y="211954"/>
            <a:ext cx="2144287" cy="66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896840" cy="5276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554EB-6BDC-4C12-A649-38C86874A953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63" y="1121144"/>
            <a:ext cx="9898049" cy="5276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E2F004A-BC13-4C9E-A9B9-1611661157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7525" y="211954"/>
            <a:ext cx="2144287" cy="6602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893896-E551-401A-80BB-82AC213637C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  <a:prstGeom prst="rect">
            <a:avLst/>
          </a:prstGeom>
        </p:spPr>
        <p:txBody>
          <a:bodyPr/>
          <a:lstStyle>
            <a:lvl2pPr marL="792000" indent="-360000">
              <a:defRPr/>
            </a:lvl2pPr>
            <a:lvl3pPr marL="1224000" indent="-360000">
              <a:defRPr/>
            </a:lvl3pPr>
            <a:lvl4pPr marL="1656000" indent="-360000">
              <a:defRPr/>
            </a:lvl4pPr>
            <a:lvl5pPr marL="2088000" indent="-3600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1A7088A-565A-4D8B-A6E2-BCB6D4DA98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A69DE8-5F21-49BD-88E4-FB84A3FD0E70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7D6283F-3493-4809-B55A-7CE66763CD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8DF85-68AA-4C44-80BD-2BA1399684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287534" y="5518779"/>
            <a:ext cx="1560426" cy="4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608012" y="595562"/>
            <a:ext cx="5971742" cy="1157078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7500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65" y="57615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88" y="264997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97" y="264997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22" y="264934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47" y="2643443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72" y="264997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40" y="2649979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847399" y="220924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847399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241622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688445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128070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567695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007320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427360" y="196667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DACE578-B10A-4B9B-8060-9A488C8714D6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Left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5102" y="295660"/>
            <a:ext cx="8381997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1813" y="4572000"/>
            <a:ext cx="7619999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Picture 2" descr="A person holding the hands up&#10;&#10;Description automatically generated with low confidence">
            <a:extLst>
              <a:ext uri="{FF2B5EF4-FFF2-40B4-BE49-F238E27FC236}">
                <a16:creationId xmlns:a16="http://schemas.microsoft.com/office/drawing/2014/main" id="{CFA47733-E8BE-4DBD-AD0D-043A7C977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88483"/>
            <a:ext cx="4037013" cy="6314193"/>
          </a:xfrm>
          <a:prstGeom prst="rect">
            <a:avLst/>
          </a:prstGeom>
          <a:effectLst>
            <a:outerShdw blurRad="63500" dist="25400" dir="10800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4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3" r:id="rId3"/>
    <p:sldLayoutId id="2147483673" r:id="rId4"/>
    <p:sldLayoutId id="2147483674" r:id="rId5"/>
    <p:sldLayoutId id="2147483675" r:id="rId6"/>
    <p:sldLayoutId id="2147483677" r:id="rId7"/>
    <p:sldLayoutId id="2147483680" r:id="rId8"/>
    <p:sldLayoutId id="2147483699" r:id="rId9"/>
    <p:sldLayoutId id="2147483724" r:id="rId10"/>
    <p:sldLayoutId id="2147483700" r:id="rId11"/>
    <p:sldLayoutId id="2147483725" r:id="rId12"/>
    <p:sldLayoutId id="2147483726" r:id="rId13"/>
    <p:sldLayoutId id="2147483727" r:id="rId14"/>
    <p:sldLayoutId id="214748372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24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656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88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29" Type="http://schemas.openxmlformats.org/officeDocument/2006/relationships/image" Target="../media/image5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56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49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46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Relationship Id="rId27" Type="http://schemas.openxmlformats.org/officeDocument/2006/relationships/hyperlink" Target="https://careers.flutterinternational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DB87-CC11-DCE8-F28F-BBD464B9B9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211D1-B9F8-1923-AB9B-30E3E07EFC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50CBCDD9-6498-003C-806C-C410CB4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2" y="1310712"/>
            <a:ext cx="11083636" cy="1315728"/>
          </a:xfrm>
        </p:spPr>
        <p:txBody>
          <a:bodyPr>
            <a:normAutofit/>
          </a:bodyPr>
          <a:lstStyle/>
          <a:p>
            <a:r>
              <a:rPr lang="en-US" dirty="0"/>
              <a:t>Defining and Using Methods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90957420-9FC3-2910-8BFC-5E332C75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184" y="367098"/>
            <a:ext cx="11083636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55356C-5953-1650-1F59-12A55BAF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286000"/>
            <a:ext cx="3206670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209800"/>
            <a:ext cx="7239000" cy="19787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23971" y="2795212"/>
            <a:ext cx="3581400" cy="633788"/>
          </a:xfrm>
          <a:prstGeom prst="wedgeRoundRectCallout">
            <a:avLst>
              <a:gd name="adj1" fmla="val -64523"/>
              <a:gd name="adj2" fmla="val -20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B098B-BD8E-2AB7-8ECE-CB6E5514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5620513"/>
            <a:ext cx="7239000" cy="5568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PrintHeader()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9449" y="4686353"/>
            <a:ext cx="10825164" cy="768084"/>
          </a:xfrm>
        </p:spPr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A6CE5-302A-F3A7-635F-2B1553A2E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Pass Input Data when Invoking Methods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4893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7611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7611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1727" y="5023999"/>
            <a:ext cx="7345194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235" y="1903495"/>
            <a:ext cx="7348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544942" y="5646766"/>
            <a:ext cx="5207070" cy="577565"/>
          </a:xfrm>
          <a:prstGeom prst="wedgeRoundRectCallout">
            <a:avLst>
              <a:gd name="adj1" fmla="val -54610"/>
              <a:gd name="adj2" fmla="val -38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85012" y="2514600"/>
            <a:ext cx="3657600" cy="1114328"/>
          </a:xfrm>
          <a:prstGeom prst="wedgeRoundRectCallout">
            <a:avLst>
              <a:gd name="adj1" fmla="val -59180"/>
              <a:gd name="adj2" fmla="val -534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656414"/>
            <a:ext cx="108204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399212" y="3455502"/>
            <a:ext cx="1941158" cy="1038128"/>
          </a:xfrm>
          <a:prstGeom prst="wedgeRoundRectCallout">
            <a:avLst>
              <a:gd name="adj1" fmla="val -32987"/>
              <a:gd name="adj2" fmla="val 7305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23412" y="3455502"/>
            <a:ext cx="1905000" cy="1038128"/>
          </a:xfrm>
          <a:prstGeom prst="wedgeRoundRectCallout">
            <a:avLst>
              <a:gd name="adj1" fmla="val -42847"/>
              <a:gd name="adj2" fmla="val 7528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8012" y="3405804"/>
            <a:ext cx="3657600" cy="1065144"/>
          </a:xfrm>
          <a:prstGeom prst="wedgeRoundRectCallout">
            <a:avLst>
              <a:gd name="adj1" fmla="val 60342"/>
              <a:gd name="adj2" fmla="val 53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4199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3241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38988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3241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3241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38988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79412" y="1828800"/>
            <a:ext cx="10668000" cy="341632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33275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/>
              <a:t>method</a:t>
            </a:r>
            <a:r>
              <a:rPr lang="en-US" dirty="0"/>
              <a:t> that receives a </a:t>
            </a:r>
            <a:r>
              <a:rPr lang="en-US" b="1" dirty="0"/>
              <a:t>grade</a:t>
            </a:r>
            <a:r>
              <a:rPr lang="en-US" dirty="0"/>
              <a:t> between </a:t>
            </a:r>
            <a:r>
              <a:rPr lang="en-US" b="1" dirty="0"/>
              <a:t>2.00</a:t>
            </a:r>
            <a:r>
              <a:rPr lang="en-US" dirty="0"/>
              <a:t> and </a:t>
            </a:r>
            <a:r>
              <a:rPr lang="en-US" b="1" dirty="0"/>
              <a:t>6.00</a:t>
            </a:r>
            <a:br>
              <a:rPr lang="en-US" dirty="0"/>
            </a:br>
            <a:r>
              <a:rPr lang="en-US" dirty="0"/>
              <a:t>and prints the corresponding </a:t>
            </a:r>
            <a:r>
              <a:rPr lang="en-US" b="1" dirty="0"/>
              <a:t>grade in words</a:t>
            </a:r>
          </a:p>
          <a:p>
            <a:pPr lvl="1"/>
            <a:r>
              <a:rPr lang="en-US" dirty="0"/>
              <a:t>2.00 - 2.99 ➡ "Fail"</a:t>
            </a:r>
          </a:p>
          <a:p>
            <a:pPr lvl="1"/>
            <a:r>
              <a:rPr lang="en-US" dirty="0"/>
              <a:t>3.00 - 3.49 ➡ "Average"</a:t>
            </a:r>
          </a:p>
          <a:p>
            <a:pPr lvl="1"/>
            <a:r>
              <a:rPr lang="en-US" dirty="0"/>
              <a:t>3.50 - 4.49 ➡ "Good"</a:t>
            </a:r>
          </a:p>
          <a:p>
            <a:pPr lvl="1"/>
            <a:r>
              <a:rPr lang="en-US" dirty="0"/>
              <a:t>4.50 - 5.49 ➡ "Very good"</a:t>
            </a:r>
          </a:p>
          <a:p>
            <a:pPr lvl="1"/>
            <a:r>
              <a:rPr lang="en-US" dirty="0"/>
              <a:t>5.50 - 6.00 ➡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015" y="3048000"/>
            <a:ext cx="213123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Average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968571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3804" y="3968571"/>
            <a:ext cx="2121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1393" y="4889142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3804" y="4889142"/>
            <a:ext cx="2121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4381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6612" y="1270000"/>
            <a:ext cx="9372600" cy="54106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tx1"/>
                </a:solidFill>
              </a:rPr>
              <a:t>double.Parse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grade);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static void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double grade</a:t>
            </a:r>
            <a:r>
              <a:rPr lang="en-GB" dirty="0">
                <a:solidFill>
                  <a:schemeClr val="tx1"/>
                </a:solidFill>
              </a:rPr>
              <a:t>) 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gradeInWords = "";</a:t>
            </a:r>
          </a:p>
          <a:p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Console.WriteLine</a:t>
            </a:r>
            <a:r>
              <a:rPr lang="en-GB" dirty="0">
                <a:solidFill>
                  <a:schemeClr val="tx1"/>
                </a:solidFill>
              </a:rPr>
              <a:t>(gradeInWords);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6140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884" y="3554087"/>
            <a:ext cx="936106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2465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8378" y="3554087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07700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89012" y="2632513"/>
            <a:ext cx="10192544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295401"/>
            <a:ext cx="8180332" cy="54106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What Is a Method?</a:t>
            </a:r>
          </a:p>
          <a:p>
            <a:pPr>
              <a:lnSpc>
                <a:spcPct val="110000"/>
              </a:lnSpc>
            </a:pPr>
            <a:r>
              <a:rPr lang="en-GB" sz="3600" dirty="0"/>
              <a:t>Declaring and Invoking Methods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Void and Return Type Methods</a:t>
            </a:r>
            <a:endParaRPr lang="bg-BG" sz="3400" dirty="0"/>
          </a:p>
          <a:p>
            <a:pPr>
              <a:lnSpc>
                <a:spcPct val="110000"/>
              </a:lnSpc>
            </a:pPr>
            <a:r>
              <a:rPr lang="en-GB" sz="3600" dirty="0"/>
              <a:t>Methods with Parameters</a:t>
            </a:r>
          </a:p>
          <a:p>
            <a:pPr>
              <a:lnSpc>
                <a:spcPct val="110000"/>
              </a:lnSpc>
            </a:pPr>
            <a:r>
              <a:rPr lang="en-GB" sz="3600" dirty="0"/>
              <a:t>Returning Values from a Method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Program Execution Flow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Naming and Best Practices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07E18-B63A-4DC0-A730-6B44FD36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2" y="1505982"/>
            <a:ext cx="1779533" cy="2380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6518E-1AD3-428F-8589-C2D34D71E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349" y="4495381"/>
            <a:ext cx="1713075" cy="15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19376" y="1867306"/>
            <a:ext cx="2366236" cy="1180694"/>
          </a:xfrm>
          <a:prstGeom prst="wedgeRoundRectCallout">
            <a:avLst>
              <a:gd name="adj1" fmla="val -63457"/>
              <a:gd name="adj2" fmla="val 2496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75462" y="3536298"/>
            <a:ext cx="2133600" cy="604359"/>
          </a:xfrm>
          <a:prstGeom prst="wedgeRoundRectCallout">
            <a:avLst>
              <a:gd name="adj1" fmla="val -66758"/>
              <a:gd name="adj2" fmla="val -278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09383" y="4820543"/>
            <a:ext cx="2255758" cy="604359"/>
          </a:xfrm>
          <a:prstGeom prst="wedgeRoundRectCallout">
            <a:avLst>
              <a:gd name="adj1" fmla="val -59745"/>
              <a:gd name="adj2" fmla="val -394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7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9449" y="4686353"/>
            <a:ext cx="10825164" cy="768084"/>
          </a:xfrm>
        </p:spPr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9DDE0-0C45-8B33-6A0C-8159D30D49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Functions: Take Input, Calculate, Return a Result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6002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 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89212" y="2743200"/>
            <a:ext cx="8607294" cy="2803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8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800" dirty="0">
                <a:solidFill>
                  <a:srgbClr val="234465"/>
                </a:solidFill>
                <a:effectLst/>
              </a:rPr>
              <a:t>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</a:t>
            </a: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Console.ReadLine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Console.ReadLine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800" dirty="0">
                <a:solidFill>
                  <a:srgbClr val="234465"/>
                </a:solidFill>
                <a:effectLst/>
              </a:rPr>
              <a:t>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8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8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5612" y="5056855"/>
            <a:ext cx="3344850" cy="632598"/>
          </a:xfrm>
          <a:prstGeom prst="wedgeRoundRectCallout">
            <a:avLst>
              <a:gd name="adj1" fmla="val -56482"/>
              <a:gd name="adj2" fmla="val -484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1012" y="1121144"/>
            <a:ext cx="9898049" cy="52760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28861" y="2534298"/>
            <a:ext cx="8991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8861" y="3990650"/>
            <a:ext cx="8991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28861" y="5423699"/>
            <a:ext cx="8991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int.Parse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Console.ReadLine</a:t>
            </a:r>
            <a:r>
              <a:rPr lang="en-US" sz="2800" dirty="0">
                <a:solidFill>
                  <a:srgbClr val="FFA000"/>
                </a:solidFill>
                <a:effectLst/>
              </a:rPr>
              <a:t>()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</a:t>
            </a:r>
            <a:r>
              <a:rPr lang="en-US" b="1" dirty="0"/>
              <a:t>rectangle area </a:t>
            </a:r>
            <a:br>
              <a:rPr lang="en-US" dirty="0"/>
            </a:br>
            <a:r>
              <a:rPr lang="en-US" dirty="0"/>
              <a:t>with given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length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6720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452551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2380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83" y="302112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5782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0" y="457013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049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746288" y="4132373"/>
            <a:ext cx="10682125" cy="18554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static int 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CalcRectArea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</a:t>
            </a:r>
            <a:r>
              <a:rPr lang="en-US" sz="2800" dirty="0">
                <a:solidFill>
                  <a:srgbClr val="FFA000"/>
                </a:solidFill>
                <a:effectLst/>
              </a:rPr>
              <a:t>w</a:t>
            </a:r>
            <a:r>
              <a:rPr lang="en-US" sz="28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800" dirty="0">
                <a:solidFill>
                  <a:srgbClr val="FFA000"/>
                </a:solidFill>
                <a:effectLst/>
              </a:rPr>
              <a:t>l</a:t>
            </a:r>
            <a:r>
              <a:rPr lang="en-US" sz="28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800" dirty="0">
                <a:solidFill>
                  <a:srgbClr val="234465"/>
                </a:solidFill>
                <a:effectLst/>
              </a:rPr>
              <a:t> w * l;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729460" y="1640308"/>
            <a:ext cx="10682124" cy="18554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int width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int.Parse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Console.ReadLine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int length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int.Parse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Console.ReadLine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int area =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CalcRectArea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800" dirty="0">
                <a:solidFill>
                  <a:srgbClr val="234465"/>
                </a:solidFill>
                <a:effectLst/>
              </a:rPr>
              <a:t>, </a:t>
            </a:r>
            <a:r>
              <a:rPr lang="en-US" sz="2800" dirty="0">
                <a:solidFill>
                  <a:schemeClr val="bg1"/>
                </a:solidFill>
                <a:effectLst/>
              </a:rPr>
              <a:t>length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Console.WriteLine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>
                <a:solidFill>
                  <a:schemeClr val="tx1"/>
                </a:solidFill>
                <a:effectLst/>
              </a:rPr>
              <a:t>area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9449" y="4686353"/>
            <a:ext cx="10825164" cy="768084"/>
          </a:xfrm>
        </p:spPr>
        <p:txBody>
          <a:bodyPr/>
          <a:lstStyle/>
          <a:p>
            <a:r>
              <a:rPr lang="en-US" dirty="0"/>
              <a:t>Program Execution 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0F39D-44E9-FA9A-667A-7B595949E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Call Stack: How Does It Work?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C3B024-A1A2-4B15-BCB3-7C7C085B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12" y="1424650"/>
            <a:ext cx="2201805" cy="24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191000"/>
            <a:ext cx="9482287" cy="211800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2057400"/>
            <a:ext cx="9482287" cy="12691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Console.WriteLine("after method executes");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7171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0256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5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79449" y="4686353"/>
            <a:ext cx="10825164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FE2BE-ADAD-69CF-3E87-F3A7A03E3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Good Method Name Explains What It Does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1341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noProof="1"/>
              <a:t>prgm-for-qa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</a:t>
            </a:r>
            <a:br>
              <a:rPr lang="en-US" dirty="0"/>
            </a:br>
            <a:r>
              <a:rPr lang="en-US" dirty="0"/>
              <a:t>think 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6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5875" y="570523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3069" y="3809999"/>
            <a:ext cx="674529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77" y="5715001"/>
            <a:ext cx="671272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ample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9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 err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PascalCase</a:t>
            </a:r>
            <a:endParaRPr lang="en-US" b="1" dirty="0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</a:p>
          <a:p>
            <a:pPr lvl="1"/>
            <a:endParaRPr lang="en-US" b="1" dirty="0">
              <a:solidFill>
                <a:srgbClr val="FFA000"/>
              </a:solidFill>
            </a:endParaRPr>
          </a:p>
          <a:p>
            <a:pPr lvl="1"/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8" y="3819253"/>
            <a:ext cx="6962869" cy="5785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124925"/>
            <a:ext cx="696287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I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nchesLength</a:t>
            </a:r>
          </a:p>
        </p:txBody>
      </p:sp>
      <p:pic>
        <p:nvPicPr>
          <p:cNvPr id="5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D0C94A91-442B-EF13-9E81-2EDB275E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299" y="3883953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C67E8334-6783-D2A7-2D1E-D440B232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299" y="514057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2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408612" y="4876800"/>
            <a:ext cx="3657600" cy="1278706"/>
          </a:xfrm>
          <a:prstGeom prst="wedgeRoundRectCallout">
            <a:avLst>
              <a:gd name="adj1" fmla="val -54775"/>
              <a:gd name="adj2" fmla="val -42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36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0726" y="14855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517" y="1330125"/>
            <a:ext cx="8335335" cy="514665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583" y="1689042"/>
            <a:ext cx="793326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 or nothing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6587" y="1622994"/>
            <a:ext cx="7785413" cy="3498019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63" y="2319710"/>
            <a:ext cx="3659223" cy="4246043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417" y="703954"/>
            <a:ext cx="5914831" cy="103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8765" y="202863"/>
            <a:ext cx="2028297" cy="79036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6387701"/>
            <a:ext cx="12188825" cy="4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163" y="5406705"/>
            <a:ext cx="2333177" cy="1083300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4" y="1421512"/>
            <a:ext cx="2094141" cy="121771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3245" y="4006466"/>
            <a:ext cx="2903089" cy="142466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5" y="4163291"/>
            <a:ext cx="2721697" cy="1179193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0516" y="1390047"/>
            <a:ext cx="3217301" cy="1098544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70" y="5455560"/>
            <a:ext cx="2234522" cy="1034445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42" y="5523472"/>
            <a:ext cx="2642691" cy="911938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6" y="3083732"/>
            <a:ext cx="3062131" cy="69053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352" y="2593442"/>
            <a:ext cx="2105821" cy="1474074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39" y="5342484"/>
            <a:ext cx="2013329" cy="134221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7769" y="2781207"/>
            <a:ext cx="3981360" cy="1098544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0516" y="4250918"/>
            <a:ext cx="3057037" cy="974050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4615" y="1426868"/>
            <a:ext cx="3133145" cy="12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about.softuni.bg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638800"/>
            <a:ext cx="10958928" cy="604781"/>
          </a:xfrm>
        </p:spPr>
        <p:txBody>
          <a:bodyPr/>
          <a:lstStyle/>
          <a:p>
            <a:r>
              <a:rPr lang="en-US" dirty="0"/>
              <a:t>Void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734" y="1628405"/>
            <a:ext cx="2278593" cy="20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2571521"/>
            <a:ext cx="7848599" cy="19787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434346" y="1835975"/>
            <a:ext cx="2774005" cy="1066032"/>
          </a:xfrm>
          <a:prstGeom prst="wedgeRoundRectCallout">
            <a:avLst>
              <a:gd name="adj1" fmla="val -56408"/>
              <a:gd name="adj2" fmla="val 3805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94511" y="4712066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519794" y="3232492"/>
            <a:ext cx="3536005" cy="1151943"/>
          </a:xfrm>
          <a:prstGeom prst="wedgeRoundRectCallout">
            <a:avLst>
              <a:gd name="adj1" fmla="val -57751"/>
              <a:gd name="adj2" fmla="val 67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Void methods do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a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815620"/>
            <a:ext cx="67056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3048000"/>
            <a:ext cx="3124200" cy="1324274"/>
          </a:xfrm>
          <a:prstGeom prst="wedgeRoundRectCallout">
            <a:avLst>
              <a:gd name="adj1" fmla="val -64453"/>
              <a:gd name="adj2" fmla="val 2587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9449" y="4686353"/>
            <a:ext cx="10825164" cy="768084"/>
          </a:xfrm>
        </p:spPr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63020-6ECC-1D5B-C238-0AA07BC2EC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Define Your Own Methods and Invoke Them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58564" y="2362200"/>
            <a:ext cx="8784048" cy="208785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507069" y="1907541"/>
            <a:ext cx="2425055" cy="592824"/>
          </a:xfrm>
          <a:prstGeom prst="wedgeRoundRectCallout">
            <a:avLst>
              <a:gd name="adj1" fmla="val -56386"/>
              <a:gd name="adj2" fmla="val 451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217612" y="1787780"/>
            <a:ext cx="2425055" cy="592824"/>
          </a:xfrm>
          <a:prstGeom prst="wedgeRoundRectCallout">
            <a:avLst>
              <a:gd name="adj1" fmla="val 61376"/>
              <a:gd name="adj2" fmla="val 5485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735559" y="1881104"/>
            <a:ext cx="2141887" cy="592825"/>
          </a:xfrm>
          <a:prstGeom prst="wedgeRoundRectCallout">
            <a:avLst>
              <a:gd name="adj1" fmla="val -61925"/>
              <a:gd name="adj2" fmla="val 505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812390" y="3697437"/>
            <a:ext cx="2417871" cy="687365"/>
          </a:xfrm>
          <a:prstGeom prst="wedgeRoundRectCallout">
            <a:avLst>
              <a:gd name="adj1" fmla="val -59105"/>
              <a:gd name="adj2" fmla="val -38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10625</TotalTime>
  <Words>1903</Words>
  <Application>Microsoft Office PowerPoint</Application>
  <PresentationFormat>Custom</PresentationFormat>
  <Paragraphs>394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Declaring Methods</vt:lpstr>
      <vt:lpstr>Invoking a Method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Problem: Printing Triangle</vt:lpstr>
      <vt:lpstr>Solution: Printing Triangle (1)</vt:lpstr>
      <vt:lpstr>Solution: Printing Triangle (2)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PowerPoint Presentation</vt:lpstr>
      <vt:lpstr>Program Execution</vt:lpstr>
      <vt:lpstr>Program Execution – Call Stack</vt:lpstr>
      <vt:lpstr>PowerPoint Presentation</vt:lpstr>
      <vt:lpstr>Naming Methods</vt:lpstr>
      <vt:lpstr>Naming Method Parameters</vt:lpstr>
      <vt:lpstr>Methods – Best Practices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Foundations: Methods in Java. Defining and Using Methods. Overloads</dc:title>
  <dc:subject/>
  <dc:creator>SoftUni</dc:creator>
  <cp:keywords/>
  <dc:description>SoftUni – https://softuni.org</dc:description>
  <cp:lastModifiedBy>Angel Georgiev</cp:lastModifiedBy>
  <cp:revision>1545</cp:revision>
  <dcterms:created xsi:type="dcterms:W3CDTF">2014-01-02T17:00:34Z</dcterms:created>
  <dcterms:modified xsi:type="dcterms:W3CDTF">2023-10-10T08:53:59Z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