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60" r:id="rId5"/>
    <p:sldId id="261" r:id="rId6"/>
    <p:sldId id="290" r:id="rId7"/>
    <p:sldId id="280" r:id="rId8"/>
    <p:sldId id="284" r:id="rId9"/>
    <p:sldId id="292" r:id="rId10"/>
    <p:sldId id="286" r:id="rId11"/>
    <p:sldId id="289" r:id="rId12"/>
    <p:sldId id="288" r:id="rId13"/>
    <p:sldId id="276" r:id="rId14"/>
    <p:sldId id="277" r:id="rId15"/>
    <p:sldId id="291" r:id="rId16"/>
    <p:sldId id="265" r:id="rId17"/>
    <p:sldId id="266" r:id="rId18"/>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Arial Black" panose="020B0A04020102020204" pitchFamily="34" charset="0"/>
      <p:bold r:id="rId24"/>
    </p:embeddedFont>
    <p:embeddedFont>
      <p:font typeface="Questrial"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65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854360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8010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2252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8521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747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287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1380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8" name="Google Shape;21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4076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3735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1462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2911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486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3327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0026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3105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2067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9536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838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youtu.be/YgQy70_LPS4?si=aR3qko1M_niA8VA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6F6"/>
        </a:solidFill>
        <a:effectLst/>
      </p:bgPr>
    </p:bg>
    <p:spTree>
      <p:nvGrpSpPr>
        <p:cNvPr id="1" name="Shape 87"/>
        <p:cNvGrpSpPr/>
        <p:nvPr/>
      </p:nvGrpSpPr>
      <p:grpSpPr>
        <a:xfrm>
          <a:off x="0" y="0"/>
          <a:ext cx="0" cy="0"/>
          <a:chOff x="0" y="0"/>
          <a:chExt cx="0" cy="0"/>
        </a:xfrm>
      </p:grpSpPr>
      <p:grpSp>
        <p:nvGrpSpPr>
          <p:cNvPr id="88" name="Google Shape;88;p13"/>
          <p:cNvGrpSpPr/>
          <p:nvPr/>
        </p:nvGrpSpPr>
        <p:grpSpPr>
          <a:xfrm>
            <a:off x="576263" y="460963"/>
            <a:ext cx="17135475" cy="9256578"/>
            <a:chOff x="0" y="-28575"/>
            <a:chExt cx="4513047" cy="2437946"/>
          </a:xfrm>
        </p:grpSpPr>
        <p:sp>
          <p:nvSpPr>
            <p:cNvPr id="89" name="Google Shape;89;p13"/>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90" name="Google Shape;90;p13"/>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1" name="Google Shape;91;p13"/>
          <p:cNvGrpSpPr/>
          <p:nvPr/>
        </p:nvGrpSpPr>
        <p:grpSpPr>
          <a:xfrm>
            <a:off x="3804556" y="5235886"/>
            <a:ext cx="10678886" cy="1121259"/>
            <a:chOff x="0" y="-28575"/>
            <a:chExt cx="2812546" cy="295311"/>
          </a:xfrm>
        </p:grpSpPr>
        <p:sp>
          <p:nvSpPr>
            <p:cNvPr id="92" name="Google Shape;92;p13"/>
            <p:cNvSpPr/>
            <p:nvPr/>
          </p:nvSpPr>
          <p:spPr>
            <a:xfrm>
              <a:off x="0" y="0"/>
              <a:ext cx="2812546" cy="266736"/>
            </a:xfrm>
            <a:custGeom>
              <a:avLst/>
              <a:gdLst/>
              <a:ahLst/>
              <a:cxnLst/>
              <a:rect l="l" t="t" r="r" b="b"/>
              <a:pathLst>
                <a:path w="2812546" h="266736" extrusionOk="0">
                  <a:moveTo>
                    <a:pt x="0" y="0"/>
                  </a:moveTo>
                  <a:lnTo>
                    <a:pt x="2812546" y="0"/>
                  </a:lnTo>
                  <a:lnTo>
                    <a:pt x="2812546" y="266736"/>
                  </a:lnTo>
                  <a:lnTo>
                    <a:pt x="0" y="266736"/>
                  </a:lnTo>
                  <a:close/>
                </a:path>
              </a:pathLst>
            </a:custGeom>
            <a:solidFill>
              <a:srgbClr val="F8DF8C"/>
            </a:solidFill>
            <a:ln>
              <a:noFill/>
            </a:ln>
          </p:spPr>
        </p:sp>
        <p:sp>
          <p:nvSpPr>
            <p:cNvPr id="93" name="Google Shape;93;p13"/>
            <p:cNvSpPr txBox="1"/>
            <p:nvPr/>
          </p:nvSpPr>
          <p:spPr>
            <a:xfrm>
              <a:off x="0" y="-28575"/>
              <a:ext cx="2812546" cy="295311"/>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4" name="Google Shape;94;p13"/>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95" name="Google Shape;95;p13"/>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96" name="Google Shape;96;p13"/>
          <p:cNvSpPr txBox="1"/>
          <p:nvPr/>
        </p:nvSpPr>
        <p:spPr>
          <a:xfrm>
            <a:off x="2933511" y="3279904"/>
            <a:ext cx="12476332" cy="2308324"/>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r>
              <a:rPr lang="en-US" sz="7200" b="1" i="0" u="none" strike="noStrike" cap="none">
                <a:solidFill>
                  <a:srgbClr val="404040"/>
                </a:solidFill>
                <a:latin typeface="Questrial"/>
                <a:ea typeface="Questrial"/>
                <a:cs typeface="Questrial"/>
                <a:sym typeface="Questrial"/>
              </a:rPr>
              <a:t>Cyberbullying Detection</a:t>
            </a:r>
            <a:endParaRPr/>
          </a:p>
        </p:txBody>
      </p:sp>
      <p:sp>
        <p:nvSpPr>
          <p:cNvPr id="97" name="Google Shape;97;p13"/>
          <p:cNvSpPr txBox="1"/>
          <p:nvPr/>
        </p:nvSpPr>
        <p:spPr>
          <a:xfrm>
            <a:off x="4579513" y="5181600"/>
            <a:ext cx="9128975" cy="1154162"/>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r>
              <a:rPr lang="en-US" sz="4000" b="1" i="1" u="none" strike="noStrike" cap="none">
                <a:solidFill>
                  <a:srgbClr val="404040"/>
                </a:solidFill>
                <a:latin typeface="Questrial"/>
                <a:ea typeface="Questrial"/>
                <a:cs typeface="Questrial"/>
                <a:sym typeface="Questrial"/>
              </a:rPr>
              <a:t>Using RNN and hybrid LSTM</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799" y="1926762"/>
            <a:ext cx="16002000" cy="1200288"/>
          </a:xfrm>
          <a:prstGeom prst="rect">
            <a:avLst/>
          </a:prstGeom>
          <a:noFill/>
          <a:ln>
            <a:noFill/>
          </a:ln>
        </p:spPr>
        <p:txBody>
          <a:bodyPr spcFirstLastPara="1" wrap="square" lIns="91425" tIns="45700" rIns="91425" bIns="45700" anchor="t" anchorCtr="0">
            <a:spAutoFit/>
          </a:bodyPr>
          <a:lstStyle/>
          <a:p>
            <a:pPr lvl="0" algn="ctr"/>
            <a:r>
              <a:rPr lang="en-IN" sz="7200" b="1" u="sng" dirty="0">
                <a:latin typeface="Times New Roman" panose="02020603050405020304" pitchFamily="18" charset="0"/>
                <a:cs typeface="Times New Roman" panose="02020603050405020304" pitchFamily="18" charset="0"/>
              </a:rPr>
              <a:t>Long Short-Term Memory (LSTM)</a:t>
            </a:r>
            <a:endParaRPr sz="7200" b="1" u="sng" dirty="0">
              <a:latin typeface="Times New Roman"/>
              <a:ea typeface="Times New Roman"/>
              <a:cs typeface="Times New Roman"/>
              <a:sym typeface="Times New Roman"/>
            </a:endParaRPr>
          </a:p>
        </p:txBody>
      </p:sp>
      <p:sp>
        <p:nvSpPr>
          <p:cNvPr id="197" name="Google Shape;197;p21"/>
          <p:cNvSpPr txBox="1"/>
          <p:nvPr/>
        </p:nvSpPr>
        <p:spPr>
          <a:xfrm>
            <a:off x="1066800" y="3680567"/>
            <a:ext cx="16383000" cy="2554505"/>
          </a:xfrm>
          <a:prstGeom prst="rect">
            <a:avLst/>
          </a:prstGeom>
          <a:noFill/>
          <a:ln>
            <a:noFill/>
          </a:ln>
        </p:spPr>
        <p:txBody>
          <a:bodyPr spcFirstLastPara="1" wrap="square" lIns="91425" tIns="45700" rIns="91425" bIns="45700" anchor="t" anchorCtr="0">
            <a:spAutoFit/>
          </a:bodyPr>
          <a:lstStyle/>
          <a:p>
            <a:endParaRPr lang="en-US" sz="3200" dirty="0"/>
          </a:p>
          <a:p>
            <a:r>
              <a:rPr lang="en-US" sz="3200" dirty="0">
                <a:solidFill>
                  <a:schemeClr val="tx1"/>
                </a:solidFill>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anose="02020603050405020304" pitchFamily="18" charset="0"/>
                <a:cs typeface="Times New Roman" panose="02020603050405020304" pitchFamily="18" charset="0"/>
              </a:rPr>
              <a:t> Long Short-Term Memory (LSTM)</a:t>
            </a:r>
            <a:r>
              <a:rPr lang="en-US" sz="3200" dirty="0">
                <a:solidFill>
                  <a:schemeClr val="tx1"/>
                </a:solidFill>
                <a:latin typeface="Times New Roman" panose="02020603050405020304" pitchFamily="18" charset="0"/>
                <a:cs typeface="Times New Roman" panose="02020603050405020304" pitchFamily="18" charset="0"/>
              </a:rPr>
              <a:t> is a specialized Recurrent Neural Network (RNN) designed to handle the vanishing gradient problem, allowing it to learn and retain long-term dependencies in sequential data. It achieves this through a more sophisticated structure that includes memory cells and gates, which control the flow of information.</a:t>
            </a:r>
            <a:r>
              <a:rPr lang="en-US" sz="3000" dirty="0">
                <a:solidFill>
                  <a:schemeClr val="dk1"/>
                </a:solidFill>
                <a:latin typeface="Times New Roman"/>
                <a:ea typeface="Times New Roman"/>
                <a:cs typeface="Times New Roman"/>
                <a:sym typeface="Times New Roman"/>
              </a:rPr>
              <a:t>	</a:t>
            </a:r>
            <a:endParaRPr sz="3000"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77051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1466754" y="1448088"/>
            <a:ext cx="14782800" cy="7078861"/>
          </a:xfrm>
          <a:prstGeom prst="rect">
            <a:avLst/>
          </a:prstGeom>
        </p:spPr>
        <p:txBody>
          <a:bodyPr wrap="square">
            <a:spAutoFit/>
          </a:bodyPr>
          <a:lstStyle/>
          <a:p>
            <a:r>
              <a:rPr lang="en-IN" sz="7200" b="1" u="sng" dirty="0">
                <a:latin typeface="Times New Roman" panose="02020603050405020304" pitchFamily="18" charset="0"/>
                <a:cs typeface="Times New Roman" panose="02020603050405020304" pitchFamily="18" charset="0"/>
              </a:rPr>
              <a:t>Advantages Of </a:t>
            </a:r>
            <a:r>
              <a:rPr lang="en-IN" sz="7200" b="1" u="sng" dirty="0" smtClean="0">
                <a:latin typeface="Times New Roman" panose="02020603050405020304" pitchFamily="18" charset="0"/>
                <a:cs typeface="Times New Roman" panose="02020603050405020304" pitchFamily="18" charset="0"/>
              </a:rPr>
              <a:t>LSTM</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
            </a:r>
            <a:br>
              <a:rPr lang="en-IN" sz="1200" dirty="0">
                <a:latin typeface="Times New Roman" panose="02020603050405020304" pitchFamily="18" charset="0"/>
                <a:cs typeface="Times New Roman" panose="02020603050405020304" pitchFamily="18" charset="0"/>
              </a:rPr>
            </a:br>
            <a:r>
              <a:rPr lang="en-US" sz="3600" b="1" dirty="0"/>
              <a:t>1. Effective Long-Term Dependency Learning</a:t>
            </a:r>
            <a:br>
              <a:rPr lang="en-US" sz="3600" b="1" dirty="0"/>
            </a:br>
            <a:r>
              <a:rPr lang="en-US" sz="3600" dirty="0"/>
              <a:t>LSTMs can capture long-term dependencies in sequential data due to their gated structure, which helps retain important information over extended sequences while forgetting irrelevant data.</a:t>
            </a:r>
            <a:br>
              <a:rPr lang="en-US" sz="3600" dirty="0"/>
            </a:br>
            <a:r>
              <a:rPr lang="en-US" sz="3600" dirty="0"/>
              <a:t/>
            </a:r>
            <a:br>
              <a:rPr lang="en-US" sz="3600" dirty="0"/>
            </a:br>
            <a:r>
              <a:rPr lang="en-US" sz="3600" b="1" dirty="0"/>
              <a:t>2. Prevention of Vanishing/Exploding Gradients</a:t>
            </a:r>
            <a:br>
              <a:rPr lang="en-US" sz="3600" b="1" dirty="0"/>
            </a:br>
            <a:r>
              <a:rPr lang="en-US" sz="3600" dirty="0"/>
              <a:t>The gating mechanisms in LSTMs mitigate the problem of vanishing or exploding gradients during backpropagation, enabling the network to learn from longer sequences effectively.</a:t>
            </a:r>
            <a:r>
              <a:rPr lang="en-US" dirty="0"/>
              <a:t/>
            </a:r>
            <a:br>
              <a:rPr lang="en-US" dirty="0"/>
            </a:br>
            <a:endParaRPr lang="en-IN" dirty="0"/>
          </a:p>
        </p:txBody>
      </p:sp>
    </p:spTree>
    <p:extLst>
      <p:ext uri="{BB962C8B-B14F-4D97-AF65-F5344CB8AC3E}">
        <p14:creationId xmlns:p14="http://schemas.microsoft.com/office/powerpoint/2010/main" val="836382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82530"/>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92681" y="1983349"/>
            <a:ext cx="15685173" cy="1200288"/>
          </a:xfrm>
          <a:prstGeom prst="rect">
            <a:avLst/>
          </a:prstGeom>
          <a:noFill/>
          <a:ln>
            <a:noFill/>
          </a:ln>
        </p:spPr>
        <p:txBody>
          <a:bodyPr spcFirstLastPara="1" wrap="square" lIns="91425" tIns="45700" rIns="91425" bIns="45700" anchor="t" anchorCtr="0">
            <a:spAutoFit/>
          </a:bodyPr>
          <a:lstStyle/>
          <a:p>
            <a:pPr marL="114300" indent="0" algn="ctr">
              <a:buNone/>
            </a:pPr>
            <a:r>
              <a:rPr lang="en-IN" sz="7200" b="1" u="sng" dirty="0">
                <a:latin typeface="Times New Roman" panose="02020603050405020304" pitchFamily="18" charset="0"/>
                <a:cs typeface="Times New Roman" panose="02020603050405020304" pitchFamily="18" charset="0"/>
              </a:rPr>
              <a:t>Accuracy For </a:t>
            </a:r>
            <a:r>
              <a:rPr lang="en-IN" sz="7200" b="1" u="sng" dirty="0" smtClean="0">
                <a:latin typeface="Times New Roman" panose="02020603050405020304" pitchFamily="18" charset="0"/>
                <a:cs typeface="Times New Roman" panose="02020603050405020304" pitchFamily="18" charset="0"/>
              </a:rPr>
              <a:t>RNN/LSTM</a:t>
            </a:r>
            <a:endParaRPr lang="en-IN" sz="7200" b="1" u="sng" dirty="0">
              <a:latin typeface="Times New Roman" panose="02020603050405020304" pitchFamily="18" charset="0"/>
              <a:cs typeface="Times New Roman" panose="02020603050405020304" pitchFamily="18" charset="0"/>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4" name="Table 3"/>
          <p:cNvGraphicFramePr>
            <a:graphicFrameLocks noGrp="1"/>
          </p:cNvGraphicFramePr>
          <p:nvPr>
            <p:extLst>
              <p:ext uri="{D42A27DB-BD31-4B8C-83A1-F6EECF244321}">
                <p14:modId xmlns:p14="http://schemas.microsoft.com/office/powerpoint/2010/main" val="1379222164"/>
              </p:ext>
            </p:extLst>
          </p:nvPr>
        </p:nvGraphicFramePr>
        <p:xfrm>
          <a:off x="1510146" y="3752312"/>
          <a:ext cx="14270181" cy="2769010"/>
        </p:xfrm>
        <a:graphic>
          <a:graphicData uri="http://schemas.openxmlformats.org/drawingml/2006/table">
            <a:tbl>
              <a:tblPr firstRow="1" bandRow="1">
                <a:tableStyleId>{5C22544A-7EE6-4342-B048-85BDC9FD1C3A}</a:tableStyleId>
              </a:tblPr>
              <a:tblGrid>
                <a:gridCol w="4114799">
                  <a:extLst>
                    <a:ext uri="{9D8B030D-6E8A-4147-A177-3AD203B41FA5}">
                      <a16:colId xmlns:a16="http://schemas.microsoft.com/office/drawing/2014/main" val="1100123787"/>
                    </a:ext>
                  </a:extLst>
                </a:gridCol>
                <a:gridCol w="2479964">
                  <a:extLst>
                    <a:ext uri="{9D8B030D-6E8A-4147-A177-3AD203B41FA5}">
                      <a16:colId xmlns:a16="http://schemas.microsoft.com/office/drawing/2014/main" val="3042337652"/>
                    </a:ext>
                  </a:extLst>
                </a:gridCol>
                <a:gridCol w="2507673">
                  <a:extLst>
                    <a:ext uri="{9D8B030D-6E8A-4147-A177-3AD203B41FA5}">
                      <a16:colId xmlns:a16="http://schemas.microsoft.com/office/drawing/2014/main" val="246338184"/>
                    </a:ext>
                  </a:extLst>
                </a:gridCol>
                <a:gridCol w="2535382">
                  <a:extLst>
                    <a:ext uri="{9D8B030D-6E8A-4147-A177-3AD203B41FA5}">
                      <a16:colId xmlns:a16="http://schemas.microsoft.com/office/drawing/2014/main" val="1296407863"/>
                    </a:ext>
                  </a:extLst>
                </a:gridCol>
                <a:gridCol w="2632363">
                  <a:extLst>
                    <a:ext uri="{9D8B030D-6E8A-4147-A177-3AD203B41FA5}">
                      <a16:colId xmlns:a16="http://schemas.microsoft.com/office/drawing/2014/main" val="759630168"/>
                    </a:ext>
                  </a:extLst>
                </a:gridCol>
              </a:tblGrid>
              <a:tr h="1172708">
                <a:tc>
                  <a:txBody>
                    <a:bodyPr/>
                    <a:lstStyle/>
                    <a:p>
                      <a:r>
                        <a:rPr lang="en-US" sz="3200" dirty="0" smtClean="0"/>
                        <a:t>MODEL/TEST</a:t>
                      </a:r>
                      <a:r>
                        <a:rPr lang="en-US" sz="3200" baseline="0" dirty="0" smtClean="0"/>
                        <a:t> SIZE</a:t>
                      </a:r>
                      <a:endParaRPr lang="en-IN" sz="3200" dirty="0"/>
                    </a:p>
                  </a:txBody>
                  <a:tcPr/>
                </a:tc>
                <a:tc>
                  <a:txBody>
                    <a:bodyPr/>
                    <a:lstStyle/>
                    <a:p>
                      <a:r>
                        <a:rPr lang="en-US" sz="3200" dirty="0" smtClean="0"/>
                        <a:t>0.2</a:t>
                      </a:r>
                      <a:endParaRPr lang="en-IN" sz="3200" dirty="0"/>
                    </a:p>
                  </a:txBody>
                  <a:tcPr/>
                </a:tc>
                <a:tc>
                  <a:txBody>
                    <a:bodyPr/>
                    <a:lstStyle/>
                    <a:p>
                      <a:r>
                        <a:rPr lang="en-US" sz="3200" dirty="0" smtClean="0"/>
                        <a:t>0.25</a:t>
                      </a:r>
                      <a:endParaRPr lang="en-IN" sz="3200" dirty="0"/>
                    </a:p>
                  </a:txBody>
                  <a:tcPr/>
                </a:tc>
                <a:tc>
                  <a:txBody>
                    <a:bodyPr/>
                    <a:lstStyle/>
                    <a:p>
                      <a:r>
                        <a:rPr lang="en-US" sz="3200" dirty="0" smtClean="0"/>
                        <a:t>0.3</a:t>
                      </a:r>
                      <a:endParaRPr lang="en-IN" sz="3200" dirty="0"/>
                    </a:p>
                  </a:txBody>
                  <a:tcPr/>
                </a:tc>
                <a:tc>
                  <a:txBody>
                    <a:bodyPr/>
                    <a:lstStyle/>
                    <a:p>
                      <a:r>
                        <a:rPr lang="en-US" sz="3200" dirty="0" smtClean="0"/>
                        <a:t>0.33</a:t>
                      </a:r>
                      <a:endParaRPr lang="en-IN" sz="3200" dirty="0"/>
                    </a:p>
                  </a:txBody>
                  <a:tcPr/>
                </a:tc>
                <a:extLst>
                  <a:ext uri="{0D108BD9-81ED-4DB2-BD59-A6C34878D82A}">
                    <a16:rowId xmlns:a16="http://schemas.microsoft.com/office/drawing/2014/main" val="2535524823"/>
                  </a:ext>
                </a:extLst>
              </a:tr>
              <a:tr h="798151">
                <a:tc>
                  <a:txBody>
                    <a:bodyPr/>
                    <a:lstStyle/>
                    <a:p>
                      <a:r>
                        <a:rPr lang="en-US" sz="3200" dirty="0" smtClean="0"/>
                        <a:t>RNN</a:t>
                      </a:r>
                      <a:endParaRPr lang="en-IN" sz="3200" dirty="0"/>
                    </a:p>
                  </a:txBody>
                  <a:tcPr/>
                </a:tc>
                <a:tc>
                  <a:txBody>
                    <a:bodyPr/>
                    <a:lstStyle/>
                    <a:p>
                      <a:r>
                        <a:rPr lang="en-US" sz="3200" dirty="0" smtClean="0"/>
                        <a:t>83.2%</a:t>
                      </a:r>
                      <a:endParaRPr lang="en-IN" sz="3200" dirty="0"/>
                    </a:p>
                  </a:txBody>
                  <a:tcPr/>
                </a:tc>
                <a:tc>
                  <a:txBody>
                    <a:bodyPr/>
                    <a:lstStyle/>
                    <a:p>
                      <a:r>
                        <a:rPr lang="en-US" sz="3200" dirty="0" smtClean="0"/>
                        <a:t>82.8%</a:t>
                      </a:r>
                      <a:endParaRPr lang="en-IN" sz="3200" dirty="0"/>
                    </a:p>
                  </a:txBody>
                  <a:tcPr/>
                </a:tc>
                <a:tc>
                  <a:txBody>
                    <a:bodyPr/>
                    <a:lstStyle/>
                    <a:p>
                      <a:r>
                        <a:rPr lang="en-US" sz="3200" dirty="0" smtClean="0"/>
                        <a:t>83.1%</a:t>
                      </a:r>
                      <a:endParaRPr lang="en-IN" sz="3200" dirty="0"/>
                    </a:p>
                  </a:txBody>
                  <a:tcPr/>
                </a:tc>
                <a:tc>
                  <a:txBody>
                    <a:bodyPr/>
                    <a:lstStyle/>
                    <a:p>
                      <a:r>
                        <a:rPr lang="en-US" sz="3200" dirty="0" smtClean="0"/>
                        <a:t>82.1%</a:t>
                      </a:r>
                      <a:endParaRPr lang="en-IN" sz="3200" dirty="0"/>
                    </a:p>
                  </a:txBody>
                  <a:tcPr/>
                </a:tc>
                <a:extLst>
                  <a:ext uri="{0D108BD9-81ED-4DB2-BD59-A6C34878D82A}">
                    <a16:rowId xmlns:a16="http://schemas.microsoft.com/office/drawing/2014/main" val="4063318841"/>
                  </a:ext>
                </a:extLst>
              </a:tr>
              <a:tr h="798151">
                <a:tc>
                  <a:txBody>
                    <a:bodyPr/>
                    <a:lstStyle/>
                    <a:p>
                      <a:r>
                        <a:rPr lang="en-US" sz="3200" dirty="0" smtClean="0"/>
                        <a:t>LSTM</a:t>
                      </a:r>
                      <a:endParaRPr lang="en-IN" sz="3200" dirty="0"/>
                    </a:p>
                  </a:txBody>
                  <a:tcPr/>
                </a:tc>
                <a:tc>
                  <a:txBody>
                    <a:bodyPr/>
                    <a:lstStyle/>
                    <a:p>
                      <a:r>
                        <a:rPr lang="en-US" sz="3200" dirty="0" smtClean="0"/>
                        <a:t>83%</a:t>
                      </a:r>
                      <a:endParaRPr lang="en-IN" sz="3200" dirty="0"/>
                    </a:p>
                  </a:txBody>
                  <a:tcPr/>
                </a:tc>
                <a:tc>
                  <a:txBody>
                    <a:bodyPr/>
                    <a:lstStyle/>
                    <a:p>
                      <a:r>
                        <a:rPr lang="en-US" sz="3200" dirty="0" smtClean="0"/>
                        <a:t>81.2%</a:t>
                      </a:r>
                      <a:endParaRPr lang="en-IN" sz="3200" dirty="0"/>
                    </a:p>
                  </a:txBody>
                  <a:tcPr/>
                </a:tc>
                <a:tc>
                  <a:txBody>
                    <a:bodyPr/>
                    <a:lstStyle/>
                    <a:p>
                      <a:r>
                        <a:rPr lang="en-US" sz="3200" dirty="0" smtClean="0"/>
                        <a:t>81%</a:t>
                      </a:r>
                      <a:endParaRPr lang="en-IN" sz="3200" dirty="0"/>
                    </a:p>
                  </a:txBody>
                  <a:tcPr/>
                </a:tc>
                <a:tc>
                  <a:txBody>
                    <a:bodyPr/>
                    <a:lstStyle/>
                    <a:p>
                      <a:r>
                        <a:rPr lang="en-US" sz="3200" smtClean="0"/>
                        <a:t>80%</a:t>
                      </a:r>
                      <a:endParaRPr lang="en-IN" sz="3200" dirty="0"/>
                    </a:p>
                  </a:txBody>
                  <a:tcPr/>
                </a:tc>
                <a:extLst>
                  <a:ext uri="{0D108BD9-81ED-4DB2-BD59-A6C34878D82A}">
                    <a16:rowId xmlns:a16="http://schemas.microsoft.com/office/drawing/2014/main" val="3672313168"/>
                  </a:ext>
                </a:extLst>
              </a:tr>
            </a:tbl>
          </a:graphicData>
        </a:graphic>
      </p:graphicFrame>
    </p:spTree>
    <p:extLst>
      <p:ext uri="{BB962C8B-B14F-4D97-AF65-F5344CB8AC3E}">
        <p14:creationId xmlns:p14="http://schemas.microsoft.com/office/powerpoint/2010/main" val="4293213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460375" y="553311"/>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4" name="Google Shape;194;p21"/>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800" y="1028700"/>
            <a:ext cx="160020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Frontend  </a:t>
            </a:r>
            <a:endParaRPr sz="7200" b="1" u="sng"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2365923"/>
            <a:ext cx="16002000" cy="6630344"/>
          </a:xfrm>
          <a:prstGeom prst="rect">
            <a:avLst/>
          </a:prstGeom>
        </p:spPr>
      </p:pic>
      <p:sp>
        <p:nvSpPr>
          <p:cNvPr id="3" name="TextBox 2"/>
          <p:cNvSpPr txBox="1"/>
          <p:nvPr/>
        </p:nvSpPr>
        <p:spPr>
          <a:xfrm>
            <a:off x="5171177" y="9132890"/>
            <a:ext cx="8001000" cy="553998"/>
          </a:xfrm>
          <a:prstGeom prst="rect">
            <a:avLst/>
          </a:prstGeom>
          <a:noFill/>
        </p:spPr>
        <p:txBody>
          <a:bodyPr wrap="square" rtlCol="0">
            <a:spAutoFit/>
          </a:bodyPr>
          <a:lstStyle/>
          <a:p>
            <a:r>
              <a:rPr lang="en-IN" sz="3000" dirty="0"/>
              <a:t>Model Predicting as Not </a:t>
            </a:r>
            <a:r>
              <a:rPr lang="en-IN" sz="3000" dirty="0" err="1"/>
              <a:t>CyberBullying</a:t>
            </a:r>
            <a:endParaRPr lang="en-IN" sz="3000" dirty="0"/>
          </a:p>
        </p:txBody>
      </p:sp>
    </p:spTree>
    <p:extLst>
      <p:ext uri="{BB962C8B-B14F-4D97-AF65-F5344CB8AC3E}">
        <p14:creationId xmlns:p14="http://schemas.microsoft.com/office/powerpoint/2010/main" val="4091161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460375" y="553311"/>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4" name="Google Shape;194;p21"/>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800" y="1028700"/>
            <a:ext cx="160020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Frontend  </a:t>
            </a:r>
            <a:endParaRPr sz="7200" b="1" u="sng"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TextBox 2"/>
          <p:cNvSpPr txBox="1"/>
          <p:nvPr/>
        </p:nvSpPr>
        <p:spPr>
          <a:xfrm>
            <a:off x="5171177" y="9132890"/>
            <a:ext cx="8001000" cy="553998"/>
          </a:xfrm>
          <a:prstGeom prst="rect">
            <a:avLst/>
          </a:prstGeom>
          <a:noFill/>
        </p:spPr>
        <p:txBody>
          <a:bodyPr wrap="square" rtlCol="0">
            <a:spAutoFit/>
          </a:bodyPr>
          <a:lstStyle/>
          <a:p>
            <a:r>
              <a:rPr lang="en-IN" sz="3000" dirty="0"/>
              <a:t>Model Predicting as </a:t>
            </a:r>
            <a:r>
              <a:rPr lang="en-IN" sz="3000" dirty="0" err="1"/>
              <a:t>CyberBullying</a:t>
            </a:r>
            <a:endParaRPr lang="en-IN" sz="30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2192572"/>
            <a:ext cx="15841287" cy="6790404"/>
          </a:xfrm>
          <a:prstGeom prst="rect">
            <a:avLst/>
          </a:prstGeom>
        </p:spPr>
      </p:pic>
    </p:spTree>
    <p:extLst>
      <p:ext uri="{BB962C8B-B14F-4D97-AF65-F5344CB8AC3E}">
        <p14:creationId xmlns:p14="http://schemas.microsoft.com/office/powerpoint/2010/main" val="3570769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220" name="Google Shape;220;p23"/>
          <p:cNvGrpSpPr/>
          <p:nvPr/>
        </p:nvGrpSpPr>
        <p:grpSpPr>
          <a:xfrm>
            <a:off x="535996" y="436025"/>
            <a:ext cx="17135475" cy="9256578"/>
            <a:chOff x="0" y="-28575"/>
            <a:chExt cx="4513047" cy="2437946"/>
          </a:xfrm>
        </p:grpSpPr>
        <p:sp>
          <p:nvSpPr>
            <p:cNvPr id="221" name="Google Shape;221;p23"/>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222" name="Google Shape;222;p23"/>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dirty="0">
                <a:solidFill>
                  <a:schemeClr val="dk1"/>
                </a:solidFill>
                <a:latin typeface="Calibri"/>
                <a:ea typeface="Calibri"/>
                <a:cs typeface="Calibri"/>
                <a:sym typeface="Calibri"/>
              </a:endParaRPr>
            </a:p>
          </p:txBody>
        </p:sp>
      </p:grpSp>
      <p:sp>
        <p:nvSpPr>
          <p:cNvPr id="223" name="Google Shape;223;p23"/>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4" name="Google Shape;224;p23"/>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7" name="Google Shape;227;p23"/>
          <p:cNvSpPr txBox="1"/>
          <p:nvPr/>
        </p:nvSpPr>
        <p:spPr>
          <a:xfrm>
            <a:off x="1066799" y="840859"/>
            <a:ext cx="16289394"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u="sng" dirty="0" smtClean="0">
                <a:solidFill>
                  <a:schemeClr val="dk1"/>
                </a:solidFill>
                <a:latin typeface="Times New Roman"/>
                <a:ea typeface="Times New Roman"/>
                <a:cs typeface="Times New Roman"/>
                <a:sym typeface="Times New Roman"/>
              </a:rPr>
              <a:t>Software Requirements</a:t>
            </a:r>
            <a:endParaRPr sz="7200" b="1" u="sng" dirty="0">
              <a:latin typeface="Times New Roman"/>
              <a:ea typeface="Times New Roman"/>
              <a:cs typeface="Times New Roman"/>
              <a:sym typeface="Times New Roman"/>
            </a:endParaRPr>
          </a:p>
        </p:txBody>
      </p:sp>
      <p:sp>
        <p:nvSpPr>
          <p:cNvPr id="2" name="TextBox 1"/>
          <p:cNvSpPr txBox="1"/>
          <p:nvPr/>
        </p:nvSpPr>
        <p:spPr>
          <a:xfrm>
            <a:off x="851272" y="2337484"/>
            <a:ext cx="16504921" cy="7109639"/>
          </a:xfrm>
          <a:prstGeom prst="rect">
            <a:avLst/>
          </a:prstGeom>
          <a:noFill/>
        </p:spPr>
        <p:txBody>
          <a:bodyPr wrap="square" rtlCol="0">
            <a:spAutoFit/>
          </a:bodyPr>
          <a:lstStyle/>
          <a:p>
            <a:r>
              <a:rPr lang="en-IN" sz="2400" dirty="0" smtClean="0"/>
              <a:t>1. </a:t>
            </a:r>
            <a:r>
              <a:rPr lang="en-IN" sz="2400" b="1" u="sng" dirty="0" smtClean="0"/>
              <a:t>Programming </a:t>
            </a:r>
            <a:r>
              <a:rPr lang="en-IN" sz="2400" b="1" u="sng" dirty="0"/>
              <a:t>Languages and </a:t>
            </a:r>
            <a:r>
              <a:rPr lang="en-IN" sz="2400" b="1" u="sng" dirty="0" smtClean="0"/>
              <a:t>Frameworks</a:t>
            </a:r>
            <a:r>
              <a:rPr lang="en-IN" sz="2400" dirty="0" smtClean="0"/>
              <a:t>: Python </a:t>
            </a:r>
            <a:r>
              <a:rPr lang="en-IN" sz="2400" dirty="0"/>
              <a:t>(for data processing, model development, and training</a:t>
            </a:r>
            <a:r>
              <a:rPr lang="en-IN" sz="2400" dirty="0" smtClean="0"/>
              <a:t>).</a:t>
            </a:r>
          </a:p>
          <a:p>
            <a:r>
              <a:rPr lang="en-IN" sz="2400" dirty="0"/>
              <a:t/>
            </a:r>
            <a:br>
              <a:rPr lang="en-IN" sz="2400" dirty="0"/>
            </a:br>
            <a:r>
              <a:rPr lang="en-IN" sz="2400" dirty="0"/>
              <a:t>2. </a:t>
            </a:r>
            <a:r>
              <a:rPr lang="en-IN" sz="2400" b="1" u="sng" dirty="0"/>
              <a:t>Development Tools</a:t>
            </a:r>
            <a:r>
              <a:rPr lang="en-IN" sz="2400" dirty="0"/>
              <a:t>:</a:t>
            </a:r>
            <a:br>
              <a:rPr lang="en-IN" sz="2400" dirty="0"/>
            </a:br>
            <a:r>
              <a:rPr lang="en-IN" sz="2400" dirty="0" smtClean="0"/>
              <a:t>    - </a:t>
            </a:r>
            <a:r>
              <a:rPr lang="en-IN" sz="2400" dirty="0"/>
              <a:t>Google COLAB or an integrated development environment (IDE) like VS Code for coding and testing.</a:t>
            </a:r>
            <a:br>
              <a:rPr lang="en-IN" sz="2400" dirty="0"/>
            </a:br>
            <a:r>
              <a:rPr lang="en-IN" sz="2400" dirty="0" smtClean="0"/>
              <a:t>    - </a:t>
            </a:r>
            <a:r>
              <a:rPr lang="en-IN" sz="2400" dirty="0"/>
              <a:t>APIs for web scraping or social media API integration for data collection.</a:t>
            </a:r>
            <a:br>
              <a:rPr lang="en-IN" sz="2400" dirty="0"/>
            </a:br>
            <a:r>
              <a:rPr lang="en-IN" sz="2400" dirty="0"/>
              <a:t/>
            </a:r>
            <a:br>
              <a:rPr lang="en-IN" sz="2400" dirty="0"/>
            </a:br>
            <a:r>
              <a:rPr lang="en-IN" sz="2400" dirty="0"/>
              <a:t>3. </a:t>
            </a:r>
            <a:r>
              <a:rPr lang="en-IN" sz="2400" b="1" u="sng" dirty="0" smtClean="0"/>
              <a:t>Libraries for Data Processing and Analysis</a:t>
            </a:r>
            <a:r>
              <a:rPr lang="en-IN" sz="2400" dirty="0" smtClean="0"/>
              <a:t>:</a:t>
            </a:r>
            <a:r>
              <a:rPr lang="en-IN" sz="2400" dirty="0"/>
              <a:t/>
            </a:r>
            <a:br>
              <a:rPr lang="en-IN" sz="2400" dirty="0"/>
            </a:br>
            <a:r>
              <a:rPr lang="en-IN" sz="2400" dirty="0" smtClean="0"/>
              <a:t>    - </a:t>
            </a:r>
            <a:r>
              <a:rPr lang="en-IN" sz="2400" dirty="0"/>
              <a:t>Pandas and </a:t>
            </a:r>
            <a:r>
              <a:rPr lang="en-IN" sz="2400" dirty="0" err="1"/>
              <a:t>NumPy</a:t>
            </a:r>
            <a:r>
              <a:rPr lang="en-IN" sz="2400" dirty="0"/>
              <a:t> (for data manipulation and numerical operations).</a:t>
            </a:r>
            <a:br>
              <a:rPr lang="en-IN" sz="2400" dirty="0"/>
            </a:br>
            <a:r>
              <a:rPr lang="en-IN" sz="2400" dirty="0" smtClean="0"/>
              <a:t>    - </a:t>
            </a:r>
            <a:r>
              <a:rPr lang="en-IN" sz="2400" dirty="0"/>
              <a:t>NLTK or </a:t>
            </a:r>
            <a:r>
              <a:rPr lang="en-IN" sz="2400" dirty="0" err="1"/>
              <a:t>SpaCy</a:t>
            </a:r>
            <a:r>
              <a:rPr lang="en-IN" sz="2400" dirty="0"/>
              <a:t> (for text </a:t>
            </a:r>
            <a:r>
              <a:rPr lang="en-IN" sz="2400" dirty="0" err="1"/>
              <a:t>preprocessing</a:t>
            </a:r>
            <a:r>
              <a:rPr lang="en-IN" sz="2400" dirty="0"/>
              <a:t>, tokenization, and normalization).</a:t>
            </a:r>
            <a:br>
              <a:rPr lang="en-IN" sz="2400" dirty="0"/>
            </a:br>
            <a:r>
              <a:rPr lang="en-IN" sz="2400" dirty="0"/>
              <a:t/>
            </a:r>
            <a:br>
              <a:rPr lang="en-IN" sz="2400" dirty="0"/>
            </a:br>
            <a:r>
              <a:rPr lang="en-IN" sz="2400" dirty="0"/>
              <a:t>4. </a:t>
            </a:r>
            <a:r>
              <a:rPr lang="en-IN" sz="2400" b="1" u="sng" dirty="0"/>
              <a:t>Deep Learning </a:t>
            </a:r>
            <a:r>
              <a:rPr lang="en-IN" sz="2400" b="1" u="sng" dirty="0" smtClean="0"/>
              <a:t>Libraries</a:t>
            </a:r>
            <a:r>
              <a:rPr lang="en-IN" sz="2400" dirty="0" smtClean="0"/>
              <a:t>: </a:t>
            </a:r>
            <a:r>
              <a:rPr lang="en-IN" sz="2400" dirty="0" err="1" smtClean="0"/>
              <a:t>TensorFlow</a:t>
            </a:r>
            <a:r>
              <a:rPr lang="en-IN" sz="2400" dirty="0" smtClean="0"/>
              <a:t> &amp; Libraries </a:t>
            </a:r>
            <a:r>
              <a:rPr lang="en-IN" sz="2400" dirty="0"/>
              <a:t>for hybrid architecture integration, such as </a:t>
            </a:r>
            <a:r>
              <a:rPr lang="en-IN" sz="2400" dirty="0" err="1"/>
              <a:t>Keras</a:t>
            </a:r>
            <a:r>
              <a:rPr lang="en-IN" sz="2400" dirty="0"/>
              <a:t> while using </a:t>
            </a:r>
            <a:r>
              <a:rPr lang="en-IN" sz="2400" dirty="0" err="1"/>
              <a:t>TensorFlow</a:t>
            </a:r>
            <a:r>
              <a:rPr lang="en-IN" sz="2400" dirty="0"/>
              <a:t>.</a:t>
            </a:r>
            <a:br>
              <a:rPr lang="en-IN" sz="2400" dirty="0"/>
            </a:br>
            <a:r>
              <a:rPr lang="en-IN" sz="2400" dirty="0"/>
              <a:t/>
            </a:r>
            <a:br>
              <a:rPr lang="en-IN" sz="2400" dirty="0"/>
            </a:br>
            <a:r>
              <a:rPr lang="en-IN" sz="2400" dirty="0"/>
              <a:t>5</a:t>
            </a:r>
            <a:r>
              <a:rPr lang="en-IN" sz="2400" b="1" dirty="0"/>
              <a:t>. </a:t>
            </a:r>
            <a:r>
              <a:rPr lang="en-IN" sz="2400" b="1" u="sng" dirty="0"/>
              <a:t>Visualization </a:t>
            </a:r>
            <a:r>
              <a:rPr lang="en-IN" sz="2400" b="1" u="sng" dirty="0" smtClean="0"/>
              <a:t>Tools</a:t>
            </a:r>
            <a:r>
              <a:rPr lang="en-IN" sz="2400" dirty="0" smtClean="0"/>
              <a:t>: </a:t>
            </a:r>
            <a:r>
              <a:rPr lang="en-IN" sz="2400" dirty="0" err="1" smtClean="0"/>
              <a:t>Matplotlib</a:t>
            </a:r>
            <a:r>
              <a:rPr lang="en-IN" sz="2400" dirty="0"/>
              <a:t>, </a:t>
            </a:r>
            <a:r>
              <a:rPr lang="en-IN" sz="2400" dirty="0" err="1"/>
              <a:t>Seaborn</a:t>
            </a:r>
            <a:r>
              <a:rPr lang="en-IN" sz="2400" dirty="0"/>
              <a:t>, or </a:t>
            </a:r>
            <a:r>
              <a:rPr lang="en-IN" sz="2400" dirty="0" err="1"/>
              <a:t>Plotly</a:t>
            </a:r>
            <a:r>
              <a:rPr lang="en-IN" sz="2400" dirty="0"/>
              <a:t> (for visualizing model performance and comparative analysis).</a:t>
            </a:r>
            <a:br>
              <a:rPr lang="en-IN" sz="2400" dirty="0"/>
            </a:br>
            <a:r>
              <a:rPr lang="en-IN" sz="2400" dirty="0"/>
              <a:t/>
            </a:r>
            <a:br>
              <a:rPr lang="en-IN" sz="2400" dirty="0"/>
            </a:br>
            <a:r>
              <a:rPr lang="en-IN" sz="2400" dirty="0"/>
              <a:t>6. </a:t>
            </a:r>
            <a:r>
              <a:rPr lang="en-IN" sz="2400" b="1" u="sng" dirty="0"/>
              <a:t>Testing </a:t>
            </a:r>
            <a:r>
              <a:rPr lang="en-IN" sz="2400" b="1" u="sng" dirty="0" smtClean="0"/>
              <a:t>Tools</a:t>
            </a:r>
            <a:r>
              <a:rPr lang="en-IN" sz="2400" dirty="0" smtClean="0"/>
              <a:t>: </a:t>
            </a:r>
            <a:r>
              <a:rPr lang="en-IN" sz="2400" dirty="0" err="1" smtClean="0"/>
              <a:t>Scikit</a:t>
            </a:r>
            <a:r>
              <a:rPr lang="en-IN" sz="2400" dirty="0" smtClean="0"/>
              <a:t>-learn </a:t>
            </a:r>
            <a:r>
              <a:rPr lang="en-IN" sz="2400" dirty="0"/>
              <a:t>(for performance metrics and model validation).</a:t>
            </a:r>
            <a:br>
              <a:rPr lang="en-IN" sz="2400" dirty="0"/>
            </a:br>
            <a:r>
              <a:rPr lang="en-IN" sz="2400" dirty="0"/>
              <a:t/>
            </a:r>
            <a:br>
              <a:rPr lang="en-IN" sz="2400" dirty="0"/>
            </a:br>
            <a:r>
              <a:rPr lang="en-IN" sz="2400" dirty="0"/>
              <a:t>7. </a:t>
            </a:r>
            <a:r>
              <a:rPr lang="en-IN" sz="2400" b="1" u="sng" dirty="0"/>
              <a:t>Hardware </a:t>
            </a:r>
            <a:r>
              <a:rPr lang="en-IN" sz="2400" b="1" u="sng" dirty="0" smtClean="0"/>
              <a:t>Requirements</a:t>
            </a:r>
            <a:r>
              <a:rPr lang="en-IN" sz="2400" dirty="0" smtClean="0"/>
              <a:t>: High-performance </a:t>
            </a:r>
            <a:r>
              <a:rPr lang="en-IN" sz="2400" dirty="0"/>
              <a:t>computing resources with GPUs are used to efficiently train the deep learning model.</a:t>
            </a:r>
          </a:p>
        </p:txBody>
      </p:sp>
    </p:spTree>
    <p:extLst>
      <p:ext uri="{BB962C8B-B14F-4D97-AF65-F5344CB8AC3E}">
        <p14:creationId xmlns:p14="http://schemas.microsoft.com/office/powerpoint/2010/main" val="4076538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grpSp>
        <p:nvGrpSpPr>
          <p:cNvPr id="207" name="Google Shape;207;p22"/>
          <p:cNvGrpSpPr/>
          <p:nvPr/>
        </p:nvGrpSpPr>
        <p:grpSpPr>
          <a:xfrm>
            <a:off x="576263" y="460963"/>
            <a:ext cx="17135475" cy="9256578"/>
            <a:chOff x="0" y="-28575"/>
            <a:chExt cx="4513047" cy="2437946"/>
          </a:xfrm>
        </p:grpSpPr>
        <p:sp>
          <p:nvSpPr>
            <p:cNvPr id="208" name="Google Shape;208;p22"/>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209" name="Google Shape;209;p22"/>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210" name="Google Shape;210;p22"/>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11" name="Google Shape;211;p22"/>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12" name="Google Shape;212;p22"/>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213" name="Google Shape;213;p22"/>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214" name="Google Shape;214;p22"/>
          <p:cNvSpPr txBox="1"/>
          <p:nvPr/>
        </p:nvSpPr>
        <p:spPr>
          <a:xfrm>
            <a:off x="1153800" y="1289700"/>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Conclusion</a:t>
            </a:r>
            <a:endParaRPr sz="7200" b="1" u="sng" dirty="0">
              <a:latin typeface="Times New Roman"/>
              <a:ea typeface="Times New Roman"/>
              <a:cs typeface="Times New Roman"/>
              <a:sym typeface="Times New Roman"/>
            </a:endParaRPr>
          </a:p>
        </p:txBody>
      </p:sp>
      <p:sp>
        <p:nvSpPr>
          <p:cNvPr id="215" name="Google Shape;215;p22"/>
          <p:cNvSpPr txBox="1"/>
          <p:nvPr/>
        </p:nvSpPr>
        <p:spPr>
          <a:xfrm>
            <a:off x="1066809" y="2734280"/>
            <a:ext cx="16383000" cy="4710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Cyberbullying, a pervasive issue in the digital age, poses significant threats to individuals, especially adolescents. Traditional methods often struggle to detect subtle forms of cyberbullying.</a:t>
            </a:r>
            <a:endParaRPr sz="3000">
              <a:latin typeface="Times New Roman"/>
              <a:ea typeface="Times New Roman"/>
              <a:cs typeface="Times New Roman"/>
              <a:sym typeface="Times New Roman"/>
            </a:endParaRPr>
          </a:p>
          <a:p>
            <a:pPr marL="0" marR="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Deep learning, particularly Recurrent Neural Networks (RNNs) and hybrid models combining RNNs and Convolutional Neural Networks (CNNs), offer a promising solution. RNNs effectively capture long-term dependencies within text, while CNNs extract local features. These hybrid models can accurately identify cyberbullying patterns, even in complex and evolving online interactions.</a:t>
            </a:r>
            <a:endParaRPr sz="3000">
              <a:latin typeface="Times New Roman"/>
              <a:ea typeface="Times New Roman"/>
              <a:cs typeface="Times New Roman"/>
              <a:sym typeface="Times New Roman"/>
            </a:endParaRPr>
          </a:p>
          <a:p>
            <a:pPr marL="0" marR="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By training these models on large datasets and fine-tuning their hyperparameters, we can achieve state-of-the-art performance in cyberbullying detection. This enables us to create safer online environments and protect individuals from the harmful effects of cyberbullying.</a:t>
            </a:r>
            <a:endParaRPr sz="3000">
              <a:latin typeface="Times New Roman"/>
              <a:ea typeface="Times New Roman"/>
              <a:cs typeface="Times New Roman"/>
              <a:sym typeface="Times New Roman"/>
            </a:endParaRPr>
          </a:p>
          <a:p>
            <a:pPr marL="0" marR="0" lvl="0" indent="0" algn="just" rtl="0">
              <a:spcBef>
                <a:spcPts val="0"/>
              </a:spcBef>
              <a:spcAft>
                <a:spcPts val="0"/>
              </a:spcAft>
              <a:buNone/>
            </a:pPr>
            <a:endParaRPr sz="30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220" name="Google Shape;220;p23"/>
          <p:cNvGrpSpPr/>
          <p:nvPr/>
        </p:nvGrpSpPr>
        <p:grpSpPr>
          <a:xfrm>
            <a:off x="576263" y="460963"/>
            <a:ext cx="17135475" cy="9256578"/>
            <a:chOff x="0" y="-28575"/>
            <a:chExt cx="4513047" cy="2437946"/>
          </a:xfrm>
        </p:grpSpPr>
        <p:sp>
          <p:nvSpPr>
            <p:cNvPr id="221" name="Google Shape;221;p23"/>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222" name="Google Shape;222;p23"/>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223" name="Google Shape;223;p23"/>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4" name="Google Shape;224;p23"/>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5" name="Google Shape;225;p23"/>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226" name="Google Shape;226;p23"/>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227" name="Google Shape;227;p23"/>
          <p:cNvSpPr txBox="1"/>
          <p:nvPr/>
        </p:nvSpPr>
        <p:spPr>
          <a:xfrm>
            <a:off x="1066800" y="1028700"/>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Team Members</a:t>
            </a:r>
            <a:endParaRPr sz="7200" b="1" u="sng" dirty="0">
              <a:latin typeface="Times New Roman"/>
              <a:ea typeface="Times New Roman"/>
              <a:cs typeface="Times New Roman"/>
              <a:sym typeface="Times New Roman"/>
            </a:endParaRPr>
          </a:p>
        </p:txBody>
      </p:sp>
      <p:sp>
        <p:nvSpPr>
          <p:cNvPr id="228" name="Google Shape;228;p23"/>
          <p:cNvSpPr txBox="1"/>
          <p:nvPr/>
        </p:nvSpPr>
        <p:spPr>
          <a:xfrm>
            <a:off x="1219200" y="2552700"/>
            <a:ext cx="16002000" cy="2401200"/>
          </a:xfrm>
          <a:prstGeom prst="rect">
            <a:avLst/>
          </a:prstGeom>
          <a:noFill/>
          <a:ln>
            <a:noFill/>
          </a:ln>
        </p:spPr>
        <p:txBody>
          <a:bodyPr spcFirstLastPara="1" wrap="square" lIns="91425" tIns="45700" rIns="91425" bIns="45700" anchor="t" anchorCtr="0">
            <a:spAutoFit/>
          </a:bodyPr>
          <a:lstStyle/>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Janvi Singh</a:t>
            </a:r>
            <a:endParaRPr sz="3000">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Praneetha Sai</a:t>
            </a:r>
            <a:endParaRPr sz="3000">
              <a:solidFill>
                <a:schemeClr val="dk1"/>
              </a:solidFill>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Dona Krishna sai</a:t>
            </a:r>
            <a:endParaRPr sz="3000">
              <a:solidFill>
                <a:schemeClr val="dk1"/>
              </a:solidFill>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Ayush Srivastava</a:t>
            </a:r>
            <a:endParaRPr sz="3000">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Kalpesh Mahajan</a:t>
            </a:r>
            <a:endParaRPr sz="30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02" name="Google Shape;102;p14"/>
          <p:cNvGrpSpPr/>
          <p:nvPr/>
        </p:nvGrpSpPr>
        <p:grpSpPr>
          <a:xfrm>
            <a:off x="500063" y="460963"/>
            <a:ext cx="17135588" cy="9256637"/>
            <a:chOff x="0" y="-28575"/>
            <a:chExt cx="4513047" cy="2437946"/>
          </a:xfrm>
        </p:grpSpPr>
        <p:sp>
          <p:nvSpPr>
            <p:cNvPr id="103" name="Google Shape;103;p14"/>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04" name="Google Shape;104;p14"/>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5" name="Google Shape;105;p14"/>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06" name="Google Shape;106;p14"/>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07" name="Google Shape;107;p14"/>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i="0" u="none" strike="noStrike" cap="none">
              <a:solidFill>
                <a:srgbClr val="404040"/>
              </a:solidFill>
              <a:latin typeface="Questrial"/>
              <a:ea typeface="Questrial"/>
              <a:cs typeface="Questrial"/>
              <a:sym typeface="Questrial"/>
            </a:endParaRPr>
          </a:p>
        </p:txBody>
      </p:sp>
      <p:sp>
        <p:nvSpPr>
          <p:cNvPr id="108" name="Google Shape;108;p14"/>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u="none" strike="noStrike" cap="none">
              <a:solidFill>
                <a:srgbClr val="404040"/>
              </a:solidFill>
              <a:latin typeface="Questrial"/>
              <a:ea typeface="Questrial"/>
              <a:cs typeface="Questrial"/>
              <a:sym typeface="Questrial"/>
            </a:endParaRPr>
          </a:p>
        </p:txBody>
      </p:sp>
      <p:sp>
        <p:nvSpPr>
          <p:cNvPr id="109" name="Google Shape;109;p14"/>
          <p:cNvSpPr txBox="1"/>
          <p:nvPr/>
        </p:nvSpPr>
        <p:spPr>
          <a:xfrm>
            <a:off x="1143000" y="1740330"/>
            <a:ext cx="15357764"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u="sng" dirty="0">
                <a:solidFill>
                  <a:schemeClr val="dk1"/>
                </a:solidFill>
                <a:latin typeface="Times New Roman"/>
                <a:ea typeface="Times New Roman"/>
                <a:cs typeface="Times New Roman"/>
                <a:sym typeface="Times New Roman"/>
              </a:rPr>
              <a:t> </a:t>
            </a:r>
            <a:r>
              <a:rPr lang="en-US" sz="7200" b="1" i="0" u="sng" strike="noStrike" cap="none" dirty="0">
                <a:solidFill>
                  <a:schemeClr val="dk1"/>
                </a:solidFill>
                <a:latin typeface="Times New Roman"/>
                <a:ea typeface="Times New Roman"/>
                <a:cs typeface="Times New Roman"/>
                <a:sym typeface="Times New Roman"/>
              </a:rPr>
              <a:t>Introduction</a:t>
            </a:r>
            <a:endParaRPr sz="7200" b="1" u="sng" dirty="0">
              <a:latin typeface="Times New Roman"/>
              <a:ea typeface="Times New Roman"/>
              <a:cs typeface="Times New Roman"/>
              <a:sym typeface="Times New Roman"/>
            </a:endParaRPr>
          </a:p>
        </p:txBody>
      </p:sp>
      <p:sp>
        <p:nvSpPr>
          <p:cNvPr id="110" name="Google Shape;110;p14"/>
          <p:cNvSpPr txBox="1"/>
          <p:nvPr/>
        </p:nvSpPr>
        <p:spPr>
          <a:xfrm>
            <a:off x="1143000" y="3279900"/>
            <a:ext cx="16002000" cy="3324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Times New Roman"/>
                <a:ea typeface="Times New Roman"/>
                <a:cs typeface="Times New Roman"/>
                <a:sym typeface="Times New Roman"/>
              </a:rPr>
              <a:t>Cyberbullying is a serious issue that can have devastating effects on victims. Traditional methods of detection often fall short, especially when dealing with subtle forms of cyberbullying. Deep learning techniques, such as Recurrent Neural Networks (RNNs) and hybrid models combining RNNs and Convolutional Neural Networks (CNNs), offer a promising solution. These models can analyze text data, identify patterns, and accurately classify content as cyberbullying or non-cyberbullying. By leveraging the power of deep learning, we can create safer online environments and protect individuals from the harmful effects of cyberbullying.</a:t>
            </a:r>
            <a:endParaRPr sz="30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pSp>
        <p:nvGrpSpPr>
          <p:cNvPr id="115" name="Google Shape;115;p15"/>
          <p:cNvGrpSpPr/>
          <p:nvPr/>
        </p:nvGrpSpPr>
        <p:grpSpPr>
          <a:xfrm>
            <a:off x="555479" y="435655"/>
            <a:ext cx="17135475" cy="9256578"/>
            <a:chOff x="0" y="-28575"/>
            <a:chExt cx="4513047" cy="2437946"/>
          </a:xfrm>
        </p:grpSpPr>
        <p:sp>
          <p:nvSpPr>
            <p:cNvPr id="116"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17"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18" name="Google Shape;118;p15"/>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19" name="Google Shape;119;p15"/>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22" name="Google Shape;122;p15"/>
          <p:cNvSpPr txBox="1"/>
          <p:nvPr/>
        </p:nvSpPr>
        <p:spPr>
          <a:xfrm>
            <a:off x="1205344" y="693350"/>
            <a:ext cx="15614073" cy="12179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u="sng" dirty="0" smtClean="0">
                <a:solidFill>
                  <a:schemeClr val="dk1"/>
                </a:solidFill>
                <a:latin typeface="Times New Roman"/>
                <a:ea typeface="Times New Roman"/>
                <a:cs typeface="Times New Roman"/>
                <a:sym typeface="Times New Roman"/>
              </a:rPr>
              <a:t>Project</a:t>
            </a:r>
            <a:r>
              <a:rPr lang="en-US" sz="7200" u="sng" dirty="0" smtClean="0">
                <a:solidFill>
                  <a:schemeClr val="dk1"/>
                </a:solidFill>
                <a:latin typeface="Times New Roman"/>
                <a:ea typeface="Times New Roman"/>
                <a:cs typeface="Times New Roman"/>
                <a:sym typeface="Times New Roman"/>
              </a:rPr>
              <a:t> </a:t>
            </a:r>
            <a:r>
              <a:rPr lang="en-US" sz="7200" b="1" u="sng" dirty="0" smtClean="0">
                <a:solidFill>
                  <a:schemeClr val="dk1"/>
                </a:solidFill>
                <a:latin typeface="Times New Roman"/>
                <a:ea typeface="Times New Roman"/>
                <a:cs typeface="Times New Roman"/>
                <a:sym typeface="Times New Roman"/>
              </a:rPr>
              <a:t>Stages</a:t>
            </a:r>
            <a:endParaRPr sz="7200" b="1" u="sng" dirty="0">
              <a:latin typeface="Times New Roman"/>
              <a:ea typeface="Times New Roman"/>
              <a:cs typeface="Times New Roman"/>
              <a:sym typeface="Times New Roman"/>
            </a:endParaRPr>
          </a:p>
        </p:txBody>
      </p:sp>
      <p:sp>
        <p:nvSpPr>
          <p:cNvPr id="123" name="Google Shape;123;p15"/>
          <p:cNvSpPr txBox="1"/>
          <p:nvPr/>
        </p:nvSpPr>
        <p:spPr>
          <a:xfrm>
            <a:off x="831273" y="2590542"/>
            <a:ext cx="6276110" cy="553957"/>
          </a:xfrm>
          <a:prstGeom prst="rect">
            <a:avLst/>
          </a:prstGeom>
          <a:noFill/>
          <a:ln>
            <a:noFill/>
          </a:ln>
        </p:spPr>
        <p:txBody>
          <a:bodyPr spcFirstLastPara="1" wrap="square" lIns="91425" tIns="45700" rIns="91425" bIns="45700" anchor="t" anchorCtr="0">
            <a:spAutoFit/>
          </a:bodyPr>
          <a:lstStyle/>
          <a:p>
            <a:endParaRPr sz="3000" dirty="0">
              <a:solidFill>
                <a:schemeClr val="dk1"/>
              </a:solidFill>
              <a:latin typeface="Times New Roman"/>
              <a:ea typeface="Times New Roman"/>
              <a:cs typeface="Times New Roman"/>
              <a:sym typeface="Times New Roman"/>
            </a:endParaRPr>
          </a:p>
        </p:txBody>
      </p:sp>
      <p:sp>
        <p:nvSpPr>
          <p:cNvPr id="2" name="Rectangle 1"/>
          <p:cNvSpPr/>
          <p:nvPr/>
        </p:nvSpPr>
        <p:spPr>
          <a:xfrm>
            <a:off x="1122218" y="2201622"/>
            <a:ext cx="6880079" cy="3139321"/>
          </a:xfrm>
          <a:prstGeom prst="rect">
            <a:avLst/>
          </a:prstGeom>
        </p:spPr>
        <p:txBody>
          <a:bodyPr wrap="square">
            <a:spAutoFit/>
          </a:bodyPr>
          <a:lstStyle/>
          <a:p>
            <a:r>
              <a:rPr lang="en-IN" sz="1800" b="1" dirty="0"/>
              <a:t>Stage 1: Data Collection &amp; </a:t>
            </a:r>
            <a:r>
              <a:rPr lang="en-IN" sz="1800" b="1" dirty="0" smtClean="0"/>
              <a:t>Pre-Processing</a:t>
            </a:r>
            <a:endParaRPr lang="en-IN" sz="1800" b="1" dirty="0"/>
          </a:p>
          <a:p>
            <a:pPr>
              <a:buFont typeface="Arial" panose="020B0604020202020204" pitchFamily="34" charset="0"/>
              <a:buChar char="•"/>
            </a:pPr>
            <a:r>
              <a:rPr lang="en-IN" sz="1800" b="1" dirty="0"/>
              <a:t>Source:</a:t>
            </a:r>
            <a:r>
              <a:rPr lang="en-IN" sz="1800" dirty="0"/>
              <a:t> YouTube videos (e.g., </a:t>
            </a:r>
            <a:r>
              <a:rPr lang="en-IN" sz="1800" dirty="0">
                <a:hlinkClick r:id="rId4"/>
              </a:rPr>
              <a:t>Link</a:t>
            </a:r>
            <a:r>
              <a:rPr lang="en-IN" sz="1800" dirty="0"/>
              <a:t>)</a:t>
            </a:r>
          </a:p>
          <a:p>
            <a:pPr>
              <a:buFont typeface="Arial" panose="020B0604020202020204" pitchFamily="34" charset="0"/>
              <a:buChar char="•"/>
            </a:pPr>
            <a:r>
              <a:rPr lang="en-IN" sz="1800" b="1" dirty="0" smtClean="0"/>
              <a:t>Pre-Processing </a:t>
            </a:r>
            <a:r>
              <a:rPr lang="en-IN" sz="1800" b="1" dirty="0"/>
              <a:t>Steps:</a:t>
            </a:r>
            <a:endParaRPr lang="en-IN" sz="1800" dirty="0"/>
          </a:p>
          <a:p>
            <a:pPr marL="742950" lvl="1" indent="-285750">
              <a:buFont typeface="Arial" panose="020B0604020202020204" pitchFamily="34" charset="0"/>
              <a:buChar char="•"/>
            </a:pPr>
            <a:r>
              <a:rPr lang="en-IN" sz="1800" b="1" dirty="0"/>
              <a:t>Class Labelling</a:t>
            </a:r>
            <a:r>
              <a:rPr lang="en-IN" sz="1800" dirty="0"/>
              <a:t>: Categorizing data into cyberbullying vs. non-cyberbullying</a:t>
            </a:r>
          </a:p>
          <a:p>
            <a:pPr marL="742950" lvl="1" indent="-285750">
              <a:buFont typeface="Arial" panose="020B0604020202020204" pitchFamily="34" charset="0"/>
              <a:buChar char="•"/>
            </a:pPr>
            <a:r>
              <a:rPr lang="en-IN" sz="1800" b="1" dirty="0"/>
              <a:t>Text Cleaning</a:t>
            </a:r>
            <a:r>
              <a:rPr lang="en-IN" sz="1800" dirty="0"/>
              <a:t>:</a:t>
            </a:r>
          </a:p>
          <a:p>
            <a:pPr marL="1143000" lvl="2" indent="-228600">
              <a:buFont typeface="Arial" panose="020B0604020202020204" pitchFamily="34" charset="0"/>
              <a:buChar char="•"/>
            </a:pPr>
            <a:r>
              <a:rPr lang="en-IN" sz="1800" dirty="0"/>
              <a:t>Convert text to lowercase, stemming</a:t>
            </a:r>
          </a:p>
          <a:p>
            <a:pPr marL="1143000" lvl="2" indent="-228600">
              <a:buFont typeface="Arial" panose="020B0604020202020204" pitchFamily="34" charset="0"/>
              <a:buChar char="•"/>
            </a:pPr>
            <a:r>
              <a:rPr lang="en-IN" sz="1800" dirty="0"/>
              <a:t>Remove contractions, punctuation, and stop words</a:t>
            </a:r>
          </a:p>
          <a:p>
            <a:pPr marL="742950" lvl="1" indent="-285750">
              <a:buFont typeface="Arial" panose="020B0604020202020204" pitchFamily="34" charset="0"/>
              <a:buChar char="•"/>
            </a:pPr>
            <a:r>
              <a:rPr lang="en-IN" sz="1800" b="1" dirty="0"/>
              <a:t>Tokenization</a:t>
            </a:r>
            <a:r>
              <a:rPr lang="en-IN" sz="1800" dirty="0"/>
              <a:t>: Breaking text into individual tokens</a:t>
            </a:r>
          </a:p>
          <a:p>
            <a:pPr marL="742950" lvl="1" indent="-285750">
              <a:buFont typeface="Arial" panose="020B0604020202020204" pitchFamily="34" charset="0"/>
              <a:buChar char="•"/>
            </a:pPr>
            <a:r>
              <a:rPr lang="en-IN" sz="1800" b="1" dirty="0"/>
              <a:t>Dataset Splitting</a:t>
            </a:r>
            <a:r>
              <a:rPr lang="en-IN" sz="1800" dirty="0"/>
              <a:t>: Training, validation, testing</a:t>
            </a:r>
          </a:p>
          <a:p>
            <a:r>
              <a:rPr lang="en-IN" sz="1800" i="1" dirty="0"/>
              <a:t>Outcome</a:t>
            </a:r>
            <a:r>
              <a:rPr lang="en-IN" sz="1800" dirty="0"/>
              <a:t>: A clean, structured dataset ready for training.</a:t>
            </a:r>
          </a:p>
        </p:txBody>
      </p:sp>
      <p:sp>
        <p:nvSpPr>
          <p:cNvPr id="16" name="Rectangle 15"/>
          <p:cNvSpPr/>
          <p:nvPr/>
        </p:nvSpPr>
        <p:spPr>
          <a:xfrm>
            <a:off x="8764299" y="2201622"/>
            <a:ext cx="8686801" cy="2862322"/>
          </a:xfrm>
          <a:prstGeom prst="rect">
            <a:avLst/>
          </a:prstGeom>
        </p:spPr>
        <p:txBody>
          <a:bodyPr wrap="square">
            <a:spAutoFit/>
          </a:bodyPr>
          <a:lstStyle/>
          <a:p>
            <a:r>
              <a:rPr lang="en-IN" sz="1800" b="1" dirty="0"/>
              <a:t>Stage 2: Traditional Machine Learning </a:t>
            </a:r>
            <a:r>
              <a:rPr lang="en-IN" sz="1800" b="1" dirty="0" smtClean="0"/>
              <a:t>Models</a:t>
            </a:r>
            <a:r>
              <a:rPr lang="en-IN" sz="1800" dirty="0"/>
              <a:t/>
            </a:r>
            <a:br>
              <a:rPr lang="en-IN" sz="1800" dirty="0"/>
            </a:br>
            <a:r>
              <a:rPr lang="en-IN" sz="1800" b="1" dirty="0"/>
              <a:t>1. Models Implemented:</a:t>
            </a:r>
            <a:r>
              <a:rPr lang="en-IN" sz="1800" dirty="0"/>
              <a:t/>
            </a:r>
            <a:br>
              <a:rPr lang="en-IN" sz="1800" dirty="0"/>
            </a:br>
            <a:r>
              <a:rPr lang="en-IN" sz="1800" dirty="0" smtClean="0"/>
              <a:t>    - Logistic Regression, Random Forest Classifier </a:t>
            </a:r>
            <a:r>
              <a:rPr lang="en-IN" sz="1800" dirty="0"/>
              <a:t/>
            </a:r>
            <a:br>
              <a:rPr lang="en-IN" sz="1800" dirty="0"/>
            </a:br>
            <a:r>
              <a:rPr lang="en-IN" sz="1800" b="1" dirty="0"/>
              <a:t>2. Text </a:t>
            </a:r>
            <a:r>
              <a:rPr lang="en-IN" sz="1800" b="1" dirty="0" smtClean="0"/>
              <a:t>Pre-Processing</a:t>
            </a:r>
            <a:r>
              <a:rPr lang="en-IN" sz="1800" b="1" dirty="0"/>
              <a:t>:</a:t>
            </a:r>
            <a:r>
              <a:rPr lang="en-IN" sz="1800" dirty="0"/>
              <a:t/>
            </a:r>
            <a:br>
              <a:rPr lang="en-IN" sz="1800" dirty="0"/>
            </a:br>
            <a:r>
              <a:rPr lang="en-IN" sz="1800" dirty="0" smtClean="0"/>
              <a:t>    - </a:t>
            </a:r>
            <a:r>
              <a:rPr lang="en-IN" sz="1800" dirty="0"/>
              <a:t>Text Representation: TF-IDF and Bag-of-Words </a:t>
            </a:r>
            <a:br>
              <a:rPr lang="en-IN" sz="1800" dirty="0"/>
            </a:br>
            <a:r>
              <a:rPr lang="en-IN" sz="1800" b="1" dirty="0"/>
              <a:t>3. Model Training: </a:t>
            </a:r>
            <a:r>
              <a:rPr lang="en-IN" sz="1800" dirty="0"/>
              <a:t/>
            </a:r>
            <a:br>
              <a:rPr lang="en-IN" sz="1800" dirty="0"/>
            </a:br>
            <a:r>
              <a:rPr lang="en-IN" sz="1800" b="1" dirty="0"/>
              <a:t>4. Performance Evaluation:</a:t>
            </a:r>
            <a:r>
              <a:rPr lang="en-IN" sz="1800" dirty="0"/>
              <a:t/>
            </a:r>
            <a:br>
              <a:rPr lang="en-IN" sz="1800" dirty="0"/>
            </a:br>
            <a:r>
              <a:rPr lang="en-IN" sz="1800" dirty="0" smtClean="0"/>
              <a:t>     - </a:t>
            </a:r>
            <a:r>
              <a:rPr lang="en-IN" sz="1800" dirty="0"/>
              <a:t>Metrics: Accuracy, Precision, Recall, F1-Score </a:t>
            </a:r>
            <a:br>
              <a:rPr lang="en-IN" sz="1800" dirty="0"/>
            </a:br>
            <a:r>
              <a:rPr lang="en-IN" sz="1800" dirty="0" smtClean="0"/>
              <a:t>     -Visualization</a:t>
            </a:r>
            <a:r>
              <a:rPr lang="en-IN" sz="1800" dirty="0"/>
              <a:t>: Confusion Matrices for Results </a:t>
            </a:r>
            <a:br>
              <a:rPr lang="en-IN" sz="1800" dirty="0"/>
            </a:br>
            <a:r>
              <a:rPr lang="en-IN" sz="1800" i="1" dirty="0" smtClean="0"/>
              <a:t>Outcome</a:t>
            </a:r>
            <a:r>
              <a:rPr lang="en-IN" sz="1800" dirty="0" smtClean="0"/>
              <a:t>: Gained </a:t>
            </a:r>
            <a:r>
              <a:rPr lang="en-IN" sz="1800" dirty="0"/>
              <a:t>insights into the performance of traditional ML models.</a:t>
            </a:r>
          </a:p>
        </p:txBody>
      </p:sp>
      <p:grpSp>
        <p:nvGrpSpPr>
          <p:cNvPr id="36" name="Google Shape;115;p15"/>
          <p:cNvGrpSpPr/>
          <p:nvPr/>
        </p:nvGrpSpPr>
        <p:grpSpPr>
          <a:xfrm>
            <a:off x="988002" y="2007148"/>
            <a:ext cx="6956064" cy="3534492"/>
            <a:chOff x="0" y="-28575"/>
            <a:chExt cx="4513047" cy="2437946"/>
          </a:xfrm>
        </p:grpSpPr>
        <p:sp>
          <p:nvSpPr>
            <p:cNvPr id="37"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38"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9" name="Google Shape;115;p15"/>
          <p:cNvGrpSpPr/>
          <p:nvPr/>
        </p:nvGrpSpPr>
        <p:grpSpPr>
          <a:xfrm>
            <a:off x="8629866" y="2019764"/>
            <a:ext cx="8499230" cy="2999972"/>
            <a:chOff x="0" y="-28575"/>
            <a:chExt cx="4513047" cy="2437946"/>
          </a:xfrm>
        </p:grpSpPr>
        <p:sp>
          <p:nvSpPr>
            <p:cNvPr id="40"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41"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45" name="Google Shape;117;p15"/>
          <p:cNvSpPr txBox="1"/>
          <p:nvPr/>
        </p:nvSpPr>
        <p:spPr>
          <a:xfrm>
            <a:off x="9331577" y="5685631"/>
            <a:ext cx="7552243" cy="3716411"/>
          </a:xfrm>
          <a:prstGeom prst="rect">
            <a:avLst/>
          </a:prstGeom>
          <a:noFill/>
          <a:ln>
            <a:noFill/>
          </a:ln>
        </p:spPr>
        <p:txBody>
          <a:bodyPr spcFirstLastPara="1" wrap="square" lIns="50800" tIns="50800" rIns="50800" bIns="50800" anchor="ctr" anchorCtr="0">
            <a:noAutofit/>
          </a:bodyPr>
          <a:lstStyle/>
          <a:p>
            <a:pPr lvl="0">
              <a:lnSpc>
                <a:spcPct val="108888"/>
              </a:lnSpc>
            </a:pPr>
            <a:r>
              <a:rPr lang="en-US" sz="1800" b="1" dirty="0"/>
              <a:t>Stage 3: Advanced Neural Network </a:t>
            </a:r>
            <a:r>
              <a:rPr lang="en-US" sz="1800" b="1" dirty="0" smtClean="0"/>
              <a:t>Models</a:t>
            </a:r>
            <a:r>
              <a:rPr lang="en-US" sz="1800" dirty="0"/>
              <a:t/>
            </a:r>
            <a:br>
              <a:rPr lang="en-US" sz="1800" dirty="0"/>
            </a:br>
            <a:r>
              <a:rPr lang="en-US" sz="1800" b="1" dirty="0"/>
              <a:t>1. Models Implemented:</a:t>
            </a:r>
            <a:r>
              <a:rPr lang="en-US" sz="1800" dirty="0"/>
              <a:t/>
            </a:r>
            <a:br>
              <a:rPr lang="en-US" sz="1800" dirty="0"/>
            </a:br>
            <a:r>
              <a:rPr lang="en-US" sz="1800" dirty="0" smtClean="0"/>
              <a:t>    - </a:t>
            </a:r>
            <a:r>
              <a:rPr lang="en-US" sz="1800" dirty="0"/>
              <a:t>Recurrent Neural Networks (RNN) </a:t>
            </a:r>
            <a:br>
              <a:rPr lang="en-US" sz="1800" dirty="0"/>
            </a:br>
            <a:r>
              <a:rPr lang="en-US" sz="1800" dirty="0" smtClean="0"/>
              <a:t>    - </a:t>
            </a:r>
            <a:r>
              <a:rPr lang="en-US" sz="1800" dirty="0"/>
              <a:t>Long Short-Term Memory Networks (LSTM) </a:t>
            </a:r>
            <a:br>
              <a:rPr lang="en-US" sz="1800" dirty="0"/>
            </a:br>
            <a:r>
              <a:rPr lang="en-US" sz="1800" b="1" dirty="0"/>
              <a:t>2. Key Features:</a:t>
            </a:r>
            <a:r>
              <a:rPr lang="en-US" sz="1800" dirty="0"/>
              <a:t/>
            </a:r>
            <a:br>
              <a:rPr lang="en-US" sz="1800" dirty="0"/>
            </a:br>
            <a:r>
              <a:rPr lang="en-US" sz="1800" dirty="0" smtClean="0"/>
              <a:t>    - </a:t>
            </a:r>
            <a:r>
              <a:rPr lang="en-US" sz="1800" dirty="0"/>
              <a:t>RNN: Captures sequential patterns in text. </a:t>
            </a:r>
            <a:br>
              <a:rPr lang="en-US" sz="1800" dirty="0"/>
            </a:br>
            <a:r>
              <a:rPr lang="en-US" sz="1800" dirty="0"/>
              <a:t> </a:t>
            </a:r>
            <a:r>
              <a:rPr lang="en-US" sz="1800" dirty="0" smtClean="0"/>
              <a:t>   - LSTM</a:t>
            </a:r>
            <a:r>
              <a:rPr lang="en-US" sz="1800" dirty="0"/>
              <a:t>: Handles long-term dependencies effectively. </a:t>
            </a:r>
            <a:br>
              <a:rPr lang="en-US" sz="1800" dirty="0"/>
            </a:br>
            <a:r>
              <a:rPr lang="en-US" sz="1800" b="1" dirty="0"/>
              <a:t>3. Performance:</a:t>
            </a:r>
            <a:r>
              <a:rPr lang="en-US" sz="1800" dirty="0"/>
              <a:t/>
            </a:r>
            <a:br>
              <a:rPr lang="en-US" sz="1800" dirty="0"/>
            </a:br>
            <a:r>
              <a:rPr lang="en-US" sz="1800" dirty="0" smtClean="0"/>
              <a:t>    - </a:t>
            </a:r>
            <a:r>
              <a:rPr lang="en-US" sz="1800" dirty="0"/>
              <a:t>Both RNN and LSTM achieved a peak accuracy of 83</a:t>
            </a:r>
            <a:r>
              <a:rPr lang="en-US" sz="1800" dirty="0" smtClean="0"/>
              <a:t>%.</a:t>
            </a:r>
            <a:r>
              <a:rPr lang="en-US" sz="1800" dirty="0"/>
              <a:t/>
            </a:r>
            <a:br>
              <a:rPr lang="en-US" sz="1800" dirty="0"/>
            </a:br>
            <a:r>
              <a:rPr lang="en-US" sz="1800" i="1" dirty="0" smtClean="0"/>
              <a:t>Outcome</a:t>
            </a:r>
            <a:r>
              <a:rPr lang="en-US" sz="1800" dirty="0" smtClean="0"/>
              <a:t>: </a:t>
            </a:r>
            <a:r>
              <a:rPr lang="en-US" sz="1800" dirty="0"/>
              <a:t>Advanced models demonstrated </a:t>
            </a:r>
            <a:r>
              <a:rPr lang="en-US" sz="1800" dirty="0" smtClean="0"/>
              <a:t>an </a:t>
            </a:r>
            <a:r>
              <a:rPr lang="en-US" sz="1800" dirty="0"/>
              <a:t>improved ability to classify cyberbullying text compared to traditional ML approaches.</a:t>
            </a:r>
            <a:endParaRPr sz="1800" dirty="0">
              <a:solidFill>
                <a:schemeClr val="dk1"/>
              </a:solidFill>
              <a:latin typeface="Calibri"/>
              <a:ea typeface="Calibri"/>
              <a:cs typeface="Calibri"/>
              <a:sym typeface="Calibri"/>
            </a:endParaRPr>
          </a:p>
        </p:txBody>
      </p:sp>
      <p:grpSp>
        <p:nvGrpSpPr>
          <p:cNvPr id="51" name="Google Shape;115;p15"/>
          <p:cNvGrpSpPr/>
          <p:nvPr/>
        </p:nvGrpSpPr>
        <p:grpSpPr>
          <a:xfrm>
            <a:off x="9012380" y="5764698"/>
            <a:ext cx="8116716" cy="3558276"/>
            <a:chOff x="0" y="-28575"/>
            <a:chExt cx="4513047" cy="2437946"/>
          </a:xfrm>
        </p:grpSpPr>
        <p:sp>
          <p:nvSpPr>
            <p:cNvPr id="52"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53"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34" name="TextBox 33"/>
          <p:cNvSpPr txBox="1"/>
          <p:nvPr/>
        </p:nvSpPr>
        <p:spPr>
          <a:xfrm>
            <a:off x="1055218" y="6192083"/>
            <a:ext cx="6996546" cy="2862322"/>
          </a:xfrm>
          <a:prstGeom prst="rect">
            <a:avLst/>
          </a:prstGeom>
          <a:noFill/>
        </p:spPr>
        <p:txBody>
          <a:bodyPr wrap="square" rtlCol="0">
            <a:spAutoFit/>
          </a:bodyPr>
          <a:lstStyle/>
          <a:p>
            <a:r>
              <a:rPr lang="en-US" sz="1800" b="1" dirty="0"/>
              <a:t>Stage 4: Frontend Integration</a:t>
            </a:r>
            <a:r>
              <a:rPr lang="en-US" sz="1800" dirty="0"/>
              <a:t/>
            </a:r>
            <a:br>
              <a:rPr lang="en-US" sz="1800" dirty="0"/>
            </a:br>
            <a:r>
              <a:rPr lang="en-US" sz="1800" b="1" dirty="0"/>
              <a:t>1. Framework Used:</a:t>
            </a:r>
            <a:r>
              <a:rPr lang="en-US" sz="1800" dirty="0"/>
              <a:t/>
            </a:r>
            <a:br>
              <a:rPr lang="en-US" sz="1800" dirty="0"/>
            </a:br>
            <a:r>
              <a:rPr lang="en-US" sz="1800" dirty="0" smtClean="0"/>
              <a:t>    - </a:t>
            </a:r>
            <a:r>
              <a:rPr lang="en-US" sz="1800" dirty="0"/>
              <a:t>Flask </a:t>
            </a:r>
            <a:br>
              <a:rPr lang="en-US" sz="1800" dirty="0"/>
            </a:br>
            <a:r>
              <a:rPr lang="en-US" sz="1800" b="1" dirty="0"/>
              <a:t>2. Features of the Frontend:</a:t>
            </a:r>
            <a:r>
              <a:rPr lang="en-US" sz="1800" dirty="0"/>
              <a:t/>
            </a:r>
            <a:br>
              <a:rPr lang="en-US" sz="1800" dirty="0"/>
            </a:br>
            <a:r>
              <a:rPr lang="en-US" sz="1800" dirty="0" smtClean="0"/>
              <a:t>    - </a:t>
            </a:r>
            <a:r>
              <a:rPr lang="en-US" sz="1800" dirty="0"/>
              <a:t>User-friendly interface for real-time cyberbullying predictions. </a:t>
            </a:r>
            <a:br>
              <a:rPr lang="en-US" sz="1800" dirty="0"/>
            </a:br>
            <a:r>
              <a:rPr lang="en-US" sz="1800" dirty="0" smtClean="0"/>
              <a:t>    - </a:t>
            </a:r>
            <a:r>
              <a:rPr lang="en-US" sz="1800" dirty="0"/>
              <a:t>Seamless interaction with the trained ML models. </a:t>
            </a:r>
            <a:br>
              <a:rPr lang="en-US" sz="1800" dirty="0"/>
            </a:br>
            <a:r>
              <a:rPr lang="en-US" sz="1800" b="1" dirty="0"/>
              <a:t>3. Deployment:</a:t>
            </a:r>
            <a:r>
              <a:rPr lang="en-US" sz="1800" dirty="0"/>
              <a:t/>
            </a:r>
            <a:br>
              <a:rPr lang="en-US" sz="1800" dirty="0"/>
            </a:br>
            <a:r>
              <a:rPr lang="en-US" sz="1800" dirty="0" smtClean="0"/>
              <a:t>   - </a:t>
            </a:r>
            <a:r>
              <a:rPr lang="en-US" sz="1800" dirty="0"/>
              <a:t>Fully functional system ready for practical application. </a:t>
            </a:r>
            <a:br>
              <a:rPr lang="en-US" sz="1800" dirty="0"/>
            </a:br>
            <a:r>
              <a:rPr lang="en-US" sz="1800" i="1" dirty="0"/>
              <a:t>Outcome</a:t>
            </a:r>
            <a:r>
              <a:rPr lang="en-US" sz="1800" dirty="0"/>
              <a:t>: Enabled real-time predictions through an accessible and intuitive interface.</a:t>
            </a:r>
            <a:endParaRPr lang="en-IN" sz="1800" dirty="0"/>
          </a:p>
        </p:txBody>
      </p:sp>
      <p:grpSp>
        <p:nvGrpSpPr>
          <p:cNvPr id="57" name="Google Shape;115;p15"/>
          <p:cNvGrpSpPr/>
          <p:nvPr/>
        </p:nvGrpSpPr>
        <p:grpSpPr>
          <a:xfrm>
            <a:off x="1016253" y="6083606"/>
            <a:ext cx="7035511" cy="3115812"/>
            <a:chOff x="0" y="-28575"/>
            <a:chExt cx="4513047" cy="2437946"/>
          </a:xfrm>
        </p:grpSpPr>
        <p:sp>
          <p:nvSpPr>
            <p:cNvPr id="58"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59"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54" name="Right Arrow 53"/>
          <p:cNvSpPr/>
          <p:nvPr/>
        </p:nvSpPr>
        <p:spPr>
          <a:xfrm>
            <a:off x="8011282" y="3714304"/>
            <a:ext cx="601157" cy="386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Down Arrow 54"/>
          <p:cNvSpPr/>
          <p:nvPr/>
        </p:nvSpPr>
        <p:spPr>
          <a:xfrm>
            <a:off x="12858316" y="5098804"/>
            <a:ext cx="498764" cy="6658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Left Arrow 55"/>
          <p:cNvSpPr/>
          <p:nvPr/>
        </p:nvSpPr>
        <p:spPr>
          <a:xfrm>
            <a:off x="8090729" y="7390825"/>
            <a:ext cx="803889" cy="5339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3" name="Google Shape;143;p17"/>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7"/>
          <p:cNvSpPr/>
          <p:nvPr/>
        </p:nvSpPr>
        <p:spPr>
          <a:xfrm>
            <a:off x="466725" y="527593"/>
            <a:ext cx="17135476" cy="9148082"/>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000" b="1" u="sng"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4800" b="1" u="sng" dirty="0">
                <a:solidFill>
                  <a:schemeClr val="dk1"/>
                </a:solidFill>
                <a:latin typeface="Times New Roman"/>
                <a:ea typeface="Times New Roman"/>
                <a:cs typeface="Times New Roman"/>
                <a:sym typeface="Times New Roman"/>
              </a:rPr>
              <a:t>WEB SCRAPING</a:t>
            </a:r>
            <a:endParaRPr sz="4800" b="1" u="sng"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Web scraping is the process of using automated tools or scripts to extract specific data from websites. It involves sending requests to web servers, receiving HTML responses, parsing the content, and extracting information based on HTML tags or patterns. This data is stored in a structured format for easy analysis. Web scraping is widely used in fields like market research, price monitoring, news aggregation, and social media tracking.</a:t>
            </a:r>
            <a:endParaRPr dirty="0">
              <a:latin typeface="Times New Roman"/>
              <a:ea typeface="Times New Roman"/>
              <a:cs typeface="Times New Roman"/>
              <a:sym typeface="Times New Roman"/>
            </a:endParaRPr>
          </a:p>
          <a:p>
            <a:pPr marL="0" marR="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Sending a Request: </a:t>
            </a:r>
            <a:r>
              <a:rPr lang="en-US" sz="2000" dirty="0">
                <a:solidFill>
                  <a:schemeClr val="dk1"/>
                </a:solidFill>
                <a:latin typeface="Times New Roman"/>
                <a:ea typeface="Times New Roman"/>
                <a:cs typeface="Times New Roman"/>
                <a:sym typeface="Times New Roman"/>
              </a:rPr>
              <a:t>The scraper first sends a request to the website's server for a specific webpage (usually an HTTP GET request).</a:t>
            </a:r>
            <a:endParaRPr dirty="0">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Retrieving the HTML: </a:t>
            </a:r>
            <a:r>
              <a:rPr lang="en-US" sz="2000" dirty="0">
                <a:solidFill>
                  <a:schemeClr val="dk1"/>
                </a:solidFill>
                <a:latin typeface="Times New Roman"/>
                <a:ea typeface="Times New Roman"/>
                <a:cs typeface="Times New Roman"/>
                <a:sym typeface="Times New Roman"/>
              </a:rPr>
              <a:t>If the request is successful, the server responds with the HTML content of the webpage.</a:t>
            </a:r>
            <a:endParaRPr dirty="0">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Parsing the HTML: </a:t>
            </a:r>
            <a:r>
              <a:rPr lang="en-US" sz="2000" dirty="0">
                <a:solidFill>
                  <a:schemeClr val="dk1"/>
                </a:solidFill>
                <a:latin typeface="Times New Roman"/>
                <a:ea typeface="Times New Roman"/>
                <a:cs typeface="Times New Roman"/>
                <a:sym typeface="Times New Roman"/>
              </a:rPr>
              <a:t>The scraper then processes the HTML to locate and extract specific information. It involves identifying particular HTML tags, classes, IDs, or other elements that contain the desired data.</a:t>
            </a:r>
            <a:endParaRPr dirty="0">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Extracting and Storing Data</a:t>
            </a:r>
            <a:r>
              <a:rPr lang="en-US" sz="2000" dirty="0">
                <a:solidFill>
                  <a:schemeClr val="dk1"/>
                </a:solidFill>
                <a:latin typeface="Times New Roman"/>
                <a:ea typeface="Times New Roman"/>
                <a:cs typeface="Times New Roman"/>
                <a:sym typeface="Times New Roman"/>
              </a:rPr>
              <a:t>: Once the information is identified, it’s extracted, transformed as needed, and stored in a structured format like CSV, Excel, or a database for easy access and analysis.</a:t>
            </a:r>
            <a:endParaRPr dirty="0">
              <a:latin typeface="Times New Roman"/>
              <a:ea typeface="Times New Roman"/>
              <a:cs typeface="Times New Roman"/>
              <a:sym typeface="Times New Roman"/>
            </a:endParaRPr>
          </a:p>
          <a:p>
            <a:pPr marL="0" marR="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3200" b="1" dirty="0">
                <a:solidFill>
                  <a:schemeClr val="dk1"/>
                </a:solidFill>
                <a:latin typeface="Times New Roman"/>
                <a:ea typeface="Times New Roman"/>
                <a:cs typeface="Times New Roman"/>
                <a:sym typeface="Times New Roman"/>
              </a:rPr>
              <a:t>Pre-processing:</a:t>
            </a:r>
            <a:endParaRPr sz="32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Pre-processing cleans and structures raw data for analysis by removing irrelevant symbols, correcting errors, and handling missing values. It ensures consistency and reduces noise, which is essential for accurate results. Missing data can be imputed, flagged, or removed depending on its relevance. Pre-processing transforms messy data into a reliable, usable format, improving the quality and performance of machine learning models or analytical tools.</a:t>
            </a:r>
            <a:endParaRPr dirty="0">
              <a:latin typeface="Times New Roman"/>
              <a:ea typeface="Times New Roman"/>
              <a:cs typeface="Times New Roman"/>
              <a:sym typeface="Times New Roman"/>
            </a:endParaRPr>
          </a:p>
          <a:p>
            <a:pPr marL="0" marR="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b="1" dirty="0">
                <a:solidFill>
                  <a:schemeClr val="dk1"/>
                </a:solidFill>
                <a:latin typeface="Times New Roman"/>
                <a:ea typeface="Times New Roman"/>
                <a:cs typeface="Times New Roman"/>
                <a:sym typeface="Times New Roman"/>
              </a:rPr>
              <a:t>Text Normalization:</a:t>
            </a:r>
            <a:endParaRPr sz="2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Text normalization standardizes text data for analysis in natural language processing. It includes converting text to lowercase, removing stop words (like "the" or "is") that add little value, stripping punctuation, and applying lemmatization to reduce words to their root forms. This process ensures consistency, reduces redundancy, and focuses on the most meaningful parts of the text, enabling more accurate analysis and machine learning results.</a:t>
            </a:r>
            <a:endParaRPr sz="2000" dirty="0">
              <a:solidFill>
                <a:schemeClr val="dk1"/>
              </a:solidFill>
              <a:latin typeface="Times New Roman"/>
              <a:ea typeface="Times New Roman"/>
              <a:cs typeface="Times New Roman"/>
              <a:sym typeface="Times New Roman"/>
            </a:endParaRPr>
          </a:p>
        </p:txBody>
      </p:sp>
      <p:sp>
        <p:nvSpPr>
          <p:cNvPr id="142" name="Google Shape;142;p17"/>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44" name="Google Shape;144;p17"/>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45" name="Google Shape;145;p17"/>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8"/>
          <p:cNvSpPr/>
          <p:nvPr/>
        </p:nvSpPr>
        <p:spPr>
          <a:xfrm>
            <a:off x="466725" y="527593"/>
            <a:ext cx="17135476" cy="9148082"/>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200" b="1" u="sng" dirty="0">
                <a:solidFill>
                  <a:schemeClr val="dk1"/>
                </a:solidFill>
                <a:latin typeface="Times New Roman"/>
                <a:ea typeface="Times New Roman"/>
                <a:cs typeface="Times New Roman"/>
                <a:sym typeface="Times New Roman"/>
              </a:rPr>
              <a:t>Tokenization and Text Conversion</a:t>
            </a:r>
            <a:r>
              <a:rPr lang="en-US" sz="6000" u="sng" dirty="0">
                <a:solidFill>
                  <a:schemeClr val="dk1"/>
                </a:solidFill>
                <a:latin typeface="Arial Black"/>
                <a:ea typeface="Arial Black"/>
                <a:cs typeface="Arial Black"/>
                <a:sym typeface="Arial Black"/>
              </a:rPr>
              <a:t> </a:t>
            </a:r>
            <a:endParaRPr sz="6000" u="sng" dirty="0">
              <a:solidFill>
                <a:schemeClr val="dk1"/>
              </a:solidFill>
              <a:latin typeface="Arial Black"/>
              <a:ea typeface="Arial Black"/>
              <a:cs typeface="Arial Black"/>
              <a:sym typeface="Arial Black"/>
            </a:endParaRPr>
          </a:p>
        </p:txBody>
      </p:sp>
      <p:sp>
        <p:nvSpPr>
          <p:cNvPr id="151" name="Google Shape;151;p18"/>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52" name="Google Shape;152;p18"/>
          <p:cNvSpPr/>
          <p:nvPr/>
        </p:nvSpPr>
        <p:spPr>
          <a:xfrm rot="10800000">
            <a:off x="-1335"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18"/>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54" name="Google Shape;154;p18"/>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55" name="Google Shape;155;p18"/>
          <p:cNvSpPr/>
          <p:nvPr/>
        </p:nvSpPr>
        <p:spPr>
          <a:xfrm>
            <a:off x="830775" y="1966050"/>
            <a:ext cx="16072200" cy="7133400"/>
          </a:xfrm>
          <a:prstGeom prst="rect">
            <a:avLst/>
          </a:prstGeom>
          <a:noFill/>
          <a:ln>
            <a:noFill/>
          </a:ln>
        </p:spPr>
        <p:txBody>
          <a:bodyPr spcFirstLastPara="1" wrap="square" lIns="91425" tIns="45700" rIns="91425" bIns="45700" anchor="t" anchorCtr="0">
            <a:noAutofit/>
          </a:bodyPr>
          <a:lstStyle/>
          <a:p>
            <a:pPr marL="571500" marR="0" lvl="0" indent="-6477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Tokenization converts text into smaller units, typically words or sub-words, to help the model understand the input text. This is necessary for processing text data in machine learning models.   </a:t>
            </a:r>
            <a:endParaRPr sz="3000" dirty="0">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1800"/>
              <a:buFont typeface="Arial"/>
              <a:buNone/>
            </a:pPr>
            <a:endParaRPr sz="3000" dirty="0">
              <a:solidFill>
                <a:schemeClr val="dk1"/>
              </a:solidFill>
              <a:latin typeface="Times New Roman"/>
              <a:ea typeface="Times New Roman"/>
              <a:cs typeface="Times New Roman"/>
              <a:sym typeface="Times New Roman"/>
            </a:endParaRPr>
          </a:p>
          <a:p>
            <a:pPr marL="571500" marR="0" lvl="0" indent="-647700" algn="l" rtl="0">
              <a:spcBef>
                <a:spcPts val="0"/>
              </a:spcBef>
              <a:spcAft>
                <a:spcPts val="0"/>
              </a:spcAft>
              <a:buClr>
                <a:schemeClr val="dk1"/>
              </a:buClr>
              <a:buSzPts val="3000"/>
              <a:buFont typeface="Arial"/>
              <a:buChar char="•"/>
            </a:pPr>
            <a:r>
              <a:rPr lang="en-US" sz="3000" b="1" dirty="0">
                <a:solidFill>
                  <a:schemeClr val="dk1"/>
                </a:solidFill>
                <a:latin typeface="Times New Roman"/>
                <a:ea typeface="Times New Roman"/>
                <a:cs typeface="Times New Roman"/>
                <a:sym typeface="Times New Roman"/>
              </a:rPr>
              <a:t>Why Tokenization?</a:t>
            </a:r>
            <a:r>
              <a:rPr lang="en-US" sz="3000" dirty="0">
                <a:solidFill>
                  <a:schemeClr val="dk1"/>
                </a:solidFill>
                <a:latin typeface="Times New Roman"/>
                <a:ea typeface="Times New Roman"/>
                <a:cs typeface="Times New Roman"/>
                <a:sym typeface="Times New Roman"/>
              </a:rPr>
              <a:t> Cyberbullying detection requires analyzing the semantics and context of sentences. Breaking down text into tokens allows the model to handle each word as a meaningful unit.                                                                                                                                                                                                                                                                                                   </a:t>
            </a: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AutoNum type="arabicPeriod"/>
            </a:pPr>
            <a:r>
              <a:rPr lang="en-US" sz="3000" dirty="0">
                <a:solidFill>
                  <a:schemeClr val="dk1"/>
                </a:solidFill>
                <a:latin typeface="Times New Roman"/>
                <a:ea typeface="Times New Roman"/>
                <a:cs typeface="Times New Roman"/>
                <a:sym typeface="Times New Roman"/>
              </a:rPr>
              <a:t>Converts text to lowercase, making it easier to work with consistently. </a:t>
            </a:r>
            <a:endParaRPr sz="3000" dirty="0">
              <a:solidFill>
                <a:schemeClr val="dk1"/>
              </a:solidFill>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AutoNum type="arabicPeriod"/>
            </a:pPr>
            <a:r>
              <a:rPr lang="en-US" sz="3000" dirty="0">
                <a:solidFill>
                  <a:schemeClr val="dk1"/>
                </a:solidFill>
                <a:latin typeface="Times New Roman"/>
                <a:ea typeface="Times New Roman"/>
                <a:cs typeface="Times New Roman"/>
                <a:sym typeface="Times New Roman"/>
              </a:rPr>
              <a:t>Tokenization happens here indirectly: the text is split by whitespace (via split()) and joined back together, giving us lowercase tokens without changing word order. </a:t>
            </a:r>
            <a:endParaRPr sz="3000" dirty="0">
              <a:solidFill>
                <a:schemeClr val="dk1"/>
              </a:solidFill>
              <a:latin typeface="Times New Roman"/>
              <a:ea typeface="Times New Roman"/>
              <a:cs typeface="Times New Roman"/>
              <a:sym typeface="Times New Roman"/>
            </a:endParaRPr>
          </a:p>
        </p:txBody>
      </p:sp>
      <p:sp>
        <p:nvSpPr>
          <p:cNvPr id="156" name="Google Shape;156;p18"/>
          <p:cNvSpPr/>
          <p:nvPr/>
        </p:nvSpPr>
        <p:spPr>
          <a:xfrm>
            <a:off x="7512110" y="4958834"/>
            <a:ext cx="12002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7" name="Google Shape;157;p18"/>
          <p:cNvPicPr preferRelativeResize="0"/>
          <p:nvPr/>
        </p:nvPicPr>
        <p:blipFill>
          <a:blip r:embed="rId4">
            <a:alphaModFix/>
          </a:blip>
          <a:stretch>
            <a:fillRect/>
          </a:stretch>
        </p:blipFill>
        <p:spPr>
          <a:xfrm>
            <a:off x="3623300" y="4695438"/>
            <a:ext cx="11563350" cy="197132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8288001" cy="10286999"/>
          </a:xfrm>
          <a:prstGeom prst="rect">
            <a:avLst/>
          </a:prstGeom>
        </p:spPr>
      </p:pic>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4">
              <a:alphaModFix/>
            </a:blip>
            <a:stretch>
              <a:fillRect/>
            </a:stretch>
          </a:blipFill>
          <a:ln>
            <a:noFill/>
          </a:ln>
        </p:spPr>
      </p:sp>
      <p:sp>
        <p:nvSpPr>
          <p:cNvPr id="195" name="Google Shape;195;p21"/>
          <p:cNvSpPr txBox="1"/>
          <p:nvPr/>
        </p:nvSpPr>
        <p:spPr>
          <a:xfrm>
            <a:off x="8832793" y="5270438"/>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576261" y="514326"/>
            <a:ext cx="17135475" cy="1200288"/>
          </a:xfrm>
          <a:prstGeom prst="rect">
            <a:avLst/>
          </a:prstGeom>
          <a:noFill/>
          <a:ln>
            <a:noFill/>
          </a:ln>
        </p:spPr>
        <p:txBody>
          <a:bodyPr spcFirstLastPara="1" wrap="square" lIns="91425" tIns="45700" rIns="91425" bIns="45700" anchor="t" anchorCtr="0">
            <a:spAutoFit/>
          </a:bodyPr>
          <a:lstStyle/>
          <a:p>
            <a:pPr lvl="0"/>
            <a:r>
              <a:rPr lang="en-US" sz="7200" b="1" u="sng" dirty="0">
                <a:latin typeface="Times New Roman"/>
                <a:ea typeface="Times New Roman"/>
                <a:cs typeface="Times New Roman"/>
                <a:sym typeface="Times New Roman"/>
              </a:rPr>
              <a:t>FLOWCHART </a:t>
            </a:r>
            <a:endParaRPr sz="7200" b="1" u="sng"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4">
              <a:alphaModFix/>
            </a:blip>
            <a:stretch>
              <a:fillRect/>
            </a:stretch>
          </a:blipFill>
          <a:ln>
            <a:noFill/>
          </a:ln>
        </p:spPr>
      </p:sp>
      <p:sp>
        <p:nvSpPr>
          <p:cNvPr id="2" name="TextBox 1"/>
          <p:cNvSpPr txBox="1"/>
          <p:nvPr/>
        </p:nvSpPr>
        <p:spPr>
          <a:xfrm>
            <a:off x="8007928" y="3801857"/>
            <a:ext cx="2050472" cy="246221"/>
          </a:xfrm>
          <a:prstGeom prst="rect">
            <a:avLst/>
          </a:prstGeom>
          <a:noFill/>
        </p:spPr>
        <p:txBody>
          <a:bodyPr wrap="square" rtlCol="0">
            <a:spAutoFit/>
          </a:bodyPr>
          <a:lstStyle/>
          <a:p>
            <a:r>
              <a:rPr lang="en-US" sz="1000" dirty="0" smtClean="0"/>
              <a:t>USING TRADITIONAL MODELS</a:t>
            </a:r>
            <a:endParaRPr lang="en-IN" sz="1000" dirty="0"/>
          </a:p>
        </p:txBody>
      </p:sp>
    </p:spTree>
    <p:extLst>
      <p:ext uri="{BB962C8B-B14F-4D97-AF65-F5344CB8AC3E}">
        <p14:creationId xmlns:p14="http://schemas.microsoft.com/office/powerpoint/2010/main" val="991419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grpSp>
        <p:nvGrpSpPr>
          <p:cNvPr id="176" name="Google Shape;176;p20"/>
          <p:cNvGrpSpPr/>
          <p:nvPr/>
        </p:nvGrpSpPr>
        <p:grpSpPr>
          <a:xfrm>
            <a:off x="457199" y="515212"/>
            <a:ext cx="17135475" cy="9256578"/>
            <a:chOff x="0" y="-28575"/>
            <a:chExt cx="4513047" cy="2437946"/>
          </a:xfrm>
        </p:grpSpPr>
        <p:sp>
          <p:nvSpPr>
            <p:cNvPr id="177" name="Google Shape;177;p20"/>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78" name="Google Shape;178;p20"/>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79" name="Google Shape;179;p20"/>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80" name="Google Shape;180;p20"/>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81" name="Google Shape;181;p20"/>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83" name="Google Shape;183;p20"/>
          <p:cNvSpPr txBox="1"/>
          <p:nvPr/>
        </p:nvSpPr>
        <p:spPr>
          <a:xfrm>
            <a:off x="817418" y="903880"/>
            <a:ext cx="16983076"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ACCURACY </a:t>
            </a:r>
            <a:r>
              <a:rPr lang="en-US" sz="7200" b="1" u="sng" dirty="0" smtClean="0">
                <a:solidFill>
                  <a:schemeClr val="dk1"/>
                </a:solidFill>
                <a:latin typeface="Times New Roman"/>
                <a:ea typeface="Times New Roman"/>
                <a:cs typeface="Times New Roman"/>
                <a:sym typeface="Times New Roman"/>
              </a:rPr>
              <a:t>RATE (Traditional Models)</a:t>
            </a:r>
            <a:endParaRPr sz="7200" b="1" u="sng" dirty="0">
              <a:solidFill>
                <a:schemeClr val="dk1"/>
              </a:solidFill>
              <a:latin typeface="Times New Roman"/>
              <a:ea typeface="Times New Roman"/>
              <a:cs typeface="Times New Roman"/>
              <a:sym typeface="Times New Roman"/>
            </a:endParaRPr>
          </a:p>
        </p:txBody>
      </p:sp>
      <p:graphicFrame>
        <p:nvGraphicFramePr>
          <p:cNvPr id="3" name="Table 2"/>
          <p:cNvGraphicFramePr>
            <a:graphicFrameLocks noGrp="1"/>
          </p:cNvGraphicFramePr>
          <p:nvPr>
            <p:extLst>
              <p:ext uri="{D42A27DB-BD31-4B8C-83A1-F6EECF244321}">
                <p14:modId xmlns:p14="http://schemas.microsoft.com/office/powerpoint/2010/main" val="3083717747"/>
              </p:ext>
            </p:extLst>
          </p:nvPr>
        </p:nvGraphicFramePr>
        <p:xfrm>
          <a:off x="2038177" y="2896176"/>
          <a:ext cx="13973520" cy="4956394"/>
        </p:xfrm>
        <a:graphic>
          <a:graphicData uri="http://schemas.openxmlformats.org/drawingml/2006/table">
            <a:tbl>
              <a:tblPr firstRow="1" bandRow="1">
                <a:tableStyleId>{5C22544A-7EE6-4342-B048-85BDC9FD1C3A}</a:tableStyleId>
              </a:tblPr>
              <a:tblGrid>
                <a:gridCol w="2794704">
                  <a:extLst>
                    <a:ext uri="{9D8B030D-6E8A-4147-A177-3AD203B41FA5}">
                      <a16:colId xmlns:a16="http://schemas.microsoft.com/office/drawing/2014/main" val="2601224920"/>
                    </a:ext>
                  </a:extLst>
                </a:gridCol>
                <a:gridCol w="2794704">
                  <a:extLst>
                    <a:ext uri="{9D8B030D-6E8A-4147-A177-3AD203B41FA5}">
                      <a16:colId xmlns:a16="http://schemas.microsoft.com/office/drawing/2014/main" val="1587229602"/>
                    </a:ext>
                  </a:extLst>
                </a:gridCol>
                <a:gridCol w="2794704">
                  <a:extLst>
                    <a:ext uri="{9D8B030D-6E8A-4147-A177-3AD203B41FA5}">
                      <a16:colId xmlns:a16="http://schemas.microsoft.com/office/drawing/2014/main" val="2179719106"/>
                    </a:ext>
                  </a:extLst>
                </a:gridCol>
                <a:gridCol w="2794704">
                  <a:extLst>
                    <a:ext uri="{9D8B030D-6E8A-4147-A177-3AD203B41FA5}">
                      <a16:colId xmlns:a16="http://schemas.microsoft.com/office/drawing/2014/main" val="3931179111"/>
                    </a:ext>
                  </a:extLst>
                </a:gridCol>
                <a:gridCol w="2794704">
                  <a:extLst>
                    <a:ext uri="{9D8B030D-6E8A-4147-A177-3AD203B41FA5}">
                      <a16:colId xmlns:a16="http://schemas.microsoft.com/office/drawing/2014/main" val="671251832"/>
                    </a:ext>
                  </a:extLst>
                </a:gridCol>
              </a:tblGrid>
              <a:tr h="628234">
                <a:tc>
                  <a:txBody>
                    <a:bodyPr/>
                    <a:lstStyle/>
                    <a:p>
                      <a:endParaRPr lang="en-IN" dirty="0"/>
                    </a:p>
                  </a:txBody>
                  <a:tcPr/>
                </a:tc>
                <a:tc>
                  <a:txBody>
                    <a:bodyPr/>
                    <a:lstStyle/>
                    <a:p>
                      <a:r>
                        <a:rPr lang="en-US" sz="3200" dirty="0" smtClean="0"/>
                        <a:t>0.2</a:t>
                      </a:r>
                      <a:endParaRPr lang="en-IN" sz="3200" dirty="0"/>
                    </a:p>
                  </a:txBody>
                  <a:tcPr/>
                </a:tc>
                <a:tc>
                  <a:txBody>
                    <a:bodyPr/>
                    <a:lstStyle/>
                    <a:p>
                      <a:r>
                        <a:rPr lang="en-US" sz="3200" dirty="0" smtClean="0"/>
                        <a:t>0.25</a:t>
                      </a:r>
                      <a:endParaRPr lang="en-IN" sz="3200" dirty="0"/>
                    </a:p>
                  </a:txBody>
                  <a:tcPr/>
                </a:tc>
                <a:tc>
                  <a:txBody>
                    <a:bodyPr/>
                    <a:lstStyle/>
                    <a:p>
                      <a:r>
                        <a:rPr lang="en-US" sz="3200" dirty="0" smtClean="0"/>
                        <a:t>0.3</a:t>
                      </a:r>
                      <a:endParaRPr lang="en-IN" sz="3200" dirty="0"/>
                    </a:p>
                  </a:txBody>
                  <a:tcPr/>
                </a:tc>
                <a:tc>
                  <a:txBody>
                    <a:bodyPr/>
                    <a:lstStyle/>
                    <a:p>
                      <a:r>
                        <a:rPr lang="en-US" sz="3200" dirty="0" smtClean="0"/>
                        <a:t>0.33</a:t>
                      </a:r>
                      <a:endParaRPr lang="en-IN" sz="3200" dirty="0"/>
                    </a:p>
                  </a:txBody>
                  <a:tcPr/>
                </a:tc>
                <a:extLst>
                  <a:ext uri="{0D108BD9-81ED-4DB2-BD59-A6C34878D82A}">
                    <a16:rowId xmlns:a16="http://schemas.microsoft.com/office/drawing/2014/main" val="1608415696"/>
                  </a:ext>
                </a:extLst>
              </a:tr>
              <a:tr h="541242">
                <a:tc>
                  <a:txBody>
                    <a:bodyPr/>
                    <a:lstStyle/>
                    <a:p>
                      <a:r>
                        <a:rPr lang="en-US" sz="2000" b="1" u="sng" dirty="0" smtClean="0">
                          <a:solidFill>
                            <a:schemeClr val="dk1"/>
                          </a:solidFill>
                          <a:latin typeface="Times New Roman"/>
                          <a:ea typeface="Times New Roman"/>
                          <a:cs typeface="Times New Roman"/>
                          <a:sym typeface="Times New Roman"/>
                        </a:rPr>
                        <a:t>LOGISTIC REGRESSION</a:t>
                      </a:r>
                      <a:endParaRPr lang="en-IN" sz="2000" dirty="0"/>
                    </a:p>
                  </a:txBody>
                  <a:tcPr/>
                </a:tc>
                <a:tc>
                  <a:txBody>
                    <a:bodyPr/>
                    <a:lstStyle/>
                    <a:p>
                      <a:r>
                        <a:rPr lang="en-US" sz="2400" dirty="0" smtClean="0"/>
                        <a:t>70.70 %</a:t>
                      </a:r>
                      <a:endParaRPr lang="en-IN" sz="2400" dirty="0"/>
                    </a:p>
                  </a:txBody>
                  <a:tcPr/>
                </a:tc>
                <a:tc>
                  <a:txBody>
                    <a:bodyPr/>
                    <a:lstStyle/>
                    <a:p>
                      <a:r>
                        <a:rPr lang="en-US" sz="2400" dirty="0" smtClean="0"/>
                        <a:t>70.45 %</a:t>
                      </a:r>
                      <a:endParaRPr lang="en-IN" sz="2400" dirty="0"/>
                    </a:p>
                  </a:txBody>
                  <a:tcPr/>
                </a:tc>
                <a:tc>
                  <a:txBody>
                    <a:bodyPr/>
                    <a:lstStyle/>
                    <a:p>
                      <a:r>
                        <a:rPr lang="en-US" sz="2400" dirty="0" smtClean="0"/>
                        <a:t>69.36 %</a:t>
                      </a:r>
                      <a:endParaRPr lang="en-IN" sz="2400" dirty="0"/>
                    </a:p>
                  </a:txBody>
                  <a:tcPr/>
                </a:tc>
                <a:tc>
                  <a:txBody>
                    <a:bodyPr/>
                    <a:lstStyle/>
                    <a:p>
                      <a:r>
                        <a:rPr lang="en-US" sz="2400" dirty="0" smtClean="0"/>
                        <a:t>68.50 %</a:t>
                      </a:r>
                      <a:endParaRPr lang="en-IN" sz="2400" dirty="0"/>
                    </a:p>
                  </a:txBody>
                  <a:tcPr/>
                </a:tc>
                <a:extLst>
                  <a:ext uri="{0D108BD9-81ED-4DB2-BD59-A6C34878D82A}">
                    <a16:rowId xmlns:a16="http://schemas.microsoft.com/office/drawing/2014/main" val="646902612"/>
                  </a:ext>
                </a:extLst>
              </a:tr>
              <a:tr h="541242">
                <a:tc>
                  <a:txBody>
                    <a:bodyPr/>
                    <a:lstStyle/>
                    <a:p>
                      <a:pPr marL="0" marR="0" lvl="0" indent="0" algn="l" rtl="0">
                        <a:spcBef>
                          <a:spcPts val="0"/>
                        </a:spcBef>
                        <a:spcAft>
                          <a:spcPts val="0"/>
                        </a:spcAft>
                        <a:buNone/>
                      </a:pPr>
                      <a:r>
                        <a:rPr lang="en-US" sz="2000" b="1" u="sng" dirty="0" smtClean="0">
                          <a:solidFill>
                            <a:schemeClr val="dk1"/>
                          </a:solidFill>
                          <a:latin typeface="Times New Roman"/>
                          <a:ea typeface="Times New Roman"/>
                          <a:cs typeface="Times New Roman"/>
                          <a:sym typeface="Times New Roman"/>
                        </a:rPr>
                        <a:t>RANDOM FOREST REGRESSION</a:t>
                      </a:r>
                      <a:endParaRPr lang="en-US" sz="2000" b="1" u="sng" dirty="0">
                        <a:latin typeface="Times New Roman"/>
                        <a:ea typeface="Times New Roman"/>
                        <a:cs typeface="Times New Roman"/>
                        <a:sym typeface="Times New Roman"/>
                      </a:endParaRPr>
                    </a:p>
                  </a:txBody>
                  <a:tcPr/>
                </a:tc>
                <a:tc>
                  <a:txBody>
                    <a:bodyPr/>
                    <a:lstStyle/>
                    <a:p>
                      <a:r>
                        <a:rPr lang="en-US" sz="2400" dirty="0" smtClean="0"/>
                        <a:t>68.68 %</a:t>
                      </a:r>
                      <a:endParaRPr lang="en-IN" sz="2400" dirty="0"/>
                    </a:p>
                  </a:txBody>
                  <a:tcPr/>
                </a:tc>
                <a:tc>
                  <a:txBody>
                    <a:bodyPr/>
                    <a:lstStyle/>
                    <a:p>
                      <a:r>
                        <a:rPr lang="en-US" sz="2400" dirty="0" smtClean="0"/>
                        <a:t>68.01 %</a:t>
                      </a:r>
                      <a:endParaRPr lang="en-IN" sz="2400" dirty="0"/>
                    </a:p>
                  </a:txBody>
                  <a:tcPr/>
                </a:tc>
                <a:tc>
                  <a:txBody>
                    <a:bodyPr/>
                    <a:lstStyle/>
                    <a:p>
                      <a:r>
                        <a:rPr lang="en-US" sz="2400" dirty="0" smtClean="0"/>
                        <a:t>70.03 %</a:t>
                      </a:r>
                      <a:endParaRPr lang="en-IN" sz="2400" dirty="0"/>
                    </a:p>
                  </a:txBody>
                  <a:tcPr/>
                </a:tc>
                <a:tc>
                  <a:txBody>
                    <a:bodyPr/>
                    <a:lstStyle/>
                    <a:p>
                      <a:r>
                        <a:rPr lang="en-US" sz="2400" dirty="0" smtClean="0"/>
                        <a:t>71.25 %</a:t>
                      </a:r>
                      <a:endParaRPr lang="en-IN" sz="2400" dirty="0"/>
                    </a:p>
                  </a:txBody>
                  <a:tcPr/>
                </a:tc>
                <a:extLst>
                  <a:ext uri="{0D108BD9-81ED-4DB2-BD59-A6C34878D82A}">
                    <a16:rowId xmlns:a16="http://schemas.microsoft.com/office/drawing/2014/main" val="3670862394"/>
                  </a:ext>
                </a:extLst>
              </a:tr>
              <a:tr h="562104">
                <a:tc>
                  <a:txBody>
                    <a:bodyPr/>
                    <a:lstStyle/>
                    <a:p>
                      <a:r>
                        <a:rPr lang="en-US" sz="2000" b="1" u="sng" dirty="0" smtClean="0">
                          <a:solidFill>
                            <a:schemeClr val="dk1"/>
                          </a:solidFill>
                          <a:latin typeface="Times New Roman"/>
                          <a:ea typeface="Times New Roman"/>
                          <a:cs typeface="Times New Roman"/>
                          <a:sym typeface="Times New Roman"/>
                        </a:rPr>
                        <a:t>NAÏVE BAYERS CLASSIFIER</a:t>
                      </a:r>
                      <a:endParaRPr lang="en-IN" sz="2000" dirty="0"/>
                    </a:p>
                  </a:txBody>
                  <a:tcPr/>
                </a:tc>
                <a:tc>
                  <a:txBody>
                    <a:bodyPr/>
                    <a:lstStyle/>
                    <a:p>
                      <a:r>
                        <a:rPr lang="en-US" sz="2400" dirty="0" smtClean="0"/>
                        <a:t>62.94</a:t>
                      </a:r>
                      <a:r>
                        <a:rPr lang="en-US" sz="2400" baseline="0" dirty="0" smtClean="0"/>
                        <a:t> %</a:t>
                      </a:r>
                      <a:endParaRPr lang="en-IN" sz="2400" dirty="0"/>
                    </a:p>
                  </a:txBody>
                  <a:tcPr/>
                </a:tc>
                <a:tc>
                  <a:txBody>
                    <a:bodyPr/>
                    <a:lstStyle/>
                    <a:p>
                      <a:r>
                        <a:rPr lang="en-US" sz="2400" dirty="0" smtClean="0"/>
                        <a:t>63.82 %</a:t>
                      </a:r>
                      <a:endParaRPr lang="en-IN" sz="2400" dirty="0"/>
                    </a:p>
                  </a:txBody>
                  <a:tcPr/>
                </a:tc>
                <a:tc>
                  <a:txBody>
                    <a:bodyPr/>
                    <a:lstStyle/>
                    <a:p>
                      <a:r>
                        <a:rPr lang="en-US" sz="2400" dirty="0" smtClean="0"/>
                        <a:t>64.74 %</a:t>
                      </a:r>
                      <a:endParaRPr lang="en-IN" sz="2400" dirty="0"/>
                    </a:p>
                  </a:txBody>
                  <a:tcPr/>
                </a:tc>
                <a:tc>
                  <a:txBody>
                    <a:bodyPr/>
                    <a:lstStyle/>
                    <a:p>
                      <a:r>
                        <a:rPr lang="en-US" sz="2400" dirty="0" smtClean="0"/>
                        <a:t>65.74 %</a:t>
                      </a:r>
                      <a:endParaRPr lang="en-IN" sz="2400" dirty="0"/>
                    </a:p>
                  </a:txBody>
                  <a:tcPr/>
                </a:tc>
                <a:extLst>
                  <a:ext uri="{0D108BD9-81ED-4DB2-BD59-A6C34878D82A}">
                    <a16:rowId xmlns:a16="http://schemas.microsoft.com/office/drawing/2014/main" val="3815899355"/>
                  </a:ext>
                </a:extLst>
              </a:tr>
              <a:tr h="541242">
                <a:tc>
                  <a:txBody>
                    <a:bodyPr/>
                    <a:lstStyle/>
                    <a:p>
                      <a:r>
                        <a:rPr lang="en-US" sz="2000" b="1" u="sng" dirty="0" smtClean="0">
                          <a:solidFill>
                            <a:schemeClr val="dk1"/>
                          </a:solidFill>
                          <a:latin typeface="Times New Roman"/>
                          <a:ea typeface="Times New Roman"/>
                          <a:cs typeface="Times New Roman"/>
                          <a:sym typeface="Times New Roman"/>
                        </a:rPr>
                        <a:t>DECISION TREE CLASSIFIER</a:t>
                      </a:r>
                      <a:endParaRPr lang="en-IN" sz="2000" dirty="0"/>
                    </a:p>
                  </a:txBody>
                  <a:tcPr/>
                </a:tc>
                <a:tc>
                  <a:txBody>
                    <a:bodyPr/>
                    <a:lstStyle/>
                    <a:p>
                      <a:pPr marL="38100" marR="0" lvl="0" indent="0" algn="l" rtl="0">
                        <a:spcBef>
                          <a:spcPts val="0"/>
                        </a:spcBef>
                        <a:spcAft>
                          <a:spcPts val="0"/>
                        </a:spcAft>
                        <a:buClr>
                          <a:schemeClr val="dk1"/>
                        </a:buClr>
                        <a:buSzPts val="3000"/>
                        <a:buFont typeface="Times New Roman"/>
                        <a:buNone/>
                      </a:pPr>
                      <a:r>
                        <a:rPr lang="en-US" sz="2400" dirty="0" smtClean="0">
                          <a:solidFill>
                            <a:schemeClr val="dk1"/>
                          </a:solidFill>
                          <a:latin typeface="Times New Roman"/>
                          <a:ea typeface="Times New Roman"/>
                          <a:cs typeface="Times New Roman"/>
                          <a:sym typeface="Times New Roman"/>
                        </a:rPr>
                        <a:t>61.92 %</a:t>
                      </a:r>
                      <a:endParaRPr lang="en-US" sz="2400" dirty="0" smtClean="0">
                        <a:latin typeface="Times New Roman"/>
                        <a:ea typeface="Times New Roman"/>
                        <a:cs typeface="Times New Roman"/>
                        <a:sym typeface="Times New Roman"/>
                      </a:endParaRPr>
                    </a:p>
                  </a:txBody>
                  <a:tcPr/>
                </a:tc>
                <a:tc>
                  <a:txBody>
                    <a:bodyPr/>
                    <a:lstStyle/>
                    <a:p>
                      <a:r>
                        <a:rPr lang="en-US" sz="2400" dirty="0" smtClean="0"/>
                        <a:t>60.56 %</a:t>
                      </a:r>
                      <a:endParaRPr lang="en-IN" sz="2400" dirty="0"/>
                    </a:p>
                  </a:txBody>
                  <a:tcPr/>
                </a:tc>
                <a:tc>
                  <a:txBody>
                    <a:bodyPr/>
                    <a:lstStyle/>
                    <a:p>
                      <a:r>
                        <a:rPr lang="en-US" sz="2400" dirty="0" smtClean="0"/>
                        <a:t>61.35 %</a:t>
                      </a:r>
                      <a:endParaRPr lang="en-IN" sz="2400" dirty="0"/>
                    </a:p>
                  </a:txBody>
                  <a:tcPr/>
                </a:tc>
                <a:tc>
                  <a:txBody>
                    <a:bodyPr/>
                    <a:lstStyle/>
                    <a:p>
                      <a:r>
                        <a:rPr lang="en-US" sz="2400" dirty="0" smtClean="0"/>
                        <a:t>62.96 %</a:t>
                      </a:r>
                      <a:endParaRPr lang="en-IN" sz="2400" dirty="0"/>
                    </a:p>
                  </a:txBody>
                  <a:tcPr/>
                </a:tc>
                <a:extLst>
                  <a:ext uri="{0D108BD9-81ED-4DB2-BD59-A6C34878D82A}">
                    <a16:rowId xmlns:a16="http://schemas.microsoft.com/office/drawing/2014/main" val="2429681441"/>
                  </a:ext>
                </a:extLst>
              </a:tr>
              <a:tr h="5412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u="sng" dirty="0" smtClean="0">
                          <a:solidFill>
                            <a:schemeClr val="dk1"/>
                          </a:solidFill>
                          <a:latin typeface="Times New Roman"/>
                          <a:ea typeface="Times New Roman"/>
                          <a:cs typeface="Times New Roman"/>
                          <a:sym typeface="Times New Roman"/>
                        </a:rPr>
                        <a:t>SUPPORT VECTOR MACHINE</a:t>
                      </a:r>
                      <a:endParaRPr lang="en-US" sz="2000" b="1" u="sng" dirty="0" smtClean="0">
                        <a:latin typeface="Times New Roman"/>
                        <a:ea typeface="Times New Roman"/>
                        <a:cs typeface="Times New Roman"/>
                        <a:sym typeface="Times New Roman"/>
                      </a:endParaRPr>
                    </a:p>
                  </a:txBody>
                  <a:tcPr/>
                </a:tc>
                <a:tc>
                  <a:txBody>
                    <a:bodyPr/>
                    <a:lstStyle/>
                    <a:p>
                      <a:pPr marL="38100" marR="0" lvl="0" indent="0" algn="l" rtl="0">
                        <a:spcBef>
                          <a:spcPts val="0"/>
                        </a:spcBef>
                        <a:spcAft>
                          <a:spcPts val="0"/>
                        </a:spcAft>
                        <a:buClr>
                          <a:schemeClr val="dk1"/>
                        </a:buClr>
                        <a:buSzPts val="3000"/>
                        <a:buFont typeface="Times New Roman"/>
                        <a:buNone/>
                      </a:pPr>
                      <a:r>
                        <a:rPr lang="en-US" sz="2400" dirty="0" smtClean="0">
                          <a:solidFill>
                            <a:schemeClr val="dk1"/>
                          </a:solidFill>
                          <a:latin typeface="Times New Roman"/>
                          <a:ea typeface="Times New Roman"/>
                          <a:cs typeface="Times New Roman"/>
                          <a:sym typeface="Times New Roman"/>
                        </a:rPr>
                        <a:t>61.92 %</a:t>
                      </a:r>
                    </a:p>
                    <a:p>
                      <a:endParaRPr lang="en-IN" sz="2400" dirty="0"/>
                    </a:p>
                  </a:txBody>
                  <a:tcPr/>
                </a:tc>
                <a:tc>
                  <a:txBody>
                    <a:bodyPr/>
                    <a:lstStyle/>
                    <a:p>
                      <a:r>
                        <a:rPr lang="en-US" sz="2400" dirty="0" smtClean="0"/>
                        <a:t>60.56 %</a:t>
                      </a:r>
                      <a:endParaRPr lang="en-IN" sz="2400" dirty="0"/>
                    </a:p>
                  </a:txBody>
                  <a:tcPr/>
                </a:tc>
                <a:tc>
                  <a:txBody>
                    <a:bodyPr/>
                    <a:lstStyle/>
                    <a:p>
                      <a:r>
                        <a:rPr lang="en-US" sz="2400" dirty="0" smtClean="0"/>
                        <a:t>61.35 %</a:t>
                      </a:r>
                      <a:endParaRPr lang="en-IN" sz="2400" dirty="0"/>
                    </a:p>
                  </a:txBody>
                  <a:tcPr/>
                </a:tc>
                <a:tc>
                  <a:txBody>
                    <a:bodyPr/>
                    <a:lstStyle/>
                    <a:p>
                      <a:r>
                        <a:rPr lang="en-US" sz="2400" dirty="0" smtClean="0"/>
                        <a:t>62.96 %</a:t>
                      </a:r>
                      <a:endParaRPr lang="en-IN" sz="2400" dirty="0"/>
                    </a:p>
                  </a:txBody>
                  <a:tcPr/>
                </a:tc>
                <a:extLst>
                  <a:ext uri="{0D108BD9-81ED-4DB2-BD59-A6C34878D82A}">
                    <a16:rowId xmlns:a16="http://schemas.microsoft.com/office/drawing/2014/main" val="934996320"/>
                  </a:ext>
                </a:extLst>
              </a:tr>
              <a:tr h="5412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u="sng" dirty="0" smtClean="0">
                          <a:solidFill>
                            <a:schemeClr val="dk1"/>
                          </a:solidFill>
                          <a:latin typeface="Times New Roman"/>
                          <a:ea typeface="Times New Roman"/>
                          <a:cs typeface="Times New Roman"/>
                          <a:sym typeface="Times New Roman"/>
                        </a:rPr>
                        <a:t>K-NEAREST NEIGHBOUR(KNN):</a:t>
                      </a:r>
                    </a:p>
                  </a:txBody>
                  <a:tcPr/>
                </a:tc>
                <a:tc>
                  <a:txBody>
                    <a:bodyPr/>
                    <a:lstStyle/>
                    <a:p>
                      <a:pPr marL="38100" lvl="0" indent="0">
                        <a:buClr>
                          <a:schemeClr val="dk1"/>
                        </a:buClr>
                        <a:buSzPts val="3000"/>
                        <a:buFont typeface="Times New Roman"/>
                        <a:buNone/>
                      </a:pPr>
                      <a:r>
                        <a:rPr lang="en-US" sz="2400" dirty="0" smtClean="0">
                          <a:solidFill>
                            <a:schemeClr val="dk1"/>
                          </a:solidFill>
                          <a:latin typeface="Times New Roman"/>
                          <a:ea typeface="Times New Roman"/>
                          <a:cs typeface="Times New Roman"/>
                          <a:sym typeface="Times New Roman"/>
                        </a:rPr>
                        <a:t>65.98 %</a:t>
                      </a:r>
                      <a:endParaRPr lang="en-US" sz="2400" dirty="0" smtClean="0">
                        <a:latin typeface="Times New Roman"/>
                        <a:ea typeface="Times New Roman"/>
                        <a:cs typeface="Times New Roman"/>
                        <a:sym typeface="Times New Roman"/>
                      </a:endParaRPr>
                    </a:p>
                  </a:txBody>
                  <a:tcPr/>
                </a:tc>
                <a:tc>
                  <a:txBody>
                    <a:bodyPr/>
                    <a:lstStyle/>
                    <a:p>
                      <a:r>
                        <a:rPr lang="en-US" sz="2400" dirty="0" smtClean="0"/>
                        <a:t>67.07 %</a:t>
                      </a:r>
                      <a:endParaRPr lang="en-IN" sz="2400" dirty="0"/>
                    </a:p>
                  </a:txBody>
                  <a:tcPr/>
                </a:tc>
                <a:tc>
                  <a:txBody>
                    <a:bodyPr/>
                    <a:lstStyle/>
                    <a:p>
                      <a:r>
                        <a:rPr lang="en-US" sz="2400" dirty="0" smtClean="0"/>
                        <a:t>67.11 %</a:t>
                      </a:r>
                      <a:endParaRPr lang="en-IN" sz="2400" dirty="0"/>
                    </a:p>
                  </a:txBody>
                  <a:tcPr/>
                </a:tc>
                <a:tc>
                  <a:txBody>
                    <a:bodyPr/>
                    <a:lstStyle/>
                    <a:p>
                      <a:r>
                        <a:rPr lang="en-US" sz="2400" dirty="0" smtClean="0"/>
                        <a:t>69.44</a:t>
                      </a:r>
                      <a:r>
                        <a:rPr lang="en-US" sz="2400" baseline="0" dirty="0" smtClean="0"/>
                        <a:t> %</a:t>
                      </a:r>
                      <a:endParaRPr lang="en-IN" sz="2400" dirty="0"/>
                    </a:p>
                  </a:txBody>
                  <a:tcPr/>
                </a:tc>
                <a:extLst>
                  <a:ext uri="{0D108BD9-81ED-4DB2-BD59-A6C34878D82A}">
                    <a16:rowId xmlns:a16="http://schemas.microsoft.com/office/drawing/2014/main" val="4205700471"/>
                  </a:ext>
                </a:extLst>
              </a:tr>
            </a:tbl>
          </a:graphicData>
        </a:graphic>
      </p:graphicFrame>
    </p:spTree>
    <p:extLst>
      <p:ext uri="{BB962C8B-B14F-4D97-AF65-F5344CB8AC3E}">
        <p14:creationId xmlns:p14="http://schemas.microsoft.com/office/powerpoint/2010/main" val="3091967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819245" y="1729763"/>
            <a:ext cx="16002000" cy="1200288"/>
          </a:xfrm>
          <a:prstGeom prst="rect">
            <a:avLst/>
          </a:prstGeom>
          <a:noFill/>
          <a:ln>
            <a:noFill/>
          </a:ln>
        </p:spPr>
        <p:txBody>
          <a:bodyPr spcFirstLastPara="1" wrap="square" lIns="91425" tIns="45700" rIns="91425" bIns="45700" anchor="t" anchorCtr="0">
            <a:spAutoFit/>
          </a:bodyPr>
          <a:lstStyle/>
          <a:p>
            <a:pPr lvl="0" algn="ctr"/>
            <a:r>
              <a:rPr lang="en-IN" sz="7200" b="1" u="sng" dirty="0">
                <a:latin typeface="Times New Roman" panose="02020603050405020304" pitchFamily="18" charset="0"/>
                <a:cs typeface="Times New Roman" panose="02020603050405020304" pitchFamily="18" charset="0"/>
              </a:rPr>
              <a:t>Recurrent Neural Network</a:t>
            </a:r>
            <a:endParaRPr sz="7200" b="1" u="sng" dirty="0">
              <a:latin typeface="Times New Roman"/>
              <a:ea typeface="Times New Roman"/>
              <a:cs typeface="Times New Roman"/>
              <a:sym typeface="Times New Roman"/>
            </a:endParaRPr>
          </a:p>
        </p:txBody>
      </p:sp>
      <p:sp>
        <p:nvSpPr>
          <p:cNvPr id="197" name="Google Shape;197;p21"/>
          <p:cNvSpPr txBox="1"/>
          <p:nvPr/>
        </p:nvSpPr>
        <p:spPr>
          <a:xfrm>
            <a:off x="1066800" y="3680567"/>
            <a:ext cx="16383000" cy="4001055"/>
          </a:xfrm>
          <a:prstGeom prst="rect">
            <a:avLst/>
          </a:prstGeom>
          <a:noFill/>
          <a:ln>
            <a:noFill/>
          </a:ln>
        </p:spPr>
        <p:txBody>
          <a:bodyPr spcFirstLastPara="1" wrap="square" lIns="91425" tIns="45700" rIns="91425" bIns="45700" anchor="t" anchorCtr="0">
            <a:spAutoFit/>
          </a:bodyPr>
          <a:lstStyle/>
          <a:p>
            <a:endParaRPr lang="en-US" sz="3200" dirty="0"/>
          </a:p>
          <a:p>
            <a:r>
              <a:rPr lang="en-US" sz="3200" dirty="0">
                <a:solidFill>
                  <a:schemeClr val="tx1"/>
                </a:solidFill>
                <a:latin typeface="Times New Roman" panose="02020603050405020304" pitchFamily="18" charset="0"/>
                <a:cs typeface="Times New Roman" panose="02020603050405020304" pitchFamily="18" charset="0"/>
              </a:rPr>
              <a:t>    A </a:t>
            </a:r>
            <a:r>
              <a:rPr lang="en-US" sz="3200" b="1" dirty="0">
                <a:solidFill>
                  <a:schemeClr val="tx1"/>
                </a:solidFill>
                <a:latin typeface="Times New Roman" panose="02020603050405020304" pitchFamily="18" charset="0"/>
                <a:cs typeface="Times New Roman" panose="02020603050405020304" pitchFamily="18" charset="0"/>
              </a:rPr>
              <a:t>Recurrent Neural Network (RNN)</a:t>
            </a:r>
            <a:r>
              <a:rPr lang="en-US" sz="3200" dirty="0">
                <a:solidFill>
                  <a:schemeClr val="tx1"/>
                </a:solidFill>
                <a:latin typeface="Times New Roman" panose="02020603050405020304" pitchFamily="18" charset="0"/>
                <a:cs typeface="Times New Roman" panose="02020603050405020304" pitchFamily="18" charset="0"/>
              </a:rPr>
              <a:t> is a type of artificial neural network designed for processing sequential data. Unlike traditional feedforward neural networks, RNNs have connections that form cycles, enabling them to maintain a "memory" of previous inputs and capture temporal dependencies. This makes them well-suited for tasks where the order or context of data matters.</a:t>
            </a:r>
          </a:p>
          <a:p>
            <a:endParaRPr lang="en-IN" sz="3200" dirty="0"/>
          </a:p>
          <a:p>
            <a:pPr marL="0" marR="0" lvl="0" indent="0" algn="l" rtl="0">
              <a:spcBef>
                <a:spcPts val="0"/>
              </a:spcBef>
              <a:spcAft>
                <a:spcPts val="0"/>
              </a:spcAft>
              <a:buNone/>
            </a:pPr>
            <a:r>
              <a:rPr lang="en-US" sz="3000" dirty="0">
                <a:solidFill>
                  <a:schemeClr val="dk1"/>
                </a:solidFill>
                <a:latin typeface="Times New Roman"/>
                <a:ea typeface="Times New Roman"/>
                <a:cs typeface="Times New Roman"/>
                <a:sym typeface="Times New Roman"/>
              </a:rPr>
              <a:t>	</a:t>
            </a:r>
            <a:endParaRPr sz="3000"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45571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1466754" y="1448088"/>
            <a:ext cx="15491210" cy="7509748"/>
          </a:xfrm>
          <a:prstGeom prst="rect">
            <a:avLst/>
          </a:prstGeom>
        </p:spPr>
        <p:txBody>
          <a:bodyPr wrap="square">
            <a:spAutoFit/>
          </a:bodyPr>
          <a:lstStyle/>
          <a:p>
            <a:r>
              <a:rPr lang="en-IN" sz="7200" b="1" u="sng" dirty="0">
                <a:latin typeface="Times New Roman" panose="02020603050405020304" pitchFamily="18" charset="0"/>
                <a:cs typeface="Times New Roman" panose="02020603050405020304" pitchFamily="18" charset="0"/>
              </a:rPr>
              <a:t>Advantages Of </a:t>
            </a:r>
            <a:r>
              <a:rPr lang="en-IN" sz="7200" b="1" u="sng" dirty="0" smtClean="0">
                <a:latin typeface="Times New Roman" panose="02020603050405020304" pitchFamily="18" charset="0"/>
                <a:cs typeface="Times New Roman" panose="02020603050405020304" pitchFamily="18" charset="0"/>
              </a:rPr>
              <a:t>RNN</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US" sz="3600" dirty="0"/>
          </a:p>
          <a:p>
            <a:r>
              <a:rPr lang="en-US" sz="3600" b="1" dirty="0">
                <a:latin typeface="Times New Roman" panose="02020603050405020304" pitchFamily="18" charset="0"/>
                <a:cs typeface="Times New Roman" panose="02020603050405020304" pitchFamily="18" charset="0"/>
              </a:rPr>
              <a:t>1. Sequence Handling:</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RNNs are explicitly designed to handle sequential data, such as time-series data, speech, and text, making them well-suited for applications like language modeling and speech recognition.</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2. Contextual Memory:</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RNNs maintain a hidden state that carries information from previous steps in the sequence, enabling them to remember and process contextual information over time.</a:t>
            </a:r>
          </a:p>
          <a:p>
            <a:pPr lvl="0"/>
            <a:r>
              <a:rPr lang="en-US" sz="3600" dirty="0">
                <a:solidFill>
                  <a:schemeClr val="dk1"/>
                </a:solidFill>
                <a:latin typeface="Times New Roman"/>
                <a:ea typeface="Times New Roman"/>
                <a:cs typeface="Times New Roman"/>
                <a:sym typeface="Times New Roman"/>
              </a:rPr>
              <a:t>	</a:t>
            </a:r>
            <a:r>
              <a:rPr lang="en-US" dirty="0"/>
              <a:t/>
            </a:r>
            <a:br>
              <a:rPr lang="en-US" dirty="0"/>
            </a:br>
            <a:endParaRPr lang="en-IN" dirty="0"/>
          </a:p>
        </p:txBody>
      </p:sp>
    </p:spTree>
    <p:extLst>
      <p:ext uri="{BB962C8B-B14F-4D97-AF65-F5344CB8AC3E}">
        <p14:creationId xmlns:p14="http://schemas.microsoft.com/office/powerpoint/2010/main" val="1089321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1586</TotalTime>
  <Words>1089</Words>
  <Application>Microsoft Office PowerPoint</Application>
  <PresentationFormat>Custom</PresentationFormat>
  <Paragraphs>126</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Times New Roman</vt:lpstr>
      <vt:lpstr>Arial Black</vt:lpstr>
      <vt:lpstr>Arial</vt:lpstr>
      <vt:lpstr>Questrial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Srivastava</dc:creator>
  <cp:lastModifiedBy>HP</cp:lastModifiedBy>
  <cp:revision>44</cp:revision>
  <dcterms:modified xsi:type="dcterms:W3CDTF">2024-12-05T04:44:32Z</dcterms:modified>
</cp:coreProperties>
</file>