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0" r:id="rId5"/>
    <p:sldId id="261" r:id="rId6"/>
    <p:sldId id="290" r:id="rId7"/>
    <p:sldId id="280" r:id="rId8"/>
    <p:sldId id="284" r:id="rId9"/>
    <p:sldId id="292" r:id="rId10"/>
    <p:sldId id="286" r:id="rId11"/>
    <p:sldId id="289" r:id="rId12"/>
    <p:sldId id="288" r:id="rId13"/>
    <p:sldId id="276" r:id="rId14"/>
    <p:sldId id="277" r:id="rId15"/>
    <p:sldId id="291" r:id="rId16"/>
    <p:sldId id="265" r:id="rId17"/>
    <p:sldId id="266"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Questrial" panose="020B0604020202020204" charset="0"/>
      <p:regular r:id="rId24"/>
    </p:embeddedFont>
    <p:embeddedFont>
      <p:font typeface="Arial Black" panose="020B0A04020102020204" pitchFamily="3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58"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07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3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Long Short-Term Memory (LSTM)</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4782800" cy="7078861"/>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LSTM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r>
              <a:rPr lang="en-US" sz="3600" b="1" dirty="0"/>
              <a:t>1. Effective Long-Term Dependency Learning</a:t>
            </a:r>
            <a:br>
              <a:rPr lang="en-US" sz="3600" b="1" dirty="0"/>
            </a:br>
            <a:r>
              <a:rPr lang="en-US" sz="3600" dirty="0"/>
              <a:t>LSTMs can capture long-term dependencies in sequential data due to their gated structure, which helps retain important information over extended sequences while forgetting irrelevant data.</a:t>
            </a:r>
            <a:br>
              <a:rPr lang="en-US" sz="3600" dirty="0"/>
            </a:br>
            <a:r>
              <a:rPr lang="en-US" sz="3600" dirty="0"/>
              <a:t/>
            </a:r>
            <a:br>
              <a:rPr lang="en-US" sz="3600" dirty="0"/>
            </a:br>
            <a:r>
              <a:rPr lang="en-US" sz="3600" b="1" dirty="0"/>
              <a:t>2. Prevention of Vanishing/Exploding Gradients</a:t>
            </a:r>
            <a:br>
              <a:rPr lang="en-US" sz="3600" b="1" dirty="0"/>
            </a:br>
            <a:r>
              <a:rPr lang="en-US" sz="3600" dirty="0"/>
              <a:t>The gating mechanisms in LSTMs mitigate the problem of vanishing or exploding gradients during backpropagation, enabling the network to learn from longer sequences effectively.</a:t>
            </a:r>
            <a:r>
              <a:rPr lang="en-US" dirty="0"/>
              <a:t/>
            </a:r>
            <a:br>
              <a:rPr lang="en-US" dirty="0"/>
            </a:br>
            <a:endParaRPr lang="en-IN" dirty="0"/>
          </a:p>
        </p:txBody>
      </p:sp>
    </p:spTree>
    <p:extLst>
      <p:ext uri="{BB962C8B-B14F-4D97-AF65-F5344CB8AC3E}">
        <p14:creationId xmlns:p14="http://schemas.microsoft.com/office/powerpoint/2010/main" val="836382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82530"/>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92681" y="1983349"/>
            <a:ext cx="15685173"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a:t>
            </a:r>
            <a:r>
              <a:rPr lang="en-IN" sz="7200" b="1" u="sng" dirty="0" smtClean="0">
                <a:latin typeface="Times New Roman" panose="02020603050405020304" pitchFamily="18" charset="0"/>
                <a:cs typeface="Times New Roman" panose="02020603050405020304" pitchFamily="18" charset="0"/>
              </a:rPr>
              <a:t>RNN/LSTM</a:t>
            </a:r>
            <a:endParaRPr lang="en-IN" sz="7200" b="1" u="sng" dirty="0">
              <a:latin typeface="Times New Roman" panose="02020603050405020304" pitchFamily="18" charset="0"/>
              <a:cs typeface="Times New Roman" panose="02020603050405020304" pitchFamily="18" charset="0"/>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379222164"/>
              </p:ext>
            </p:extLst>
          </p:nvPr>
        </p:nvGraphicFramePr>
        <p:xfrm>
          <a:off x="1510146" y="3752312"/>
          <a:ext cx="14270181" cy="2769010"/>
        </p:xfrm>
        <a:graphic>
          <a:graphicData uri="http://schemas.openxmlformats.org/drawingml/2006/table">
            <a:tbl>
              <a:tblPr firstRow="1" bandRow="1">
                <a:tableStyleId>{5C22544A-7EE6-4342-B048-85BDC9FD1C3A}</a:tableStyleId>
              </a:tblPr>
              <a:tblGrid>
                <a:gridCol w="4114799">
                  <a:extLst>
                    <a:ext uri="{9D8B030D-6E8A-4147-A177-3AD203B41FA5}">
                      <a16:colId xmlns:a16="http://schemas.microsoft.com/office/drawing/2014/main" val="1100123787"/>
                    </a:ext>
                  </a:extLst>
                </a:gridCol>
                <a:gridCol w="2479964">
                  <a:extLst>
                    <a:ext uri="{9D8B030D-6E8A-4147-A177-3AD203B41FA5}">
                      <a16:colId xmlns:a16="http://schemas.microsoft.com/office/drawing/2014/main" val="3042337652"/>
                    </a:ext>
                  </a:extLst>
                </a:gridCol>
                <a:gridCol w="2507673">
                  <a:extLst>
                    <a:ext uri="{9D8B030D-6E8A-4147-A177-3AD203B41FA5}">
                      <a16:colId xmlns:a16="http://schemas.microsoft.com/office/drawing/2014/main" val="246338184"/>
                    </a:ext>
                  </a:extLst>
                </a:gridCol>
                <a:gridCol w="2535382">
                  <a:extLst>
                    <a:ext uri="{9D8B030D-6E8A-4147-A177-3AD203B41FA5}">
                      <a16:colId xmlns:a16="http://schemas.microsoft.com/office/drawing/2014/main" val="1296407863"/>
                    </a:ext>
                  </a:extLst>
                </a:gridCol>
                <a:gridCol w="2632363">
                  <a:extLst>
                    <a:ext uri="{9D8B030D-6E8A-4147-A177-3AD203B41FA5}">
                      <a16:colId xmlns:a16="http://schemas.microsoft.com/office/drawing/2014/main" val="759630168"/>
                    </a:ext>
                  </a:extLst>
                </a:gridCol>
              </a:tblGrid>
              <a:tr h="1172708">
                <a:tc>
                  <a:txBody>
                    <a:bodyPr/>
                    <a:lstStyle/>
                    <a:p>
                      <a:r>
                        <a:rPr lang="en-US" sz="3200" dirty="0" smtClean="0"/>
                        <a:t>MODEL/TEST</a:t>
                      </a:r>
                      <a:r>
                        <a:rPr lang="en-US" sz="3200" baseline="0" dirty="0" smtClean="0"/>
                        <a:t> SIZE</a:t>
                      </a:r>
                      <a:endParaRPr lang="en-IN" sz="3200"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2535524823"/>
                  </a:ext>
                </a:extLst>
              </a:tr>
              <a:tr h="798151">
                <a:tc>
                  <a:txBody>
                    <a:bodyPr/>
                    <a:lstStyle/>
                    <a:p>
                      <a:r>
                        <a:rPr lang="en-US" sz="3200" dirty="0" smtClean="0"/>
                        <a:t>RNN</a:t>
                      </a:r>
                      <a:endParaRPr lang="en-IN" sz="3200" dirty="0"/>
                    </a:p>
                  </a:txBody>
                  <a:tcPr/>
                </a:tc>
                <a:tc>
                  <a:txBody>
                    <a:bodyPr/>
                    <a:lstStyle/>
                    <a:p>
                      <a:r>
                        <a:rPr lang="en-US" sz="3200" dirty="0" smtClean="0"/>
                        <a:t>83.2%</a:t>
                      </a:r>
                      <a:endParaRPr lang="en-IN" sz="3200" dirty="0"/>
                    </a:p>
                  </a:txBody>
                  <a:tcPr/>
                </a:tc>
                <a:tc>
                  <a:txBody>
                    <a:bodyPr/>
                    <a:lstStyle/>
                    <a:p>
                      <a:r>
                        <a:rPr lang="en-US" sz="3200" dirty="0" smtClean="0"/>
                        <a:t>82.8%</a:t>
                      </a:r>
                      <a:endParaRPr lang="en-IN" sz="3200" dirty="0"/>
                    </a:p>
                  </a:txBody>
                  <a:tcPr/>
                </a:tc>
                <a:tc>
                  <a:txBody>
                    <a:bodyPr/>
                    <a:lstStyle/>
                    <a:p>
                      <a:r>
                        <a:rPr lang="en-US" sz="3200" dirty="0" smtClean="0"/>
                        <a:t>83.1%</a:t>
                      </a:r>
                      <a:endParaRPr lang="en-IN" sz="3200" dirty="0"/>
                    </a:p>
                  </a:txBody>
                  <a:tcPr/>
                </a:tc>
                <a:tc>
                  <a:txBody>
                    <a:bodyPr/>
                    <a:lstStyle/>
                    <a:p>
                      <a:r>
                        <a:rPr lang="en-US" sz="3200" dirty="0" smtClean="0"/>
                        <a:t>82.1%</a:t>
                      </a:r>
                      <a:endParaRPr lang="en-IN" sz="3200" dirty="0"/>
                    </a:p>
                  </a:txBody>
                  <a:tcPr/>
                </a:tc>
                <a:extLst>
                  <a:ext uri="{0D108BD9-81ED-4DB2-BD59-A6C34878D82A}">
                    <a16:rowId xmlns:a16="http://schemas.microsoft.com/office/drawing/2014/main" val="4063318841"/>
                  </a:ext>
                </a:extLst>
              </a:tr>
              <a:tr h="798151">
                <a:tc>
                  <a:txBody>
                    <a:bodyPr/>
                    <a:lstStyle/>
                    <a:p>
                      <a:r>
                        <a:rPr lang="en-US" sz="3200" dirty="0" smtClean="0"/>
                        <a:t>LSTM</a:t>
                      </a:r>
                      <a:endParaRPr lang="en-IN" sz="3200" dirty="0"/>
                    </a:p>
                  </a:txBody>
                  <a:tcPr/>
                </a:tc>
                <a:tc>
                  <a:txBody>
                    <a:bodyPr/>
                    <a:lstStyle/>
                    <a:p>
                      <a:r>
                        <a:rPr lang="en-US" sz="3200" dirty="0" smtClean="0"/>
                        <a:t>83%</a:t>
                      </a:r>
                      <a:endParaRPr lang="en-IN" sz="3200" dirty="0"/>
                    </a:p>
                  </a:txBody>
                  <a:tcPr/>
                </a:tc>
                <a:tc>
                  <a:txBody>
                    <a:bodyPr/>
                    <a:lstStyle/>
                    <a:p>
                      <a:r>
                        <a:rPr lang="en-US" sz="3200" dirty="0" smtClean="0"/>
                        <a:t>81.2%</a:t>
                      </a:r>
                      <a:endParaRPr lang="en-IN" sz="3200" dirty="0"/>
                    </a:p>
                  </a:txBody>
                  <a:tcPr/>
                </a:tc>
                <a:tc>
                  <a:txBody>
                    <a:bodyPr/>
                    <a:lstStyle/>
                    <a:p>
                      <a:r>
                        <a:rPr lang="en-US" sz="3200" dirty="0" smtClean="0"/>
                        <a:t>81%</a:t>
                      </a:r>
                      <a:endParaRPr lang="en-IN" sz="3200" dirty="0"/>
                    </a:p>
                  </a:txBody>
                  <a:tcPr/>
                </a:tc>
                <a:tc>
                  <a:txBody>
                    <a:bodyPr/>
                    <a:lstStyle/>
                    <a:p>
                      <a:r>
                        <a:rPr lang="en-US" sz="3200" smtClean="0"/>
                        <a:t>80%</a:t>
                      </a:r>
                      <a:endParaRPr lang="en-IN" sz="3200" dirty="0"/>
                    </a:p>
                  </a:txBody>
                  <a:tcPr/>
                </a:tc>
                <a:extLst>
                  <a:ext uri="{0D108BD9-81ED-4DB2-BD59-A6C34878D82A}">
                    <a16:rowId xmlns:a16="http://schemas.microsoft.com/office/drawing/2014/main" val="3672313168"/>
                  </a:ext>
                </a:extLst>
              </a:tr>
            </a:tbl>
          </a:graphicData>
        </a:graphic>
      </p:graphicFrame>
    </p:spTree>
    <p:extLst>
      <p:ext uri="{BB962C8B-B14F-4D97-AF65-F5344CB8AC3E}">
        <p14:creationId xmlns:p14="http://schemas.microsoft.com/office/powerpoint/2010/main" val="429321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Not </a:t>
            </a:r>
            <a:r>
              <a:rPr lang="en-IN" sz="3000" dirty="0" err="1"/>
              <a:t>CyberBullying</a:t>
            </a:r>
            <a:endParaRPr lang="en-IN" sz="3000" dirty="0"/>
          </a:p>
        </p:txBody>
      </p:sp>
    </p:spTree>
    <p:extLst>
      <p:ext uri="{BB962C8B-B14F-4D97-AF65-F5344CB8AC3E}">
        <p14:creationId xmlns:p14="http://schemas.microsoft.com/office/powerpoint/2010/main" val="409116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a:t>
            </a:r>
            <a:r>
              <a:rPr lang="en-IN" sz="3000" dirty="0" err="1"/>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35996" y="436025"/>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7" name="Google Shape;227;p23"/>
          <p:cNvSpPr txBox="1"/>
          <p:nvPr/>
        </p:nvSpPr>
        <p:spPr>
          <a:xfrm>
            <a:off x="1066799" y="678892"/>
            <a:ext cx="1628939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Software Requirements</a:t>
            </a:r>
            <a:endParaRPr sz="7200" b="1" u="sng" dirty="0">
              <a:latin typeface="Times New Roman"/>
              <a:ea typeface="Times New Roman"/>
              <a:cs typeface="Times New Roman"/>
              <a:sym typeface="Times New Roman"/>
            </a:endParaRPr>
          </a:p>
        </p:txBody>
      </p:sp>
      <p:sp>
        <p:nvSpPr>
          <p:cNvPr id="2" name="TextBox 1"/>
          <p:cNvSpPr txBox="1"/>
          <p:nvPr/>
        </p:nvSpPr>
        <p:spPr>
          <a:xfrm>
            <a:off x="851272" y="2013551"/>
            <a:ext cx="16504921" cy="7540526"/>
          </a:xfrm>
          <a:prstGeom prst="rect">
            <a:avLst/>
          </a:prstGeom>
          <a:noFill/>
        </p:spPr>
        <p:txBody>
          <a:bodyPr wrap="square" rtlCol="0">
            <a:spAutoFit/>
          </a:bodyPr>
          <a:lstStyle/>
          <a:p>
            <a:pPr marL="457200" indent="-457200">
              <a:buAutoNum type="arabicPeriod"/>
            </a:pPr>
            <a:r>
              <a:rPr lang="en-IN" sz="2200" b="1" u="sng" dirty="0" smtClean="0"/>
              <a:t>Programming </a:t>
            </a:r>
            <a:r>
              <a:rPr lang="en-IN" sz="2200" b="1" u="sng" dirty="0"/>
              <a:t>Languages and </a:t>
            </a:r>
            <a:r>
              <a:rPr lang="en-IN" sz="2200" b="1" u="sng" dirty="0" smtClean="0"/>
              <a:t>Frameworks</a:t>
            </a:r>
            <a:r>
              <a:rPr lang="en-IN" sz="2200" dirty="0" smtClean="0"/>
              <a:t>: Python </a:t>
            </a:r>
            <a:r>
              <a:rPr lang="en-IN" sz="2200" dirty="0"/>
              <a:t>(for data processing, model development, and training</a:t>
            </a:r>
            <a:r>
              <a:rPr lang="en-IN" sz="2200" dirty="0" smtClean="0"/>
              <a:t>). [ </a:t>
            </a:r>
            <a:r>
              <a:rPr lang="en-US" sz="2200" b="1" dirty="0" smtClean="0"/>
              <a:t>version</a:t>
            </a:r>
            <a:r>
              <a:rPr lang="en-US" sz="2200" dirty="0" smtClean="0"/>
              <a:t> : 3.10.11 ]</a:t>
            </a:r>
            <a:endParaRPr lang="en-IN" sz="2200" dirty="0" smtClean="0"/>
          </a:p>
          <a:p>
            <a:r>
              <a:rPr lang="en-IN" sz="2200" dirty="0"/>
              <a:t/>
            </a:r>
            <a:br>
              <a:rPr lang="en-IN" sz="2200" dirty="0"/>
            </a:br>
            <a:r>
              <a:rPr lang="en-IN" sz="2200" dirty="0"/>
              <a:t>2. </a:t>
            </a:r>
            <a:r>
              <a:rPr lang="en-IN" sz="2200" b="1" u="sng" dirty="0"/>
              <a:t>Development Tools</a:t>
            </a:r>
            <a:r>
              <a:rPr lang="en-IN" sz="2200" dirty="0"/>
              <a:t>:</a:t>
            </a:r>
            <a:br>
              <a:rPr lang="en-IN" sz="2200" dirty="0"/>
            </a:br>
            <a:r>
              <a:rPr lang="en-IN" sz="2200" dirty="0" smtClean="0"/>
              <a:t>    - </a:t>
            </a:r>
            <a:r>
              <a:rPr lang="en-IN" sz="2200" dirty="0"/>
              <a:t>Google COLAB or an integrated development environment (IDE) like VS Code for coding and testing.</a:t>
            </a:r>
            <a:br>
              <a:rPr lang="en-IN" sz="2200" dirty="0"/>
            </a:br>
            <a:r>
              <a:rPr lang="en-IN" sz="2200" dirty="0" smtClean="0"/>
              <a:t>    - </a:t>
            </a:r>
            <a:r>
              <a:rPr lang="en-IN" sz="2200" dirty="0"/>
              <a:t>APIs for web scraping or social media API integration for data collection</a:t>
            </a:r>
            <a:r>
              <a:rPr lang="en-IN" sz="2200" dirty="0" smtClean="0"/>
              <a:t>. </a:t>
            </a:r>
            <a:r>
              <a:rPr lang="en-IN" sz="2200" dirty="0" smtClean="0"/>
              <a:t>[ </a:t>
            </a:r>
            <a:r>
              <a:rPr lang="en-US" sz="2200" b="1" dirty="0" smtClean="0"/>
              <a:t>version</a:t>
            </a:r>
            <a:r>
              <a:rPr lang="en-US" sz="2200" dirty="0" smtClean="0"/>
              <a:t> : </a:t>
            </a:r>
            <a:r>
              <a:rPr lang="en-US" sz="2200" dirty="0" err="1" smtClean="0"/>
              <a:t>youtube</a:t>
            </a:r>
            <a:r>
              <a:rPr lang="en-US" sz="2200" dirty="0" smtClean="0"/>
              <a:t> </a:t>
            </a:r>
            <a:r>
              <a:rPr lang="en-US" sz="2200" dirty="0" err="1" smtClean="0"/>
              <a:t>api</a:t>
            </a:r>
            <a:r>
              <a:rPr lang="en-US" sz="2200" dirty="0" smtClean="0"/>
              <a:t> v3 ]</a:t>
            </a:r>
            <a:r>
              <a:rPr lang="en-IN" sz="2200" dirty="0"/>
              <a:t/>
            </a:r>
            <a:br>
              <a:rPr lang="en-IN" sz="2200" dirty="0"/>
            </a:br>
            <a:r>
              <a:rPr lang="en-IN" sz="2200" dirty="0"/>
              <a:t/>
            </a:r>
            <a:br>
              <a:rPr lang="en-IN" sz="2200" dirty="0"/>
            </a:br>
            <a:r>
              <a:rPr lang="en-IN" sz="2200" dirty="0"/>
              <a:t>3. </a:t>
            </a:r>
            <a:r>
              <a:rPr lang="en-IN" sz="2200" b="1" u="sng" dirty="0" smtClean="0"/>
              <a:t>Libraries for Data Processing and Analysis</a:t>
            </a:r>
            <a:r>
              <a:rPr lang="en-IN" sz="2200" dirty="0" smtClean="0"/>
              <a:t>:</a:t>
            </a:r>
            <a:r>
              <a:rPr lang="en-IN" sz="2200" dirty="0"/>
              <a:t/>
            </a:r>
            <a:br>
              <a:rPr lang="en-IN" sz="2200" dirty="0"/>
            </a:br>
            <a:r>
              <a:rPr lang="en-IN" sz="2200" dirty="0" smtClean="0"/>
              <a:t>    - </a:t>
            </a:r>
            <a:r>
              <a:rPr lang="en-IN" sz="2200" dirty="0"/>
              <a:t>Pandas [ </a:t>
            </a:r>
            <a:r>
              <a:rPr lang="en-US" sz="2200" b="1" dirty="0"/>
              <a:t>version</a:t>
            </a:r>
            <a:r>
              <a:rPr lang="en-US" sz="2200" dirty="0"/>
              <a:t> : </a:t>
            </a:r>
            <a:r>
              <a:rPr lang="en-US" sz="2200" dirty="0" smtClean="0"/>
              <a:t>2.2.3 </a:t>
            </a:r>
            <a:r>
              <a:rPr lang="en-US" sz="2200" dirty="0"/>
              <a:t>]</a:t>
            </a:r>
            <a:r>
              <a:rPr lang="en-IN" sz="2200" dirty="0" smtClean="0"/>
              <a:t> </a:t>
            </a:r>
            <a:r>
              <a:rPr lang="en-IN" sz="2200" dirty="0"/>
              <a:t>and </a:t>
            </a:r>
            <a:r>
              <a:rPr lang="en-IN" sz="2200" dirty="0" err="1"/>
              <a:t>NumPy</a:t>
            </a:r>
            <a:r>
              <a:rPr lang="en-IN" sz="2200" dirty="0"/>
              <a:t> (for data manipulation and numerical operations</a:t>
            </a:r>
            <a:r>
              <a:rPr lang="en-IN" sz="2200" dirty="0"/>
              <a:t>). [ </a:t>
            </a:r>
            <a:r>
              <a:rPr lang="en-US" sz="2200" b="1" dirty="0"/>
              <a:t>version</a:t>
            </a:r>
            <a:r>
              <a:rPr lang="en-US" sz="2200" dirty="0"/>
              <a:t> </a:t>
            </a:r>
            <a:r>
              <a:rPr lang="en-US" sz="2200" dirty="0" smtClean="0"/>
              <a:t>: 2.0.2 ]</a:t>
            </a:r>
            <a:r>
              <a:rPr lang="en-IN" sz="2200" dirty="0"/>
              <a:t/>
            </a:r>
            <a:br>
              <a:rPr lang="en-IN" sz="2200" dirty="0"/>
            </a:br>
            <a:r>
              <a:rPr lang="en-IN" sz="2200" dirty="0" smtClean="0"/>
              <a:t>    - </a:t>
            </a:r>
            <a:r>
              <a:rPr lang="en-IN" sz="2200" dirty="0" smtClean="0"/>
              <a:t>NLTK (natural language </a:t>
            </a:r>
            <a:r>
              <a:rPr lang="en-IN" sz="2200" dirty="0"/>
              <a:t>tool kit [ </a:t>
            </a:r>
            <a:r>
              <a:rPr lang="en-US" sz="2200" b="1" dirty="0"/>
              <a:t>version</a:t>
            </a:r>
            <a:r>
              <a:rPr lang="en-US" sz="2200" dirty="0"/>
              <a:t> : </a:t>
            </a:r>
            <a:r>
              <a:rPr lang="en-US" sz="2200" dirty="0" smtClean="0"/>
              <a:t>3.9.1 </a:t>
            </a:r>
            <a:r>
              <a:rPr lang="en-US" sz="2200" dirty="0"/>
              <a:t>]</a:t>
            </a:r>
            <a:r>
              <a:rPr lang="en-IN" sz="2200" dirty="0" smtClean="0"/>
              <a:t> ) </a:t>
            </a:r>
            <a:r>
              <a:rPr lang="en-IN" sz="2200" dirty="0"/>
              <a:t>or </a:t>
            </a:r>
            <a:r>
              <a:rPr lang="en-IN" sz="2200" dirty="0" err="1"/>
              <a:t>SpaCy</a:t>
            </a:r>
            <a:r>
              <a:rPr lang="en-IN" sz="2200" dirty="0"/>
              <a:t> (for text </a:t>
            </a:r>
            <a:r>
              <a:rPr lang="en-IN" sz="2200" dirty="0" err="1"/>
              <a:t>preprocessing</a:t>
            </a:r>
            <a:r>
              <a:rPr lang="en-IN" sz="2200" dirty="0"/>
              <a:t>, tokenization, and normalization</a:t>
            </a:r>
            <a:r>
              <a:rPr lang="en-IN" sz="2200" dirty="0" smtClean="0"/>
              <a:t>) [ </a:t>
            </a:r>
            <a:r>
              <a:rPr lang="en-US" sz="2200" b="1" dirty="0"/>
              <a:t>version</a:t>
            </a:r>
            <a:r>
              <a:rPr lang="en-US" sz="2200" dirty="0"/>
              <a:t> : </a:t>
            </a:r>
            <a:r>
              <a:rPr lang="en-US" sz="2200" dirty="0" smtClean="0"/>
              <a:t>3.8.2 </a:t>
            </a:r>
            <a:r>
              <a:rPr lang="en-US" sz="2200" dirty="0"/>
              <a:t>]</a:t>
            </a:r>
            <a:r>
              <a:rPr lang="en-IN" sz="2200" dirty="0"/>
              <a:t/>
            </a:r>
            <a:br>
              <a:rPr lang="en-IN" sz="2200" dirty="0"/>
            </a:br>
            <a:r>
              <a:rPr lang="en-IN" sz="2200" dirty="0"/>
              <a:t/>
            </a:r>
            <a:br>
              <a:rPr lang="en-IN" sz="2200" dirty="0"/>
            </a:br>
            <a:r>
              <a:rPr lang="en-IN" sz="2200" dirty="0"/>
              <a:t>4. </a:t>
            </a:r>
            <a:r>
              <a:rPr lang="en-IN" sz="2200" b="1" u="sng" dirty="0"/>
              <a:t>Deep Learning </a:t>
            </a:r>
            <a:r>
              <a:rPr lang="en-IN" sz="2200" b="1" u="sng" dirty="0" smtClean="0"/>
              <a:t>Libraries</a:t>
            </a:r>
            <a:r>
              <a:rPr lang="en-IN" sz="2200" dirty="0" smtClean="0"/>
              <a:t>: </a:t>
            </a:r>
            <a:r>
              <a:rPr lang="en-IN" sz="2200" dirty="0" err="1" smtClean="0"/>
              <a:t>TensorFlow</a:t>
            </a:r>
            <a:r>
              <a:rPr lang="en-IN" sz="2200" dirty="0" smtClean="0"/>
              <a:t> &amp; Libraries </a:t>
            </a:r>
            <a:r>
              <a:rPr lang="en-IN" sz="2200" dirty="0"/>
              <a:t>for hybrid architecture integration, such as </a:t>
            </a:r>
            <a:r>
              <a:rPr lang="en-IN" sz="2200" dirty="0" err="1"/>
              <a:t>Keras</a:t>
            </a:r>
            <a:r>
              <a:rPr lang="en-IN" sz="2200" dirty="0"/>
              <a:t> while using </a:t>
            </a:r>
            <a:r>
              <a:rPr lang="en-IN" sz="2200" dirty="0" err="1"/>
              <a:t>TensorFlow</a:t>
            </a:r>
            <a:r>
              <a:rPr lang="en-IN" sz="2200" dirty="0"/>
              <a:t> [ </a:t>
            </a:r>
            <a:r>
              <a:rPr lang="en-US" sz="2200" b="1" dirty="0"/>
              <a:t>version</a:t>
            </a:r>
            <a:r>
              <a:rPr lang="en-US" sz="2200" dirty="0"/>
              <a:t> : </a:t>
            </a:r>
            <a:r>
              <a:rPr lang="en-US" sz="2200" dirty="0" smtClean="0"/>
              <a:t>2.18.0]</a:t>
            </a:r>
            <a:r>
              <a:rPr lang="en-IN" sz="2200" dirty="0"/>
              <a:t/>
            </a:r>
            <a:br>
              <a:rPr lang="en-IN" sz="2200" dirty="0"/>
            </a:br>
            <a:r>
              <a:rPr lang="en-IN" sz="2200" dirty="0"/>
              <a:t/>
            </a:r>
            <a:br>
              <a:rPr lang="en-IN" sz="2200" dirty="0"/>
            </a:br>
            <a:r>
              <a:rPr lang="en-IN" sz="2200" dirty="0"/>
              <a:t>5</a:t>
            </a:r>
            <a:r>
              <a:rPr lang="en-IN" sz="2200" b="1" dirty="0"/>
              <a:t>. </a:t>
            </a:r>
            <a:r>
              <a:rPr lang="en-IN" sz="2200" b="1" u="sng" dirty="0"/>
              <a:t>Visualization </a:t>
            </a:r>
            <a:r>
              <a:rPr lang="en-IN" sz="2200" b="1" u="sng" dirty="0" smtClean="0"/>
              <a:t>Tools</a:t>
            </a:r>
            <a:r>
              <a:rPr lang="en-IN" sz="2200" dirty="0" smtClean="0"/>
              <a:t>: </a:t>
            </a:r>
            <a:r>
              <a:rPr lang="en-IN" sz="2200" dirty="0" err="1" smtClean="0"/>
              <a:t>Matplotlib</a:t>
            </a:r>
            <a:r>
              <a:rPr lang="en-IN" sz="2200" dirty="0"/>
              <a:t>, </a:t>
            </a:r>
            <a:r>
              <a:rPr lang="en-IN" sz="2200" dirty="0" err="1"/>
              <a:t>Seaborn</a:t>
            </a:r>
            <a:r>
              <a:rPr lang="en-IN" sz="2200" dirty="0"/>
              <a:t>, or </a:t>
            </a:r>
            <a:r>
              <a:rPr lang="en-IN" sz="2200" dirty="0" err="1"/>
              <a:t>Plotly</a:t>
            </a:r>
            <a:r>
              <a:rPr lang="en-IN" sz="2200" dirty="0"/>
              <a:t> (for visualizing model performance and comparative analysis</a:t>
            </a:r>
            <a:r>
              <a:rPr lang="en-IN" sz="2200" dirty="0" smtClean="0"/>
              <a:t>).</a:t>
            </a:r>
          </a:p>
          <a:p>
            <a:r>
              <a:rPr lang="en-IN" sz="2200" dirty="0"/>
              <a:t>	</a:t>
            </a:r>
            <a:r>
              <a:rPr lang="en-IN" sz="2200" dirty="0" smtClean="0"/>
              <a:t>		[ </a:t>
            </a:r>
            <a:r>
              <a:rPr lang="en-US" sz="2200" b="1" dirty="0"/>
              <a:t>version</a:t>
            </a:r>
            <a:r>
              <a:rPr lang="en-US" sz="2200" dirty="0"/>
              <a:t> : </a:t>
            </a:r>
            <a:r>
              <a:rPr lang="en-US" sz="2200" dirty="0" smtClean="0"/>
              <a:t>3.9.2, 0.13.2, 5.24.1 </a:t>
            </a:r>
            <a:r>
              <a:rPr lang="en-US" sz="2200" dirty="0"/>
              <a:t>]</a:t>
            </a:r>
            <a:r>
              <a:rPr lang="en-IN" sz="2200" dirty="0"/>
              <a:t/>
            </a:r>
            <a:br>
              <a:rPr lang="en-IN" sz="2200" dirty="0"/>
            </a:br>
            <a:r>
              <a:rPr lang="en-IN" sz="2200" dirty="0"/>
              <a:t/>
            </a:r>
            <a:br>
              <a:rPr lang="en-IN" sz="2200" dirty="0"/>
            </a:br>
            <a:r>
              <a:rPr lang="en-IN" sz="2200" dirty="0"/>
              <a:t>6. </a:t>
            </a:r>
            <a:r>
              <a:rPr lang="en-IN" sz="2200" b="1" u="sng" dirty="0"/>
              <a:t>Testing </a:t>
            </a:r>
            <a:r>
              <a:rPr lang="en-IN" sz="2200" b="1" u="sng" dirty="0" smtClean="0"/>
              <a:t>Tools</a:t>
            </a:r>
            <a:r>
              <a:rPr lang="en-IN" sz="2200" dirty="0" smtClean="0"/>
              <a:t>: </a:t>
            </a:r>
            <a:r>
              <a:rPr lang="en-IN" sz="2200" dirty="0" err="1" smtClean="0"/>
              <a:t>Scikit</a:t>
            </a:r>
            <a:r>
              <a:rPr lang="en-IN" sz="2200" dirty="0" smtClean="0"/>
              <a:t>-learn </a:t>
            </a:r>
            <a:r>
              <a:rPr lang="en-IN" sz="2200" dirty="0"/>
              <a:t>(for performance metrics and model validation</a:t>
            </a:r>
            <a:r>
              <a:rPr lang="en-IN" sz="2200" dirty="0"/>
              <a:t>). [ </a:t>
            </a:r>
            <a:r>
              <a:rPr lang="en-US" sz="2200" b="1" dirty="0"/>
              <a:t>version</a:t>
            </a:r>
            <a:r>
              <a:rPr lang="en-US" sz="2200" dirty="0"/>
              <a:t> : </a:t>
            </a:r>
            <a:r>
              <a:rPr lang="en-US" sz="2200" dirty="0" smtClean="0"/>
              <a:t>1.5.2 ]</a:t>
            </a:r>
            <a:r>
              <a:rPr lang="en-IN" sz="2200" dirty="0"/>
              <a:t/>
            </a:r>
            <a:br>
              <a:rPr lang="en-IN" sz="2200" dirty="0"/>
            </a:br>
            <a:r>
              <a:rPr lang="en-IN" sz="2200" dirty="0"/>
              <a:t/>
            </a:r>
            <a:br>
              <a:rPr lang="en-IN" sz="2200" dirty="0"/>
            </a:br>
            <a:r>
              <a:rPr lang="en-IN" sz="2200" dirty="0"/>
              <a:t>7. </a:t>
            </a:r>
            <a:r>
              <a:rPr lang="en-IN" sz="2200" b="1" u="sng" dirty="0"/>
              <a:t>Hardware </a:t>
            </a:r>
            <a:r>
              <a:rPr lang="en-IN" sz="2200" b="1" u="sng" dirty="0" smtClean="0"/>
              <a:t>Requirements</a:t>
            </a:r>
            <a:r>
              <a:rPr lang="en-IN" sz="2200" dirty="0" smtClean="0"/>
              <a:t>: High-performance </a:t>
            </a:r>
            <a:r>
              <a:rPr lang="en-IN" sz="2200" dirty="0"/>
              <a:t>computing resources with GPUs are used to efficiently train the deep learning model.</a:t>
            </a:r>
          </a:p>
        </p:txBody>
      </p:sp>
    </p:spTree>
    <p:extLst>
      <p:ext uri="{BB962C8B-B14F-4D97-AF65-F5344CB8AC3E}">
        <p14:creationId xmlns:p14="http://schemas.microsoft.com/office/powerpoint/2010/main" val="4076538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Conclusion</a:t>
            </a:r>
            <a:endParaRPr sz="7200" b="1" u="sng" dirty="0">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Team Members</a:t>
            </a:r>
            <a:endParaRPr sz="7200" b="1" u="sng" dirty="0">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40330"/>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u="sng" dirty="0">
                <a:solidFill>
                  <a:schemeClr val="dk1"/>
                </a:solidFill>
                <a:latin typeface="Times New Roman"/>
                <a:ea typeface="Times New Roman"/>
                <a:cs typeface="Times New Roman"/>
                <a:sym typeface="Times New Roman"/>
              </a:rPr>
              <a:t> </a:t>
            </a:r>
            <a:r>
              <a:rPr lang="en-US" sz="7200" b="1" i="0" u="sng" strike="noStrike" cap="none" dirty="0">
                <a:solidFill>
                  <a:schemeClr val="dk1"/>
                </a:solidFill>
                <a:latin typeface="Times New Roman"/>
                <a:ea typeface="Times New Roman"/>
                <a:cs typeface="Times New Roman"/>
                <a:sym typeface="Times New Roman"/>
              </a:rPr>
              <a:t>Introduction</a:t>
            </a:r>
            <a:endParaRPr sz="7200" b="1" u="sng" dirty="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55479" y="435655"/>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2" name="Google Shape;122;p15"/>
          <p:cNvSpPr txBox="1"/>
          <p:nvPr/>
        </p:nvSpPr>
        <p:spPr>
          <a:xfrm>
            <a:off x="1205344" y="693350"/>
            <a:ext cx="15614073" cy="1217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Project</a:t>
            </a:r>
            <a:r>
              <a:rPr lang="en-US" sz="7200" u="sng" dirty="0" smtClean="0">
                <a:solidFill>
                  <a:schemeClr val="dk1"/>
                </a:solidFill>
                <a:latin typeface="Times New Roman"/>
                <a:ea typeface="Times New Roman"/>
                <a:cs typeface="Times New Roman"/>
                <a:sym typeface="Times New Roman"/>
              </a:rPr>
              <a:t> </a:t>
            </a:r>
            <a:r>
              <a:rPr lang="en-US" sz="7200" b="1" u="sng" dirty="0" smtClean="0">
                <a:solidFill>
                  <a:schemeClr val="dk1"/>
                </a:solidFill>
                <a:latin typeface="Times New Roman"/>
                <a:ea typeface="Times New Roman"/>
                <a:cs typeface="Times New Roman"/>
                <a:sym typeface="Times New Roman"/>
              </a:rPr>
              <a:t>Stages</a:t>
            </a:r>
            <a:endParaRPr sz="7200" b="1" u="sng" dirty="0">
              <a:latin typeface="Times New Roman"/>
              <a:ea typeface="Times New Roman"/>
              <a:cs typeface="Times New Roman"/>
              <a:sym typeface="Times New Roman"/>
            </a:endParaRPr>
          </a:p>
        </p:txBody>
      </p:sp>
      <p:sp>
        <p:nvSpPr>
          <p:cNvPr id="123" name="Google Shape;123;p15"/>
          <p:cNvSpPr txBox="1"/>
          <p:nvPr/>
        </p:nvSpPr>
        <p:spPr>
          <a:xfrm>
            <a:off x="831273" y="2590542"/>
            <a:ext cx="6276110" cy="553957"/>
          </a:xfrm>
          <a:prstGeom prst="rect">
            <a:avLst/>
          </a:prstGeom>
          <a:noFill/>
          <a:ln>
            <a:noFill/>
          </a:ln>
        </p:spPr>
        <p:txBody>
          <a:bodyPr spcFirstLastPara="1" wrap="square" lIns="91425" tIns="45700" rIns="91425" bIns="45700" anchor="t" anchorCtr="0">
            <a:spAutoFit/>
          </a:bodyPr>
          <a:lstStyle/>
          <a:p>
            <a:endParaRPr sz="3000" dirty="0">
              <a:solidFill>
                <a:schemeClr val="dk1"/>
              </a:solidFill>
              <a:latin typeface="Times New Roman"/>
              <a:ea typeface="Times New Roman"/>
              <a:cs typeface="Times New Roman"/>
              <a:sym typeface="Times New Roman"/>
            </a:endParaRPr>
          </a:p>
        </p:txBody>
      </p:sp>
      <p:sp>
        <p:nvSpPr>
          <p:cNvPr id="2" name="Rectangle 1"/>
          <p:cNvSpPr/>
          <p:nvPr/>
        </p:nvSpPr>
        <p:spPr>
          <a:xfrm>
            <a:off x="1122218" y="2201622"/>
            <a:ext cx="6880079" cy="3139321"/>
          </a:xfrm>
          <a:prstGeom prst="rect">
            <a:avLst/>
          </a:prstGeom>
        </p:spPr>
        <p:txBody>
          <a:bodyPr wrap="square">
            <a:spAutoFit/>
          </a:bodyPr>
          <a:lstStyle/>
          <a:p>
            <a:r>
              <a:rPr lang="en-IN" sz="1800" b="1" dirty="0"/>
              <a:t>Stage 1: Data Collection &amp; </a:t>
            </a:r>
            <a:r>
              <a:rPr lang="en-IN" sz="1800" b="1" dirty="0" smtClean="0"/>
              <a:t>Pre-Processing</a:t>
            </a:r>
            <a:endParaRPr lang="en-IN" sz="1800" b="1" dirty="0"/>
          </a:p>
          <a:p>
            <a:pPr>
              <a:buFont typeface="Arial" panose="020B0604020202020204" pitchFamily="34" charset="0"/>
              <a:buChar char="•"/>
            </a:pPr>
            <a:r>
              <a:rPr lang="en-IN" sz="1800" b="1" dirty="0"/>
              <a:t>Source:</a:t>
            </a:r>
            <a:r>
              <a:rPr lang="en-IN" sz="1800" dirty="0"/>
              <a:t> YouTube videos (e.g., </a:t>
            </a:r>
            <a:r>
              <a:rPr lang="en-IN" sz="1800" dirty="0">
                <a:hlinkClick r:id="rId4"/>
              </a:rPr>
              <a:t>Link</a:t>
            </a:r>
            <a:r>
              <a:rPr lang="en-IN" sz="1800" dirty="0"/>
              <a:t>)</a:t>
            </a:r>
          </a:p>
          <a:p>
            <a:pPr>
              <a:buFont typeface="Arial" panose="020B0604020202020204" pitchFamily="34" charset="0"/>
              <a:buChar char="•"/>
            </a:pPr>
            <a:r>
              <a:rPr lang="en-IN" sz="1800" b="1" dirty="0" smtClean="0"/>
              <a:t>Pre-Processing </a:t>
            </a:r>
            <a:r>
              <a:rPr lang="en-IN" sz="1800" b="1" dirty="0"/>
              <a:t>Steps:</a:t>
            </a:r>
            <a:endParaRPr lang="en-IN" sz="1800" dirty="0"/>
          </a:p>
          <a:p>
            <a:pPr marL="742950" lvl="1" indent="-285750">
              <a:buFont typeface="Arial" panose="020B0604020202020204" pitchFamily="34" charset="0"/>
              <a:buChar char="•"/>
            </a:pPr>
            <a:r>
              <a:rPr lang="en-IN" sz="1800" b="1" dirty="0"/>
              <a:t>Class Labelling</a:t>
            </a:r>
            <a:r>
              <a:rPr lang="en-IN" sz="1800" dirty="0"/>
              <a:t>: Categorizing data into cyberbullying vs. non-cyberbullying</a:t>
            </a:r>
          </a:p>
          <a:p>
            <a:pPr marL="742950" lvl="1" indent="-285750">
              <a:buFont typeface="Arial" panose="020B0604020202020204" pitchFamily="34" charset="0"/>
              <a:buChar char="•"/>
            </a:pPr>
            <a:r>
              <a:rPr lang="en-IN" sz="1800" b="1" dirty="0"/>
              <a:t>Text Cleaning</a:t>
            </a:r>
            <a:r>
              <a:rPr lang="en-IN" sz="1800" dirty="0"/>
              <a:t>:</a:t>
            </a:r>
          </a:p>
          <a:p>
            <a:pPr marL="1143000" lvl="2" indent="-228600">
              <a:buFont typeface="Arial" panose="020B0604020202020204" pitchFamily="34" charset="0"/>
              <a:buChar char="•"/>
            </a:pPr>
            <a:r>
              <a:rPr lang="en-IN" sz="1800" dirty="0"/>
              <a:t>Convert text to lowercase, stemming</a:t>
            </a:r>
          </a:p>
          <a:p>
            <a:pPr marL="1143000" lvl="2" indent="-228600">
              <a:buFont typeface="Arial" panose="020B0604020202020204" pitchFamily="34" charset="0"/>
              <a:buChar char="•"/>
            </a:pPr>
            <a:r>
              <a:rPr lang="en-IN" sz="1800" dirty="0"/>
              <a:t>Remove contractions, punctuation, and stop words</a:t>
            </a:r>
          </a:p>
          <a:p>
            <a:pPr marL="742950" lvl="1" indent="-285750">
              <a:buFont typeface="Arial" panose="020B0604020202020204" pitchFamily="34" charset="0"/>
              <a:buChar char="•"/>
            </a:pPr>
            <a:r>
              <a:rPr lang="en-IN" sz="1800" b="1" dirty="0"/>
              <a:t>Tokenization</a:t>
            </a:r>
            <a:r>
              <a:rPr lang="en-IN" sz="1800" dirty="0"/>
              <a:t>: Breaking text into individual tokens</a:t>
            </a:r>
          </a:p>
          <a:p>
            <a:pPr marL="742950" lvl="1" indent="-285750">
              <a:buFont typeface="Arial" panose="020B0604020202020204" pitchFamily="34" charset="0"/>
              <a:buChar char="•"/>
            </a:pPr>
            <a:r>
              <a:rPr lang="en-IN" sz="1800" b="1" dirty="0"/>
              <a:t>Dataset Splitting</a:t>
            </a:r>
            <a:r>
              <a:rPr lang="en-IN" sz="1800" dirty="0"/>
              <a:t>: Training, validation, testing</a:t>
            </a:r>
          </a:p>
          <a:p>
            <a:r>
              <a:rPr lang="en-IN" sz="1800" i="1" dirty="0"/>
              <a:t>Outcome</a:t>
            </a:r>
            <a:r>
              <a:rPr lang="en-IN" sz="1800" dirty="0"/>
              <a:t>: A clean, structured dataset ready for training.</a:t>
            </a:r>
          </a:p>
        </p:txBody>
      </p:sp>
      <p:sp>
        <p:nvSpPr>
          <p:cNvPr id="16" name="Rectangle 15"/>
          <p:cNvSpPr/>
          <p:nvPr/>
        </p:nvSpPr>
        <p:spPr>
          <a:xfrm>
            <a:off x="8764299" y="2201622"/>
            <a:ext cx="8686801" cy="2862322"/>
          </a:xfrm>
          <a:prstGeom prst="rect">
            <a:avLst/>
          </a:prstGeom>
        </p:spPr>
        <p:txBody>
          <a:bodyPr wrap="square">
            <a:spAutoFit/>
          </a:bodyPr>
          <a:lstStyle/>
          <a:p>
            <a:r>
              <a:rPr lang="en-IN" sz="1800" b="1" dirty="0"/>
              <a:t>Stage 2: Traditional Machine Learning </a:t>
            </a:r>
            <a:r>
              <a:rPr lang="en-IN" sz="1800" b="1" dirty="0" smtClean="0"/>
              <a:t>Models</a:t>
            </a:r>
            <a:r>
              <a:rPr lang="en-IN" sz="1800" dirty="0"/>
              <a:t/>
            </a:r>
            <a:br>
              <a:rPr lang="en-IN" sz="1800" dirty="0"/>
            </a:br>
            <a:r>
              <a:rPr lang="en-IN" sz="1800" b="1" dirty="0"/>
              <a:t>1. Models Implemented:</a:t>
            </a:r>
            <a:r>
              <a:rPr lang="en-IN" sz="1800" dirty="0"/>
              <a:t/>
            </a:r>
            <a:br>
              <a:rPr lang="en-IN" sz="1800" dirty="0"/>
            </a:br>
            <a:r>
              <a:rPr lang="en-IN" sz="1800" dirty="0" smtClean="0"/>
              <a:t>    - Logistic Regression, Random Forest Classifier </a:t>
            </a:r>
            <a:r>
              <a:rPr lang="en-IN" sz="1800" dirty="0"/>
              <a:t/>
            </a:r>
            <a:br>
              <a:rPr lang="en-IN" sz="1800" dirty="0"/>
            </a:br>
            <a:r>
              <a:rPr lang="en-IN" sz="1800" b="1" dirty="0"/>
              <a:t>2. Text </a:t>
            </a:r>
            <a:r>
              <a:rPr lang="en-IN" sz="1800" b="1" dirty="0" smtClean="0"/>
              <a:t>Pre-Processing</a:t>
            </a:r>
            <a:r>
              <a:rPr lang="en-IN" sz="1800" b="1" dirty="0"/>
              <a:t>:</a:t>
            </a:r>
            <a:r>
              <a:rPr lang="en-IN" sz="1800" dirty="0"/>
              <a:t/>
            </a:r>
            <a:br>
              <a:rPr lang="en-IN" sz="1800" dirty="0"/>
            </a:br>
            <a:r>
              <a:rPr lang="en-IN" sz="1800" dirty="0" smtClean="0"/>
              <a:t>    - </a:t>
            </a:r>
            <a:r>
              <a:rPr lang="en-IN" sz="1800" dirty="0"/>
              <a:t>Text Representation: TF-IDF and Bag-of-Words </a:t>
            </a:r>
            <a:br>
              <a:rPr lang="en-IN" sz="1800" dirty="0"/>
            </a:br>
            <a:r>
              <a:rPr lang="en-IN" sz="1800" b="1" dirty="0"/>
              <a:t>3. Model Training: </a:t>
            </a:r>
            <a:r>
              <a:rPr lang="en-IN" sz="1800" dirty="0"/>
              <a:t/>
            </a:r>
            <a:br>
              <a:rPr lang="en-IN" sz="1800" dirty="0"/>
            </a:br>
            <a:r>
              <a:rPr lang="en-IN" sz="1800" b="1" dirty="0"/>
              <a:t>4. Performance Evaluation:</a:t>
            </a:r>
            <a:r>
              <a:rPr lang="en-IN" sz="1800" dirty="0"/>
              <a:t/>
            </a:r>
            <a:br>
              <a:rPr lang="en-IN" sz="1800" dirty="0"/>
            </a:br>
            <a:r>
              <a:rPr lang="en-IN" sz="1800" dirty="0" smtClean="0"/>
              <a:t>     - </a:t>
            </a:r>
            <a:r>
              <a:rPr lang="en-IN" sz="1800" dirty="0"/>
              <a:t>Metrics: Accuracy, Precision, Recall, F1-Score </a:t>
            </a:r>
            <a:br>
              <a:rPr lang="en-IN" sz="1800" dirty="0"/>
            </a:br>
            <a:r>
              <a:rPr lang="en-IN" sz="1800" dirty="0" smtClean="0"/>
              <a:t>     -Visualization</a:t>
            </a:r>
            <a:r>
              <a:rPr lang="en-IN" sz="1800" dirty="0"/>
              <a:t>: Confusion Matrices for Results </a:t>
            </a:r>
            <a:br>
              <a:rPr lang="en-IN" sz="1800" dirty="0"/>
            </a:br>
            <a:r>
              <a:rPr lang="en-IN" sz="1800" i="1" dirty="0" smtClean="0"/>
              <a:t>Outcome</a:t>
            </a:r>
            <a:r>
              <a:rPr lang="en-IN" sz="1800" dirty="0" smtClean="0"/>
              <a:t>: Gained </a:t>
            </a:r>
            <a:r>
              <a:rPr lang="en-IN" sz="1800" dirty="0"/>
              <a:t>insights into the performance of traditional ML models.</a:t>
            </a:r>
          </a:p>
        </p:txBody>
      </p:sp>
      <p:grpSp>
        <p:nvGrpSpPr>
          <p:cNvPr id="36" name="Google Shape;115;p15"/>
          <p:cNvGrpSpPr/>
          <p:nvPr/>
        </p:nvGrpSpPr>
        <p:grpSpPr>
          <a:xfrm>
            <a:off x="988002" y="2007148"/>
            <a:ext cx="6956064" cy="3534492"/>
            <a:chOff x="0" y="-28575"/>
            <a:chExt cx="4513047" cy="2437946"/>
          </a:xfrm>
        </p:grpSpPr>
        <p:sp>
          <p:nvSpPr>
            <p:cNvPr id="37"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38"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9" name="Google Shape;115;p15"/>
          <p:cNvGrpSpPr/>
          <p:nvPr/>
        </p:nvGrpSpPr>
        <p:grpSpPr>
          <a:xfrm>
            <a:off x="8629866" y="2019764"/>
            <a:ext cx="8499230" cy="2999972"/>
            <a:chOff x="0" y="-28575"/>
            <a:chExt cx="4513047" cy="2437946"/>
          </a:xfrm>
        </p:grpSpPr>
        <p:sp>
          <p:nvSpPr>
            <p:cNvPr id="40"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41"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45" name="Google Shape;117;p15"/>
          <p:cNvSpPr txBox="1"/>
          <p:nvPr/>
        </p:nvSpPr>
        <p:spPr>
          <a:xfrm>
            <a:off x="9331577" y="5685631"/>
            <a:ext cx="7552243" cy="3716411"/>
          </a:xfrm>
          <a:prstGeom prst="rect">
            <a:avLst/>
          </a:prstGeom>
          <a:noFill/>
          <a:ln>
            <a:noFill/>
          </a:ln>
        </p:spPr>
        <p:txBody>
          <a:bodyPr spcFirstLastPara="1" wrap="square" lIns="50800" tIns="50800" rIns="50800" bIns="50800" anchor="ctr" anchorCtr="0">
            <a:noAutofit/>
          </a:bodyPr>
          <a:lstStyle/>
          <a:p>
            <a:pPr lvl="0">
              <a:lnSpc>
                <a:spcPct val="108888"/>
              </a:lnSpc>
            </a:pPr>
            <a:r>
              <a:rPr lang="en-US" sz="1800" b="1" dirty="0"/>
              <a:t>Stage 3: Advanced Neural Network </a:t>
            </a:r>
            <a:r>
              <a:rPr lang="en-US" sz="1800" b="1" dirty="0" smtClean="0"/>
              <a:t>Models</a:t>
            </a:r>
            <a:r>
              <a:rPr lang="en-US" sz="1800" dirty="0"/>
              <a:t/>
            </a:r>
            <a:br>
              <a:rPr lang="en-US" sz="1800" dirty="0"/>
            </a:br>
            <a:r>
              <a:rPr lang="en-US" sz="1800" b="1" dirty="0"/>
              <a:t>1. Models Implemented:</a:t>
            </a:r>
            <a:r>
              <a:rPr lang="en-US" sz="1800" dirty="0"/>
              <a:t/>
            </a:r>
            <a:br>
              <a:rPr lang="en-US" sz="1800" dirty="0"/>
            </a:br>
            <a:r>
              <a:rPr lang="en-US" sz="1800" dirty="0" smtClean="0"/>
              <a:t>    - </a:t>
            </a:r>
            <a:r>
              <a:rPr lang="en-US" sz="1800" dirty="0"/>
              <a:t>Recurrent Neural Networks (RNN) </a:t>
            </a:r>
            <a:br>
              <a:rPr lang="en-US" sz="1800" dirty="0"/>
            </a:br>
            <a:r>
              <a:rPr lang="en-US" sz="1800" dirty="0" smtClean="0"/>
              <a:t>    - </a:t>
            </a:r>
            <a:r>
              <a:rPr lang="en-US" sz="1800" dirty="0"/>
              <a:t>Long Short-Term Memory Networks (LSTM) </a:t>
            </a:r>
            <a:br>
              <a:rPr lang="en-US" sz="1800" dirty="0"/>
            </a:br>
            <a:r>
              <a:rPr lang="en-US" sz="1800" b="1" dirty="0"/>
              <a:t>2. Key Features:</a:t>
            </a:r>
            <a:r>
              <a:rPr lang="en-US" sz="1800" dirty="0"/>
              <a:t/>
            </a:r>
            <a:br>
              <a:rPr lang="en-US" sz="1800" dirty="0"/>
            </a:br>
            <a:r>
              <a:rPr lang="en-US" sz="1800" dirty="0" smtClean="0"/>
              <a:t>    - </a:t>
            </a:r>
            <a:r>
              <a:rPr lang="en-US" sz="1800" dirty="0"/>
              <a:t>RNN: Captures sequential patterns in text. </a:t>
            </a:r>
            <a:br>
              <a:rPr lang="en-US" sz="1800" dirty="0"/>
            </a:br>
            <a:r>
              <a:rPr lang="en-US" sz="1800" dirty="0"/>
              <a:t> </a:t>
            </a:r>
            <a:r>
              <a:rPr lang="en-US" sz="1800" dirty="0" smtClean="0"/>
              <a:t>   - LSTM</a:t>
            </a:r>
            <a:r>
              <a:rPr lang="en-US" sz="1800" dirty="0"/>
              <a:t>: Handles long-term dependencies effectively. </a:t>
            </a:r>
            <a:br>
              <a:rPr lang="en-US" sz="1800" dirty="0"/>
            </a:br>
            <a:r>
              <a:rPr lang="en-US" sz="1800" b="1" dirty="0"/>
              <a:t>3. Performance:</a:t>
            </a:r>
            <a:r>
              <a:rPr lang="en-US" sz="1800" dirty="0"/>
              <a:t/>
            </a:r>
            <a:br>
              <a:rPr lang="en-US" sz="1800" dirty="0"/>
            </a:br>
            <a:r>
              <a:rPr lang="en-US" sz="1800" dirty="0" smtClean="0"/>
              <a:t>    - </a:t>
            </a:r>
            <a:r>
              <a:rPr lang="en-US" sz="1800" dirty="0"/>
              <a:t>Both RNN and LSTM achieved a peak accuracy of 83</a:t>
            </a:r>
            <a:r>
              <a:rPr lang="en-US" sz="1800" dirty="0" smtClean="0"/>
              <a:t>%.</a:t>
            </a:r>
            <a:r>
              <a:rPr lang="en-US" sz="1800" dirty="0"/>
              <a:t/>
            </a:r>
            <a:br>
              <a:rPr lang="en-US" sz="1800" dirty="0"/>
            </a:br>
            <a:r>
              <a:rPr lang="en-US" sz="1800" i="1" dirty="0" smtClean="0"/>
              <a:t>Outcome</a:t>
            </a:r>
            <a:r>
              <a:rPr lang="en-US" sz="1800" dirty="0" smtClean="0"/>
              <a:t>: </a:t>
            </a:r>
            <a:r>
              <a:rPr lang="en-US" sz="1800" dirty="0"/>
              <a:t>Advanced models demonstrated </a:t>
            </a:r>
            <a:r>
              <a:rPr lang="en-US" sz="1800" dirty="0" smtClean="0"/>
              <a:t>an </a:t>
            </a:r>
            <a:r>
              <a:rPr lang="en-US" sz="1800" dirty="0"/>
              <a:t>improved ability to classify cyberbullying text compared to traditional ML approaches.</a:t>
            </a:r>
            <a:endParaRPr sz="1800" dirty="0">
              <a:solidFill>
                <a:schemeClr val="dk1"/>
              </a:solidFill>
              <a:latin typeface="Calibri"/>
              <a:ea typeface="Calibri"/>
              <a:cs typeface="Calibri"/>
              <a:sym typeface="Calibri"/>
            </a:endParaRPr>
          </a:p>
        </p:txBody>
      </p:sp>
      <p:grpSp>
        <p:nvGrpSpPr>
          <p:cNvPr id="51" name="Google Shape;115;p15"/>
          <p:cNvGrpSpPr/>
          <p:nvPr/>
        </p:nvGrpSpPr>
        <p:grpSpPr>
          <a:xfrm>
            <a:off x="9012380" y="5764698"/>
            <a:ext cx="8116716" cy="3558276"/>
            <a:chOff x="0" y="-28575"/>
            <a:chExt cx="4513047" cy="2437946"/>
          </a:xfrm>
        </p:grpSpPr>
        <p:sp>
          <p:nvSpPr>
            <p:cNvPr id="52"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3"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34" name="TextBox 33"/>
          <p:cNvSpPr txBox="1"/>
          <p:nvPr/>
        </p:nvSpPr>
        <p:spPr>
          <a:xfrm>
            <a:off x="1055218" y="6192083"/>
            <a:ext cx="6996546" cy="2862322"/>
          </a:xfrm>
          <a:prstGeom prst="rect">
            <a:avLst/>
          </a:prstGeom>
          <a:noFill/>
        </p:spPr>
        <p:txBody>
          <a:bodyPr wrap="square" rtlCol="0">
            <a:spAutoFit/>
          </a:bodyPr>
          <a:lstStyle/>
          <a:p>
            <a:r>
              <a:rPr lang="en-US" sz="1800" b="1" dirty="0"/>
              <a:t>Stage 4: Frontend Integration</a:t>
            </a:r>
            <a:r>
              <a:rPr lang="en-US" sz="1800" dirty="0"/>
              <a:t/>
            </a:r>
            <a:br>
              <a:rPr lang="en-US" sz="1800" dirty="0"/>
            </a:br>
            <a:r>
              <a:rPr lang="en-US" sz="1800" b="1" dirty="0"/>
              <a:t>1. Framework Used:</a:t>
            </a:r>
            <a:r>
              <a:rPr lang="en-US" sz="1800" dirty="0"/>
              <a:t/>
            </a:r>
            <a:br>
              <a:rPr lang="en-US" sz="1800" dirty="0"/>
            </a:br>
            <a:r>
              <a:rPr lang="en-US" sz="1800" dirty="0" smtClean="0"/>
              <a:t>    - </a:t>
            </a:r>
            <a:r>
              <a:rPr lang="en-US" sz="1800" dirty="0"/>
              <a:t>Flask </a:t>
            </a:r>
            <a:br>
              <a:rPr lang="en-US" sz="1800" dirty="0"/>
            </a:br>
            <a:r>
              <a:rPr lang="en-US" sz="1800" b="1" dirty="0"/>
              <a:t>2. Features of the Frontend:</a:t>
            </a:r>
            <a:r>
              <a:rPr lang="en-US" sz="1800" dirty="0"/>
              <a:t/>
            </a:r>
            <a:br>
              <a:rPr lang="en-US" sz="1800" dirty="0"/>
            </a:br>
            <a:r>
              <a:rPr lang="en-US" sz="1800" dirty="0" smtClean="0"/>
              <a:t>    - </a:t>
            </a:r>
            <a:r>
              <a:rPr lang="en-US" sz="1800" dirty="0"/>
              <a:t>User-friendly interface for real-time cyberbullying predictions. </a:t>
            </a:r>
            <a:br>
              <a:rPr lang="en-US" sz="1800" dirty="0"/>
            </a:br>
            <a:r>
              <a:rPr lang="en-US" sz="1800" dirty="0" smtClean="0"/>
              <a:t>    - </a:t>
            </a:r>
            <a:r>
              <a:rPr lang="en-US" sz="1800" dirty="0"/>
              <a:t>Seamless interaction with the trained ML models. </a:t>
            </a:r>
            <a:br>
              <a:rPr lang="en-US" sz="1800" dirty="0"/>
            </a:br>
            <a:r>
              <a:rPr lang="en-US" sz="1800" b="1" dirty="0"/>
              <a:t>3. Deployment:</a:t>
            </a:r>
            <a:r>
              <a:rPr lang="en-US" sz="1800" dirty="0"/>
              <a:t/>
            </a:r>
            <a:br>
              <a:rPr lang="en-US" sz="1800" dirty="0"/>
            </a:br>
            <a:r>
              <a:rPr lang="en-US" sz="1800" dirty="0" smtClean="0"/>
              <a:t>   - </a:t>
            </a:r>
            <a:r>
              <a:rPr lang="en-US" sz="1800" dirty="0"/>
              <a:t>Fully functional system ready for practical application. </a:t>
            </a:r>
            <a:br>
              <a:rPr lang="en-US" sz="1800" dirty="0"/>
            </a:br>
            <a:r>
              <a:rPr lang="en-US" sz="1800" i="1" dirty="0"/>
              <a:t>Outcome</a:t>
            </a:r>
            <a:r>
              <a:rPr lang="en-US" sz="1800" dirty="0"/>
              <a:t>: Enabled real-time predictions through an accessible and intuitive interface.</a:t>
            </a:r>
            <a:endParaRPr lang="en-IN" sz="1800" dirty="0"/>
          </a:p>
        </p:txBody>
      </p:sp>
      <p:grpSp>
        <p:nvGrpSpPr>
          <p:cNvPr id="57" name="Google Shape;115;p15"/>
          <p:cNvGrpSpPr/>
          <p:nvPr/>
        </p:nvGrpSpPr>
        <p:grpSpPr>
          <a:xfrm>
            <a:off x="1016253" y="6083606"/>
            <a:ext cx="7035511" cy="3115812"/>
            <a:chOff x="0" y="-28575"/>
            <a:chExt cx="4513047" cy="2437946"/>
          </a:xfrm>
        </p:grpSpPr>
        <p:sp>
          <p:nvSpPr>
            <p:cNvPr id="58"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9"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54" name="Right Arrow 53"/>
          <p:cNvSpPr/>
          <p:nvPr/>
        </p:nvSpPr>
        <p:spPr>
          <a:xfrm>
            <a:off x="8011282" y="3714304"/>
            <a:ext cx="601157" cy="386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Down Arrow 54"/>
          <p:cNvSpPr/>
          <p:nvPr/>
        </p:nvSpPr>
        <p:spPr>
          <a:xfrm>
            <a:off x="12858316" y="5098804"/>
            <a:ext cx="498764" cy="665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Left Arrow 55"/>
          <p:cNvSpPr/>
          <p:nvPr/>
        </p:nvSpPr>
        <p:spPr>
          <a:xfrm>
            <a:off x="8090729" y="7390825"/>
            <a:ext cx="803889" cy="533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3" name="Google Shape;143;p17"/>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8001" cy="10286999"/>
          </a:xfrm>
          <a:prstGeom prst="rect">
            <a:avLst/>
          </a:prstGeom>
        </p:spPr>
      </p:pic>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5" name="Google Shape;195;p21"/>
          <p:cNvSpPr txBox="1"/>
          <p:nvPr/>
        </p:nvSpPr>
        <p:spPr>
          <a:xfrm>
            <a:off x="8832793" y="5270438"/>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76261" y="514326"/>
            <a:ext cx="17135475" cy="1200288"/>
          </a:xfrm>
          <a:prstGeom prst="rect">
            <a:avLst/>
          </a:prstGeom>
          <a:noFill/>
          <a:ln>
            <a:noFill/>
          </a:ln>
        </p:spPr>
        <p:txBody>
          <a:bodyPr spcFirstLastPara="1" wrap="square" lIns="91425" tIns="45700" rIns="91425" bIns="45700" anchor="t" anchorCtr="0">
            <a:spAutoFit/>
          </a:bodyPr>
          <a:lstStyle/>
          <a:p>
            <a:pPr lvl="0"/>
            <a:r>
              <a:rPr lang="en-US" sz="7200" b="1" u="sng" dirty="0">
                <a:latin typeface="Times New Roman"/>
                <a:ea typeface="Times New Roman"/>
                <a:cs typeface="Times New Roman"/>
                <a:sym typeface="Times New Roman"/>
              </a:rPr>
              <a:t>FLOWCHART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2" name="TextBox 1"/>
          <p:cNvSpPr txBox="1"/>
          <p:nvPr/>
        </p:nvSpPr>
        <p:spPr>
          <a:xfrm>
            <a:off x="8007928" y="3801857"/>
            <a:ext cx="2050472" cy="246221"/>
          </a:xfrm>
          <a:prstGeom prst="rect">
            <a:avLst/>
          </a:prstGeom>
          <a:noFill/>
        </p:spPr>
        <p:txBody>
          <a:bodyPr wrap="square" rtlCol="0">
            <a:spAutoFit/>
          </a:bodyPr>
          <a:lstStyle/>
          <a:p>
            <a:r>
              <a:rPr lang="en-US" sz="1000" dirty="0" smtClean="0"/>
              <a:t>USING TRADITIONAL MODELS</a:t>
            </a:r>
            <a:endParaRPr lang="en-IN" sz="1000" dirty="0"/>
          </a:p>
        </p:txBody>
      </p:sp>
    </p:spTree>
    <p:extLst>
      <p:ext uri="{BB962C8B-B14F-4D97-AF65-F5344CB8AC3E}">
        <p14:creationId xmlns:p14="http://schemas.microsoft.com/office/powerpoint/2010/main" val="991419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199" y="515212"/>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3" name="Google Shape;183;p20"/>
          <p:cNvSpPr txBox="1"/>
          <p:nvPr/>
        </p:nvSpPr>
        <p:spPr>
          <a:xfrm>
            <a:off x="817418" y="903880"/>
            <a:ext cx="1698307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ACCURACY </a:t>
            </a:r>
            <a:r>
              <a:rPr lang="en-US" sz="7200" b="1" u="sng" dirty="0" smtClean="0">
                <a:solidFill>
                  <a:schemeClr val="dk1"/>
                </a:solidFill>
                <a:latin typeface="Times New Roman"/>
                <a:ea typeface="Times New Roman"/>
                <a:cs typeface="Times New Roman"/>
                <a:sym typeface="Times New Roman"/>
              </a:rPr>
              <a:t>RATE (Traditional Models)</a:t>
            </a:r>
            <a:endParaRPr sz="7200" b="1" u="sng"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083717747"/>
              </p:ext>
            </p:extLst>
          </p:nvPr>
        </p:nvGraphicFramePr>
        <p:xfrm>
          <a:off x="2038177" y="2896176"/>
          <a:ext cx="13973520" cy="4956394"/>
        </p:xfrm>
        <a:graphic>
          <a:graphicData uri="http://schemas.openxmlformats.org/drawingml/2006/table">
            <a:tbl>
              <a:tblPr firstRow="1" bandRow="1">
                <a:tableStyleId>{5C22544A-7EE6-4342-B048-85BDC9FD1C3A}</a:tableStyleId>
              </a:tblPr>
              <a:tblGrid>
                <a:gridCol w="2794704">
                  <a:extLst>
                    <a:ext uri="{9D8B030D-6E8A-4147-A177-3AD203B41FA5}">
                      <a16:colId xmlns:a16="http://schemas.microsoft.com/office/drawing/2014/main" val="2601224920"/>
                    </a:ext>
                  </a:extLst>
                </a:gridCol>
                <a:gridCol w="2794704">
                  <a:extLst>
                    <a:ext uri="{9D8B030D-6E8A-4147-A177-3AD203B41FA5}">
                      <a16:colId xmlns:a16="http://schemas.microsoft.com/office/drawing/2014/main" val="1587229602"/>
                    </a:ext>
                  </a:extLst>
                </a:gridCol>
                <a:gridCol w="2794704">
                  <a:extLst>
                    <a:ext uri="{9D8B030D-6E8A-4147-A177-3AD203B41FA5}">
                      <a16:colId xmlns:a16="http://schemas.microsoft.com/office/drawing/2014/main" val="2179719106"/>
                    </a:ext>
                  </a:extLst>
                </a:gridCol>
                <a:gridCol w="2794704">
                  <a:extLst>
                    <a:ext uri="{9D8B030D-6E8A-4147-A177-3AD203B41FA5}">
                      <a16:colId xmlns:a16="http://schemas.microsoft.com/office/drawing/2014/main" val="3931179111"/>
                    </a:ext>
                  </a:extLst>
                </a:gridCol>
                <a:gridCol w="2794704">
                  <a:extLst>
                    <a:ext uri="{9D8B030D-6E8A-4147-A177-3AD203B41FA5}">
                      <a16:colId xmlns:a16="http://schemas.microsoft.com/office/drawing/2014/main" val="671251832"/>
                    </a:ext>
                  </a:extLst>
                </a:gridCol>
              </a:tblGrid>
              <a:tr h="628234">
                <a:tc>
                  <a:txBody>
                    <a:bodyPr/>
                    <a:lstStyle/>
                    <a:p>
                      <a:endParaRPr lang="en-IN"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1608415696"/>
                  </a:ext>
                </a:extLst>
              </a:tr>
              <a:tr h="541242">
                <a:tc>
                  <a:txBody>
                    <a:bodyPr/>
                    <a:lstStyle/>
                    <a:p>
                      <a:r>
                        <a:rPr lang="en-US" sz="2000" b="1" u="sng" dirty="0" smtClean="0">
                          <a:solidFill>
                            <a:schemeClr val="dk1"/>
                          </a:solidFill>
                          <a:latin typeface="Times New Roman"/>
                          <a:ea typeface="Times New Roman"/>
                          <a:cs typeface="Times New Roman"/>
                          <a:sym typeface="Times New Roman"/>
                        </a:rPr>
                        <a:t>LOGISTIC REGRESSION</a:t>
                      </a:r>
                      <a:endParaRPr lang="en-IN" sz="2000" dirty="0"/>
                    </a:p>
                  </a:txBody>
                  <a:tcPr/>
                </a:tc>
                <a:tc>
                  <a:txBody>
                    <a:bodyPr/>
                    <a:lstStyle/>
                    <a:p>
                      <a:r>
                        <a:rPr lang="en-US" sz="2400" dirty="0" smtClean="0"/>
                        <a:t>70.70 %</a:t>
                      </a:r>
                      <a:endParaRPr lang="en-IN" sz="2400" dirty="0"/>
                    </a:p>
                  </a:txBody>
                  <a:tcPr/>
                </a:tc>
                <a:tc>
                  <a:txBody>
                    <a:bodyPr/>
                    <a:lstStyle/>
                    <a:p>
                      <a:r>
                        <a:rPr lang="en-US" sz="2400" dirty="0" smtClean="0"/>
                        <a:t>70.45 %</a:t>
                      </a:r>
                      <a:endParaRPr lang="en-IN" sz="2400" dirty="0"/>
                    </a:p>
                  </a:txBody>
                  <a:tcPr/>
                </a:tc>
                <a:tc>
                  <a:txBody>
                    <a:bodyPr/>
                    <a:lstStyle/>
                    <a:p>
                      <a:r>
                        <a:rPr lang="en-US" sz="2400" dirty="0" smtClean="0"/>
                        <a:t>69.36 %</a:t>
                      </a:r>
                      <a:endParaRPr lang="en-IN" sz="2400" dirty="0"/>
                    </a:p>
                  </a:txBody>
                  <a:tcPr/>
                </a:tc>
                <a:tc>
                  <a:txBody>
                    <a:bodyPr/>
                    <a:lstStyle/>
                    <a:p>
                      <a:r>
                        <a:rPr lang="en-US" sz="2400" dirty="0" smtClean="0"/>
                        <a:t>68.50 %</a:t>
                      </a:r>
                      <a:endParaRPr lang="en-IN" sz="2400" dirty="0"/>
                    </a:p>
                  </a:txBody>
                  <a:tcPr/>
                </a:tc>
                <a:extLst>
                  <a:ext uri="{0D108BD9-81ED-4DB2-BD59-A6C34878D82A}">
                    <a16:rowId xmlns:a16="http://schemas.microsoft.com/office/drawing/2014/main" val="646902612"/>
                  </a:ext>
                </a:extLst>
              </a:tr>
              <a:tr h="541242">
                <a:tc>
                  <a:txBody>
                    <a:bodyPr/>
                    <a:lstStyle/>
                    <a:p>
                      <a:pPr marL="0" marR="0" lvl="0" indent="0" algn="l" rtl="0">
                        <a:spcBef>
                          <a:spcPts val="0"/>
                        </a:spcBef>
                        <a:spcAft>
                          <a:spcPts val="0"/>
                        </a:spcAft>
                        <a:buNone/>
                      </a:pPr>
                      <a:r>
                        <a:rPr lang="en-US" sz="2000" b="1" u="sng" dirty="0" smtClean="0">
                          <a:solidFill>
                            <a:schemeClr val="dk1"/>
                          </a:solidFill>
                          <a:latin typeface="Times New Roman"/>
                          <a:ea typeface="Times New Roman"/>
                          <a:cs typeface="Times New Roman"/>
                          <a:sym typeface="Times New Roman"/>
                        </a:rPr>
                        <a:t>RANDOM FOREST REGRESSION</a:t>
                      </a:r>
                      <a:endParaRPr lang="en-US" sz="2000" b="1" u="sng" dirty="0">
                        <a:latin typeface="Times New Roman"/>
                        <a:ea typeface="Times New Roman"/>
                        <a:cs typeface="Times New Roman"/>
                        <a:sym typeface="Times New Roman"/>
                      </a:endParaRPr>
                    </a:p>
                  </a:txBody>
                  <a:tcPr/>
                </a:tc>
                <a:tc>
                  <a:txBody>
                    <a:bodyPr/>
                    <a:lstStyle/>
                    <a:p>
                      <a:r>
                        <a:rPr lang="en-US" sz="2400" dirty="0" smtClean="0"/>
                        <a:t>68.68 %</a:t>
                      </a:r>
                      <a:endParaRPr lang="en-IN" sz="2400" dirty="0"/>
                    </a:p>
                  </a:txBody>
                  <a:tcPr/>
                </a:tc>
                <a:tc>
                  <a:txBody>
                    <a:bodyPr/>
                    <a:lstStyle/>
                    <a:p>
                      <a:r>
                        <a:rPr lang="en-US" sz="2400" dirty="0" smtClean="0"/>
                        <a:t>68.01 %</a:t>
                      </a:r>
                      <a:endParaRPr lang="en-IN" sz="2400" dirty="0"/>
                    </a:p>
                  </a:txBody>
                  <a:tcPr/>
                </a:tc>
                <a:tc>
                  <a:txBody>
                    <a:bodyPr/>
                    <a:lstStyle/>
                    <a:p>
                      <a:r>
                        <a:rPr lang="en-US" sz="2400" dirty="0" smtClean="0"/>
                        <a:t>70.03 %</a:t>
                      </a:r>
                      <a:endParaRPr lang="en-IN" sz="2400" dirty="0"/>
                    </a:p>
                  </a:txBody>
                  <a:tcPr/>
                </a:tc>
                <a:tc>
                  <a:txBody>
                    <a:bodyPr/>
                    <a:lstStyle/>
                    <a:p>
                      <a:r>
                        <a:rPr lang="en-US" sz="2400" dirty="0" smtClean="0"/>
                        <a:t>71.25 %</a:t>
                      </a:r>
                      <a:endParaRPr lang="en-IN" sz="2400" dirty="0"/>
                    </a:p>
                  </a:txBody>
                  <a:tcPr/>
                </a:tc>
                <a:extLst>
                  <a:ext uri="{0D108BD9-81ED-4DB2-BD59-A6C34878D82A}">
                    <a16:rowId xmlns:a16="http://schemas.microsoft.com/office/drawing/2014/main" val="3670862394"/>
                  </a:ext>
                </a:extLst>
              </a:tr>
              <a:tr h="562104">
                <a:tc>
                  <a:txBody>
                    <a:bodyPr/>
                    <a:lstStyle/>
                    <a:p>
                      <a:r>
                        <a:rPr lang="en-US" sz="2000" b="1" u="sng" dirty="0" smtClean="0">
                          <a:solidFill>
                            <a:schemeClr val="dk1"/>
                          </a:solidFill>
                          <a:latin typeface="Times New Roman"/>
                          <a:ea typeface="Times New Roman"/>
                          <a:cs typeface="Times New Roman"/>
                          <a:sym typeface="Times New Roman"/>
                        </a:rPr>
                        <a:t>NAÏVE BAYERS CLASSIFIER</a:t>
                      </a:r>
                      <a:endParaRPr lang="en-IN" sz="2000" dirty="0"/>
                    </a:p>
                  </a:txBody>
                  <a:tcPr/>
                </a:tc>
                <a:tc>
                  <a:txBody>
                    <a:bodyPr/>
                    <a:lstStyle/>
                    <a:p>
                      <a:r>
                        <a:rPr lang="en-US" sz="2400" dirty="0" smtClean="0"/>
                        <a:t>62.94</a:t>
                      </a:r>
                      <a:r>
                        <a:rPr lang="en-US" sz="2400" baseline="0" dirty="0" smtClean="0"/>
                        <a:t> %</a:t>
                      </a:r>
                      <a:endParaRPr lang="en-IN" sz="2400" dirty="0"/>
                    </a:p>
                  </a:txBody>
                  <a:tcPr/>
                </a:tc>
                <a:tc>
                  <a:txBody>
                    <a:bodyPr/>
                    <a:lstStyle/>
                    <a:p>
                      <a:r>
                        <a:rPr lang="en-US" sz="2400" dirty="0" smtClean="0"/>
                        <a:t>63.82 %</a:t>
                      </a:r>
                      <a:endParaRPr lang="en-IN" sz="2400" dirty="0"/>
                    </a:p>
                  </a:txBody>
                  <a:tcPr/>
                </a:tc>
                <a:tc>
                  <a:txBody>
                    <a:bodyPr/>
                    <a:lstStyle/>
                    <a:p>
                      <a:r>
                        <a:rPr lang="en-US" sz="2400" dirty="0" smtClean="0"/>
                        <a:t>64.74 %</a:t>
                      </a:r>
                      <a:endParaRPr lang="en-IN" sz="2400" dirty="0"/>
                    </a:p>
                  </a:txBody>
                  <a:tcPr/>
                </a:tc>
                <a:tc>
                  <a:txBody>
                    <a:bodyPr/>
                    <a:lstStyle/>
                    <a:p>
                      <a:r>
                        <a:rPr lang="en-US" sz="2400" dirty="0" smtClean="0"/>
                        <a:t>65.74 %</a:t>
                      </a:r>
                      <a:endParaRPr lang="en-IN" sz="2400" dirty="0"/>
                    </a:p>
                  </a:txBody>
                  <a:tcPr/>
                </a:tc>
                <a:extLst>
                  <a:ext uri="{0D108BD9-81ED-4DB2-BD59-A6C34878D82A}">
                    <a16:rowId xmlns:a16="http://schemas.microsoft.com/office/drawing/2014/main" val="3815899355"/>
                  </a:ext>
                </a:extLst>
              </a:tr>
              <a:tr h="541242">
                <a:tc>
                  <a:txBody>
                    <a:bodyPr/>
                    <a:lstStyle/>
                    <a:p>
                      <a:r>
                        <a:rPr lang="en-US" sz="2000" b="1" u="sng" dirty="0" smtClean="0">
                          <a:solidFill>
                            <a:schemeClr val="dk1"/>
                          </a:solidFill>
                          <a:latin typeface="Times New Roman"/>
                          <a:ea typeface="Times New Roman"/>
                          <a:cs typeface="Times New Roman"/>
                          <a:sym typeface="Times New Roman"/>
                        </a:rPr>
                        <a:t>DECISION TREE CLASSIFIER</a:t>
                      </a:r>
                      <a:endParaRPr lang="en-IN" sz="2000" dirty="0"/>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endParaRPr lang="en-US" sz="2400" dirty="0" smtClean="0">
                        <a:latin typeface="Times New Roman"/>
                        <a:ea typeface="Times New Roman"/>
                        <a:cs typeface="Times New Roman"/>
                        <a:sym typeface="Times New Roman"/>
                      </a:endParaRPr>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2429681441"/>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SUPPORT VECTOR MACHINE</a:t>
                      </a:r>
                      <a:endParaRPr lang="en-US" sz="2000" b="1" u="sng" dirty="0" smtClean="0">
                        <a:latin typeface="Times New Roman"/>
                        <a:ea typeface="Times New Roman"/>
                        <a:cs typeface="Times New Roman"/>
                        <a:sym typeface="Times New Roman"/>
                      </a:endParaRPr>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p>
                    <a:p>
                      <a:endParaRPr lang="en-IN" sz="2400" dirty="0"/>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934996320"/>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K-NEAREST NEIGHBOUR(KNN):</a:t>
                      </a:r>
                    </a:p>
                  </a:txBody>
                  <a:tcPr/>
                </a:tc>
                <a:tc>
                  <a:txBody>
                    <a:bodyPr/>
                    <a:lstStyle/>
                    <a:p>
                      <a:pPr marL="38100" lvl="0" indent="0">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65.98 %</a:t>
                      </a:r>
                      <a:endParaRPr lang="en-US" sz="2400" dirty="0" smtClean="0">
                        <a:latin typeface="Times New Roman"/>
                        <a:ea typeface="Times New Roman"/>
                        <a:cs typeface="Times New Roman"/>
                        <a:sym typeface="Times New Roman"/>
                      </a:endParaRPr>
                    </a:p>
                  </a:txBody>
                  <a:tcPr/>
                </a:tc>
                <a:tc>
                  <a:txBody>
                    <a:bodyPr/>
                    <a:lstStyle/>
                    <a:p>
                      <a:r>
                        <a:rPr lang="en-US" sz="2400" dirty="0" smtClean="0"/>
                        <a:t>67.07 %</a:t>
                      </a:r>
                      <a:endParaRPr lang="en-IN" sz="2400" dirty="0"/>
                    </a:p>
                  </a:txBody>
                  <a:tcPr/>
                </a:tc>
                <a:tc>
                  <a:txBody>
                    <a:bodyPr/>
                    <a:lstStyle/>
                    <a:p>
                      <a:r>
                        <a:rPr lang="en-US" sz="2400" dirty="0" smtClean="0"/>
                        <a:t>67.11 %</a:t>
                      </a:r>
                      <a:endParaRPr lang="en-IN" sz="2400" dirty="0"/>
                    </a:p>
                  </a:txBody>
                  <a:tcPr/>
                </a:tc>
                <a:tc>
                  <a:txBody>
                    <a:bodyPr/>
                    <a:lstStyle/>
                    <a:p>
                      <a:r>
                        <a:rPr lang="en-US" sz="2400" dirty="0" smtClean="0"/>
                        <a:t>69.44</a:t>
                      </a:r>
                      <a:r>
                        <a:rPr lang="en-US" sz="2400" baseline="0" dirty="0" smtClean="0"/>
                        <a:t> %</a:t>
                      </a:r>
                      <a:endParaRPr lang="en-IN" sz="2400" dirty="0"/>
                    </a:p>
                  </a:txBody>
                  <a:tcPr/>
                </a:tc>
                <a:extLst>
                  <a:ext uri="{0D108BD9-81ED-4DB2-BD59-A6C34878D82A}">
                    <a16:rowId xmlns:a16="http://schemas.microsoft.com/office/drawing/2014/main" val="4205700471"/>
                  </a:ext>
                </a:extLst>
              </a:tr>
            </a:tbl>
          </a:graphicData>
        </a:graphic>
      </p:graphicFrame>
    </p:spTree>
    <p:extLst>
      <p:ext uri="{BB962C8B-B14F-4D97-AF65-F5344CB8AC3E}">
        <p14:creationId xmlns:p14="http://schemas.microsoft.com/office/powerpoint/2010/main" val="309196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Recurrent Neural Network</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5491210" cy="7509748"/>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RNN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US" sz="3600" dirty="0"/>
          </a:p>
          <a:p>
            <a:r>
              <a:rPr lang="en-US" sz="3600" b="1" dirty="0">
                <a:latin typeface="Times New Roman" panose="02020603050405020304" pitchFamily="18" charset="0"/>
                <a:cs typeface="Times New Roman" panose="02020603050405020304" pitchFamily="18" charset="0"/>
              </a:rPr>
              <a:t>1. Sequence Handling:</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are explicitly designed to handle sequential data, such as time-series data, speech, and text, making them well-suited for applications like language modeling and speech recognition.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2. Contextual Memory:</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maintain a hidden state that carries information from previous steps in the sequence, enabling them to remember and process contextual information over time.</a:t>
            </a:r>
          </a:p>
          <a:p>
            <a:pPr lvl="0"/>
            <a:r>
              <a:rPr lang="en-US" sz="3600" dirty="0">
                <a:solidFill>
                  <a:schemeClr val="dk1"/>
                </a:solidFill>
                <a:latin typeface="Times New Roman"/>
                <a:ea typeface="Times New Roman"/>
                <a:cs typeface="Times New Roman"/>
                <a:sym typeface="Times New Roman"/>
              </a:rPr>
              <a:t>	</a:t>
            </a:r>
            <a:r>
              <a:rPr lang="en-US" dirty="0"/>
              <a:t/>
            </a:r>
            <a:br>
              <a:rPr lang="en-US" dirty="0"/>
            </a:br>
            <a:endParaRPr lang="en-IN" dirty="0"/>
          </a:p>
        </p:txBody>
      </p:sp>
    </p:spTree>
    <p:extLst>
      <p:ext uri="{BB962C8B-B14F-4D97-AF65-F5344CB8AC3E}">
        <p14:creationId xmlns:p14="http://schemas.microsoft.com/office/powerpoint/2010/main" val="1089321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TotalTime>
  <Words>1092</Words>
  <Application>Microsoft Office PowerPoint</Application>
  <PresentationFormat>Custom</PresentationFormat>
  <Paragraphs>127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Questrial</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46</cp:revision>
  <dcterms:modified xsi:type="dcterms:W3CDTF">2024-12-05T05:07:02Z</dcterms:modified>
</cp:coreProperties>
</file>