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ermanent Marker"/>
      <p:regular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PermanentMarker-regular.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879d25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879d25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879d25b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879d25b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879d25b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879d25b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879d25b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879d25b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79d25b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79d25b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79d25b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79d25b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879d25b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879d25b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3.png"/><Relationship Id="rId7"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54558" y="587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FF00"/>
                </a:solidFill>
                <a:highlight>
                  <a:srgbClr val="000000"/>
                </a:highlight>
                <a:latin typeface="Cambria"/>
                <a:ea typeface="Cambria"/>
                <a:cs typeface="Cambria"/>
                <a:sym typeface="Cambria"/>
              </a:rPr>
              <a:t>Adult Income</a:t>
            </a:r>
            <a:endParaRPr>
              <a:solidFill>
                <a:srgbClr val="00FF00"/>
              </a:solidFill>
              <a:highlight>
                <a:srgbClr val="000000"/>
              </a:highlight>
              <a:latin typeface="Cambria"/>
              <a:ea typeface="Cambria"/>
              <a:cs typeface="Cambria"/>
              <a:sym typeface="Cambria"/>
            </a:endParaRPr>
          </a:p>
        </p:txBody>
      </p:sp>
      <p:sp>
        <p:nvSpPr>
          <p:cNvPr id="55" name="Google Shape;55;p13"/>
          <p:cNvSpPr txBox="1"/>
          <p:nvPr>
            <p:ph idx="1" type="subTitle"/>
          </p:nvPr>
        </p:nvSpPr>
        <p:spPr>
          <a:xfrm>
            <a:off x="311700" y="2254225"/>
            <a:ext cx="8520600" cy="1774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275"/>
              <a:buNone/>
            </a:pPr>
            <a:r>
              <a:rPr b="1" lang="en" sz="2100">
                <a:solidFill>
                  <a:srgbClr val="00FF00"/>
                </a:solidFill>
                <a:highlight>
                  <a:srgbClr val="000000"/>
                </a:highlight>
                <a:latin typeface="Cambria"/>
                <a:ea typeface="Cambria"/>
                <a:cs typeface="Cambria"/>
                <a:sym typeface="Cambria"/>
              </a:rPr>
              <a:t>Presented by </a:t>
            </a:r>
            <a:endParaRPr b="1" sz="2100">
              <a:solidFill>
                <a:srgbClr val="00FF00"/>
              </a:solidFill>
              <a:highlight>
                <a:srgbClr val="000000"/>
              </a:highlight>
              <a:latin typeface="Cambria"/>
              <a:ea typeface="Cambria"/>
              <a:cs typeface="Cambria"/>
              <a:sym typeface="Cambria"/>
            </a:endParaRPr>
          </a:p>
          <a:p>
            <a:pPr indent="0" lvl="0" marL="0" rtl="0" algn="ctr">
              <a:lnSpc>
                <a:spcPct val="90000"/>
              </a:lnSpc>
              <a:spcBef>
                <a:spcPts val="0"/>
              </a:spcBef>
              <a:spcAft>
                <a:spcPts val="0"/>
              </a:spcAft>
              <a:buSzPts val="275"/>
              <a:buNone/>
            </a:pPr>
            <a:r>
              <a:t/>
            </a:r>
            <a:endParaRPr b="1" sz="2100">
              <a:solidFill>
                <a:srgbClr val="00FF00"/>
              </a:solidFill>
              <a:highlight>
                <a:srgbClr val="000000"/>
              </a:highlight>
              <a:latin typeface="Cambria"/>
              <a:ea typeface="Cambria"/>
              <a:cs typeface="Cambria"/>
              <a:sym typeface="Cambria"/>
            </a:endParaRPr>
          </a:p>
          <a:p>
            <a:pPr indent="0" lvl="0" marL="0" rtl="0" algn="ctr">
              <a:lnSpc>
                <a:spcPct val="90000"/>
              </a:lnSpc>
              <a:spcBef>
                <a:spcPts val="0"/>
              </a:spcBef>
              <a:spcAft>
                <a:spcPts val="0"/>
              </a:spcAft>
              <a:buSzPts val="275"/>
              <a:buNone/>
            </a:pPr>
            <a:r>
              <a:rPr b="1" lang="en" sz="2100">
                <a:solidFill>
                  <a:srgbClr val="00FF00"/>
                </a:solidFill>
                <a:highlight>
                  <a:srgbClr val="000000"/>
                </a:highlight>
                <a:latin typeface="Cambria"/>
                <a:ea typeface="Cambria"/>
                <a:cs typeface="Cambria"/>
                <a:sym typeface="Cambria"/>
              </a:rPr>
              <a:t>Derek Overton</a:t>
            </a:r>
            <a:endParaRPr b="1" sz="2100">
              <a:solidFill>
                <a:srgbClr val="00FF00"/>
              </a:solidFill>
              <a:highlight>
                <a:srgbClr val="000000"/>
              </a:highlight>
              <a:latin typeface="Cambria"/>
              <a:ea typeface="Cambria"/>
              <a:cs typeface="Cambria"/>
              <a:sym typeface="Cambria"/>
            </a:endParaRPr>
          </a:p>
          <a:p>
            <a:pPr indent="0" lvl="0" marL="0" rtl="0" algn="ctr">
              <a:lnSpc>
                <a:spcPct val="90000"/>
              </a:lnSpc>
              <a:spcBef>
                <a:spcPts val="0"/>
              </a:spcBef>
              <a:spcAft>
                <a:spcPts val="0"/>
              </a:spcAft>
              <a:buSzPts val="275"/>
              <a:buNone/>
            </a:pPr>
            <a:r>
              <a:t/>
            </a:r>
            <a:endParaRPr b="1" sz="2100">
              <a:solidFill>
                <a:srgbClr val="00FF00"/>
              </a:solidFill>
              <a:highlight>
                <a:srgbClr val="000000"/>
              </a:highlight>
              <a:latin typeface="Cambria"/>
              <a:ea typeface="Cambria"/>
              <a:cs typeface="Cambria"/>
              <a:sym typeface="Cambria"/>
            </a:endParaRPr>
          </a:p>
          <a:p>
            <a:pPr indent="0" lvl="0" marL="0" rtl="0" algn="ctr">
              <a:lnSpc>
                <a:spcPct val="90000"/>
              </a:lnSpc>
              <a:spcBef>
                <a:spcPts val="0"/>
              </a:spcBef>
              <a:spcAft>
                <a:spcPts val="0"/>
              </a:spcAft>
              <a:buSzPts val="275"/>
              <a:buNone/>
            </a:pPr>
            <a:r>
              <a:rPr b="1" lang="en" sz="2100">
                <a:solidFill>
                  <a:srgbClr val="00FF00"/>
                </a:solidFill>
                <a:highlight>
                  <a:srgbClr val="000000"/>
                </a:highlight>
                <a:latin typeface="Cambria"/>
                <a:ea typeface="Cambria"/>
                <a:cs typeface="Cambria"/>
                <a:sym typeface="Cambria"/>
              </a:rPr>
              <a:t>February</a:t>
            </a:r>
            <a:r>
              <a:rPr b="1" lang="en" sz="2100">
                <a:solidFill>
                  <a:srgbClr val="00FF00"/>
                </a:solidFill>
                <a:highlight>
                  <a:srgbClr val="000000"/>
                </a:highlight>
                <a:latin typeface="Cambria"/>
                <a:ea typeface="Cambria"/>
                <a:cs typeface="Cambria"/>
                <a:sym typeface="Cambria"/>
              </a:rPr>
              <a:t> 13, 2013</a:t>
            </a:r>
            <a:endParaRPr b="1" sz="2100">
              <a:solidFill>
                <a:srgbClr val="00FF00"/>
              </a:solidFill>
              <a:highlight>
                <a:srgbClr val="000000"/>
              </a:highlight>
              <a:latin typeface="Cambria"/>
              <a:ea typeface="Cambria"/>
              <a:cs typeface="Cambria"/>
              <a:sym typeface="Cambria"/>
            </a:endParaRPr>
          </a:p>
          <a:p>
            <a:pPr indent="0" lvl="0" marL="0" rtl="0" algn="ctr">
              <a:lnSpc>
                <a:spcPct val="90000"/>
              </a:lnSpc>
              <a:spcBef>
                <a:spcPts val="0"/>
              </a:spcBef>
              <a:spcAft>
                <a:spcPts val="0"/>
              </a:spcAft>
              <a:buSzPts val="275"/>
              <a:buNone/>
            </a:pPr>
            <a:r>
              <a:t/>
            </a:r>
            <a:endParaRPr sz="1800">
              <a:solidFill>
                <a:srgbClr val="00FF00"/>
              </a:solidFill>
              <a:highlight>
                <a:srgbClr val="000000"/>
              </a:highlight>
            </a:endParaRPr>
          </a:p>
        </p:txBody>
      </p:sp>
    </p:spTree>
  </p:cSld>
  <p:clrMapOvr>
    <a:masterClrMapping/>
  </p:clrMapOvr>
  <mc:AlternateContent>
    <mc:Choice Requires="p14">
      <p:transition spd="slow" p14:dur="2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54"/>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262700" y="775600"/>
            <a:ext cx="8520600" cy="377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latin typeface="Permanent Marker"/>
                <a:ea typeface="Permanent Marker"/>
                <a:cs typeface="Permanent Marker"/>
                <a:sym typeface="Permanent Marker"/>
              </a:rPr>
              <a:t>An individual’s annual income results from various factors. Intuitively, it is influenced by the individual’s education level, age, gender, occupation, and etc.</a:t>
            </a:r>
            <a:endParaRPr b="1">
              <a:solidFill>
                <a:schemeClr val="dk1"/>
              </a:solidFill>
              <a:latin typeface="Permanent Marker"/>
              <a:ea typeface="Permanent Marker"/>
              <a:cs typeface="Permanent Marker"/>
              <a:sym typeface="Permanent Marker"/>
            </a:endParaRPr>
          </a:p>
          <a:p>
            <a:pPr indent="0" lvl="0" marL="0" rtl="0" algn="ctr">
              <a:spcBef>
                <a:spcPts val="1200"/>
              </a:spcBef>
              <a:spcAft>
                <a:spcPts val="0"/>
              </a:spcAft>
              <a:buNone/>
            </a:pPr>
            <a:r>
              <a:rPr b="1" lang="en">
                <a:solidFill>
                  <a:schemeClr val="dk1"/>
                </a:solidFill>
                <a:latin typeface="Permanent Marker"/>
                <a:ea typeface="Permanent Marker"/>
                <a:cs typeface="Permanent Marker"/>
                <a:sym typeface="Permanent Marker"/>
              </a:rPr>
              <a:t>My stakeholders for this project are the Guaranteed Basic Income Project also known as (GBIP) </a:t>
            </a:r>
            <a:endParaRPr b="1">
              <a:solidFill>
                <a:schemeClr val="dk1"/>
              </a:solidFill>
              <a:latin typeface="Permanent Marker"/>
              <a:ea typeface="Permanent Marker"/>
              <a:cs typeface="Permanent Marker"/>
              <a:sym typeface="Permanent Marker"/>
            </a:endParaRPr>
          </a:p>
          <a:p>
            <a:pPr indent="0" lvl="0" marL="0" rtl="0" algn="ctr">
              <a:spcBef>
                <a:spcPts val="1200"/>
              </a:spcBef>
              <a:spcAft>
                <a:spcPts val="0"/>
              </a:spcAft>
              <a:buNone/>
            </a:pPr>
            <a:r>
              <a:rPr b="1" lang="en">
                <a:solidFill>
                  <a:schemeClr val="dk1"/>
                </a:solidFill>
                <a:latin typeface="Permanent Marker"/>
                <a:ea typeface="Permanent Marker"/>
                <a:cs typeface="Permanent Marker"/>
                <a:sym typeface="Permanent Marker"/>
              </a:rPr>
              <a:t>The prediction task is to determine whether a person makes over $50K a year.</a:t>
            </a:r>
            <a:endParaRPr b="1">
              <a:solidFill>
                <a:schemeClr val="dk1"/>
              </a:solidFill>
              <a:latin typeface="Permanent Marker"/>
              <a:ea typeface="Permanent Marker"/>
              <a:cs typeface="Permanent Marker"/>
              <a:sym typeface="Permanent Marker"/>
            </a:endParaRPr>
          </a:p>
          <a:p>
            <a:pPr indent="0" lvl="0" marL="0" rtl="0" algn="l">
              <a:spcBef>
                <a:spcPts val="1200"/>
              </a:spcBef>
              <a:spcAft>
                <a:spcPts val="1200"/>
              </a:spcAft>
              <a:buNone/>
            </a:pPr>
            <a:r>
              <a:rPr lang="en"/>
              <a:t> </a:t>
            </a:r>
            <a:endParaRPr>
              <a:solidFill>
                <a:srgbClr val="00FF00"/>
              </a:solidFill>
              <a:highlight>
                <a:srgbClr val="CCCCCC"/>
              </a:highlight>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ppt_w</p:attrName>
                                        </p:attrNameLst>
                                      </p:cBhvr>
                                      <p:tavLst>
                                        <p:tav fmla="" tm="0">
                                          <p:val>
                                            <p:strVal val="0"/>
                                          </p:val>
                                        </p:tav>
                                        <p:tav fmla="" tm="100000">
                                          <p:val>
                                            <p:strVal val="#ppt_w"/>
                                          </p:val>
                                        </p:tav>
                                      </p:tavLst>
                                    </p:anim>
                                    <p:anim calcmode="lin" valueType="num">
                                      <p:cBhvr additive="base">
                                        <p:cTn dur="1000"/>
                                        <p:tgtEl>
                                          <p:spTgt spid="6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115050" y="43755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highlight>
                  <a:srgbClr val="D9D9D9"/>
                </a:highlight>
                <a:latin typeface="Cambria"/>
                <a:ea typeface="Cambria"/>
                <a:cs typeface="Cambria"/>
                <a:sym typeface="Cambria"/>
              </a:rPr>
              <a:t>Adult Income Data Information</a:t>
            </a:r>
            <a:endParaRPr b="1">
              <a:highlight>
                <a:srgbClr val="D9D9D9"/>
              </a:highlight>
              <a:latin typeface="Cambria"/>
              <a:ea typeface="Cambria"/>
              <a:cs typeface="Cambria"/>
              <a:sym typeface="Cambria"/>
            </a:endParaRPr>
          </a:p>
        </p:txBody>
      </p:sp>
      <p:sp>
        <p:nvSpPr>
          <p:cNvPr id="66" name="Google Shape;66;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EFEFEF"/>
                </a:highlight>
                <a:latin typeface="Cambria"/>
                <a:ea typeface="Cambria"/>
                <a:cs typeface="Cambria"/>
                <a:sym typeface="Cambria"/>
              </a:rPr>
              <a:t>The data was extracted from the 1994 Census bureau database by Ronny Kohavi and Barry Becker (Data Mining and Visualization, Silicon Graphics. </a:t>
            </a:r>
            <a:endParaRPr b="1">
              <a:solidFill>
                <a:schemeClr val="dk1"/>
              </a:solidFill>
              <a:highlight>
                <a:srgbClr val="EFEFEF"/>
              </a:highlight>
              <a:latin typeface="Cambria"/>
              <a:ea typeface="Cambria"/>
              <a:cs typeface="Cambria"/>
              <a:sym typeface="Cambria"/>
            </a:endParaRPr>
          </a:p>
          <a:p>
            <a:pPr indent="0" lvl="0" marL="0" rtl="0" algn="l">
              <a:spcBef>
                <a:spcPts val="1200"/>
              </a:spcBef>
              <a:spcAft>
                <a:spcPts val="0"/>
              </a:spcAft>
              <a:buNone/>
            </a:pPr>
            <a:r>
              <a:t/>
            </a:r>
            <a:endParaRPr b="1" sz="1050">
              <a:solidFill>
                <a:srgbClr val="3C4043"/>
              </a:solidFill>
              <a:latin typeface="Cambria"/>
              <a:ea typeface="Cambria"/>
              <a:cs typeface="Cambria"/>
              <a:sym typeface="Cambria"/>
            </a:endParaRPr>
          </a:p>
          <a:p>
            <a:pPr indent="0" lvl="0" marL="0" rtl="0" algn="l">
              <a:spcBef>
                <a:spcPts val="1200"/>
              </a:spcBef>
              <a:spcAft>
                <a:spcPts val="0"/>
              </a:spcAft>
              <a:buNone/>
            </a:pPr>
            <a:r>
              <a:rPr b="1" lang="en" sz="1050">
                <a:solidFill>
                  <a:schemeClr val="dk1"/>
                </a:solidFill>
                <a:highlight>
                  <a:srgbClr val="D9D9D9"/>
                </a:highlight>
                <a:latin typeface="Cambria"/>
                <a:ea typeface="Cambria"/>
                <a:cs typeface="Cambria"/>
                <a:sym typeface="Cambria"/>
              </a:rPr>
              <a:t>Below is the linked to the data set:</a:t>
            </a:r>
            <a:endParaRPr b="1" sz="1050">
              <a:solidFill>
                <a:schemeClr val="dk1"/>
              </a:solidFill>
              <a:highlight>
                <a:srgbClr val="D9D9D9"/>
              </a:highlight>
              <a:latin typeface="Cambria"/>
              <a:ea typeface="Cambria"/>
              <a:cs typeface="Cambria"/>
              <a:sym typeface="Cambria"/>
            </a:endParaRPr>
          </a:p>
          <a:p>
            <a:pPr indent="0" lvl="0" marL="0" rtl="0" algn="l">
              <a:spcBef>
                <a:spcPts val="1200"/>
              </a:spcBef>
              <a:spcAft>
                <a:spcPts val="0"/>
              </a:spcAft>
              <a:buNone/>
            </a:pPr>
            <a:r>
              <a:rPr b="1" lang="en" sz="1050">
                <a:solidFill>
                  <a:schemeClr val="dk1"/>
                </a:solidFill>
                <a:highlight>
                  <a:srgbClr val="D9D9D9"/>
                </a:highlight>
                <a:latin typeface="Cambria"/>
                <a:ea typeface="Cambria"/>
                <a:cs typeface="Cambria"/>
                <a:sym typeface="Cambria"/>
              </a:rPr>
              <a:t>https://www.kaggle.com/datasets/wenruliu/adult-income-dataset</a:t>
            </a:r>
            <a:endParaRPr>
              <a:solidFill>
                <a:schemeClr val="dk1"/>
              </a:solidFill>
              <a:highlight>
                <a:srgbClr val="D9D9D9"/>
              </a:highlight>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2700" fill="hold"/>
                                        <p:tgtEl>
                                          <p:spTgt spid="66"/>
                                        </p:tgtEl>
                                        <p:attrNameLst>
                                          <p:attrName>r</p:attrName>
                                        </p:attrNameLst>
                                      </p:cBhvr>
                                    </p:animRot>
                                  </p:childTnLst>
                                </p:cTn>
                              </p:par>
                              <p:par>
                                <p:cTn fill="hold" nodeType="withEffect" presetClass="entr" presetID="2" presetSubtype="1">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290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281750" y="415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Cambria"/>
                <a:ea typeface="Cambria"/>
                <a:cs typeface="Cambria"/>
                <a:sym typeface="Cambria"/>
              </a:rPr>
              <a:t>Income Greater than $50K and Less than or Equal to $50K</a:t>
            </a:r>
            <a:endParaRPr sz="2220">
              <a:latin typeface="Cambria"/>
              <a:ea typeface="Cambria"/>
              <a:cs typeface="Cambria"/>
              <a:sym typeface="Cambria"/>
            </a:endParaRPr>
          </a:p>
        </p:txBody>
      </p:sp>
      <p:sp>
        <p:nvSpPr>
          <p:cNvPr id="72" name="Google Shape;72;p16"/>
          <p:cNvSpPr txBox="1"/>
          <p:nvPr>
            <p:ph idx="1" type="body"/>
          </p:nvPr>
        </p:nvSpPr>
        <p:spPr>
          <a:xfrm>
            <a:off x="311700" y="1113175"/>
            <a:ext cx="39999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47559"/>
              <a:buFont typeface="Arial"/>
              <a:buNone/>
            </a:pPr>
            <a:r>
              <a:rPr lang="en" sz="2312">
                <a:solidFill>
                  <a:schemeClr val="dk1"/>
                </a:solidFill>
                <a:highlight>
                  <a:srgbClr val="FFFFFE"/>
                </a:highlight>
                <a:latin typeface="Cambria"/>
                <a:ea typeface="Cambria"/>
                <a:cs typeface="Cambria"/>
                <a:sym typeface="Cambria"/>
              </a:rPr>
              <a:t>Observation:</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None/>
            </a:pPr>
            <a:r>
              <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None/>
            </a:pPr>
            <a:r>
              <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None/>
            </a:pPr>
            <a:r>
              <a:rPr lang="en" sz="2312">
                <a:solidFill>
                  <a:srgbClr val="0000FF"/>
                </a:solidFill>
                <a:highlight>
                  <a:srgbClr val="FFFFFE"/>
                </a:highlight>
                <a:latin typeface="Cambria"/>
                <a:ea typeface="Cambria"/>
                <a:cs typeface="Cambria"/>
                <a:sym typeface="Cambria"/>
              </a:rPr>
              <a:t>- </a:t>
            </a:r>
            <a:r>
              <a:rPr lang="en" sz="2312">
                <a:solidFill>
                  <a:schemeClr val="dk1"/>
                </a:solidFill>
                <a:highlight>
                  <a:srgbClr val="FFFFFE"/>
                </a:highlight>
                <a:latin typeface="Cambria"/>
                <a:ea typeface="Cambria"/>
                <a:cs typeface="Cambria"/>
                <a:sym typeface="Cambria"/>
              </a:rPr>
              <a:t>People who earn more than 50K tend to be between the ages of 35 and 55.</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None/>
            </a:pPr>
            <a:r>
              <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Clr>
                <a:schemeClr val="dk1"/>
              </a:buClr>
              <a:buSzPct val="47559"/>
              <a:buFont typeface="Arial"/>
              <a:buNone/>
            </a:pPr>
            <a:r>
              <a:t/>
            </a:r>
            <a:endParaRPr sz="2312">
              <a:solidFill>
                <a:schemeClr val="dk1"/>
              </a:solidFill>
              <a:highlight>
                <a:srgbClr val="FFFFFE"/>
              </a:highlight>
              <a:latin typeface="Cambria"/>
              <a:ea typeface="Cambria"/>
              <a:cs typeface="Cambria"/>
              <a:sym typeface="Cambria"/>
            </a:endParaRPr>
          </a:p>
          <a:p>
            <a:pPr indent="0" lvl="0" marL="0" rtl="0" algn="l">
              <a:lnSpc>
                <a:spcPct val="135714"/>
              </a:lnSpc>
              <a:spcBef>
                <a:spcPts val="0"/>
              </a:spcBef>
              <a:spcAft>
                <a:spcPts val="0"/>
              </a:spcAft>
              <a:buClr>
                <a:schemeClr val="dk1"/>
              </a:buClr>
              <a:buSzPct val="47559"/>
              <a:buFont typeface="Arial"/>
              <a:buNone/>
            </a:pPr>
            <a:r>
              <a:rPr lang="en" sz="2312">
                <a:solidFill>
                  <a:srgbClr val="0000FF"/>
                </a:solidFill>
                <a:highlight>
                  <a:srgbClr val="FFFFFE"/>
                </a:highlight>
                <a:latin typeface="Cambria"/>
                <a:ea typeface="Cambria"/>
                <a:cs typeface="Cambria"/>
                <a:sym typeface="Cambria"/>
              </a:rPr>
              <a:t>- </a:t>
            </a:r>
            <a:r>
              <a:rPr lang="en" sz="2312">
                <a:solidFill>
                  <a:schemeClr val="dk1"/>
                </a:solidFill>
                <a:highlight>
                  <a:srgbClr val="FFFFFE"/>
                </a:highlight>
                <a:latin typeface="Cambria"/>
                <a:ea typeface="Cambria"/>
                <a:cs typeface="Cambria"/>
                <a:sym typeface="Cambria"/>
              </a:rPr>
              <a:t>Most people with incomes under 50K are between the ages of 17 and 35.</a:t>
            </a:r>
            <a:endParaRPr sz="2312">
              <a:solidFill>
                <a:schemeClr val="dk1"/>
              </a:solidFill>
              <a:highlight>
                <a:srgbClr val="FFFFFE"/>
              </a:highlight>
              <a:latin typeface="Cambria"/>
              <a:ea typeface="Cambria"/>
              <a:cs typeface="Cambria"/>
              <a:sym typeface="Cambria"/>
            </a:endParaRPr>
          </a:p>
          <a:p>
            <a:pPr indent="0" lvl="0" marL="0" rtl="0" algn="l">
              <a:spcBef>
                <a:spcPts val="0"/>
              </a:spcBef>
              <a:spcAft>
                <a:spcPts val="1200"/>
              </a:spcAft>
              <a:buNone/>
            </a:pPr>
            <a:r>
              <a:t/>
            </a:r>
            <a:endParaRPr/>
          </a:p>
        </p:txBody>
      </p:sp>
      <p:pic>
        <p:nvPicPr>
          <p:cNvPr id="73" name="Google Shape;73;p16"/>
          <p:cNvPicPr preferRelativeResize="0"/>
          <p:nvPr/>
        </p:nvPicPr>
        <p:blipFill rotWithShape="1">
          <a:blip r:embed="rId3">
            <a:alphaModFix/>
          </a:blip>
          <a:srcRect b="2009" l="0" r="0" t="-2010"/>
          <a:stretch/>
        </p:blipFill>
        <p:spPr>
          <a:xfrm>
            <a:off x="4311600" y="935363"/>
            <a:ext cx="4874800" cy="3990525"/>
          </a:xfrm>
          <a:prstGeom prst="rect">
            <a:avLst/>
          </a:prstGeom>
          <a:noFill/>
          <a:ln>
            <a:noFill/>
          </a:ln>
        </p:spPr>
      </p:pic>
    </p:spTree>
  </p:cSld>
  <p:clrMapOvr>
    <a:masterClrMapping/>
  </p:clrMapOvr>
  <mc:AlternateContent>
    <mc:Choice Requires="p14">
      <p:transition spd="slow" p14:dur="27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latin typeface="Cambria"/>
                <a:ea typeface="Cambria"/>
                <a:cs typeface="Cambria"/>
                <a:sym typeface="Cambria"/>
              </a:rPr>
              <a:t>Income by Working Class and Gender</a:t>
            </a:r>
            <a:endParaRPr b="1">
              <a:latin typeface="Cambria"/>
              <a:ea typeface="Cambria"/>
              <a:cs typeface="Cambria"/>
              <a:sym typeface="Cambria"/>
            </a:endParaRPr>
          </a:p>
        </p:txBody>
      </p:sp>
      <p:sp>
        <p:nvSpPr>
          <p:cNvPr id="79" name="Google Shape;79;p17"/>
          <p:cNvSpPr txBox="1"/>
          <p:nvPr>
            <p:ph idx="1" type="body"/>
          </p:nvPr>
        </p:nvSpPr>
        <p:spPr>
          <a:xfrm>
            <a:off x="311700" y="1152475"/>
            <a:ext cx="4210500" cy="3890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350">
                <a:solidFill>
                  <a:schemeClr val="dk1"/>
                </a:solidFill>
                <a:highlight>
                  <a:srgbClr val="CCCCCC"/>
                </a:highlight>
                <a:latin typeface="Cambria"/>
                <a:ea typeface="Cambria"/>
                <a:cs typeface="Cambria"/>
                <a:sym typeface="Cambria"/>
              </a:rPr>
              <a:t>The first Trend that is recognized is Income by Workclass and Gender</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None/>
            </a:pPr>
            <a:r>
              <a:rPr b="1" lang="en" sz="1350">
                <a:solidFill>
                  <a:srgbClr val="0000FF"/>
                </a:solidFill>
                <a:highlight>
                  <a:srgbClr val="CCCCCC"/>
                </a:highlight>
                <a:latin typeface="Cambria"/>
                <a:ea typeface="Cambria"/>
                <a:cs typeface="Cambria"/>
                <a:sym typeface="Cambria"/>
              </a:rPr>
              <a:t>- </a:t>
            </a:r>
            <a:r>
              <a:rPr b="1" lang="en" sz="1350">
                <a:solidFill>
                  <a:schemeClr val="dk1"/>
                </a:solidFill>
                <a:highlight>
                  <a:srgbClr val="CCCCCC"/>
                </a:highlight>
                <a:latin typeface="Cambria"/>
                <a:ea typeface="Cambria"/>
                <a:cs typeface="Cambria"/>
                <a:sym typeface="Cambria"/>
              </a:rPr>
              <a:t>The decimals represent the </a:t>
            </a:r>
            <a:r>
              <a:rPr b="1" lang="en" sz="1350">
                <a:solidFill>
                  <a:schemeClr val="dk1"/>
                </a:solidFill>
                <a:highlight>
                  <a:srgbClr val="CCCCCC"/>
                </a:highlight>
                <a:latin typeface="Cambria"/>
                <a:ea typeface="Cambria"/>
                <a:cs typeface="Cambria"/>
                <a:sym typeface="Cambria"/>
              </a:rPr>
              <a:t>percentage</a:t>
            </a:r>
            <a:r>
              <a:rPr b="1" lang="en" sz="1350">
                <a:solidFill>
                  <a:schemeClr val="dk1"/>
                </a:solidFill>
                <a:highlight>
                  <a:srgbClr val="CCCCCC"/>
                </a:highlight>
                <a:latin typeface="Cambria"/>
                <a:ea typeface="Cambria"/>
                <a:cs typeface="Cambria"/>
                <a:sym typeface="Cambria"/>
              </a:rPr>
              <a:t> of </a:t>
            </a:r>
            <a:r>
              <a:rPr b="1" lang="en" sz="1350">
                <a:solidFill>
                  <a:schemeClr val="dk1"/>
                </a:solidFill>
                <a:highlight>
                  <a:srgbClr val="CCCCCC"/>
                </a:highlight>
                <a:latin typeface="Cambria"/>
                <a:ea typeface="Cambria"/>
                <a:cs typeface="Cambria"/>
                <a:sym typeface="Cambria"/>
              </a:rPr>
              <a:t>Work Class</a:t>
            </a:r>
            <a:r>
              <a:rPr b="1" lang="en" sz="1350">
                <a:solidFill>
                  <a:schemeClr val="dk1"/>
                </a:solidFill>
                <a:highlight>
                  <a:srgbClr val="CCCCCC"/>
                </a:highlight>
                <a:latin typeface="Cambria"/>
                <a:ea typeface="Cambria"/>
                <a:cs typeface="Cambria"/>
                <a:sym typeface="Cambria"/>
              </a:rPr>
              <a:t> and Gender making greater than 50K.</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None/>
            </a:pPr>
            <a:r>
              <a:rPr b="1" lang="en" sz="1350">
                <a:solidFill>
                  <a:srgbClr val="0000FF"/>
                </a:solidFill>
                <a:highlight>
                  <a:srgbClr val="CCCCCC"/>
                </a:highlight>
                <a:latin typeface="Cambria"/>
                <a:ea typeface="Cambria"/>
                <a:cs typeface="Cambria"/>
                <a:sym typeface="Cambria"/>
              </a:rPr>
              <a:t>- </a:t>
            </a:r>
            <a:r>
              <a:rPr b="1" lang="en" sz="1350">
                <a:solidFill>
                  <a:schemeClr val="dk1"/>
                </a:solidFill>
                <a:highlight>
                  <a:srgbClr val="CCCCCC"/>
                </a:highlight>
                <a:latin typeface="Cambria"/>
                <a:ea typeface="Cambria"/>
                <a:cs typeface="Cambria"/>
                <a:sym typeface="Cambria"/>
              </a:rPr>
              <a:t>The trend is that most people are choosing to work as Self-emp-inc. This is most likely </a:t>
            </a:r>
            <a:r>
              <a:rPr b="1" lang="en" sz="1350">
                <a:solidFill>
                  <a:schemeClr val="dk1"/>
                </a:solidFill>
                <a:highlight>
                  <a:srgbClr val="CCCCCC"/>
                </a:highlight>
                <a:latin typeface="Cambria"/>
                <a:ea typeface="Cambria"/>
                <a:cs typeface="Cambria"/>
                <a:sym typeface="Cambria"/>
              </a:rPr>
              <a:t>because</a:t>
            </a:r>
            <a:r>
              <a:rPr b="1" lang="en" sz="1350">
                <a:solidFill>
                  <a:schemeClr val="dk1"/>
                </a:solidFill>
                <a:highlight>
                  <a:srgbClr val="CCCCCC"/>
                </a:highlight>
                <a:latin typeface="Cambria"/>
                <a:ea typeface="Cambria"/>
                <a:cs typeface="Cambria"/>
                <a:sym typeface="Cambria"/>
              </a:rPr>
              <a:t> they are business owners.</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rPr b="1" lang="en" sz="1350">
                <a:solidFill>
                  <a:schemeClr val="dk1"/>
                </a:solidFill>
                <a:highlight>
                  <a:srgbClr val="CCCCCC"/>
                </a:highlight>
                <a:latin typeface="Cambria"/>
                <a:ea typeface="Cambria"/>
                <a:cs typeface="Cambria"/>
                <a:sym typeface="Cambria"/>
              </a:rPr>
              <a:t> </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rPr b="1" lang="en" sz="1350">
                <a:solidFill>
                  <a:srgbClr val="0000FF"/>
                </a:solidFill>
                <a:highlight>
                  <a:srgbClr val="CCCCCC"/>
                </a:highlight>
                <a:latin typeface="Cambria"/>
                <a:ea typeface="Cambria"/>
                <a:cs typeface="Cambria"/>
                <a:sym typeface="Cambria"/>
              </a:rPr>
              <a:t>- </a:t>
            </a:r>
            <a:r>
              <a:rPr b="1" lang="en" sz="1350">
                <a:solidFill>
                  <a:schemeClr val="dk1"/>
                </a:solidFill>
                <a:highlight>
                  <a:srgbClr val="CCCCCC"/>
                </a:highlight>
                <a:latin typeface="Cambria"/>
                <a:ea typeface="Cambria"/>
                <a:cs typeface="Cambria"/>
                <a:sym typeface="Cambria"/>
              </a:rPr>
              <a:t>The females in the Without-pay category is </a:t>
            </a:r>
            <a:r>
              <a:rPr b="1" lang="en" sz="1350">
                <a:solidFill>
                  <a:schemeClr val="dk1"/>
                </a:solidFill>
                <a:highlight>
                  <a:srgbClr val="CCCCCC"/>
                </a:highlight>
                <a:latin typeface="Cambria"/>
                <a:ea typeface="Cambria"/>
                <a:cs typeface="Cambria"/>
                <a:sym typeface="Cambria"/>
              </a:rPr>
              <a:t>believed</a:t>
            </a:r>
            <a:r>
              <a:rPr b="1" lang="en" sz="1350">
                <a:solidFill>
                  <a:schemeClr val="dk1"/>
                </a:solidFill>
                <a:highlight>
                  <a:srgbClr val="CCCCCC"/>
                </a:highlight>
                <a:latin typeface="Cambria"/>
                <a:ea typeface="Cambria"/>
                <a:cs typeface="Cambria"/>
                <a:sym typeface="Cambria"/>
              </a:rPr>
              <a:t> to earn income by other means such as child support and spousal support.</a:t>
            </a:r>
            <a:endParaRPr b="1" sz="1350">
              <a:solidFill>
                <a:schemeClr val="dk1"/>
              </a:solidFill>
              <a:highlight>
                <a:srgbClr val="CCCCCC"/>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t/>
            </a:r>
            <a:endParaRPr sz="1350">
              <a:solidFill>
                <a:schemeClr val="dk1"/>
              </a:solidFill>
              <a:highlight>
                <a:srgbClr val="FFFFFE"/>
              </a:highlight>
              <a:latin typeface="Cambria"/>
              <a:ea typeface="Cambria"/>
              <a:cs typeface="Cambria"/>
              <a:sym typeface="Cambria"/>
            </a:endParaRPr>
          </a:p>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4832400" y="1152475"/>
            <a:ext cx="4084500" cy="38904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00FFFF"/>
                </a:solidFill>
                <a:latin typeface="Cambria"/>
                <a:ea typeface="Cambria"/>
                <a:cs typeface="Cambria"/>
                <a:sym typeface="Cambria"/>
              </a:rPr>
              <a:t>Information for Consideration by Stakeholders</a:t>
            </a:r>
            <a:endParaRPr b="1">
              <a:solidFill>
                <a:srgbClr val="00FFFF"/>
              </a:solidFill>
              <a:latin typeface="Cambria"/>
              <a:ea typeface="Cambria"/>
              <a:cs typeface="Cambria"/>
              <a:sym typeface="Cambria"/>
            </a:endParaRPr>
          </a:p>
        </p:txBody>
      </p:sp>
      <p:sp>
        <p:nvSpPr>
          <p:cNvPr id="86" name="Google Shape;86;p18"/>
          <p:cNvSpPr txBox="1"/>
          <p:nvPr>
            <p:ph idx="1" type="body"/>
          </p:nvPr>
        </p:nvSpPr>
        <p:spPr>
          <a:xfrm>
            <a:off x="424000" y="1327725"/>
            <a:ext cx="8520600" cy="3416400"/>
          </a:xfrm>
          <a:prstGeom prst="rect">
            <a:avLst/>
          </a:prstGeom>
        </p:spPr>
        <p:txBody>
          <a:bodyPr anchorCtr="0" anchor="ctr" bIns="91425" lIns="91425" spcFirstLastPara="1" rIns="91425" wrap="square" tIns="91425">
            <a:normAutofit fontScale="40000" lnSpcReduction="20000"/>
          </a:bodyPr>
          <a:lstStyle/>
          <a:p>
            <a:pPr indent="-320295" lvl="0" marL="457200" rtl="0" algn="l">
              <a:spcBef>
                <a:spcPts val="1200"/>
              </a:spcBef>
              <a:spcAft>
                <a:spcPts val="0"/>
              </a:spcAft>
              <a:buClr>
                <a:srgbClr val="202124"/>
              </a:buClr>
              <a:buSzPct val="100000"/>
              <a:buChar char="➢"/>
            </a:pPr>
            <a:r>
              <a:rPr lang="en" sz="3610">
                <a:solidFill>
                  <a:srgbClr val="202124"/>
                </a:solidFill>
              </a:rPr>
              <a:t>This dataset not balance , i.e. 76% of them are belong to income group 1 (who earns more than 50k) and 23.93% fall under the income group 0 (who earns less than 50k).</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Females have more flexible working hours per week in the income groups who earns &lt;=50k.</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Males have more flexible working hours per week in the income groups who earns &gt;50k.</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The Median "age" of Females who earn greater than 50k has age difference of 2-3 years(lower) than the Median "age" of males who earn greater than 50k.</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Generally people can be seen working for 30 hours to 40 hours per week.</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Income group who earns &gt;50k have flexible working hours.</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For "female" earning more than 50k is rare with only 3.62% of all observations.</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But for male, 20.31% of all people earn more than 50k .</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self-emp-inc workclass is only where more people earn &gt;50k(belong to income group 1).</a:t>
            </a:r>
            <a:endParaRPr sz="3610">
              <a:solidFill>
                <a:srgbClr val="202124"/>
              </a:solidFill>
            </a:endParaRPr>
          </a:p>
          <a:p>
            <a:pPr indent="-320295" lvl="0" marL="457200" rtl="0" algn="l">
              <a:spcBef>
                <a:spcPts val="0"/>
              </a:spcBef>
              <a:spcAft>
                <a:spcPts val="0"/>
              </a:spcAft>
              <a:buClr>
                <a:srgbClr val="202124"/>
              </a:buClr>
              <a:buSzPct val="100000"/>
              <a:buChar char="➢"/>
            </a:pPr>
            <a:r>
              <a:rPr lang="en" sz="3610">
                <a:solidFill>
                  <a:srgbClr val="202124"/>
                </a:solidFill>
              </a:rPr>
              <a:t>People having degree doctorate,prof-school,masters are making salary more than 50K(it can be concluded that higher education means more salary).</a:t>
            </a:r>
            <a:endParaRPr sz="3610">
              <a:solidFill>
                <a:srgbClr val="202124"/>
              </a:solidFill>
            </a:endParaRPr>
          </a:p>
          <a:p>
            <a:pPr indent="0" lvl="0" marL="152400" marR="152400" rtl="0" algn="l">
              <a:lnSpc>
                <a:spcPct val="170000"/>
              </a:lnSpc>
              <a:spcBef>
                <a:spcPts val="1200"/>
              </a:spcBef>
              <a:spcAft>
                <a:spcPts val="0"/>
              </a:spcAft>
              <a:buClr>
                <a:schemeClr val="dk1"/>
              </a:buClr>
              <a:buSzPct val="104761"/>
              <a:buFont typeface="Arial"/>
              <a:buNone/>
            </a:pPr>
            <a:r>
              <a:t/>
            </a:r>
            <a:endParaRPr sz="1050">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ppt_w</p:attrName>
                                        </p:attrNameLst>
                                      </p:cBhvr>
                                      <p:tavLst>
                                        <p:tav fmla="" tm="0">
                                          <p:val>
                                            <p:strVal val="0"/>
                                          </p:val>
                                        </p:tav>
                                        <p:tav fmla="" tm="100000">
                                          <p:val>
                                            <p:strVal val="#ppt_w"/>
                                          </p:val>
                                        </p:tav>
                                      </p:tavLst>
                                    </p:anim>
                                    <p:anim calcmode="lin" valueType="num">
                                      <p:cBhvr additive="base">
                                        <p:cTn dur="1000"/>
                                        <p:tgtEl>
                                          <p:spTgt spid="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1507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highlight>
                  <a:srgbClr val="6D9EEB"/>
                </a:highlight>
                <a:latin typeface="Cambria"/>
                <a:ea typeface="Cambria"/>
                <a:cs typeface="Cambria"/>
                <a:sym typeface="Cambria"/>
              </a:rPr>
              <a:t>Final Recommendation</a:t>
            </a:r>
            <a:r>
              <a:rPr lang="en"/>
              <a:t> </a:t>
            </a:r>
            <a:endParaRPr/>
          </a:p>
        </p:txBody>
      </p:sp>
      <p:sp>
        <p:nvSpPr>
          <p:cNvPr id="92" name="Google Shape;92;p1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250">
                <a:solidFill>
                  <a:srgbClr val="000000"/>
                </a:solidFill>
                <a:highlight>
                  <a:srgbClr val="A4C2F4"/>
                </a:highlight>
                <a:latin typeface="Cambria"/>
                <a:ea typeface="Cambria"/>
                <a:cs typeface="Cambria"/>
                <a:sym typeface="Cambria"/>
              </a:rPr>
              <a:t>Overall, after paramter tuning on my Logistic and KNN Model, Random Forest appears to have the best model score (86%). The dataset is heavily white-based, it only can present the white-community not for the entire group in north america the dataset is collected in 1994, the level of influence for each feature maybe changed during these days.</a:t>
            </a:r>
            <a:endParaRPr sz="1250">
              <a:solidFill>
                <a:srgbClr val="000000"/>
              </a:solidFill>
              <a:highlight>
                <a:srgbClr val="A4C2F4"/>
              </a:highlight>
              <a:latin typeface="Cambria"/>
              <a:ea typeface="Cambria"/>
              <a:cs typeface="Cambria"/>
              <a:sym typeface="Cambria"/>
            </a:endParaRPr>
          </a:p>
          <a:p>
            <a:pPr indent="0" lvl="0" marL="0" rtl="0" algn="l">
              <a:lnSpc>
                <a:spcPct val="135714"/>
              </a:lnSpc>
              <a:spcBef>
                <a:spcPts val="0"/>
              </a:spcBef>
              <a:spcAft>
                <a:spcPts val="0"/>
              </a:spcAft>
              <a:buClr>
                <a:schemeClr val="dk1"/>
              </a:buClr>
              <a:buSzPts val="1100"/>
              <a:buFont typeface="Arial"/>
              <a:buNone/>
            </a:pPr>
            <a:r>
              <a:rPr lang="en" sz="1250">
                <a:solidFill>
                  <a:srgbClr val="000000"/>
                </a:solidFill>
                <a:highlight>
                  <a:srgbClr val="A4C2F4"/>
                </a:highlight>
                <a:latin typeface="Cambria"/>
                <a:ea typeface="Cambria"/>
                <a:cs typeface="Cambria"/>
                <a:sym typeface="Cambria"/>
              </a:rPr>
              <a:t>More research and analysis on exploratory data analysis should be conducted to explore more detailed relationships (for example, classification analysis between income level and each occupation, regression analysis between age and capital-gain/loss etc). Although this Model has 86% accuracy score its perdictions are skewed.  My recommendation would be to get a more current dataset from which to build a model from that would be more reflective of today's society.  </a:t>
            </a:r>
            <a:endParaRPr sz="1250">
              <a:solidFill>
                <a:srgbClr val="000000"/>
              </a:solidFill>
              <a:highlight>
                <a:srgbClr val="A4C2F4"/>
              </a:highlight>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Questions?</a:t>
            </a:r>
            <a:endParaRPr>
              <a:solidFill>
                <a:schemeClr val="lt1"/>
              </a:solidFill>
            </a:endParaRPr>
          </a:p>
        </p:txBody>
      </p:sp>
      <p:pic>
        <p:nvPicPr>
          <p:cNvPr id="98" name="Google Shape;98;p20"/>
          <p:cNvPicPr preferRelativeResize="0"/>
          <p:nvPr/>
        </p:nvPicPr>
        <p:blipFill>
          <a:blip r:embed="rId4">
            <a:alphaModFix/>
          </a:blip>
          <a:stretch>
            <a:fillRect/>
          </a:stretch>
        </p:blipFill>
        <p:spPr>
          <a:xfrm rot="1955290">
            <a:off x="440375" y="1123025"/>
            <a:ext cx="1923175" cy="2197400"/>
          </a:xfrm>
          <a:prstGeom prst="rect">
            <a:avLst/>
          </a:prstGeom>
          <a:noFill/>
          <a:ln>
            <a:noFill/>
          </a:ln>
        </p:spPr>
      </p:pic>
      <p:pic>
        <p:nvPicPr>
          <p:cNvPr id="99" name="Google Shape;99;p20"/>
          <p:cNvPicPr preferRelativeResize="0"/>
          <p:nvPr/>
        </p:nvPicPr>
        <p:blipFill>
          <a:blip r:embed="rId5">
            <a:alphaModFix/>
          </a:blip>
          <a:stretch>
            <a:fillRect/>
          </a:stretch>
        </p:blipFill>
        <p:spPr>
          <a:xfrm>
            <a:off x="2238348" y="2950300"/>
            <a:ext cx="3105303" cy="2070201"/>
          </a:xfrm>
          <a:prstGeom prst="rect">
            <a:avLst/>
          </a:prstGeom>
          <a:noFill/>
          <a:ln>
            <a:noFill/>
          </a:ln>
        </p:spPr>
      </p:pic>
      <p:pic>
        <p:nvPicPr>
          <p:cNvPr id="100" name="Google Shape;100;p20"/>
          <p:cNvPicPr preferRelativeResize="0"/>
          <p:nvPr/>
        </p:nvPicPr>
        <p:blipFill>
          <a:blip r:embed="rId6">
            <a:alphaModFix/>
          </a:blip>
          <a:stretch>
            <a:fillRect/>
          </a:stretch>
        </p:blipFill>
        <p:spPr>
          <a:xfrm rot="1653751">
            <a:off x="7020792" y="367554"/>
            <a:ext cx="1843490" cy="1038891"/>
          </a:xfrm>
          <a:prstGeom prst="rect">
            <a:avLst/>
          </a:prstGeom>
          <a:noFill/>
          <a:ln>
            <a:noFill/>
          </a:ln>
        </p:spPr>
      </p:pic>
      <p:pic>
        <p:nvPicPr>
          <p:cNvPr id="101" name="Google Shape;101;p20"/>
          <p:cNvPicPr preferRelativeResize="0"/>
          <p:nvPr/>
        </p:nvPicPr>
        <p:blipFill>
          <a:blip r:embed="rId7">
            <a:alphaModFix/>
          </a:blip>
          <a:stretch>
            <a:fillRect/>
          </a:stretch>
        </p:blipFill>
        <p:spPr>
          <a:xfrm rot="-1680673">
            <a:off x="6787939" y="3568899"/>
            <a:ext cx="2173804" cy="1130356"/>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