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1" r:id="rId15"/>
    <p:sldId id="274" r:id="rId16"/>
    <p:sldId id="273" r:id="rId17"/>
    <p:sldId id="275" r:id="rId18"/>
    <p:sldId id="276" r:id="rId19"/>
    <p:sldId id="277" r:id="rId20"/>
    <p:sldId id="278" r:id="rId21"/>
    <p:sldId id="29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90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6" autoAdjust="0"/>
    <p:restoredTop sz="95520" autoAdjust="0"/>
  </p:normalViewPr>
  <p:slideViewPr>
    <p:cSldViewPr snapToGrid="0">
      <p:cViewPr varScale="1">
        <p:scale>
          <a:sx n="93" d="100"/>
          <a:sy n="93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71B5B-D58F-43B9-B223-C973CA39847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C538-074B-4F72-8C58-863A918A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3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4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2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C538-074B-4F72-8C58-863A918A6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 08,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Biju 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7390-E41D-4AF8-A837-05DEDB5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e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238" y="873304"/>
            <a:ext cx="6509520" cy="132701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Humanitarian Response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739" y="3240051"/>
            <a:ext cx="7158519" cy="298608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Biju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L4DC Office Solutions Development (OSD) Project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Softwarica College of IT &amp; E-Commerce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Kathmandu, Nepal</a:t>
            </a:r>
            <a:b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</a:p>
        </p:txBody>
      </p:sp>
    </p:spTree>
    <p:extLst>
      <p:ext uri="{BB962C8B-B14F-4D97-AF65-F5344CB8AC3E}">
        <p14:creationId xmlns:p14="http://schemas.microsoft.com/office/powerpoint/2010/main" val="39862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Gantt chart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666" y="4861085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chart 1 of 2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88" y="1970314"/>
            <a:ext cx="5937818" cy="27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...Gantt chart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665" y="437506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chart 2 of 2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3" y="2413954"/>
            <a:ext cx="7886700" cy="19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details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"/>
          <a:stretch/>
        </p:blipFill>
        <p:spPr>
          <a:xfrm>
            <a:off x="2466681" y="1469571"/>
            <a:ext cx="4210638" cy="4886780"/>
          </a:xfrm>
        </p:spPr>
      </p:pic>
    </p:spTree>
    <p:extLst>
      <p:ext uri="{BB962C8B-B14F-4D97-AF65-F5344CB8AC3E}">
        <p14:creationId xmlns:p14="http://schemas.microsoft.com/office/powerpoint/2010/main" val="37377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63286"/>
            <a:ext cx="6048668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Authentication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types &amp; privileges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289662" y="1642744"/>
            <a:ext cx="2564674" cy="2564674"/>
          </a:xfrm>
          <a:custGeom>
            <a:avLst/>
            <a:gdLst>
              <a:gd name="connsiteX0" fmla="*/ 0 w 2564674"/>
              <a:gd name="connsiteY0" fmla="*/ 1282337 h 2564674"/>
              <a:gd name="connsiteX1" fmla="*/ 1282337 w 2564674"/>
              <a:gd name="connsiteY1" fmla="*/ 0 h 2564674"/>
              <a:gd name="connsiteX2" fmla="*/ 2564674 w 2564674"/>
              <a:gd name="connsiteY2" fmla="*/ 1282337 h 2564674"/>
              <a:gd name="connsiteX3" fmla="*/ 1282337 w 2564674"/>
              <a:gd name="connsiteY3" fmla="*/ 2564674 h 2564674"/>
              <a:gd name="connsiteX4" fmla="*/ 0 w 2564674"/>
              <a:gd name="connsiteY4" fmla="*/ 1282337 h 256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674" h="2564674">
                <a:moveTo>
                  <a:pt x="0" y="1282337"/>
                </a:moveTo>
                <a:cubicBezTo>
                  <a:pt x="0" y="574122"/>
                  <a:pt x="574122" y="0"/>
                  <a:pt x="1282337" y="0"/>
                </a:cubicBezTo>
                <a:cubicBezTo>
                  <a:pt x="1990552" y="0"/>
                  <a:pt x="2564674" y="574122"/>
                  <a:pt x="2564674" y="1282337"/>
                </a:cubicBezTo>
                <a:cubicBezTo>
                  <a:pt x="2564674" y="1990552"/>
                  <a:pt x="1990552" y="2564674"/>
                  <a:pt x="1282337" y="2564674"/>
                </a:cubicBezTo>
                <a:cubicBezTo>
                  <a:pt x="574122" y="2564674"/>
                  <a:pt x="0" y="1990552"/>
                  <a:pt x="0" y="1282337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41957" tIns="448818" rIns="341956" bIns="96175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 dirty="0" smtClean="0"/>
              <a:t>SUPER ADMINISTRATOR</a:t>
            </a:r>
            <a:endParaRPr lang="en-US" sz="1700" b="1" kern="1200" dirty="0"/>
          </a:p>
        </p:txBody>
      </p:sp>
      <p:sp>
        <p:nvSpPr>
          <p:cNvPr id="84" name="Freeform 83"/>
          <p:cNvSpPr/>
          <p:nvPr/>
        </p:nvSpPr>
        <p:spPr>
          <a:xfrm>
            <a:off x="4215082" y="3245666"/>
            <a:ext cx="2564674" cy="2564674"/>
          </a:xfrm>
          <a:custGeom>
            <a:avLst/>
            <a:gdLst>
              <a:gd name="connsiteX0" fmla="*/ 0 w 2564674"/>
              <a:gd name="connsiteY0" fmla="*/ 1282337 h 2564674"/>
              <a:gd name="connsiteX1" fmla="*/ 1282337 w 2564674"/>
              <a:gd name="connsiteY1" fmla="*/ 0 h 2564674"/>
              <a:gd name="connsiteX2" fmla="*/ 2564674 w 2564674"/>
              <a:gd name="connsiteY2" fmla="*/ 1282337 h 2564674"/>
              <a:gd name="connsiteX3" fmla="*/ 1282337 w 2564674"/>
              <a:gd name="connsiteY3" fmla="*/ 2564674 h 2564674"/>
              <a:gd name="connsiteX4" fmla="*/ 0 w 2564674"/>
              <a:gd name="connsiteY4" fmla="*/ 1282337 h 256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674" h="2564674">
                <a:moveTo>
                  <a:pt x="0" y="1282337"/>
                </a:moveTo>
                <a:cubicBezTo>
                  <a:pt x="0" y="574122"/>
                  <a:pt x="574122" y="0"/>
                  <a:pt x="1282337" y="0"/>
                </a:cubicBezTo>
                <a:cubicBezTo>
                  <a:pt x="1990552" y="0"/>
                  <a:pt x="2564674" y="574122"/>
                  <a:pt x="2564674" y="1282337"/>
                </a:cubicBezTo>
                <a:cubicBezTo>
                  <a:pt x="2564674" y="1990552"/>
                  <a:pt x="1990552" y="2564674"/>
                  <a:pt x="1282337" y="2564674"/>
                </a:cubicBezTo>
                <a:cubicBezTo>
                  <a:pt x="574122" y="2564674"/>
                  <a:pt x="0" y="1990552"/>
                  <a:pt x="0" y="1282337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84363" tIns="662540" rIns="241507" bIns="491564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 dirty="0" smtClean="0"/>
              <a:t>GENERAL USER</a:t>
            </a:r>
            <a:endParaRPr lang="en-US" sz="1700" b="1" kern="1200" dirty="0"/>
          </a:p>
        </p:txBody>
      </p:sp>
      <p:sp>
        <p:nvSpPr>
          <p:cNvPr id="85" name="Freeform 84"/>
          <p:cNvSpPr/>
          <p:nvPr/>
        </p:nvSpPr>
        <p:spPr>
          <a:xfrm>
            <a:off x="2364242" y="3245666"/>
            <a:ext cx="2564674" cy="2564674"/>
          </a:xfrm>
          <a:custGeom>
            <a:avLst/>
            <a:gdLst>
              <a:gd name="connsiteX0" fmla="*/ 0 w 2564674"/>
              <a:gd name="connsiteY0" fmla="*/ 1282337 h 2564674"/>
              <a:gd name="connsiteX1" fmla="*/ 1282337 w 2564674"/>
              <a:gd name="connsiteY1" fmla="*/ 0 h 2564674"/>
              <a:gd name="connsiteX2" fmla="*/ 2564674 w 2564674"/>
              <a:gd name="connsiteY2" fmla="*/ 1282337 h 2564674"/>
              <a:gd name="connsiteX3" fmla="*/ 1282337 w 2564674"/>
              <a:gd name="connsiteY3" fmla="*/ 2564674 h 2564674"/>
              <a:gd name="connsiteX4" fmla="*/ 0 w 2564674"/>
              <a:gd name="connsiteY4" fmla="*/ 1282337 h 256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674" h="2564674">
                <a:moveTo>
                  <a:pt x="0" y="1282337"/>
                </a:moveTo>
                <a:cubicBezTo>
                  <a:pt x="0" y="574122"/>
                  <a:pt x="574122" y="0"/>
                  <a:pt x="1282337" y="0"/>
                </a:cubicBezTo>
                <a:cubicBezTo>
                  <a:pt x="1990552" y="0"/>
                  <a:pt x="2564674" y="574122"/>
                  <a:pt x="2564674" y="1282337"/>
                </a:cubicBezTo>
                <a:cubicBezTo>
                  <a:pt x="2564674" y="1990552"/>
                  <a:pt x="1990552" y="2564674"/>
                  <a:pt x="1282337" y="2564674"/>
                </a:cubicBezTo>
                <a:cubicBezTo>
                  <a:pt x="574122" y="2564674"/>
                  <a:pt x="0" y="1990552"/>
                  <a:pt x="0" y="1282337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1507" tIns="662540" rIns="784363" bIns="491564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 dirty="0" smtClean="0"/>
              <a:t>ADMINISTRATOR</a:t>
            </a:r>
            <a:endParaRPr lang="en-US" sz="1700" b="1" kern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1716" y="41108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staff details	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8613" y="4541762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8613" y="4972718"/>
            <a:ext cx="17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 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2728" y="5460477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activities’ report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32728" y="4060901"/>
            <a:ext cx="2128589" cy="1948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7971" y="3652188"/>
            <a:ext cx="1927405" cy="2704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612" y="4358210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user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5126" y="4899942"/>
            <a:ext cx="18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 on </a:t>
            </a:r>
            <a:r>
              <a:rPr lang="en-US" dirty="0" err="1" smtClean="0"/>
              <a:t>LogFrame</a:t>
            </a:r>
            <a:endParaRPr lang="en-US" dirty="0" smtClean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025376" y="3652188"/>
            <a:ext cx="206195" cy="152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128" y="539252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autobackup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69612" y="588510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 on Activities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231571" y="3652187"/>
            <a:ext cx="1795332" cy="1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1"/>
          </p:cNvCxnSpPr>
          <p:nvPr/>
        </p:nvCxnSpPr>
        <p:spPr>
          <a:xfrm>
            <a:off x="5562600" y="3989992"/>
            <a:ext cx="1376013" cy="736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572000" y="3989991"/>
            <a:ext cx="990600" cy="23524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115050" y="1233718"/>
            <a:ext cx="2722409" cy="2016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156084" y="1187564"/>
            <a:ext cx="268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Activate / Deactivate users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56084" y="1594376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staff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56084" y="1999825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 backup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36980" y="2399985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project cluster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067300" y="2386336"/>
            <a:ext cx="495300" cy="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0" idx="1"/>
          </p:cNvCxnSpPr>
          <p:nvPr/>
        </p:nvCxnSpPr>
        <p:spPr>
          <a:xfrm flipV="1">
            <a:off x="5560702" y="2241974"/>
            <a:ext cx="554348" cy="149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15904" y="281508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CRUD ability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9815" y="3869156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 on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15" grpId="0"/>
      <p:bldP spid="16" grpId="0"/>
      <p:bldP spid="17" grpId="0"/>
      <p:bldP spid="18" grpId="0"/>
      <p:bldP spid="19" grpId="0" animBg="1"/>
      <p:bldP spid="22" grpId="0" animBg="1"/>
      <p:bldP spid="23" grpId="0"/>
      <p:bldP spid="34" grpId="0"/>
      <p:bldP spid="40" grpId="0"/>
      <p:bldP spid="41" grpId="0"/>
      <p:bldP spid="60" grpId="0" animBg="1"/>
      <p:bldP spid="61" grpId="0"/>
      <p:bldP spid="62" grpId="0"/>
      <p:bldP spid="63" grpId="0"/>
      <p:bldP spid="64" grpId="0"/>
      <p:bldP spid="79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63286"/>
            <a:ext cx="6048668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Authentication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Authorized login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Only agency personnel with staff ID are able to register as user.</a:t>
            </a:r>
          </a:p>
          <a:p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Only registered </a:t>
            </a:r>
            <a:r>
              <a:rPr lang="en-US" sz="2400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activated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can use the system.</a:t>
            </a:r>
          </a:p>
          <a:p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Only Super Admin can activate registered accounts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63286"/>
            <a:ext cx="6048668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dashboards for 3 user types</a:t>
            </a:r>
            <a:endParaRPr lang="en-US" sz="3200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93321" y="1825625"/>
            <a:ext cx="4957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63286"/>
            <a:ext cx="6048668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and Staff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 a user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00256" y="1825625"/>
            <a:ext cx="6143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9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and Staff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activate/deactivate/ delete registered user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68713" y="1825625"/>
            <a:ext cx="7806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and Staff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view / delete staff details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95788" y="1825625"/>
            <a:ext cx="4952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9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and Staff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staff details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00325" y="2182019"/>
            <a:ext cx="39433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1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Presentation overview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Aims &amp; objectives.</a:t>
            </a:r>
          </a:p>
          <a:p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plan with Gantt chart.</a:t>
            </a:r>
          </a:p>
          <a:p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details.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Future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orks</a:t>
            </a:r>
          </a:p>
          <a:p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Lessons learnt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54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 relationship</a:t>
            </a:r>
            <a:endParaRPr lang="en-US" sz="1800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92449" y="1690689"/>
            <a:ext cx="7559101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20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8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 relationship simplified</a:t>
            </a:r>
            <a:endParaRPr lang="en-US" sz="1800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527465" y="5550046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291852"/>
                </a:lnTo>
                <a:lnTo>
                  <a:pt x="271490" y="291852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reeform 74"/>
          <p:cNvSpPr/>
          <p:nvPr/>
        </p:nvSpPr>
        <p:spPr>
          <a:xfrm>
            <a:off x="6527465" y="5258193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1852"/>
                </a:moveTo>
                <a:lnTo>
                  <a:pt x="135745" y="291852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reeform 75"/>
          <p:cNvSpPr/>
          <p:nvPr/>
        </p:nvSpPr>
        <p:spPr>
          <a:xfrm>
            <a:off x="4898523" y="5504326"/>
            <a:ext cx="27149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490" y="4572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Freeform 76"/>
          <p:cNvSpPr/>
          <p:nvPr/>
        </p:nvSpPr>
        <p:spPr>
          <a:xfrm>
            <a:off x="3269580" y="4966341"/>
            <a:ext cx="271490" cy="5837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583704"/>
                </a:lnTo>
                <a:lnTo>
                  <a:pt x="271490" y="583704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Freeform 77"/>
          <p:cNvSpPr/>
          <p:nvPr/>
        </p:nvSpPr>
        <p:spPr>
          <a:xfrm>
            <a:off x="6527465" y="4628769"/>
            <a:ext cx="27149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490" y="4572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Freeform 78"/>
          <p:cNvSpPr/>
          <p:nvPr/>
        </p:nvSpPr>
        <p:spPr>
          <a:xfrm>
            <a:off x="4898523" y="4382637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291852"/>
                </a:lnTo>
                <a:lnTo>
                  <a:pt x="271490" y="291852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Freeform 79"/>
          <p:cNvSpPr/>
          <p:nvPr/>
        </p:nvSpPr>
        <p:spPr>
          <a:xfrm>
            <a:off x="4898523" y="4090785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1852"/>
                </a:moveTo>
                <a:lnTo>
                  <a:pt x="135745" y="291852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Freeform 80"/>
          <p:cNvSpPr/>
          <p:nvPr/>
        </p:nvSpPr>
        <p:spPr>
          <a:xfrm>
            <a:off x="3269580" y="4382637"/>
            <a:ext cx="271490" cy="5837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83704"/>
                </a:moveTo>
                <a:lnTo>
                  <a:pt x="135745" y="583704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Freeform 81"/>
          <p:cNvSpPr/>
          <p:nvPr/>
        </p:nvSpPr>
        <p:spPr>
          <a:xfrm>
            <a:off x="1640638" y="3944859"/>
            <a:ext cx="271490" cy="10214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1021482"/>
                </a:lnTo>
                <a:lnTo>
                  <a:pt x="271490" y="1021482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3" name="Freeform 82"/>
          <p:cNvSpPr/>
          <p:nvPr/>
        </p:nvSpPr>
        <p:spPr>
          <a:xfrm>
            <a:off x="6527465" y="3507080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291852"/>
                </a:lnTo>
                <a:lnTo>
                  <a:pt x="271490" y="291852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4" name="Freeform 83"/>
          <p:cNvSpPr/>
          <p:nvPr/>
        </p:nvSpPr>
        <p:spPr>
          <a:xfrm>
            <a:off x="6527465" y="3215228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1852"/>
                </a:moveTo>
                <a:lnTo>
                  <a:pt x="135745" y="291852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Freeform 84"/>
          <p:cNvSpPr/>
          <p:nvPr/>
        </p:nvSpPr>
        <p:spPr>
          <a:xfrm>
            <a:off x="4898523" y="3461360"/>
            <a:ext cx="27149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490" y="4572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6" name="Freeform 85"/>
          <p:cNvSpPr/>
          <p:nvPr/>
        </p:nvSpPr>
        <p:spPr>
          <a:xfrm>
            <a:off x="3269580" y="2923376"/>
            <a:ext cx="271490" cy="5837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583704"/>
                </a:lnTo>
                <a:lnTo>
                  <a:pt x="271490" y="583704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Freeform 86"/>
          <p:cNvSpPr/>
          <p:nvPr/>
        </p:nvSpPr>
        <p:spPr>
          <a:xfrm>
            <a:off x="6527465" y="2585804"/>
            <a:ext cx="27149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490" y="4572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8" name="Freeform 87"/>
          <p:cNvSpPr/>
          <p:nvPr/>
        </p:nvSpPr>
        <p:spPr>
          <a:xfrm>
            <a:off x="4898523" y="2339671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745" y="0"/>
                </a:lnTo>
                <a:lnTo>
                  <a:pt x="135745" y="291852"/>
                </a:lnTo>
                <a:lnTo>
                  <a:pt x="271490" y="291852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9" name="Freeform 88"/>
          <p:cNvSpPr/>
          <p:nvPr/>
        </p:nvSpPr>
        <p:spPr>
          <a:xfrm>
            <a:off x="4898523" y="2047819"/>
            <a:ext cx="271490" cy="2918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1852"/>
                </a:moveTo>
                <a:lnTo>
                  <a:pt x="135745" y="291852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Freeform 89"/>
          <p:cNvSpPr/>
          <p:nvPr/>
        </p:nvSpPr>
        <p:spPr>
          <a:xfrm>
            <a:off x="3269580" y="2339671"/>
            <a:ext cx="271490" cy="5837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83704"/>
                </a:moveTo>
                <a:lnTo>
                  <a:pt x="135745" y="583704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1" name="Freeform 90"/>
          <p:cNvSpPr/>
          <p:nvPr/>
        </p:nvSpPr>
        <p:spPr>
          <a:xfrm>
            <a:off x="1640638" y="2923376"/>
            <a:ext cx="271490" cy="10214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021482"/>
                </a:moveTo>
                <a:lnTo>
                  <a:pt x="135745" y="1021482"/>
                </a:lnTo>
                <a:lnTo>
                  <a:pt x="135745" y="0"/>
                </a:lnTo>
                <a:lnTo>
                  <a:pt x="271490" y="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2" name="Freeform 91"/>
          <p:cNvSpPr/>
          <p:nvPr/>
        </p:nvSpPr>
        <p:spPr>
          <a:xfrm>
            <a:off x="283186" y="3737847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smtClean="0"/>
              <a:t>Project</a:t>
            </a:r>
            <a:endParaRPr lang="en-US" sz="2200" kern="1200"/>
          </a:p>
        </p:txBody>
      </p:sp>
      <p:sp>
        <p:nvSpPr>
          <p:cNvPr id="93" name="Freeform 92"/>
          <p:cNvSpPr/>
          <p:nvPr/>
        </p:nvSpPr>
        <p:spPr>
          <a:xfrm>
            <a:off x="1912128" y="2716364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Cluster A</a:t>
            </a:r>
            <a:endParaRPr lang="en-US" sz="2200" kern="1200" dirty="0"/>
          </a:p>
        </p:txBody>
      </p:sp>
      <p:sp>
        <p:nvSpPr>
          <p:cNvPr id="94" name="Freeform 93"/>
          <p:cNvSpPr/>
          <p:nvPr/>
        </p:nvSpPr>
        <p:spPr>
          <a:xfrm>
            <a:off x="3541070" y="2132660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Outcome A</a:t>
            </a:r>
            <a:endParaRPr lang="en-US" sz="22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5170013" y="1840808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A</a:t>
            </a:r>
            <a:endParaRPr lang="en-US" sz="22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5170013" y="2424512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B</a:t>
            </a:r>
            <a:endParaRPr lang="en-US" sz="22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6798955" y="2461864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B</a:t>
            </a:r>
            <a:endParaRPr lang="en-US" sz="2200" kern="1200" dirty="0"/>
          </a:p>
        </p:txBody>
      </p:sp>
      <p:sp>
        <p:nvSpPr>
          <p:cNvPr id="98" name="Freeform 97"/>
          <p:cNvSpPr/>
          <p:nvPr/>
        </p:nvSpPr>
        <p:spPr>
          <a:xfrm>
            <a:off x="3541070" y="3300069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Outcome B</a:t>
            </a:r>
            <a:endParaRPr lang="en-US" sz="22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5170013" y="3300069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C</a:t>
            </a:r>
            <a:endParaRPr lang="en-US" sz="22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6798955" y="3045569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C</a:t>
            </a:r>
            <a:endParaRPr lang="en-US" sz="2200" kern="1200" dirty="0"/>
          </a:p>
        </p:txBody>
      </p:sp>
      <p:sp>
        <p:nvSpPr>
          <p:cNvPr id="101" name="Freeform 100"/>
          <p:cNvSpPr/>
          <p:nvPr/>
        </p:nvSpPr>
        <p:spPr>
          <a:xfrm>
            <a:off x="6798955" y="3629273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D</a:t>
            </a:r>
            <a:endParaRPr lang="en-US" sz="22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1912128" y="4759330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Cluster B</a:t>
            </a:r>
            <a:endParaRPr lang="en-US" sz="22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3541070" y="4175625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Outcome C</a:t>
            </a:r>
            <a:endParaRPr lang="en-US" sz="2200" kern="1200" dirty="0"/>
          </a:p>
        </p:txBody>
      </p:sp>
      <p:sp>
        <p:nvSpPr>
          <p:cNvPr id="104" name="Freeform 103"/>
          <p:cNvSpPr/>
          <p:nvPr/>
        </p:nvSpPr>
        <p:spPr>
          <a:xfrm>
            <a:off x="5170013" y="3883773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D</a:t>
            </a:r>
            <a:endParaRPr lang="en-US" sz="22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5170013" y="4467478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E</a:t>
            </a:r>
            <a:endParaRPr lang="en-US" sz="2200" kern="1200" dirty="0"/>
          </a:p>
        </p:txBody>
      </p:sp>
      <p:sp>
        <p:nvSpPr>
          <p:cNvPr id="106" name="Freeform 105"/>
          <p:cNvSpPr/>
          <p:nvPr/>
        </p:nvSpPr>
        <p:spPr>
          <a:xfrm>
            <a:off x="6798955" y="4504830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E</a:t>
            </a:r>
            <a:endParaRPr lang="en-US" sz="22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3541070" y="5343034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Outcome D</a:t>
            </a:r>
            <a:endParaRPr lang="en-US" sz="2200" kern="1200" dirty="0"/>
          </a:p>
        </p:txBody>
      </p:sp>
      <p:sp>
        <p:nvSpPr>
          <p:cNvPr id="108" name="Freeform 107"/>
          <p:cNvSpPr/>
          <p:nvPr/>
        </p:nvSpPr>
        <p:spPr>
          <a:xfrm>
            <a:off x="5170013" y="5343034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Output F</a:t>
            </a:r>
            <a:endParaRPr lang="en-US" sz="2200" kern="1200" dirty="0"/>
          </a:p>
        </p:txBody>
      </p:sp>
      <p:sp>
        <p:nvSpPr>
          <p:cNvPr id="109" name="Freeform 108"/>
          <p:cNvSpPr/>
          <p:nvPr/>
        </p:nvSpPr>
        <p:spPr>
          <a:xfrm>
            <a:off x="6798955" y="5051182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F</a:t>
            </a:r>
            <a:endParaRPr lang="en-US" sz="2200" kern="1200" dirty="0"/>
          </a:p>
        </p:txBody>
      </p:sp>
      <p:sp>
        <p:nvSpPr>
          <p:cNvPr id="110" name="Freeform 109"/>
          <p:cNvSpPr/>
          <p:nvPr/>
        </p:nvSpPr>
        <p:spPr>
          <a:xfrm>
            <a:off x="6798955" y="5634886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G</a:t>
            </a:r>
            <a:endParaRPr lang="en-US" sz="2200" kern="1200" dirty="0"/>
          </a:p>
        </p:txBody>
      </p:sp>
      <p:sp>
        <p:nvSpPr>
          <p:cNvPr id="111" name="Freeform 110"/>
          <p:cNvSpPr/>
          <p:nvPr/>
        </p:nvSpPr>
        <p:spPr>
          <a:xfrm>
            <a:off x="6798955" y="1625432"/>
            <a:ext cx="1357452" cy="414022"/>
          </a:xfrm>
          <a:custGeom>
            <a:avLst/>
            <a:gdLst>
              <a:gd name="connsiteX0" fmla="*/ 0 w 1357452"/>
              <a:gd name="connsiteY0" fmla="*/ 0 h 414022"/>
              <a:gd name="connsiteX1" fmla="*/ 1357452 w 1357452"/>
              <a:gd name="connsiteY1" fmla="*/ 0 h 414022"/>
              <a:gd name="connsiteX2" fmla="*/ 1357452 w 1357452"/>
              <a:gd name="connsiteY2" fmla="*/ 414022 h 414022"/>
              <a:gd name="connsiteX3" fmla="*/ 0 w 1357452"/>
              <a:gd name="connsiteY3" fmla="*/ 414022 h 414022"/>
              <a:gd name="connsiteX4" fmla="*/ 0 w 1357452"/>
              <a:gd name="connsiteY4" fmla="*/ 0 h 4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452" h="414022">
                <a:moveTo>
                  <a:pt x="0" y="0"/>
                </a:moveTo>
                <a:lnTo>
                  <a:pt x="1357452" y="0"/>
                </a:lnTo>
                <a:lnTo>
                  <a:pt x="1357452" y="414022"/>
                </a:lnTo>
                <a:lnTo>
                  <a:pt x="0" y="414022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plastic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Activity A</a:t>
            </a:r>
            <a:endParaRPr lang="en-US" sz="2200" kern="1200" dirty="0"/>
          </a:p>
        </p:txBody>
      </p:sp>
      <p:sp>
        <p:nvSpPr>
          <p:cNvPr id="112" name="Freeform 111"/>
          <p:cNvSpPr/>
          <p:nvPr/>
        </p:nvSpPr>
        <p:spPr>
          <a:xfrm>
            <a:off x="6562902" y="1898197"/>
            <a:ext cx="27149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490" y="45720"/>
                </a:lnTo>
              </a:path>
            </a:pathLst>
          </a:custGeom>
          <a:noFill/>
          <a:scene3d>
            <a:camera prst="perspectiveLeft" zoom="91000"/>
            <a:lightRig rig="threePt" dir="t">
              <a:rot lat="0" lon="0" rev="20640000"/>
            </a:lightRig>
          </a:scene3d>
          <a:sp3d z="-1100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3" name="TextBox 112"/>
          <p:cNvSpPr txBox="1"/>
          <p:nvPr/>
        </p:nvSpPr>
        <p:spPr>
          <a:xfrm>
            <a:off x="3299296" y="601157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Example of an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LOGFRAME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306" y="5849839"/>
            <a:ext cx="379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1 of </a:t>
            </a:r>
            <a:r>
              <a:rPr lang="en-US" dirty="0" smtClean="0"/>
              <a:t>4: </a:t>
            </a:r>
            <a:r>
              <a:rPr lang="en-US" dirty="0" smtClean="0"/>
              <a:t>Add clusters to Project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86049" y="1484036"/>
            <a:ext cx="36966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LOGFRAME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23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011796" y="1469571"/>
            <a:ext cx="3120407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8306" y="5849839"/>
            <a:ext cx="406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2 of 3: Add outcomes to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LOGFRAME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86050" y="1469571"/>
            <a:ext cx="3791550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8306" y="5849839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3 of </a:t>
            </a:r>
            <a:r>
              <a:rPr lang="en-US" dirty="0" smtClean="0"/>
              <a:t>4: </a:t>
            </a:r>
            <a:r>
              <a:rPr lang="en-US" dirty="0" smtClean="0"/>
              <a:t>Add outputs to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LOGFRAME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25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36" y="6040812"/>
            <a:ext cx="397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</a:t>
            </a:r>
            <a:r>
              <a:rPr lang="en-US" dirty="0" smtClean="0"/>
              <a:t>4 </a:t>
            </a:r>
            <a:r>
              <a:rPr lang="en-US" dirty="0" smtClean="0"/>
              <a:t>of </a:t>
            </a:r>
            <a:r>
              <a:rPr lang="en-US" dirty="0" smtClean="0"/>
              <a:t>4: </a:t>
            </a:r>
            <a:r>
              <a:rPr lang="en-US" dirty="0" smtClean="0"/>
              <a:t>Add activities to outputs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57350" y="1213106"/>
            <a:ext cx="6445103" cy="4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Logframe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management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Report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26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2237" y="5576797"/>
            <a:ext cx="177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 </a:t>
            </a:r>
            <a:r>
              <a:rPr lang="en-US" sz="2000" dirty="0" err="1" smtClean="0"/>
              <a:t>LogFrame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8650" y="1853465"/>
            <a:ext cx="7886700" cy="35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0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Activities management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details to planned activities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462766" y="1439664"/>
            <a:ext cx="4480294" cy="49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4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Activities management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Activities’ report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8650" y="2014050"/>
            <a:ext cx="7886700" cy="25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Backup &amp; restore settings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 now, scheduled backup, restore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86050" y="1977674"/>
            <a:ext cx="349567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50" y="3586060"/>
            <a:ext cx="1123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8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onset of major disaster or crisis in a country immediately triggers a </a:t>
            </a:r>
            <a:r>
              <a:rPr lang="en-US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humanitarian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response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international communities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Example: Nepal earthquake 2015 responded by </a:t>
            </a:r>
            <a:r>
              <a:rPr lang="en-US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Save The Children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Oxfam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Dan Church Aid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 OCHA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7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Export database to Excel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490787" y="2158206"/>
            <a:ext cx="4162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86"/>
            <a:ext cx="7886700" cy="130628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…Export database to Excel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8650" y="1469571"/>
            <a:ext cx="7886700" cy="3542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7233" y="5259212"/>
            <a:ext cx="344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export (Activity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Reflection &amp; Learning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Access is a feature-rich &amp; powerful end-user application.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is the key to success.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many save-points &amp; backup frequently</a:t>
            </a:r>
          </a:p>
          <a:p>
            <a:pPr>
              <a:lnSpc>
                <a:spcPct val="1500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3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Future Works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User activity logs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Password encryption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33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32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 have developed the System for international agencies responding to disaster.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aim to help them in in house information management, planning &amp; M&amp;E.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 hope the system will, in the long run, contribute in the humanitarian domain.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8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35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9107" y="3061818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stellar" panose="020A0402060406010301" pitchFamily="18" charset="0"/>
              </a:rPr>
              <a:t>END</a:t>
            </a:r>
            <a:endParaRPr lang="en-US" sz="28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…Background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Humanitarian agencies need to plan, execute, &amp; monitor emergency project.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system is designed to help them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plan the logical framework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during onset of crisis &amp;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rack the response details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 project executes.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87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Aim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build desktop application for humanitarian agency responding to disaster/crisis so that they can track their response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aid the agency in planning and M&amp;E.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1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Objectives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authentication &amp; security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via user-type based login system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allow the agency to set &amp; modify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targets/indicators for each clusters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filtration based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 facility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relevant forms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enable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generation of reports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log frame,  &amp; activity details.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aid the end-user in </a:t>
            </a:r>
            <a:r>
              <a:rPr lang="en-US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export &amp; backup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file.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0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plan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1" y="2131314"/>
            <a:ext cx="6973273" cy="3153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9260" y="5297220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Development Method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2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…Project plan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3770" y="4382820"/>
            <a:ext cx="437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 breakdown structure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2566194"/>
            <a:ext cx="5905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…Project plan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Sep 08, 2016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© Biju 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7390-E41D-4AF8-A837-05DEDB50AE6F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666" y="4861085"/>
            <a:ext cx="19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 taken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9281" r="29831" b="10894"/>
          <a:stretch/>
        </p:blipFill>
        <p:spPr>
          <a:xfrm>
            <a:off x="2340425" y="2223228"/>
            <a:ext cx="4463144" cy="2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710</Words>
  <Application>Microsoft Office PowerPoint</Application>
  <PresentationFormat>On-screen Show (4:3)</PresentationFormat>
  <Paragraphs>256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Castellar</vt:lpstr>
      <vt:lpstr>Helvetica</vt:lpstr>
      <vt:lpstr>Times New Roman</vt:lpstr>
      <vt:lpstr>Office Theme</vt:lpstr>
      <vt:lpstr>Humanitarian Response Tracking System</vt:lpstr>
      <vt:lpstr>Presentation overview</vt:lpstr>
      <vt:lpstr>Background</vt:lpstr>
      <vt:lpstr>…Background</vt:lpstr>
      <vt:lpstr>Aim</vt:lpstr>
      <vt:lpstr>Objectives</vt:lpstr>
      <vt:lpstr>Project plan</vt:lpstr>
      <vt:lpstr>…Project plan</vt:lpstr>
      <vt:lpstr>…Project plan</vt:lpstr>
      <vt:lpstr>Gantt chart</vt:lpstr>
      <vt:lpstr>...Gantt chart</vt:lpstr>
      <vt:lpstr>Implementation details</vt:lpstr>
      <vt:lpstr>Authentication User types &amp; privileges</vt:lpstr>
      <vt:lpstr>Authentication Authorized login</vt:lpstr>
      <vt:lpstr>Dashboard 3 dashboards for 3 user types</vt:lpstr>
      <vt:lpstr>User and Staff Management Register a user</vt:lpstr>
      <vt:lpstr>User and Staff Management activate/deactivate/ delete registered user</vt:lpstr>
      <vt:lpstr>User and Staff Management view / delete staff details</vt:lpstr>
      <vt:lpstr>User and Staff Management add staff details</vt:lpstr>
      <vt:lpstr>Logframe management Entity relationship</vt:lpstr>
      <vt:lpstr>Logframe management Entity relationship simplified</vt:lpstr>
      <vt:lpstr>Logframe management create LOGFRAME</vt:lpstr>
      <vt:lpstr>Logframe management …create LOGFRAME</vt:lpstr>
      <vt:lpstr>Logframe management …create LOGFRAME</vt:lpstr>
      <vt:lpstr>Logframe management …create LOGFRAME</vt:lpstr>
      <vt:lpstr>Logframe management Report</vt:lpstr>
      <vt:lpstr>Activities management Add details to planned activities</vt:lpstr>
      <vt:lpstr>Activities management Activities’ report</vt:lpstr>
      <vt:lpstr>Backup &amp; restore settings Backup now, scheduled backup, restore</vt:lpstr>
      <vt:lpstr>Export database to Excel </vt:lpstr>
      <vt:lpstr>…Export database to Excel </vt:lpstr>
      <vt:lpstr>Reflection &amp; Learning</vt:lpstr>
      <vt:lpstr>Future Works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Humanitarian Response Tracking System</dc:title>
  <dc:creator>Biju Ale</dc:creator>
  <cp:lastModifiedBy>Biju Ale</cp:lastModifiedBy>
  <cp:revision>88</cp:revision>
  <dcterms:created xsi:type="dcterms:W3CDTF">2016-09-02T09:59:42Z</dcterms:created>
  <dcterms:modified xsi:type="dcterms:W3CDTF">2016-09-08T09:46:57Z</dcterms:modified>
</cp:coreProperties>
</file>