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4"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7D8927-35A1-4BA9-A4A7-8FB19A6B738B}" type="datetimeFigureOut">
              <a:rPr lang="en-US" smtClean="0"/>
              <a:t>6/10/2018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69ED6-BD5E-4B9A-97EA-6306F4A73194}" type="slidenum">
              <a:rPr lang="en-US" smtClean="0"/>
              <a:t>‹#›</a:t>
            </a:fld>
            <a:endParaRPr lang="en-US"/>
          </a:p>
        </p:txBody>
      </p:sp>
    </p:spTree>
    <p:extLst>
      <p:ext uri="{BB962C8B-B14F-4D97-AF65-F5344CB8AC3E}">
        <p14:creationId xmlns:p14="http://schemas.microsoft.com/office/powerpoint/2010/main" val="2938135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4FA5BD-619C-405E-BF17-74049828D15D}" type="datetime1">
              <a:rPr lang="en-GB" smtClean="0"/>
              <a:t>10/06/2018</a:t>
            </a:fld>
            <a:endParaRPr lang="en-GB"/>
          </a:p>
        </p:txBody>
      </p:sp>
      <p:sp>
        <p:nvSpPr>
          <p:cNvPr id="5" name="Footer Placeholder 4"/>
          <p:cNvSpPr>
            <a:spLocks noGrp="1"/>
          </p:cNvSpPr>
          <p:nvPr>
            <p:ph type="ftr" sz="quarter" idx="11"/>
          </p:nvPr>
        </p:nvSpPr>
        <p:spPr>
          <a:xfrm>
            <a:off x="2493105" y="329307"/>
            <a:ext cx="4897310" cy="309201"/>
          </a:xfrm>
        </p:spPr>
        <p:txBody>
          <a:bodyPr/>
          <a:lstStyle/>
          <a:p>
            <a:r>
              <a:rPr lang="en-GB" smtClean="0"/>
              <a:t>Copyright @ 2018 VSoft Technologies</a:t>
            </a:r>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D2803427-1A52-4330-843A-32BED47F35C5}" type="slidenum">
              <a:rPr lang="en-GB" smtClean="0"/>
              <a:t>‹#›</a:t>
            </a:fld>
            <a:endParaRPr lang="en-GB"/>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5053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59B083-D6FF-4EE2-BC16-9794EE0F7E4F}" type="datetime1">
              <a:rPr lang="en-GB" smtClean="0"/>
              <a:t>10/06/2018</a:t>
            </a:fld>
            <a:endParaRPr lang="en-GB"/>
          </a:p>
        </p:txBody>
      </p:sp>
      <p:sp>
        <p:nvSpPr>
          <p:cNvPr id="5" name="Footer Placeholder 4"/>
          <p:cNvSpPr>
            <a:spLocks noGrp="1"/>
          </p:cNvSpPr>
          <p:nvPr>
            <p:ph type="ftr" sz="quarter" idx="11"/>
          </p:nvPr>
        </p:nvSpPr>
        <p:spPr/>
        <p:txBody>
          <a:bodyPr/>
          <a:lstStyle/>
          <a:p>
            <a:r>
              <a:rPr lang="en-GB" smtClean="0"/>
              <a:t>Copyright @ 2018 VSoft Technologies</a:t>
            </a:r>
            <a:endParaRPr lang="en-GB"/>
          </a:p>
        </p:txBody>
      </p:sp>
      <p:sp>
        <p:nvSpPr>
          <p:cNvPr id="6" name="Slide Number Placeholder 5"/>
          <p:cNvSpPr>
            <a:spLocks noGrp="1"/>
          </p:cNvSpPr>
          <p:nvPr>
            <p:ph type="sldNum" sz="quarter" idx="12"/>
          </p:nvPr>
        </p:nvSpPr>
        <p:spPr/>
        <p:txBody>
          <a:bodyPr/>
          <a:lstStyle/>
          <a:p>
            <a:fld id="{D2803427-1A52-4330-843A-32BED47F35C5}" type="slidenum">
              <a:rPr lang="en-GB" smtClean="0"/>
              <a:t>‹#›</a:t>
            </a:fld>
            <a:endParaRPr lang="en-GB"/>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4583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6D1207-D800-4684-8E93-0542DCE00CC7}" type="datetime1">
              <a:rPr lang="en-GB" smtClean="0"/>
              <a:t>10/06/2018</a:t>
            </a:fld>
            <a:endParaRPr lang="en-GB"/>
          </a:p>
        </p:txBody>
      </p:sp>
      <p:sp>
        <p:nvSpPr>
          <p:cNvPr id="5" name="Footer Placeholder 4"/>
          <p:cNvSpPr>
            <a:spLocks noGrp="1"/>
          </p:cNvSpPr>
          <p:nvPr>
            <p:ph type="ftr" sz="quarter" idx="11"/>
          </p:nvPr>
        </p:nvSpPr>
        <p:spPr/>
        <p:txBody>
          <a:bodyPr/>
          <a:lstStyle/>
          <a:p>
            <a:r>
              <a:rPr lang="en-GB" smtClean="0"/>
              <a:t>Copyright @ 2018 VSoft Technologies</a:t>
            </a:r>
            <a:endParaRPr lang="en-GB"/>
          </a:p>
        </p:txBody>
      </p:sp>
      <p:sp>
        <p:nvSpPr>
          <p:cNvPr id="6" name="Slide Number Placeholder 5"/>
          <p:cNvSpPr>
            <a:spLocks noGrp="1"/>
          </p:cNvSpPr>
          <p:nvPr>
            <p:ph type="sldNum" sz="quarter" idx="12"/>
          </p:nvPr>
        </p:nvSpPr>
        <p:spPr/>
        <p:txBody>
          <a:bodyPr/>
          <a:lstStyle/>
          <a:p>
            <a:fld id="{D2803427-1A52-4330-843A-32BED47F35C5}" type="slidenum">
              <a:rPr lang="en-GB" smtClean="0"/>
              <a:t>‹#›</a:t>
            </a:fld>
            <a:endParaRPr lang="en-GB"/>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050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BC2A4-5DBD-4F0F-8D73-0B18717BD8C1}" type="datetime1">
              <a:rPr lang="en-GB" smtClean="0"/>
              <a:t>10/06/2018</a:t>
            </a:fld>
            <a:endParaRPr lang="en-GB"/>
          </a:p>
        </p:txBody>
      </p:sp>
      <p:sp>
        <p:nvSpPr>
          <p:cNvPr id="5" name="Footer Placeholder 4"/>
          <p:cNvSpPr>
            <a:spLocks noGrp="1"/>
          </p:cNvSpPr>
          <p:nvPr>
            <p:ph type="ftr" sz="quarter" idx="11"/>
          </p:nvPr>
        </p:nvSpPr>
        <p:spPr/>
        <p:txBody>
          <a:bodyPr/>
          <a:lstStyle/>
          <a:p>
            <a:r>
              <a:rPr lang="en-GB" smtClean="0"/>
              <a:t>Copyright @ 2018 VSoft Technologies</a:t>
            </a:r>
            <a:endParaRPr lang="en-GB"/>
          </a:p>
        </p:txBody>
      </p:sp>
      <p:sp>
        <p:nvSpPr>
          <p:cNvPr id="6" name="Slide Number Placeholder 5"/>
          <p:cNvSpPr>
            <a:spLocks noGrp="1"/>
          </p:cNvSpPr>
          <p:nvPr>
            <p:ph type="sldNum" sz="quarter" idx="12"/>
          </p:nvPr>
        </p:nvSpPr>
        <p:spPr/>
        <p:txBody>
          <a:bodyPr/>
          <a:lstStyle/>
          <a:p>
            <a:fld id="{D2803427-1A52-4330-843A-32BED47F35C5}" type="slidenum">
              <a:rPr lang="en-GB" smtClean="0"/>
              <a:t>‹#›</a:t>
            </a:fld>
            <a:endParaRPr lang="en-GB"/>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0455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1A8A23-CBCF-4415-8C07-984381722E06}" type="datetime1">
              <a:rPr lang="en-GB" smtClean="0"/>
              <a:t>10/06/2018</a:t>
            </a:fld>
            <a:endParaRPr lang="en-GB"/>
          </a:p>
        </p:txBody>
      </p:sp>
      <p:sp>
        <p:nvSpPr>
          <p:cNvPr id="5" name="Footer Placeholder 4"/>
          <p:cNvSpPr>
            <a:spLocks noGrp="1"/>
          </p:cNvSpPr>
          <p:nvPr>
            <p:ph type="ftr" sz="quarter" idx="11"/>
          </p:nvPr>
        </p:nvSpPr>
        <p:spPr/>
        <p:txBody>
          <a:bodyPr/>
          <a:lstStyle/>
          <a:p>
            <a:r>
              <a:rPr lang="en-GB" smtClean="0"/>
              <a:t>Copyright @ 2018 VSoft Technologies</a:t>
            </a:r>
            <a:endParaRPr lang="en-GB"/>
          </a:p>
        </p:txBody>
      </p:sp>
      <p:sp>
        <p:nvSpPr>
          <p:cNvPr id="6" name="Slide Number Placeholder 5"/>
          <p:cNvSpPr>
            <a:spLocks noGrp="1"/>
          </p:cNvSpPr>
          <p:nvPr>
            <p:ph type="sldNum" sz="quarter" idx="12"/>
          </p:nvPr>
        </p:nvSpPr>
        <p:spPr/>
        <p:txBody>
          <a:bodyPr/>
          <a:lstStyle/>
          <a:p>
            <a:fld id="{D2803427-1A52-4330-843A-32BED47F35C5}" type="slidenum">
              <a:rPr lang="en-GB" smtClean="0"/>
              <a:t>‹#›</a:t>
            </a:fld>
            <a:endParaRPr lang="en-GB"/>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0617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DD5025-0A0D-4224-9235-46E280244340}" type="datetime1">
              <a:rPr lang="en-GB" smtClean="0"/>
              <a:t>10/06/2018</a:t>
            </a:fld>
            <a:endParaRPr lang="en-GB"/>
          </a:p>
        </p:txBody>
      </p:sp>
      <p:sp>
        <p:nvSpPr>
          <p:cNvPr id="6" name="Footer Placeholder 5"/>
          <p:cNvSpPr>
            <a:spLocks noGrp="1"/>
          </p:cNvSpPr>
          <p:nvPr>
            <p:ph type="ftr" sz="quarter" idx="11"/>
          </p:nvPr>
        </p:nvSpPr>
        <p:spPr/>
        <p:txBody>
          <a:bodyPr/>
          <a:lstStyle/>
          <a:p>
            <a:r>
              <a:rPr lang="en-GB" smtClean="0"/>
              <a:t>Copyright @ 2018 VSoft Technologies</a:t>
            </a:r>
            <a:endParaRPr lang="en-GB"/>
          </a:p>
        </p:txBody>
      </p:sp>
      <p:sp>
        <p:nvSpPr>
          <p:cNvPr id="7" name="Slide Number Placeholder 6"/>
          <p:cNvSpPr>
            <a:spLocks noGrp="1"/>
          </p:cNvSpPr>
          <p:nvPr>
            <p:ph type="sldNum" sz="quarter" idx="12"/>
          </p:nvPr>
        </p:nvSpPr>
        <p:spPr/>
        <p:txBody>
          <a:bodyPr/>
          <a:lstStyle/>
          <a:p>
            <a:fld id="{D2803427-1A52-4330-843A-32BED47F35C5}" type="slidenum">
              <a:rPr lang="en-GB" smtClean="0"/>
              <a:t>‹#›</a:t>
            </a:fld>
            <a:endParaRPr lang="en-GB"/>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3370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891229-C590-4A82-928C-F20346A712F9}" type="datetime1">
              <a:rPr lang="en-GB" smtClean="0"/>
              <a:t>10/06/2018</a:t>
            </a:fld>
            <a:endParaRPr lang="en-GB"/>
          </a:p>
        </p:txBody>
      </p:sp>
      <p:sp>
        <p:nvSpPr>
          <p:cNvPr id="8" name="Footer Placeholder 7"/>
          <p:cNvSpPr>
            <a:spLocks noGrp="1"/>
          </p:cNvSpPr>
          <p:nvPr>
            <p:ph type="ftr" sz="quarter" idx="11"/>
          </p:nvPr>
        </p:nvSpPr>
        <p:spPr/>
        <p:txBody>
          <a:bodyPr/>
          <a:lstStyle/>
          <a:p>
            <a:r>
              <a:rPr lang="en-GB" smtClean="0"/>
              <a:t>Copyright @ 2018 VSoft Technologies</a:t>
            </a:r>
            <a:endParaRPr lang="en-GB"/>
          </a:p>
        </p:txBody>
      </p:sp>
      <p:sp>
        <p:nvSpPr>
          <p:cNvPr id="9" name="Slide Number Placeholder 8"/>
          <p:cNvSpPr>
            <a:spLocks noGrp="1"/>
          </p:cNvSpPr>
          <p:nvPr>
            <p:ph type="sldNum" sz="quarter" idx="12"/>
          </p:nvPr>
        </p:nvSpPr>
        <p:spPr/>
        <p:txBody>
          <a:bodyPr/>
          <a:lstStyle/>
          <a:p>
            <a:fld id="{D2803427-1A52-4330-843A-32BED47F35C5}" type="slidenum">
              <a:rPr lang="en-GB" smtClean="0"/>
              <a:t>‹#›</a:t>
            </a:fld>
            <a:endParaRPr lang="en-GB"/>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898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2DD3A7-C747-41E3-8326-2E0DAFC97B99}" type="datetime1">
              <a:rPr lang="en-GB" smtClean="0"/>
              <a:t>10/06/2018</a:t>
            </a:fld>
            <a:endParaRPr lang="en-GB"/>
          </a:p>
        </p:txBody>
      </p:sp>
      <p:sp>
        <p:nvSpPr>
          <p:cNvPr id="4" name="Footer Placeholder 3"/>
          <p:cNvSpPr>
            <a:spLocks noGrp="1"/>
          </p:cNvSpPr>
          <p:nvPr>
            <p:ph type="ftr" sz="quarter" idx="11"/>
          </p:nvPr>
        </p:nvSpPr>
        <p:spPr/>
        <p:txBody>
          <a:bodyPr/>
          <a:lstStyle/>
          <a:p>
            <a:r>
              <a:rPr lang="en-GB" smtClean="0"/>
              <a:t>Copyright @ 2018 VSoft Technologies</a:t>
            </a:r>
            <a:endParaRPr lang="en-GB"/>
          </a:p>
        </p:txBody>
      </p:sp>
      <p:sp>
        <p:nvSpPr>
          <p:cNvPr id="5" name="Slide Number Placeholder 4"/>
          <p:cNvSpPr>
            <a:spLocks noGrp="1"/>
          </p:cNvSpPr>
          <p:nvPr>
            <p:ph type="sldNum" sz="quarter" idx="12"/>
          </p:nvPr>
        </p:nvSpPr>
        <p:spPr/>
        <p:txBody>
          <a:bodyPr/>
          <a:lstStyle/>
          <a:p>
            <a:fld id="{D2803427-1A52-4330-843A-32BED47F35C5}" type="slidenum">
              <a:rPr lang="en-GB" smtClean="0"/>
              <a:t>‹#›</a:t>
            </a:fld>
            <a:endParaRPr lang="en-GB"/>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1424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7D4C19-F7FC-444E-BF78-096E0B5B78C7}" type="datetime1">
              <a:rPr lang="en-GB" smtClean="0"/>
              <a:t>10/06/2018</a:t>
            </a:fld>
            <a:endParaRPr lang="en-GB"/>
          </a:p>
        </p:txBody>
      </p:sp>
      <p:sp>
        <p:nvSpPr>
          <p:cNvPr id="3" name="Footer Placeholder 2"/>
          <p:cNvSpPr>
            <a:spLocks noGrp="1"/>
          </p:cNvSpPr>
          <p:nvPr>
            <p:ph type="ftr" sz="quarter" idx="11"/>
          </p:nvPr>
        </p:nvSpPr>
        <p:spPr/>
        <p:txBody>
          <a:bodyPr/>
          <a:lstStyle/>
          <a:p>
            <a:r>
              <a:rPr lang="en-GB" smtClean="0"/>
              <a:t>Copyright @ 2018 VSoft Technologies</a:t>
            </a:r>
            <a:endParaRPr lang="en-GB"/>
          </a:p>
        </p:txBody>
      </p:sp>
      <p:sp>
        <p:nvSpPr>
          <p:cNvPr id="4" name="Slide Number Placeholder 3"/>
          <p:cNvSpPr>
            <a:spLocks noGrp="1"/>
          </p:cNvSpPr>
          <p:nvPr>
            <p:ph type="sldNum" sz="quarter" idx="12"/>
          </p:nvPr>
        </p:nvSpPr>
        <p:spPr/>
        <p:txBody>
          <a:bodyPr/>
          <a:lstStyle/>
          <a:p>
            <a:fld id="{D2803427-1A52-4330-843A-32BED47F35C5}" type="slidenum">
              <a:rPr lang="en-GB" smtClean="0"/>
              <a:t>‹#›</a:t>
            </a:fld>
            <a:endParaRPr lang="en-GB"/>
          </a:p>
        </p:txBody>
      </p:sp>
    </p:spTree>
    <p:extLst>
      <p:ext uri="{BB962C8B-B14F-4D97-AF65-F5344CB8AC3E}">
        <p14:creationId xmlns:p14="http://schemas.microsoft.com/office/powerpoint/2010/main" val="38329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E32F18-FA23-4192-A8B7-0F949CE3A8AF}" type="datetime1">
              <a:rPr lang="en-GB" smtClean="0"/>
              <a:t>10/06/2018</a:t>
            </a:fld>
            <a:endParaRPr lang="en-GB"/>
          </a:p>
        </p:txBody>
      </p:sp>
      <p:sp>
        <p:nvSpPr>
          <p:cNvPr id="6" name="Footer Placeholder 5"/>
          <p:cNvSpPr>
            <a:spLocks noGrp="1"/>
          </p:cNvSpPr>
          <p:nvPr>
            <p:ph type="ftr" sz="quarter" idx="11"/>
          </p:nvPr>
        </p:nvSpPr>
        <p:spPr/>
        <p:txBody>
          <a:bodyPr/>
          <a:lstStyle/>
          <a:p>
            <a:r>
              <a:rPr lang="en-GB" smtClean="0"/>
              <a:t>Copyright @ 2018 VSoft Technologies</a:t>
            </a:r>
            <a:endParaRPr lang="en-GB"/>
          </a:p>
        </p:txBody>
      </p:sp>
      <p:sp>
        <p:nvSpPr>
          <p:cNvPr id="7" name="Slide Number Placeholder 6"/>
          <p:cNvSpPr>
            <a:spLocks noGrp="1"/>
          </p:cNvSpPr>
          <p:nvPr>
            <p:ph type="sldNum" sz="quarter" idx="12"/>
          </p:nvPr>
        </p:nvSpPr>
        <p:spPr/>
        <p:txBody>
          <a:bodyPr/>
          <a:lstStyle/>
          <a:p>
            <a:fld id="{D2803427-1A52-4330-843A-32BED47F35C5}" type="slidenum">
              <a:rPr lang="en-GB" smtClean="0"/>
              <a:t>‹#›</a:t>
            </a:fld>
            <a:endParaRPr lang="en-GB"/>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668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9FEF6FCA-BB5E-461A-8E39-6B4A59E111E3}" type="datetime1">
              <a:rPr lang="en-GB" smtClean="0"/>
              <a:t>10/06/2018</a:t>
            </a:fld>
            <a:endParaRPr lang="en-GB"/>
          </a:p>
        </p:txBody>
      </p:sp>
      <p:sp>
        <p:nvSpPr>
          <p:cNvPr id="6" name="Footer Placeholder 5"/>
          <p:cNvSpPr>
            <a:spLocks noGrp="1"/>
          </p:cNvSpPr>
          <p:nvPr>
            <p:ph type="ftr" sz="quarter" idx="11"/>
          </p:nvPr>
        </p:nvSpPr>
        <p:spPr>
          <a:xfrm>
            <a:off x="1534910" y="318640"/>
            <a:ext cx="5453475" cy="320931"/>
          </a:xfrm>
        </p:spPr>
        <p:txBody>
          <a:bodyPr/>
          <a:lstStyle/>
          <a:p>
            <a:r>
              <a:rPr lang="en-GB" smtClean="0"/>
              <a:t>Copyright @ 2018 VSoft Technologies</a:t>
            </a:r>
            <a:endParaRPr lang="en-GB"/>
          </a:p>
        </p:txBody>
      </p:sp>
      <p:sp>
        <p:nvSpPr>
          <p:cNvPr id="7" name="Slide Number Placeholder 6"/>
          <p:cNvSpPr>
            <a:spLocks noGrp="1"/>
          </p:cNvSpPr>
          <p:nvPr>
            <p:ph type="sldNum" sz="quarter" idx="12"/>
          </p:nvPr>
        </p:nvSpPr>
        <p:spPr/>
        <p:txBody>
          <a:bodyPr/>
          <a:lstStyle/>
          <a:p>
            <a:fld id="{D2803427-1A52-4330-843A-32BED47F35C5}" type="slidenum">
              <a:rPr lang="en-GB" smtClean="0"/>
              <a:t>‹#›</a:t>
            </a:fld>
            <a:endParaRPr lang="en-GB"/>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0557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AD91F91-1D0A-4B87-A403-0533C3109A1F}" type="datetime1">
              <a:rPr lang="en-GB" smtClean="0"/>
              <a:t>10/06/2018</a:t>
            </a:fld>
            <a:endParaRPr lang="en-GB"/>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GB" smtClean="0"/>
              <a:t>Copyright @ 2018 VSoft Technologies</a:t>
            </a:r>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2803427-1A52-4330-843A-32BED47F35C5}" type="slidenum">
              <a:rPr lang="en-GB" smtClean="0"/>
              <a:t>‹#›</a:t>
            </a:fld>
            <a:endParaRPr lang="en-GB"/>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600798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sldNum="0" hd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805BA-9CD5-487E-8F79-D5DE16D3B48D}"/>
              </a:ext>
            </a:extLst>
          </p:cNvPr>
          <p:cNvSpPr>
            <a:spLocks noGrp="1"/>
          </p:cNvSpPr>
          <p:nvPr>
            <p:ph type="ctrTitle"/>
          </p:nvPr>
        </p:nvSpPr>
        <p:spPr/>
        <p:txBody>
          <a:bodyPr/>
          <a:lstStyle/>
          <a:p>
            <a:r>
              <a:rPr lang="en-GB" b="1" dirty="0"/>
              <a:t>VIRUS AND RELATED THREATS</a:t>
            </a:r>
          </a:p>
        </p:txBody>
      </p:sp>
      <p:sp>
        <p:nvSpPr>
          <p:cNvPr id="3" name="Subtitle 2">
            <a:extLst>
              <a:ext uri="{FF2B5EF4-FFF2-40B4-BE49-F238E27FC236}">
                <a16:creationId xmlns:a16="http://schemas.microsoft.com/office/drawing/2014/main" id="{941CA595-C8BE-4777-ABA3-1E904323526E}"/>
              </a:ext>
            </a:extLst>
          </p:cNvPr>
          <p:cNvSpPr>
            <a:spLocks noGrp="1"/>
          </p:cNvSpPr>
          <p:nvPr>
            <p:ph type="subTitle" idx="1"/>
          </p:nvPr>
        </p:nvSpPr>
        <p:spPr>
          <a:xfrm>
            <a:off x="6880962" y="3343729"/>
            <a:ext cx="3277585" cy="781939"/>
          </a:xfrm>
        </p:spPr>
        <p:txBody>
          <a:bodyPr/>
          <a:lstStyle/>
          <a:p>
            <a:r>
              <a:rPr lang="en-GB" cap="none" dirty="0" smtClean="0"/>
              <a:t>© </a:t>
            </a:r>
            <a:r>
              <a:rPr lang="en-GB" cap="none" dirty="0" err="1" smtClean="0"/>
              <a:t>VSoft</a:t>
            </a:r>
            <a:r>
              <a:rPr lang="en-GB" cap="none" dirty="0" smtClean="0"/>
              <a:t> Technologies 2018</a:t>
            </a:r>
            <a:endParaRPr lang="en-GB" cap="none" dirty="0"/>
          </a:p>
        </p:txBody>
      </p:sp>
      <p:sp>
        <p:nvSpPr>
          <p:cNvPr id="4" name="Footer Placeholder 3"/>
          <p:cNvSpPr>
            <a:spLocks noGrp="1"/>
          </p:cNvSpPr>
          <p:nvPr>
            <p:ph type="ftr" sz="quarter" idx="11"/>
          </p:nvPr>
        </p:nvSpPr>
        <p:spPr/>
        <p:txBody>
          <a:bodyPr/>
          <a:lstStyle/>
          <a:p>
            <a:r>
              <a:rPr lang="en-GB" smtClean="0"/>
              <a:t>Copyright @ 2018 VSoft Technologies</a:t>
            </a:r>
            <a:endParaRPr lang="en-GB"/>
          </a:p>
        </p:txBody>
      </p:sp>
    </p:spTree>
    <p:extLst>
      <p:ext uri="{BB962C8B-B14F-4D97-AF65-F5344CB8AC3E}">
        <p14:creationId xmlns:p14="http://schemas.microsoft.com/office/powerpoint/2010/main" val="2382905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6A2A6-ACE1-429C-8FF7-115D6A517E4F}"/>
              </a:ext>
            </a:extLst>
          </p:cNvPr>
          <p:cNvSpPr>
            <a:spLocks noGrp="1"/>
          </p:cNvSpPr>
          <p:nvPr>
            <p:ph type="title"/>
          </p:nvPr>
        </p:nvSpPr>
        <p:spPr/>
        <p:txBody>
          <a:bodyPr/>
          <a:lstStyle/>
          <a:p>
            <a:r>
              <a:rPr lang="en-GB" b="1" dirty="0"/>
              <a:t>VIRUS STRUCTURE</a:t>
            </a:r>
          </a:p>
        </p:txBody>
      </p:sp>
      <p:sp>
        <p:nvSpPr>
          <p:cNvPr id="3" name="Content Placeholder 2">
            <a:extLst>
              <a:ext uri="{FF2B5EF4-FFF2-40B4-BE49-F238E27FC236}">
                <a16:creationId xmlns:a16="http://schemas.microsoft.com/office/drawing/2014/main" id="{80B2505C-CC46-4057-8839-6651365C55EE}"/>
              </a:ext>
            </a:extLst>
          </p:cNvPr>
          <p:cNvSpPr>
            <a:spLocks noGrp="1"/>
          </p:cNvSpPr>
          <p:nvPr>
            <p:ph idx="1"/>
          </p:nvPr>
        </p:nvSpPr>
        <p:spPr/>
        <p:txBody>
          <a:bodyPr/>
          <a:lstStyle/>
          <a:p>
            <a:pPr marL="0" indent="0">
              <a:buNone/>
            </a:pPr>
            <a:r>
              <a:rPr lang="en-GB" dirty="0"/>
              <a:t>The key to its operation is that the infected program, when invoked, will first execute the virus code and then execute the original code of the program.</a:t>
            </a:r>
          </a:p>
        </p:txBody>
      </p:sp>
      <p:sp>
        <p:nvSpPr>
          <p:cNvPr id="4" name="Footer Placeholder 3"/>
          <p:cNvSpPr>
            <a:spLocks noGrp="1"/>
          </p:cNvSpPr>
          <p:nvPr>
            <p:ph type="ftr" sz="quarter" idx="11"/>
          </p:nvPr>
        </p:nvSpPr>
        <p:spPr/>
        <p:txBody>
          <a:bodyPr/>
          <a:lstStyle/>
          <a:p>
            <a:r>
              <a:rPr lang="en-GB" smtClean="0"/>
              <a:t>Copyright @ 2018 VSoft Technologies</a:t>
            </a:r>
            <a:endParaRPr lang="en-GB"/>
          </a:p>
        </p:txBody>
      </p:sp>
    </p:spTree>
    <p:extLst>
      <p:ext uri="{BB962C8B-B14F-4D97-AF65-F5344CB8AC3E}">
        <p14:creationId xmlns:p14="http://schemas.microsoft.com/office/powerpoint/2010/main" val="3281407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675D2-9A5C-4E02-83D6-92CA6A97451D}"/>
              </a:ext>
            </a:extLst>
          </p:cNvPr>
          <p:cNvSpPr>
            <a:spLocks noGrp="1"/>
          </p:cNvSpPr>
          <p:nvPr>
            <p:ph type="title"/>
          </p:nvPr>
        </p:nvSpPr>
        <p:spPr>
          <a:xfrm>
            <a:off x="1534696" y="828260"/>
            <a:ext cx="9520158" cy="1049235"/>
          </a:xfrm>
        </p:spPr>
        <p:txBody>
          <a:bodyPr/>
          <a:lstStyle/>
          <a:p>
            <a:r>
              <a:rPr lang="en-GB" b="1" dirty="0"/>
              <a:t>TYPES OF VIRUSES</a:t>
            </a:r>
          </a:p>
        </p:txBody>
      </p:sp>
      <p:sp>
        <p:nvSpPr>
          <p:cNvPr id="3" name="Content Placeholder 2">
            <a:extLst>
              <a:ext uri="{FF2B5EF4-FFF2-40B4-BE49-F238E27FC236}">
                <a16:creationId xmlns:a16="http://schemas.microsoft.com/office/drawing/2014/main" id="{AB4F1A8D-00BC-45C7-A9A7-E48A5CFBBD99}"/>
              </a:ext>
            </a:extLst>
          </p:cNvPr>
          <p:cNvSpPr>
            <a:spLocks noGrp="1"/>
          </p:cNvSpPr>
          <p:nvPr>
            <p:ph idx="1"/>
          </p:nvPr>
        </p:nvSpPr>
        <p:spPr>
          <a:xfrm>
            <a:off x="1534696" y="1996944"/>
            <a:ext cx="9520158" cy="4152066"/>
          </a:xfrm>
        </p:spPr>
        <p:txBody>
          <a:bodyPr>
            <a:noAutofit/>
          </a:bodyPr>
          <a:lstStyle/>
          <a:p>
            <a:pPr algn="just">
              <a:buFont typeface="Wingdings" panose="05000000000000000000" pitchFamily="2" charset="2"/>
              <a:buChar char="Ø"/>
            </a:pPr>
            <a:r>
              <a:rPr lang="en-GB" b="1" dirty="0"/>
              <a:t>Parasitic virus: </a:t>
            </a:r>
            <a:r>
              <a:rPr lang="en-GB" dirty="0"/>
              <a:t>The traditional and still most common form of virus. A parasitic virus attaches itself to executable files and replicates, when the infected program is executed, by finding other executable files to infect.</a:t>
            </a:r>
          </a:p>
          <a:p>
            <a:pPr algn="just">
              <a:buFont typeface="Wingdings" panose="05000000000000000000" pitchFamily="2" charset="2"/>
              <a:buChar char="Ø"/>
            </a:pPr>
            <a:r>
              <a:rPr lang="en-GB" b="1" dirty="0"/>
              <a:t>Memory-resident virus: </a:t>
            </a:r>
            <a:r>
              <a:rPr lang="en-GB" dirty="0"/>
              <a:t>Lodges in main memory as part of a resident system program. From that point on, the virus infects every program that executes.</a:t>
            </a:r>
          </a:p>
          <a:p>
            <a:pPr algn="just">
              <a:buFont typeface="Wingdings" panose="05000000000000000000" pitchFamily="2" charset="2"/>
              <a:buChar char="Ø"/>
            </a:pPr>
            <a:r>
              <a:rPr lang="en-GB" b="1" dirty="0"/>
              <a:t>Boot sector virus: </a:t>
            </a:r>
            <a:r>
              <a:rPr lang="en-GB" dirty="0"/>
              <a:t>Infects a master boot record or boot record and spreads when a system is booted from the disk containing the virus.</a:t>
            </a:r>
          </a:p>
          <a:p>
            <a:pPr algn="just">
              <a:buFont typeface="Wingdings" panose="05000000000000000000" pitchFamily="2" charset="2"/>
              <a:buChar char="Ø"/>
            </a:pPr>
            <a:r>
              <a:rPr lang="en-GB" b="1" dirty="0"/>
              <a:t>Stealth virus: </a:t>
            </a:r>
            <a:r>
              <a:rPr lang="en-GB" dirty="0"/>
              <a:t>A form of virus explicitly designed to hide itself from detection by antivirus software.</a:t>
            </a:r>
          </a:p>
        </p:txBody>
      </p:sp>
      <p:sp>
        <p:nvSpPr>
          <p:cNvPr id="4" name="Footer Placeholder 3"/>
          <p:cNvSpPr>
            <a:spLocks noGrp="1"/>
          </p:cNvSpPr>
          <p:nvPr>
            <p:ph type="ftr" sz="quarter" idx="11"/>
          </p:nvPr>
        </p:nvSpPr>
        <p:spPr/>
        <p:txBody>
          <a:bodyPr/>
          <a:lstStyle/>
          <a:p>
            <a:r>
              <a:rPr lang="en-GB" smtClean="0"/>
              <a:t>Copyright @ 2018 VSoft Technologies</a:t>
            </a:r>
            <a:endParaRPr lang="en-GB"/>
          </a:p>
        </p:txBody>
      </p:sp>
    </p:spTree>
    <p:extLst>
      <p:ext uri="{BB962C8B-B14F-4D97-AF65-F5344CB8AC3E}">
        <p14:creationId xmlns:p14="http://schemas.microsoft.com/office/powerpoint/2010/main" val="2932871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675D2-9A5C-4E02-83D6-92CA6A97451D}"/>
              </a:ext>
            </a:extLst>
          </p:cNvPr>
          <p:cNvSpPr>
            <a:spLocks noGrp="1"/>
          </p:cNvSpPr>
          <p:nvPr>
            <p:ph type="title"/>
          </p:nvPr>
        </p:nvSpPr>
        <p:spPr>
          <a:xfrm>
            <a:off x="1534696" y="921026"/>
            <a:ext cx="9520158" cy="1049235"/>
          </a:xfrm>
        </p:spPr>
        <p:txBody>
          <a:bodyPr/>
          <a:lstStyle/>
          <a:p>
            <a:r>
              <a:rPr lang="en-GB" b="1" dirty="0"/>
              <a:t>TYPES OF VIRUSES</a:t>
            </a:r>
          </a:p>
        </p:txBody>
      </p:sp>
      <p:sp>
        <p:nvSpPr>
          <p:cNvPr id="3" name="Content Placeholder 2">
            <a:extLst>
              <a:ext uri="{FF2B5EF4-FFF2-40B4-BE49-F238E27FC236}">
                <a16:creationId xmlns:a16="http://schemas.microsoft.com/office/drawing/2014/main" id="{AB4F1A8D-00BC-45C7-A9A7-E48A5CFBBD99}"/>
              </a:ext>
            </a:extLst>
          </p:cNvPr>
          <p:cNvSpPr>
            <a:spLocks noGrp="1"/>
          </p:cNvSpPr>
          <p:nvPr>
            <p:ph idx="1"/>
          </p:nvPr>
        </p:nvSpPr>
        <p:spPr>
          <a:xfrm>
            <a:off x="1534696" y="2222229"/>
            <a:ext cx="9520158" cy="3847267"/>
          </a:xfrm>
        </p:spPr>
        <p:txBody>
          <a:bodyPr>
            <a:noAutofit/>
          </a:bodyPr>
          <a:lstStyle/>
          <a:p>
            <a:pPr algn="just">
              <a:buFont typeface="Wingdings" panose="05000000000000000000" pitchFamily="2" charset="2"/>
              <a:buChar char="Ø"/>
            </a:pPr>
            <a:r>
              <a:rPr lang="en-GB" b="1" dirty="0"/>
              <a:t>Polymorphic virus: </a:t>
            </a:r>
            <a:r>
              <a:rPr lang="en-GB" dirty="0"/>
              <a:t>A virus that mutates with every infection, making detection by the "signature" of the virus impossible.</a:t>
            </a:r>
          </a:p>
          <a:p>
            <a:pPr algn="just">
              <a:buFont typeface="Wingdings" panose="05000000000000000000" pitchFamily="2" charset="2"/>
              <a:buChar char="Ø"/>
            </a:pPr>
            <a:r>
              <a:rPr lang="en-GB" b="1" dirty="0"/>
              <a:t>Metamorphic virus: </a:t>
            </a:r>
            <a:r>
              <a:rPr lang="en-GB" dirty="0"/>
              <a:t>As with a polymorphic virus, a metamorphic virus mutates with every infection. The difference is that a metamorphic virus rewrites itself completely at each iteration, increasing the difficulty of detection. Metamorphic viruses may change their behaviour as well as their appearance.</a:t>
            </a:r>
          </a:p>
          <a:p>
            <a:pPr algn="just">
              <a:buFont typeface="Wingdings" panose="05000000000000000000" pitchFamily="2" charset="2"/>
              <a:buChar char="Ø"/>
            </a:pPr>
            <a:endParaRPr lang="en-GB" dirty="0"/>
          </a:p>
        </p:txBody>
      </p:sp>
      <p:sp>
        <p:nvSpPr>
          <p:cNvPr id="4" name="Footer Placeholder 3"/>
          <p:cNvSpPr>
            <a:spLocks noGrp="1"/>
          </p:cNvSpPr>
          <p:nvPr>
            <p:ph type="ftr" sz="quarter" idx="11"/>
          </p:nvPr>
        </p:nvSpPr>
        <p:spPr/>
        <p:txBody>
          <a:bodyPr/>
          <a:lstStyle/>
          <a:p>
            <a:r>
              <a:rPr lang="en-GB" smtClean="0"/>
              <a:t>Copyright @ 2018 VSoft Technologies</a:t>
            </a:r>
            <a:endParaRPr lang="en-GB"/>
          </a:p>
        </p:txBody>
      </p:sp>
    </p:spTree>
    <p:extLst>
      <p:ext uri="{BB962C8B-B14F-4D97-AF65-F5344CB8AC3E}">
        <p14:creationId xmlns:p14="http://schemas.microsoft.com/office/powerpoint/2010/main" val="3601612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DEC41-B1E2-4606-BCD6-CDBA286B36BC}"/>
              </a:ext>
            </a:extLst>
          </p:cNvPr>
          <p:cNvSpPr>
            <a:spLocks noGrp="1"/>
          </p:cNvSpPr>
          <p:nvPr>
            <p:ph type="title"/>
          </p:nvPr>
        </p:nvSpPr>
        <p:spPr/>
        <p:txBody>
          <a:bodyPr/>
          <a:lstStyle/>
          <a:p>
            <a:r>
              <a:rPr lang="en-GB" b="1" dirty="0"/>
              <a:t>MACRO VIRUSES</a:t>
            </a:r>
          </a:p>
        </p:txBody>
      </p:sp>
      <p:sp>
        <p:nvSpPr>
          <p:cNvPr id="3" name="Content Placeholder 2">
            <a:extLst>
              <a:ext uri="{FF2B5EF4-FFF2-40B4-BE49-F238E27FC236}">
                <a16:creationId xmlns:a16="http://schemas.microsoft.com/office/drawing/2014/main" id="{F179E734-6A70-4602-8D68-1F23D9329B46}"/>
              </a:ext>
            </a:extLst>
          </p:cNvPr>
          <p:cNvSpPr>
            <a:spLocks noGrp="1"/>
          </p:cNvSpPr>
          <p:nvPr>
            <p:ph idx="1"/>
          </p:nvPr>
        </p:nvSpPr>
        <p:spPr/>
        <p:txBody>
          <a:bodyPr>
            <a:normAutofit/>
          </a:bodyPr>
          <a:lstStyle/>
          <a:p>
            <a:pPr algn="just">
              <a:buFont typeface="Wingdings" panose="05000000000000000000" pitchFamily="2" charset="2"/>
              <a:buChar char="Ø"/>
            </a:pPr>
            <a:r>
              <a:rPr lang="en-GB" dirty="0"/>
              <a:t>A macro virus is platform independent. Virtually all of the macro viruses infect Microsoft Word documents. Any hardware platform and operating system that supports Word can be infected.</a:t>
            </a:r>
          </a:p>
          <a:p>
            <a:pPr algn="just">
              <a:buFont typeface="Wingdings" panose="05000000000000000000" pitchFamily="2" charset="2"/>
              <a:buChar char="Ø"/>
            </a:pPr>
            <a:r>
              <a:rPr lang="en-GB" dirty="0"/>
              <a:t>Macro viruses infect documents, not executable portions of code. Most of the information introduced onto a computer system is in the form of a document rather than a program.</a:t>
            </a:r>
            <a:endParaRPr lang="en-GB" b="1" dirty="0"/>
          </a:p>
          <a:p>
            <a:pPr algn="just">
              <a:buFont typeface="Wingdings" panose="05000000000000000000" pitchFamily="2" charset="2"/>
              <a:buChar char="Ø"/>
            </a:pPr>
            <a:r>
              <a:rPr lang="en-GB" dirty="0"/>
              <a:t>Macro viruses are easily spread. A very common method is by electronic mail.</a:t>
            </a:r>
          </a:p>
        </p:txBody>
      </p:sp>
      <p:sp>
        <p:nvSpPr>
          <p:cNvPr id="4" name="Footer Placeholder 3"/>
          <p:cNvSpPr>
            <a:spLocks noGrp="1"/>
          </p:cNvSpPr>
          <p:nvPr>
            <p:ph type="ftr" sz="quarter" idx="11"/>
          </p:nvPr>
        </p:nvSpPr>
        <p:spPr/>
        <p:txBody>
          <a:bodyPr/>
          <a:lstStyle/>
          <a:p>
            <a:r>
              <a:rPr lang="en-GB" smtClean="0"/>
              <a:t>Copyright @ 2018 VSoft Technologies</a:t>
            </a:r>
            <a:endParaRPr lang="en-GB"/>
          </a:p>
        </p:txBody>
      </p:sp>
    </p:spTree>
    <p:extLst>
      <p:ext uri="{BB962C8B-B14F-4D97-AF65-F5344CB8AC3E}">
        <p14:creationId xmlns:p14="http://schemas.microsoft.com/office/powerpoint/2010/main" val="1952685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A7356-8AE9-4407-A3AD-9459BA1958CD}"/>
              </a:ext>
            </a:extLst>
          </p:cNvPr>
          <p:cNvSpPr>
            <a:spLocks noGrp="1"/>
          </p:cNvSpPr>
          <p:nvPr>
            <p:ph type="title"/>
          </p:nvPr>
        </p:nvSpPr>
        <p:spPr/>
        <p:txBody>
          <a:bodyPr/>
          <a:lstStyle/>
          <a:p>
            <a:r>
              <a:rPr lang="en-GB" b="1" dirty="0"/>
              <a:t>EMAIL VIRUSES</a:t>
            </a:r>
          </a:p>
        </p:txBody>
      </p:sp>
      <p:sp>
        <p:nvSpPr>
          <p:cNvPr id="3" name="Content Placeholder 2">
            <a:extLst>
              <a:ext uri="{FF2B5EF4-FFF2-40B4-BE49-F238E27FC236}">
                <a16:creationId xmlns:a16="http://schemas.microsoft.com/office/drawing/2014/main" id="{CFD9167D-BFBC-4B90-BDE7-B0D9E832F384}"/>
              </a:ext>
            </a:extLst>
          </p:cNvPr>
          <p:cNvSpPr>
            <a:spLocks noGrp="1"/>
          </p:cNvSpPr>
          <p:nvPr>
            <p:ph idx="1"/>
          </p:nvPr>
        </p:nvSpPr>
        <p:spPr/>
        <p:txBody>
          <a:bodyPr/>
          <a:lstStyle/>
          <a:p>
            <a:pPr>
              <a:buFont typeface="Wingdings" panose="05000000000000000000" pitchFamily="2" charset="2"/>
              <a:buChar char="Ø"/>
            </a:pPr>
            <a:r>
              <a:rPr lang="en-GB" dirty="0"/>
              <a:t>The e-mail virus sends itself to everyone on the mailing list in the user's e-mail package.</a:t>
            </a:r>
            <a:endParaRPr lang="en-GB" b="1" dirty="0"/>
          </a:p>
          <a:p>
            <a:pPr>
              <a:buFont typeface="Wingdings" panose="05000000000000000000" pitchFamily="2" charset="2"/>
              <a:buChar char="Ø"/>
            </a:pPr>
            <a:r>
              <a:rPr lang="en-GB" dirty="0"/>
              <a:t>The virus does local damage.</a:t>
            </a:r>
          </a:p>
        </p:txBody>
      </p:sp>
      <p:sp>
        <p:nvSpPr>
          <p:cNvPr id="4" name="Footer Placeholder 3"/>
          <p:cNvSpPr>
            <a:spLocks noGrp="1"/>
          </p:cNvSpPr>
          <p:nvPr>
            <p:ph type="ftr" sz="quarter" idx="11"/>
          </p:nvPr>
        </p:nvSpPr>
        <p:spPr/>
        <p:txBody>
          <a:bodyPr/>
          <a:lstStyle/>
          <a:p>
            <a:r>
              <a:rPr lang="en-GB" smtClean="0"/>
              <a:t>Copyright @ 2018 VSoft Technologies</a:t>
            </a:r>
            <a:endParaRPr lang="en-GB"/>
          </a:p>
        </p:txBody>
      </p:sp>
    </p:spTree>
    <p:extLst>
      <p:ext uri="{BB962C8B-B14F-4D97-AF65-F5344CB8AC3E}">
        <p14:creationId xmlns:p14="http://schemas.microsoft.com/office/powerpoint/2010/main" val="1133552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D49F6-EC32-4A83-92D4-1638417AC096}"/>
              </a:ext>
            </a:extLst>
          </p:cNvPr>
          <p:cNvSpPr>
            <a:spLocks noGrp="1"/>
          </p:cNvSpPr>
          <p:nvPr>
            <p:ph type="title"/>
          </p:nvPr>
        </p:nvSpPr>
        <p:spPr/>
        <p:txBody>
          <a:bodyPr/>
          <a:lstStyle/>
          <a:p>
            <a:r>
              <a:rPr lang="en-GB" b="1" dirty="0"/>
              <a:t>WORMS</a:t>
            </a:r>
          </a:p>
        </p:txBody>
      </p:sp>
      <p:sp>
        <p:nvSpPr>
          <p:cNvPr id="3" name="Content Placeholder 2">
            <a:extLst>
              <a:ext uri="{FF2B5EF4-FFF2-40B4-BE49-F238E27FC236}">
                <a16:creationId xmlns:a16="http://schemas.microsoft.com/office/drawing/2014/main" id="{4626E8EB-4301-454E-B844-6114E4BA35BC}"/>
              </a:ext>
            </a:extLst>
          </p:cNvPr>
          <p:cNvSpPr>
            <a:spLocks noGrp="1"/>
          </p:cNvSpPr>
          <p:nvPr>
            <p:ph idx="1"/>
          </p:nvPr>
        </p:nvSpPr>
        <p:spPr>
          <a:xfrm>
            <a:off x="1534696" y="2015732"/>
            <a:ext cx="9520158" cy="4173033"/>
          </a:xfrm>
        </p:spPr>
        <p:txBody>
          <a:bodyPr>
            <a:normAutofit lnSpcReduction="10000"/>
          </a:bodyPr>
          <a:lstStyle/>
          <a:p>
            <a:pPr>
              <a:buFont typeface="Wingdings" panose="05000000000000000000" pitchFamily="2" charset="2"/>
              <a:buChar char="Ø"/>
            </a:pPr>
            <a:r>
              <a:rPr lang="en-GB" dirty="0"/>
              <a:t>Worm is a program that can replicate itself and send copies from computer to computer across network connections. </a:t>
            </a:r>
          </a:p>
          <a:p>
            <a:pPr>
              <a:buFont typeface="Wingdings" panose="05000000000000000000" pitchFamily="2" charset="2"/>
              <a:buChar char="Ø"/>
            </a:pPr>
            <a:r>
              <a:rPr lang="en-GB" dirty="0"/>
              <a:t>Upon arrival, the worm may be activated to replicate and propagate again. </a:t>
            </a:r>
          </a:p>
          <a:p>
            <a:pPr>
              <a:buFont typeface="Wingdings" panose="05000000000000000000" pitchFamily="2" charset="2"/>
              <a:buChar char="Ø"/>
            </a:pPr>
            <a:r>
              <a:rPr lang="en-GB" dirty="0"/>
              <a:t>In addition to propagation, the worm usually performs some unwanted function.</a:t>
            </a:r>
          </a:p>
          <a:p>
            <a:pPr>
              <a:buFont typeface="Wingdings" panose="05000000000000000000" pitchFamily="2" charset="2"/>
              <a:buChar char="Ø"/>
            </a:pPr>
            <a:r>
              <a:rPr lang="en-GB" dirty="0"/>
              <a:t>To replicate itself, a network worm uses some sort of network vehicle. Examples include the following:</a:t>
            </a:r>
          </a:p>
          <a:p>
            <a:pPr lvl="1">
              <a:buFont typeface="Wingdings" panose="05000000000000000000" pitchFamily="2" charset="2"/>
              <a:buChar char="§"/>
            </a:pPr>
            <a:r>
              <a:rPr lang="en-GB" b="1" dirty="0"/>
              <a:t>Electronic mail facility: </a:t>
            </a:r>
            <a:r>
              <a:rPr lang="en-GB" dirty="0"/>
              <a:t>A worm mails a copy of itself to other systems.</a:t>
            </a:r>
          </a:p>
          <a:p>
            <a:pPr lvl="1">
              <a:buFont typeface="Wingdings" panose="05000000000000000000" pitchFamily="2" charset="2"/>
              <a:buChar char="§"/>
            </a:pPr>
            <a:r>
              <a:rPr lang="en-GB" b="1" dirty="0"/>
              <a:t>Remote execution capability: </a:t>
            </a:r>
            <a:r>
              <a:rPr lang="en-GB" dirty="0"/>
              <a:t>A worm executes a copy of itself on another system.</a:t>
            </a:r>
          </a:p>
          <a:p>
            <a:pPr lvl="1">
              <a:buFont typeface="Wingdings" panose="05000000000000000000" pitchFamily="2" charset="2"/>
              <a:buChar char="§"/>
            </a:pPr>
            <a:r>
              <a:rPr lang="en-GB" b="1" dirty="0"/>
              <a:t>Remote login capability: </a:t>
            </a:r>
            <a:r>
              <a:rPr lang="en-GB" dirty="0"/>
              <a:t>A worm logs onto a remote system as a user and then uses commands to copy itself from one system to the other.</a:t>
            </a:r>
          </a:p>
        </p:txBody>
      </p:sp>
      <p:sp>
        <p:nvSpPr>
          <p:cNvPr id="4" name="Footer Placeholder 3"/>
          <p:cNvSpPr>
            <a:spLocks noGrp="1"/>
          </p:cNvSpPr>
          <p:nvPr>
            <p:ph type="ftr" sz="quarter" idx="11"/>
          </p:nvPr>
        </p:nvSpPr>
        <p:spPr/>
        <p:txBody>
          <a:bodyPr/>
          <a:lstStyle/>
          <a:p>
            <a:r>
              <a:rPr lang="en-GB" smtClean="0"/>
              <a:t>Copyright @ 2018 VSoft Technologies</a:t>
            </a:r>
            <a:endParaRPr lang="en-GB"/>
          </a:p>
        </p:txBody>
      </p:sp>
    </p:spTree>
    <p:extLst>
      <p:ext uri="{BB962C8B-B14F-4D97-AF65-F5344CB8AC3E}">
        <p14:creationId xmlns:p14="http://schemas.microsoft.com/office/powerpoint/2010/main" val="766876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2EC32-F904-4307-9D6E-DF26CF193896}"/>
              </a:ext>
            </a:extLst>
          </p:cNvPr>
          <p:cNvSpPr>
            <a:spLocks noGrp="1"/>
          </p:cNvSpPr>
          <p:nvPr>
            <p:ph type="title"/>
          </p:nvPr>
        </p:nvSpPr>
        <p:spPr/>
        <p:txBody>
          <a:bodyPr/>
          <a:lstStyle/>
          <a:p>
            <a:r>
              <a:rPr lang="en-GB" b="1" dirty="0"/>
              <a:t>THE MORRIS WORM</a:t>
            </a:r>
          </a:p>
        </p:txBody>
      </p:sp>
      <p:sp>
        <p:nvSpPr>
          <p:cNvPr id="3" name="Content Placeholder 2">
            <a:extLst>
              <a:ext uri="{FF2B5EF4-FFF2-40B4-BE49-F238E27FC236}">
                <a16:creationId xmlns:a16="http://schemas.microsoft.com/office/drawing/2014/main" id="{01998C8F-7CEB-4802-8EB8-98A19FC66637}"/>
              </a:ext>
            </a:extLst>
          </p:cNvPr>
          <p:cNvSpPr>
            <a:spLocks noGrp="1"/>
          </p:cNvSpPr>
          <p:nvPr>
            <p:ph idx="1"/>
          </p:nvPr>
        </p:nvSpPr>
        <p:spPr>
          <a:xfrm>
            <a:off x="1534696" y="1949471"/>
            <a:ext cx="9520158" cy="4358564"/>
          </a:xfrm>
        </p:spPr>
        <p:txBody>
          <a:bodyPr>
            <a:noAutofit/>
          </a:bodyPr>
          <a:lstStyle/>
          <a:p>
            <a:pPr algn="just">
              <a:buFont typeface="Wingdings" panose="05000000000000000000" pitchFamily="2" charset="2"/>
              <a:buChar char="Ø"/>
            </a:pPr>
            <a:r>
              <a:rPr lang="en-GB" sz="1800" dirty="0"/>
              <a:t>The Morris worm was designed to spread on UNIX systems and used a number of different techniques for propagation. </a:t>
            </a:r>
          </a:p>
          <a:p>
            <a:pPr algn="just">
              <a:buFont typeface="Wingdings" panose="05000000000000000000" pitchFamily="2" charset="2"/>
              <a:buChar char="Ø"/>
            </a:pPr>
            <a:r>
              <a:rPr lang="en-GB" sz="1800" dirty="0"/>
              <a:t>For each discovered host, the worm tried a number of methods for gaining access:</a:t>
            </a:r>
          </a:p>
          <a:p>
            <a:pPr algn="just">
              <a:buFont typeface="Wingdings" panose="05000000000000000000" pitchFamily="2" charset="2"/>
              <a:buChar char="Ø"/>
            </a:pPr>
            <a:r>
              <a:rPr lang="en-GB" sz="1800" dirty="0"/>
              <a:t>It attempted to log on to a remote host as a legitimate user. In this method, the worm first attempted to crack the local password file, and then used the discovered passwords and corresponding user IDs. The assumption was that many users would use the same password on different systems. </a:t>
            </a:r>
          </a:p>
          <a:p>
            <a:pPr lvl="1" algn="just">
              <a:buFont typeface="Wingdings" panose="05000000000000000000" pitchFamily="2" charset="2"/>
              <a:buChar char="§"/>
            </a:pPr>
            <a:r>
              <a:rPr lang="en-GB" dirty="0"/>
              <a:t>To obtain the passwords, the worm ran a password-cracking program that tried,</a:t>
            </a:r>
            <a:r>
              <a:rPr lang="en-GB" b="1" dirty="0"/>
              <a:t> e</a:t>
            </a:r>
            <a:r>
              <a:rPr lang="en-GB" dirty="0"/>
              <a:t>ach user's account name and simple permutations of it.</a:t>
            </a:r>
          </a:p>
          <a:p>
            <a:pPr lvl="1" algn="just">
              <a:buFont typeface="Wingdings" panose="05000000000000000000" pitchFamily="2" charset="2"/>
              <a:buChar char="§"/>
            </a:pPr>
            <a:r>
              <a:rPr lang="en-GB" dirty="0"/>
              <a:t>A list of 432 built-in passwords that Morris thought to be likely candidates.</a:t>
            </a:r>
            <a:endParaRPr lang="en-GB" b="1" dirty="0"/>
          </a:p>
          <a:p>
            <a:pPr lvl="1" algn="just">
              <a:buFont typeface="Wingdings" panose="05000000000000000000" pitchFamily="2" charset="2"/>
              <a:buChar char="§"/>
            </a:pPr>
            <a:r>
              <a:rPr lang="en-GB" dirty="0"/>
              <a:t>All the words in the local system directory.</a:t>
            </a:r>
            <a:endParaRPr lang="en-GB" sz="1800" dirty="0"/>
          </a:p>
        </p:txBody>
      </p:sp>
      <p:sp>
        <p:nvSpPr>
          <p:cNvPr id="4" name="Footer Placeholder 3"/>
          <p:cNvSpPr>
            <a:spLocks noGrp="1"/>
          </p:cNvSpPr>
          <p:nvPr>
            <p:ph type="ftr" sz="quarter" idx="11"/>
          </p:nvPr>
        </p:nvSpPr>
        <p:spPr/>
        <p:txBody>
          <a:bodyPr/>
          <a:lstStyle/>
          <a:p>
            <a:r>
              <a:rPr lang="en-GB" smtClean="0"/>
              <a:t>Copyright @ 2018 VSoft Technologies</a:t>
            </a:r>
            <a:endParaRPr lang="en-GB"/>
          </a:p>
        </p:txBody>
      </p:sp>
    </p:spTree>
    <p:extLst>
      <p:ext uri="{BB962C8B-B14F-4D97-AF65-F5344CB8AC3E}">
        <p14:creationId xmlns:p14="http://schemas.microsoft.com/office/powerpoint/2010/main" val="339596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58629-6D12-4C4A-B6EC-C4CE208C6D11}"/>
              </a:ext>
            </a:extLst>
          </p:cNvPr>
          <p:cNvSpPr>
            <a:spLocks noGrp="1"/>
          </p:cNvSpPr>
          <p:nvPr>
            <p:ph type="title"/>
          </p:nvPr>
        </p:nvSpPr>
        <p:spPr/>
        <p:txBody>
          <a:bodyPr/>
          <a:lstStyle/>
          <a:p>
            <a:r>
              <a:rPr lang="en-GB" b="1" dirty="0"/>
              <a:t>THE MORRIS WORM</a:t>
            </a:r>
            <a:endParaRPr lang="en-GB" dirty="0"/>
          </a:p>
        </p:txBody>
      </p:sp>
      <p:sp>
        <p:nvSpPr>
          <p:cNvPr id="3" name="Content Placeholder 2">
            <a:extLst>
              <a:ext uri="{FF2B5EF4-FFF2-40B4-BE49-F238E27FC236}">
                <a16:creationId xmlns:a16="http://schemas.microsoft.com/office/drawing/2014/main" id="{25C6D72E-73C5-4E01-AAE4-D47C7DE2F790}"/>
              </a:ext>
            </a:extLst>
          </p:cNvPr>
          <p:cNvSpPr>
            <a:spLocks noGrp="1"/>
          </p:cNvSpPr>
          <p:nvPr>
            <p:ph idx="1"/>
          </p:nvPr>
        </p:nvSpPr>
        <p:spPr>
          <a:xfrm>
            <a:off x="1534696" y="2015732"/>
            <a:ext cx="9520158" cy="4037749"/>
          </a:xfrm>
        </p:spPr>
        <p:txBody>
          <a:bodyPr>
            <a:normAutofit/>
          </a:bodyPr>
          <a:lstStyle/>
          <a:p>
            <a:pPr>
              <a:buFont typeface="Wingdings" panose="05000000000000000000" pitchFamily="2" charset="2"/>
              <a:buChar char="Ø"/>
            </a:pPr>
            <a:r>
              <a:rPr lang="en-GB" dirty="0"/>
              <a:t>It exploited a bug in the finger protocol, which reports the whereabouts of a remote user.</a:t>
            </a:r>
          </a:p>
          <a:p>
            <a:pPr>
              <a:buFont typeface="Wingdings" panose="05000000000000000000" pitchFamily="2" charset="2"/>
              <a:buChar char="Ø"/>
            </a:pPr>
            <a:r>
              <a:rPr lang="en-GB" dirty="0"/>
              <a:t>It exploited a trapdoor in the debug option of the remote process that receives and sends mail.</a:t>
            </a:r>
          </a:p>
          <a:p>
            <a:pPr>
              <a:buFont typeface="Wingdings" panose="05000000000000000000" pitchFamily="2" charset="2"/>
              <a:buChar char="Ø"/>
            </a:pPr>
            <a:r>
              <a:rPr lang="en-GB" dirty="0"/>
              <a:t>If any of these attacks succeeded, the worm achieved communication with the operating system command interpreter.</a:t>
            </a:r>
          </a:p>
        </p:txBody>
      </p:sp>
      <p:sp>
        <p:nvSpPr>
          <p:cNvPr id="4" name="Footer Placeholder 3"/>
          <p:cNvSpPr>
            <a:spLocks noGrp="1"/>
          </p:cNvSpPr>
          <p:nvPr>
            <p:ph type="ftr" sz="quarter" idx="11"/>
          </p:nvPr>
        </p:nvSpPr>
        <p:spPr/>
        <p:txBody>
          <a:bodyPr/>
          <a:lstStyle/>
          <a:p>
            <a:r>
              <a:rPr lang="en-GB" smtClean="0"/>
              <a:t>Copyright @ 2018 VSoft Technologies</a:t>
            </a:r>
            <a:endParaRPr lang="en-GB"/>
          </a:p>
        </p:txBody>
      </p:sp>
    </p:spTree>
    <p:extLst>
      <p:ext uri="{BB962C8B-B14F-4D97-AF65-F5344CB8AC3E}">
        <p14:creationId xmlns:p14="http://schemas.microsoft.com/office/powerpoint/2010/main" val="696790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7FA8-70FF-4E0E-B174-A41459E7DCE1}"/>
              </a:ext>
            </a:extLst>
          </p:cNvPr>
          <p:cNvSpPr>
            <a:spLocks noGrp="1"/>
          </p:cNvSpPr>
          <p:nvPr>
            <p:ph type="title"/>
          </p:nvPr>
        </p:nvSpPr>
        <p:spPr/>
        <p:txBody>
          <a:bodyPr/>
          <a:lstStyle/>
          <a:p>
            <a:r>
              <a:rPr lang="en-GB" b="1" dirty="0"/>
              <a:t>STATE OF WORM TECHNOLOGY</a:t>
            </a:r>
          </a:p>
        </p:txBody>
      </p:sp>
      <p:sp>
        <p:nvSpPr>
          <p:cNvPr id="3" name="Content Placeholder 2">
            <a:extLst>
              <a:ext uri="{FF2B5EF4-FFF2-40B4-BE49-F238E27FC236}">
                <a16:creationId xmlns:a16="http://schemas.microsoft.com/office/drawing/2014/main" id="{2D42541B-1064-43CB-B2D6-70F70AFC85F5}"/>
              </a:ext>
            </a:extLst>
          </p:cNvPr>
          <p:cNvSpPr>
            <a:spLocks noGrp="1"/>
          </p:cNvSpPr>
          <p:nvPr>
            <p:ph idx="1"/>
          </p:nvPr>
        </p:nvSpPr>
        <p:spPr>
          <a:xfrm>
            <a:off x="1534696" y="2015732"/>
            <a:ext cx="9520158" cy="4037749"/>
          </a:xfrm>
        </p:spPr>
        <p:txBody>
          <a:bodyPr>
            <a:noAutofit/>
          </a:bodyPr>
          <a:lstStyle/>
          <a:p>
            <a:pPr algn="just">
              <a:buFont typeface="Wingdings" panose="05000000000000000000" pitchFamily="2" charset="2"/>
              <a:buChar char="Ø"/>
            </a:pPr>
            <a:r>
              <a:rPr lang="en-GB" sz="1800" b="1" dirty="0"/>
              <a:t>Multiplatform: </a:t>
            </a:r>
            <a:r>
              <a:rPr lang="en-GB" sz="1800" dirty="0"/>
              <a:t>Newer worms are not limited to Windows machines but can attack a variety of platforms, especially the popular varieties of UNIX.</a:t>
            </a:r>
          </a:p>
          <a:p>
            <a:pPr algn="just">
              <a:buFont typeface="Wingdings" panose="05000000000000000000" pitchFamily="2" charset="2"/>
              <a:buChar char="Ø"/>
            </a:pPr>
            <a:r>
              <a:rPr lang="en-GB" sz="1800" b="1" dirty="0"/>
              <a:t>Multi-exploit: </a:t>
            </a:r>
            <a:r>
              <a:rPr lang="en-GB" sz="1800" dirty="0"/>
              <a:t>New worms penetrate systems in a variety of ways, using exploits against Web servers, browsers, e-mail, file sharing, and other network-based applications.</a:t>
            </a:r>
          </a:p>
          <a:p>
            <a:pPr algn="just">
              <a:buFont typeface="Wingdings" panose="05000000000000000000" pitchFamily="2" charset="2"/>
              <a:buChar char="Ø"/>
            </a:pPr>
            <a:r>
              <a:rPr lang="en-GB" sz="1800" b="1" dirty="0"/>
              <a:t>Ultrafast spreading: </a:t>
            </a:r>
            <a:r>
              <a:rPr lang="en-GB" sz="1800" dirty="0"/>
              <a:t>One technique to accelerate the spread of a worm is to conduct a prior Internet scan to accumulate Internet addresses of vulnerable machines.</a:t>
            </a:r>
          </a:p>
          <a:p>
            <a:pPr algn="just">
              <a:buFont typeface="Wingdings" panose="05000000000000000000" pitchFamily="2" charset="2"/>
              <a:buChar char="Ø"/>
            </a:pPr>
            <a:r>
              <a:rPr lang="en-GB" sz="1800" b="1" dirty="0"/>
              <a:t>Polymorphic: </a:t>
            </a:r>
            <a:r>
              <a:rPr lang="en-GB" sz="1800" dirty="0"/>
              <a:t>To evade detection, skip past filters, and foil real-time analysis, worms adopt the virus polymorphic technique. Each copy of the worm has new code generated on the fly using functionally equivalent instructions and encryption techniques.</a:t>
            </a:r>
          </a:p>
        </p:txBody>
      </p:sp>
      <p:sp>
        <p:nvSpPr>
          <p:cNvPr id="4" name="Footer Placeholder 3"/>
          <p:cNvSpPr>
            <a:spLocks noGrp="1"/>
          </p:cNvSpPr>
          <p:nvPr>
            <p:ph type="ftr" sz="quarter" idx="11"/>
          </p:nvPr>
        </p:nvSpPr>
        <p:spPr/>
        <p:txBody>
          <a:bodyPr/>
          <a:lstStyle/>
          <a:p>
            <a:r>
              <a:rPr lang="en-GB" smtClean="0"/>
              <a:t>Copyright @ 2018 VSoft Technologies</a:t>
            </a:r>
            <a:endParaRPr lang="en-GB"/>
          </a:p>
        </p:txBody>
      </p:sp>
    </p:spTree>
    <p:extLst>
      <p:ext uri="{BB962C8B-B14F-4D97-AF65-F5344CB8AC3E}">
        <p14:creationId xmlns:p14="http://schemas.microsoft.com/office/powerpoint/2010/main" val="1034452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7FA8-70FF-4E0E-B174-A41459E7DCE1}"/>
              </a:ext>
            </a:extLst>
          </p:cNvPr>
          <p:cNvSpPr>
            <a:spLocks noGrp="1"/>
          </p:cNvSpPr>
          <p:nvPr>
            <p:ph type="title"/>
          </p:nvPr>
        </p:nvSpPr>
        <p:spPr/>
        <p:txBody>
          <a:bodyPr/>
          <a:lstStyle/>
          <a:p>
            <a:r>
              <a:rPr lang="en-GB" b="1" dirty="0"/>
              <a:t>STATE OF WORM TECHNOLOGY</a:t>
            </a:r>
          </a:p>
        </p:txBody>
      </p:sp>
      <p:sp>
        <p:nvSpPr>
          <p:cNvPr id="3" name="Content Placeholder 2">
            <a:extLst>
              <a:ext uri="{FF2B5EF4-FFF2-40B4-BE49-F238E27FC236}">
                <a16:creationId xmlns:a16="http://schemas.microsoft.com/office/drawing/2014/main" id="{2D42541B-1064-43CB-B2D6-70F70AFC85F5}"/>
              </a:ext>
            </a:extLst>
          </p:cNvPr>
          <p:cNvSpPr>
            <a:spLocks noGrp="1"/>
          </p:cNvSpPr>
          <p:nvPr>
            <p:ph idx="1"/>
          </p:nvPr>
        </p:nvSpPr>
        <p:spPr>
          <a:xfrm>
            <a:off x="1534696" y="2015732"/>
            <a:ext cx="9520158" cy="4037749"/>
          </a:xfrm>
        </p:spPr>
        <p:txBody>
          <a:bodyPr>
            <a:noAutofit/>
          </a:bodyPr>
          <a:lstStyle/>
          <a:p>
            <a:pPr>
              <a:buFont typeface="Wingdings" panose="05000000000000000000" pitchFamily="2" charset="2"/>
              <a:buChar char="Ø"/>
            </a:pPr>
            <a:r>
              <a:rPr lang="en-GB" sz="1800" b="1" dirty="0"/>
              <a:t>Metamorphic: </a:t>
            </a:r>
            <a:r>
              <a:rPr lang="en-GB" sz="1800" dirty="0"/>
              <a:t>In addition to changing their appearance, metamorphic worms have a repertoire of behaviour patterns that are unleashed at different stages of propagation.</a:t>
            </a:r>
          </a:p>
          <a:p>
            <a:pPr>
              <a:buFont typeface="Wingdings" panose="05000000000000000000" pitchFamily="2" charset="2"/>
              <a:buChar char="Ø"/>
            </a:pPr>
            <a:r>
              <a:rPr lang="en-GB" sz="1800" b="1" dirty="0"/>
              <a:t>Transport vehicles: </a:t>
            </a:r>
            <a:r>
              <a:rPr lang="en-GB" sz="1800" dirty="0"/>
              <a:t>Because worms can rapidly compromise a large number of systems, they are ideal for spreading other distributed attack tools, such as distributed denial of service zombies.</a:t>
            </a:r>
          </a:p>
          <a:p>
            <a:pPr>
              <a:buFont typeface="Wingdings" panose="05000000000000000000" pitchFamily="2" charset="2"/>
              <a:buChar char="Ø"/>
            </a:pPr>
            <a:r>
              <a:rPr lang="en-GB" sz="1800" b="1" dirty="0"/>
              <a:t>Zero-day exploit: </a:t>
            </a:r>
            <a:r>
              <a:rPr lang="en-GB" sz="1800" dirty="0"/>
              <a:t>To achieve maximum surprise and distribution, a worm should exploit an unknown vulnerability that is only discovered by the general network community when the worm is launched.</a:t>
            </a:r>
          </a:p>
        </p:txBody>
      </p:sp>
      <p:sp>
        <p:nvSpPr>
          <p:cNvPr id="4" name="Footer Placeholder 3"/>
          <p:cNvSpPr>
            <a:spLocks noGrp="1"/>
          </p:cNvSpPr>
          <p:nvPr>
            <p:ph type="ftr" sz="quarter" idx="11"/>
          </p:nvPr>
        </p:nvSpPr>
        <p:spPr/>
        <p:txBody>
          <a:bodyPr/>
          <a:lstStyle/>
          <a:p>
            <a:r>
              <a:rPr lang="en-GB" smtClean="0"/>
              <a:t>Copyright @ 2018 VSoft Technologies</a:t>
            </a:r>
            <a:endParaRPr lang="en-GB"/>
          </a:p>
        </p:txBody>
      </p:sp>
    </p:spTree>
    <p:extLst>
      <p:ext uri="{BB962C8B-B14F-4D97-AF65-F5344CB8AC3E}">
        <p14:creationId xmlns:p14="http://schemas.microsoft.com/office/powerpoint/2010/main" val="3888516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FA54-B208-446C-BE9D-FD4B8C9D337C}"/>
              </a:ext>
            </a:extLst>
          </p:cNvPr>
          <p:cNvSpPr>
            <a:spLocks noGrp="1"/>
          </p:cNvSpPr>
          <p:nvPr>
            <p:ph type="title"/>
          </p:nvPr>
        </p:nvSpPr>
        <p:spPr/>
        <p:txBody>
          <a:bodyPr/>
          <a:lstStyle/>
          <a:p>
            <a:r>
              <a:rPr lang="en-GB" b="1" dirty="0"/>
              <a:t>MALICIOUS PROGRAMS</a:t>
            </a:r>
          </a:p>
        </p:txBody>
      </p:sp>
      <p:sp>
        <p:nvSpPr>
          <p:cNvPr id="3" name="Content Placeholder 2">
            <a:extLst>
              <a:ext uri="{FF2B5EF4-FFF2-40B4-BE49-F238E27FC236}">
                <a16:creationId xmlns:a16="http://schemas.microsoft.com/office/drawing/2014/main" id="{B7CC0113-1165-4534-90BC-C11B66D326D1}"/>
              </a:ext>
            </a:extLst>
          </p:cNvPr>
          <p:cNvSpPr>
            <a:spLocks noGrp="1"/>
          </p:cNvSpPr>
          <p:nvPr>
            <p:ph idx="1"/>
          </p:nvPr>
        </p:nvSpPr>
        <p:spPr>
          <a:xfrm>
            <a:off x="1534696" y="2186609"/>
            <a:ext cx="9520158" cy="3279736"/>
          </a:xfrm>
        </p:spPr>
        <p:txBody>
          <a:bodyPr/>
          <a:lstStyle/>
          <a:p>
            <a:pPr>
              <a:buFont typeface="Wingdings" panose="05000000000000000000" pitchFamily="2" charset="2"/>
              <a:buChar char="Ø"/>
            </a:pPr>
            <a:r>
              <a:rPr lang="en-GB" b="1" dirty="0"/>
              <a:t>NEED A HOST PROGRAM</a:t>
            </a:r>
          </a:p>
          <a:p>
            <a:pPr marL="0" indent="0">
              <a:buNone/>
            </a:pPr>
            <a:r>
              <a:rPr lang="en-GB" b="1" dirty="0"/>
              <a:t>EG-</a:t>
            </a:r>
            <a:r>
              <a:rPr lang="en-GB" dirty="0"/>
              <a:t>VIRUSES, BACKDOORS, LOGIC BOMBS</a:t>
            </a:r>
          </a:p>
          <a:p>
            <a:pPr marL="0" indent="0">
              <a:buNone/>
            </a:pPr>
            <a:endParaRPr lang="en-GB" dirty="0"/>
          </a:p>
          <a:p>
            <a:pPr>
              <a:buFont typeface="Wingdings" panose="05000000000000000000" pitchFamily="2" charset="2"/>
              <a:buChar char="Ø"/>
            </a:pPr>
            <a:r>
              <a:rPr lang="en-GB" b="1" dirty="0"/>
              <a:t>INDEPENDENT</a:t>
            </a:r>
          </a:p>
          <a:p>
            <a:pPr marL="0" indent="0">
              <a:buNone/>
            </a:pPr>
            <a:r>
              <a:rPr lang="en-GB" b="1" dirty="0"/>
              <a:t>EG-</a:t>
            </a:r>
            <a:r>
              <a:rPr lang="en-GB" dirty="0"/>
              <a:t>WORMS, ZOMBIE ETC</a:t>
            </a:r>
          </a:p>
        </p:txBody>
      </p:sp>
      <p:sp>
        <p:nvSpPr>
          <p:cNvPr id="4" name="Footer Placeholder 3"/>
          <p:cNvSpPr>
            <a:spLocks noGrp="1"/>
          </p:cNvSpPr>
          <p:nvPr>
            <p:ph type="ftr" sz="quarter" idx="11"/>
          </p:nvPr>
        </p:nvSpPr>
        <p:spPr/>
        <p:txBody>
          <a:bodyPr/>
          <a:lstStyle/>
          <a:p>
            <a:r>
              <a:rPr lang="en-GB" smtClean="0"/>
              <a:t>Copyright @ 2018 VSoft Technologies</a:t>
            </a:r>
            <a:endParaRPr lang="en-GB"/>
          </a:p>
        </p:txBody>
      </p:sp>
    </p:spTree>
    <p:extLst>
      <p:ext uri="{BB962C8B-B14F-4D97-AF65-F5344CB8AC3E}">
        <p14:creationId xmlns:p14="http://schemas.microsoft.com/office/powerpoint/2010/main" val="1807005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DBB2D-2C71-4F74-8F5F-A5794901E6B3}"/>
              </a:ext>
            </a:extLst>
          </p:cNvPr>
          <p:cNvSpPr>
            <a:spLocks noGrp="1"/>
          </p:cNvSpPr>
          <p:nvPr>
            <p:ph type="title"/>
          </p:nvPr>
        </p:nvSpPr>
        <p:spPr/>
        <p:txBody>
          <a:bodyPr/>
          <a:lstStyle/>
          <a:p>
            <a:r>
              <a:rPr lang="en-GB" b="1" dirty="0"/>
              <a:t>MALICIOUS PROGRAM TERMINOLOGIES</a:t>
            </a:r>
          </a:p>
        </p:txBody>
      </p:sp>
      <p:sp>
        <p:nvSpPr>
          <p:cNvPr id="3" name="Content Placeholder 2">
            <a:extLst>
              <a:ext uri="{FF2B5EF4-FFF2-40B4-BE49-F238E27FC236}">
                <a16:creationId xmlns:a16="http://schemas.microsoft.com/office/drawing/2014/main" id="{5C223008-EB17-41E6-A6EC-EE189FC3A124}"/>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37C574AB-E903-492A-B42D-E8AC7F7D87E4}"/>
              </a:ext>
            </a:extLst>
          </p:cNvPr>
          <p:cNvPicPr>
            <a:picLocks noChangeAspect="1"/>
          </p:cNvPicPr>
          <p:nvPr/>
        </p:nvPicPr>
        <p:blipFill rotWithShape="1">
          <a:blip r:embed="rId2"/>
          <a:srcRect l="26087" t="18729" r="24239" b="8965"/>
          <a:stretch/>
        </p:blipFill>
        <p:spPr>
          <a:xfrm>
            <a:off x="0" y="1"/>
            <a:ext cx="12192000" cy="6858000"/>
          </a:xfrm>
          <a:prstGeom prst="rect">
            <a:avLst/>
          </a:prstGeom>
        </p:spPr>
      </p:pic>
      <p:sp>
        <p:nvSpPr>
          <p:cNvPr id="5" name="Footer Placeholder 4"/>
          <p:cNvSpPr>
            <a:spLocks noGrp="1"/>
          </p:cNvSpPr>
          <p:nvPr>
            <p:ph type="ftr" sz="quarter" idx="11"/>
          </p:nvPr>
        </p:nvSpPr>
        <p:spPr/>
        <p:txBody>
          <a:bodyPr/>
          <a:lstStyle/>
          <a:p>
            <a:r>
              <a:rPr lang="en-GB" smtClean="0"/>
              <a:t>Copyright @ 2018 VSoft Technologies</a:t>
            </a:r>
            <a:endParaRPr lang="en-GB"/>
          </a:p>
        </p:txBody>
      </p:sp>
    </p:spTree>
    <p:extLst>
      <p:ext uri="{BB962C8B-B14F-4D97-AF65-F5344CB8AC3E}">
        <p14:creationId xmlns:p14="http://schemas.microsoft.com/office/powerpoint/2010/main" val="120488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9622C-DCBE-433E-85EF-F857DCCBFE42}"/>
              </a:ext>
            </a:extLst>
          </p:cNvPr>
          <p:cNvSpPr>
            <a:spLocks noGrp="1"/>
          </p:cNvSpPr>
          <p:nvPr>
            <p:ph type="title"/>
          </p:nvPr>
        </p:nvSpPr>
        <p:spPr>
          <a:xfrm>
            <a:off x="1534695" y="221423"/>
            <a:ext cx="9520158" cy="1049235"/>
          </a:xfrm>
        </p:spPr>
        <p:txBody>
          <a:bodyPr/>
          <a:lstStyle/>
          <a:p>
            <a:r>
              <a:rPr lang="en-GB" b="1" dirty="0"/>
              <a:t>BACKDOOR</a:t>
            </a:r>
          </a:p>
        </p:txBody>
      </p:sp>
      <p:sp>
        <p:nvSpPr>
          <p:cNvPr id="3" name="Content Placeholder 2">
            <a:extLst>
              <a:ext uri="{FF2B5EF4-FFF2-40B4-BE49-F238E27FC236}">
                <a16:creationId xmlns:a16="http://schemas.microsoft.com/office/drawing/2014/main" id="{E70C97CA-E7E0-4EF0-A2D6-2BF5119A6FAD}"/>
              </a:ext>
            </a:extLst>
          </p:cNvPr>
          <p:cNvSpPr>
            <a:spLocks noGrp="1"/>
          </p:cNvSpPr>
          <p:nvPr>
            <p:ph idx="1"/>
          </p:nvPr>
        </p:nvSpPr>
        <p:spPr>
          <a:xfrm>
            <a:off x="1534695" y="1498897"/>
            <a:ext cx="9769409" cy="4689868"/>
          </a:xfrm>
        </p:spPr>
        <p:txBody>
          <a:bodyPr>
            <a:noAutofit/>
          </a:bodyPr>
          <a:lstStyle/>
          <a:p>
            <a:pPr algn="just">
              <a:buFont typeface="Wingdings" panose="05000000000000000000" pitchFamily="2" charset="2"/>
              <a:buChar char="Ø"/>
            </a:pPr>
            <a:r>
              <a:rPr lang="en-GB" sz="1800" dirty="0"/>
              <a:t>A backdoor, also known as a trapdoor, is a secret entry point into a program that allows someone that is aware of the backdoor to gain access without going through the usual security access procedures. </a:t>
            </a:r>
          </a:p>
          <a:p>
            <a:pPr algn="just">
              <a:buFont typeface="Wingdings" panose="05000000000000000000" pitchFamily="2" charset="2"/>
              <a:buChar char="Ø"/>
            </a:pPr>
            <a:r>
              <a:rPr lang="en-GB" sz="1800" dirty="0"/>
              <a:t>Programmers have used backdoors legitimately for many years to debug and test programs. This usually is done when the programmer is developing an application that has an authentication procedure, or a long setup, requiring the user to enter many different values to run the application. </a:t>
            </a:r>
          </a:p>
          <a:p>
            <a:pPr algn="just">
              <a:buFont typeface="Wingdings" panose="05000000000000000000" pitchFamily="2" charset="2"/>
              <a:buChar char="Ø"/>
            </a:pPr>
            <a:r>
              <a:rPr lang="en-GB" sz="1800" dirty="0"/>
              <a:t>The backdoor is code that recognizes some special sequence of input or is triggered by being run from a certain user ID or by an unlikely sequence of events.</a:t>
            </a:r>
          </a:p>
          <a:p>
            <a:pPr algn="just">
              <a:buFont typeface="Wingdings" panose="05000000000000000000" pitchFamily="2" charset="2"/>
              <a:buChar char="Ø"/>
            </a:pPr>
            <a:r>
              <a:rPr lang="en-GB" sz="1800" dirty="0"/>
              <a:t>Backdoors become threats when unscrupulous programmers use them to gain unauthorized access. </a:t>
            </a:r>
          </a:p>
          <a:p>
            <a:pPr algn="just">
              <a:buFont typeface="Wingdings" panose="05000000000000000000" pitchFamily="2" charset="2"/>
              <a:buChar char="Ø"/>
            </a:pPr>
            <a:r>
              <a:rPr lang="en-GB" sz="1800" dirty="0"/>
              <a:t>Security measures must focus on the program development and software update activities.</a:t>
            </a:r>
          </a:p>
        </p:txBody>
      </p:sp>
      <p:sp>
        <p:nvSpPr>
          <p:cNvPr id="4" name="Footer Placeholder 3"/>
          <p:cNvSpPr>
            <a:spLocks noGrp="1"/>
          </p:cNvSpPr>
          <p:nvPr>
            <p:ph type="ftr" sz="quarter" idx="11"/>
          </p:nvPr>
        </p:nvSpPr>
        <p:spPr/>
        <p:txBody>
          <a:bodyPr/>
          <a:lstStyle/>
          <a:p>
            <a:r>
              <a:rPr lang="en-GB" smtClean="0"/>
              <a:t>Copyright @ 2018 VSoft Technologies</a:t>
            </a:r>
            <a:endParaRPr lang="en-GB"/>
          </a:p>
        </p:txBody>
      </p:sp>
    </p:spTree>
    <p:extLst>
      <p:ext uri="{BB962C8B-B14F-4D97-AF65-F5344CB8AC3E}">
        <p14:creationId xmlns:p14="http://schemas.microsoft.com/office/powerpoint/2010/main" val="81291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E5F8B-F5CE-473E-B50C-7F7FFDF9A129}"/>
              </a:ext>
            </a:extLst>
          </p:cNvPr>
          <p:cNvSpPr>
            <a:spLocks noGrp="1"/>
          </p:cNvSpPr>
          <p:nvPr>
            <p:ph type="title"/>
          </p:nvPr>
        </p:nvSpPr>
        <p:spPr/>
        <p:txBody>
          <a:bodyPr/>
          <a:lstStyle/>
          <a:p>
            <a:r>
              <a:rPr lang="en-GB" b="1" dirty="0"/>
              <a:t>LOGIC BOMBS</a:t>
            </a:r>
          </a:p>
        </p:txBody>
      </p:sp>
      <p:sp>
        <p:nvSpPr>
          <p:cNvPr id="3" name="Content Placeholder 2">
            <a:extLst>
              <a:ext uri="{FF2B5EF4-FFF2-40B4-BE49-F238E27FC236}">
                <a16:creationId xmlns:a16="http://schemas.microsoft.com/office/drawing/2014/main" id="{A8E16E0D-855F-4E45-9953-C1C5086585C2}"/>
              </a:ext>
            </a:extLst>
          </p:cNvPr>
          <p:cNvSpPr>
            <a:spLocks noGrp="1"/>
          </p:cNvSpPr>
          <p:nvPr>
            <p:ph idx="1"/>
          </p:nvPr>
        </p:nvSpPr>
        <p:spPr>
          <a:xfrm>
            <a:off x="1534696" y="2015732"/>
            <a:ext cx="9520158" cy="4133277"/>
          </a:xfrm>
        </p:spPr>
        <p:txBody>
          <a:bodyPr>
            <a:normAutofit/>
          </a:bodyPr>
          <a:lstStyle/>
          <a:p>
            <a:pPr>
              <a:buFont typeface="Wingdings" panose="05000000000000000000" pitchFamily="2" charset="2"/>
              <a:buChar char="Ø"/>
            </a:pPr>
            <a:r>
              <a:rPr lang="en-GB" dirty="0"/>
              <a:t>One of the oldest types of program threat, predating viruses and worms, is the logic bomb. </a:t>
            </a:r>
          </a:p>
          <a:p>
            <a:pPr>
              <a:buFont typeface="Wingdings" panose="05000000000000000000" pitchFamily="2" charset="2"/>
              <a:buChar char="Ø"/>
            </a:pPr>
            <a:r>
              <a:rPr lang="en-GB" dirty="0"/>
              <a:t>The logic bomb is code embedded in some legitimate program that is set to "explode" when certain conditions are met. </a:t>
            </a:r>
          </a:p>
          <a:p>
            <a:pPr>
              <a:buFont typeface="Wingdings" panose="05000000000000000000" pitchFamily="2" charset="2"/>
              <a:buChar char="Ø"/>
            </a:pPr>
            <a:r>
              <a:rPr lang="en-GB" dirty="0"/>
              <a:t>Examples of conditions that can be used as triggers for a logic bomb are the presence or absence of certain files, a particular day of the week or date, or a particular user running the application. </a:t>
            </a:r>
          </a:p>
          <a:p>
            <a:pPr>
              <a:buFont typeface="Wingdings" panose="05000000000000000000" pitchFamily="2" charset="2"/>
              <a:buChar char="Ø"/>
            </a:pPr>
            <a:r>
              <a:rPr lang="en-GB" dirty="0"/>
              <a:t>Once triggered, a bomb may alter or delete data or entire files, cause a machine halt, or do some other damage. </a:t>
            </a:r>
          </a:p>
        </p:txBody>
      </p:sp>
      <p:sp>
        <p:nvSpPr>
          <p:cNvPr id="4" name="Footer Placeholder 3"/>
          <p:cNvSpPr>
            <a:spLocks noGrp="1"/>
          </p:cNvSpPr>
          <p:nvPr>
            <p:ph type="ftr" sz="quarter" idx="11"/>
          </p:nvPr>
        </p:nvSpPr>
        <p:spPr/>
        <p:txBody>
          <a:bodyPr/>
          <a:lstStyle/>
          <a:p>
            <a:r>
              <a:rPr lang="en-GB" smtClean="0"/>
              <a:t>Copyright @ 2018 VSoft Technologies</a:t>
            </a:r>
            <a:endParaRPr lang="en-GB"/>
          </a:p>
        </p:txBody>
      </p:sp>
    </p:spTree>
    <p:extLst>
      <p:ext uri="{BB962C8B-B14F-4D97-AF65-F5344CB8AC3E}">
        <p14:creationId xmlns:p14="http://schemas.microsoft.com/office/powerpoint/2010/main" val="277282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7EBE-AC00-47F6-BF4F-C3C02E7E3DE0}"/>
              </a:ext>
            </a:extLst>
          </p:cNvPr>
          <p:cNvSpPr>
            <a:spLocks noGrp="1"/>
          </p:cNvSpPr>
          <p:nvPr>
            <p:ph type="title"/>
          </p:nvPr>
        </p:nvSpPr>
        <p:spPr/>
        <p:txBody>
          <a:bodyPr/>
          <a:lstStyle/>
          <a:p>
            <a:r>
              <a:rPr lang="en-GB" b="1" dirty="0"/>
              <a:t>TROJAN HORSE</a:t>
            </a:r>
          </a:p>
        </p:txBody>
      </p:sp>
      <p:sp>
        <p:nvSpPr>
          <p:cNvPr id="3" name="Content Placeholder 2">
            <a:extLst>
              <a:ext uri="{FF2B5EF4-FFF2-40B4-BE49-F238E27FC236}">
                <a16:creationId xmlns:a16="http://schemas.microsoft.com/office/drawing/2014/main" id="{53F9D4C5-4766-4493-AFCF-13653FC717E6}"/>
              </a:ext>
            </a:extLst>
          </p:cNvPr>
          <p:cNvSpPr>
            <a:spLocks noGrp="1"/>
          </p:cNvSpPr>
          <p:nvPr>
            <p:ph idx="1"/>
          </p:nvPr>
        </p:nvSpPr>
        <p:spPr>
          <a:xfrm>
            <a:off x="1534696" y="2015732"/>
            <a:ext cx="9520158" cy="4212790"/>
          </a:xfrm>
        </p:spPr>
        <p:txBody>
          <a:bodyPr>
            <a:noAutofit/>
          </a:bodyPr>
          <a:lstStyle/>
          <a:p>
            <a:pPr>
              <a:buFont typeface="Wingdings" panose="05000000000000000000" pitchFamily="2" charset="2"/>
              <a:buChar char="Ø"/>
            </a:pPr>
            <a:r>
              <a:rPr lang="en-GB" dirty="0"/>
              <a:t>A Trojan horse is a useful, or apparently useful, program or command procedure containing hidden code that, when invoked, performs some unwanted or harmful function.</a:t>
            </a:r>
          </a:p>
          <a:p>
            <a:pPr>
              <a:buFont typeface="Wingdings" panose="05000000000000000000" pitchFamily="2" charset="2"/>
              <a:buChar char="Ø"/>
            </a:pPr>
            <a:r>
              <a:rPr lang="en-GB" dirty="0"/>
              <a:t>Trojan horse programs can be used to accomplish functions indirectly that an unauthorized user could not accomplish directly. </a:t>
            </a:r>
          </a:p>
          <a:p>
            <a:pPr>
              <a:buFont typeface="Wingdings" panose="05000000000000000000" pitchFamily="2" charset="2"/>
              <a:buChar char="Ø"/>
            </a:pPr>
            <a:r>
              <a:rPr lang="en-GB" dirty="0"/>
              <a:t>For example, to gain access to the files of another user on a shared system, a user could create a Trojan horse program that, when executed, changed the invoking user's file permissions so that the files are readable by any user. </a:t>
            </a:r>
          </a:p>
          <a:p>
            <a:pPr>
              <a:buFont typeface="Wingdings" panose="05000000000000000000" pitchFamily="2" charset="2"/>
              <a:buChar char="Ø"/>
            </a:pPr>
            <a:r>
              <a:rPr lang="en-GB" dirty="0"/>
              <a:t>The author could then induce users to run the program by placing it in a common directory and naming it such that it appears to be a useful utility. </a:t>
            </a:r>
          </a:p>
        </p:txBody>
      </p:sp>
      <p:sp>
        <p:nvSpPr>
          <p:cNvPr id="4" name="Footer Placeholder 3"/>
          <p:cNvSpPr>
            <a:spLocks noGrp="1"/>
          </p:cNvSpPr>
          <p:nvPr>
            <p:ph type="ftr" sz="quarter" idx="11"/>
          </p:nvPr>
        </p:nvSpPr>
        <p:spPr/>
        <p:txBody>
          <a:bodyPr/>
          <a:lstStyle/>
          <a:p>
            <a:r>
              <a:rPr lang="en-GB" smtClean="0"/>
              <a:t>Copyright @ 2018 VSoft Technologies</a:t>
            </a:r>
            <a:endParaRPr lang="en-GB"/>
          </a:p>
        </p:txBody>
      </p:sp>
    </p:spTree>
    <p:extLst>
      <p:ext uri="{BB962C8B-B14F-4D97-AF65-F5344CB8AC3E}">
        <p14:creationId xmlns:p14="http://schemas.microsoft.com/office/powerpoint/2010/main" val="510030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73085-0383-4F73-99AE-D9EC4FA24FBF}"/>
              </a:ext>
            </a:extLst>
          </p:cNvPr>
          <p:cNvSpPr>
            <a:spLocks noGrp="1"/>
          </p:cNvSpPr>
          <p:nvPr>
            <p:ph type="title"/>
          </p:nvPr>
        </p:nvSpPr>
        <p:spPr/>
        <p:txBody>
          <a:bodyPr/>
          <a:lstStyle/>
          <a:p>
            <a:r>
              <a:rPr lang="en-GB" b="1" dirty="0"/>
              <a:t>ZOMBIE</a:t>
            </a:r>
          </a:p>
        </p:txBody>
      </p:sp>
      <p:sp>
        <p:nvSpPr>
          <p:cNvPr id="3" name="Content Placeholder 2">
            <a:extLst>
              <a:ext uri="{FF2B5EF4-FFF2-40B4-BE49-F238E27FC236}">
                <a16:creationId xmlns:a16="http://schemas.microsoft.com/office/drawing/2014/main" id="{9E28962D-D07D-47F3-904E-7D6D219DBEF9}"/>
              </a:ext>
            </a:extLst>
          </p:cNvPr>
          <p:cNvSpPr>
            <a:spLocks noGrp="1"/>
          </p:cNvSpPr>
          <p:nvPr>
            <p:ph idx="1"/>
          </p:nvPr>
        </p:nvSpPr>
        <p:spPr/>
        <p:txBody>
          <a:bodyPr>
            <a:normAutofit/>
          </a:bodyPr>
          <a:lstStyle/>
          <a:p>
            <a:pPr>
              <a:buFont typeface="Wingdings" panose="05000000000000000000" pitchFamily="2" charset="2"/>
              <a:buChar char="Ø"/>
            </a:pPr>
            <a:r>
              <a:rPr lang="en-GB" dirty="0"/>
              <a:t>A zombie is a program that secretly takes over another Internet-attached computer and then uses that computer to launch attacks that are difficult to trace to the zombie's creator. </a:t>
            </a:r>
          </a:p>
          <a:p>
            <a:pPr>
              <a:buFont typeface="Wingdings" panose="05000000000000000000" pitchFamily="2" charset="2"/>
              <a:buChar char="Ø"/>
            </a:pPr>
            <a:r>
              <a:rPr lang="en-GB" dirty="0"/>
              <a:t>Zombies are used in denial-of-service attacks, typically against targeted Web sites. </a:t>
            </a:r>
          </a:p>
          <a:p>
            <a:pPr>
              <a:buFont typeface="Wingdings" panose="05000000000000000000" pitchFamily="2" charset="2"/>
              <a:buChar char="Ø"/>
            </a:pPr>
            <a:r>
              <a:rPr lang="en-GB" dirty="0"/>
              <a:t>The zombie is planted on hundreds of computers belonging to unsuspecting third parties, and then used to overwhelm the target Web site by launching an overwhelming onslaught of Internet traffic. </a:t>
            </a:r>
          </a:p>
        </p:txBody>
      </p:sp>
      <p:sp>
        <p:nvSpPr>
          <p:cNvPr id="4" name="Footer Placeholder 3"/>
          <p:cNvSpPr>
            <a:spLocks noGrp="1"/>
          </p:cNvSpPr>
          <p:nvPr>
            <p:ph type="ftr" sz="quarter" idx="11"/>
          </p:nvPr>
        </p:nvSpPr>
        <p:spPr/>
        <p:txBody>
          <a:bodyPr/>
          <a:lstStyle/>
          <a:p>
            <a:r>
              <a:rPr lang="en-GB" smtClean="0"/>
              <a:t>Copyright @ 2018 VSoft Technologies</a:t>
            </a:r>
            <a:endParaRPr lang="en-GB"/>
          </a:p>
        </p:txBody>
      </p:sp>
    </p:spTree>
    <p:extLst>
      <p:ext uri="{BB962C8B-B14F-4D97-AF65-F5344CB8AC3E}">
        <p14:creationId xmlns:p14="http://schemas.microsoft.com/office/powerpoint/2010/main" val="1772370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2FB15-57B2-402F-AB11-185EB14EB2D5}"/>
              </a:ext>
            </a:extLst>
          </p:cNvPr>
          <p:cNvSpPr>
            <a:spLocks noGrp="1"/>
          </p:cNvSpPr>
          <p:nvPr>
            <p:ph type="title"/>
          </p:nvPr>
        </p:nvSpPr>
        <p:spPr/>
        <p:txBody>
          <a:bodyPr/>
          <a:lstStyle/>
          <a:p>
            <a:r>
              <a:rPr lang="en-GB" b="1" dirty="0"/>
              <a:t>NATURE OF VIRUSES</a:t>
            </a:r>
          </a:p>
        </p:txBody>
      </p:sp>
      <p:sp>
        <p:nvSpPr>
          <p:cNvPr id="3" name="Content Placeholder 2">
            <a:extLst>
              <a:ext uri="{FF2B5EF4-FFF2-40B4-BE49-F238E27FC236}">
                <a16:creationId xmlns:a16="http://schemas.microsoft.com/office/drawing/2014/main" id="{ADE1ED17-423C-491F-B5FF-F1AFA8B2E53F}"/>
              </a:ext>
            </a:extLst>
          </p:cNvPr>
          <p:cNvSpPr>
            <a:spLocks noGrp="1"/>
          </p:cNvSpPr>
          <p:nvPr>
            <p:ph idx="1"/>
          </p:nvPr>
        </p:nvSpPr>
        <p:spPr/>
        <p:txBody>
          <a:bodyPr/>
          <a:lstStyle/>
          <a:p>
            <a:pPr marL="0" indent="0">
              <a:buNone/>
            </a:pPr>
            <a:r>
              <a:rPr lang="en-GB" dirty="0"/>
              <a:t>A virus is a piece of software that can "infect" other programs by modifying them; the modification includes a copy of the virus program, which can then go on to infect other programs.</a:t>
            </a:r>
          </a:p>
        </p:txBody>
      </p:sp>
      <p:sp>
        <p:nvSpPr>
          <p:cNvPr id="4" name="Footer Placeholder 3"/>
          <p:cNvSpPr>
            <a:spLocks noGrp="1"/>
          </p:cNvSpPr>
          <p:nvPr>
            <p:ph type="ftr" sz="quarter" idx="11"/>
          </p:nvPr>
        </p:nvSpPr>
        <p:spPr/>
        <p:txBody>
          <a:bodyPr/>
          <a:lstStyle/>
          <a:p>
            <a:r>
              <a:rPr lang="en-GB" smtClean="0"/>
              <a:t>Copyright @ 2018 VSoft Technologies</a:t>
            </a:r>
            <a:endParaRPr lang="en-GB"/>
          </a:p>
        </p:txBody>
      </p:sp>
    </p:spTree>
    <p:extLst>
      <p:ext uri="{BB962C8B-B14F-4D97-AF65-F5344CB8AC3E}">
        <p14:creationId xmlns:p14="http://schemas.microsoft.com/office/powerpoint/2010/main" val="357643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C83AE-5780-46F4-88E5-D01F3DAEFDCE}"/>
              </a:ext>
            </a:extLst>
          </p:cNvPr>
          <p:cNvSpPr>
            <a:spLocks noGrp="1"/>
          </p:cNvSpPr>
          <p:nvPr>
            <p:ph type="title"/>
          </p:nvPr>
        </p:nvSpPr>
        <p:spPr/>
        <p:txBody>
          <a:bodyPr/>
          <a:lstStyle/>
          <a:p>
            <a:r>
              <a:rPr lang="en-GB" b="1" dirty="0"/>
              <a:t>PHASES OF VIRUSES</a:t>
            </a:r>
          </a:p>
        </p:txBody>
      </p:sp>
      <p:sp>
        <p:nvSpPr>
          <p:cNvPr id="3" name="Content Placeholder 2">
            <a:extLst>
              <a:ext uri="{FF2B5EF4-FFF2-40B4-BE49-F238E27FC236}">
                <a16:creationId xmlns:a16="http://schemas.microsoft.com/office/drawing/2014/main" id="{027E68BA-C402-432E-8F56-C3E01BDEE91D}"/>
              </a:ext>
            </a:extLst>
          </p:cNvPr>
          <p:cNvSpPr>
            <a:spLocks noGrp="1"/>
          </p:cNvSpPr>
          <p:nvPr>
            <p:ph idx="1"/>
          </p:nvPr>
        </p:nvSpPr>
        <p:spPr>
          <a:xfrm>
            <a:off x="1534696" y="2015732"/>
            <a:ext cx="9520158" cy="4146529"/>
          </a:xfrm>
        </p:spPr>
        <p:txBody>
          <a:bodyPr>
            <a:normAutofit lnSpcReduction="10000"/>
          </a:bodyPr>
          <a:lstStyle/>
          <a:p>
            <a:pPr>
              <a:buFont typeface="Wingdings" panose="05000000000000000000" pitchFamily="2" charset="2"/>
              <a:buChar char="Ø"/>
            </a:pPr>
            <a:r>
              <a:rPr lang="en-GB" sz="1800" b="1" dirty="0"/>
              <a:t>Dormant phase: </a:t>
            </a:r>
            <a:r>
              <a:rPr lang="en-GB" sz="1800" dirty="0"/>
              <a:t>The virus is idle. The virus will eventually be activated by some event, such as a date, the presence of another program or file, or the capacity of the disk exceeding some limit. Not all viruses have this stage.</a:t>
            </a:r>
          </a:p>
          <a:p>
            <a:pPr>
              <a:buFont typeface="Wingdings" panose="05000000000000000000" pitchFamily="2" charset="2"/>
              <a:buChar char="Ø"/>
            </a:pPr>
            <a:r>
              <a:rPr lang="en-GB" sz="1800" b="1" dirty="0"/>
              <a:t>Propagation phase: </a:t>
            </a:r>
            <a:r>
              <a:rPr lang="en-GB" sz="1800" dirty="0"/>
              <a:t>The virus places an identical copy of itself into other programs or into certain system areas on the disk. Each infected program will now contain a clone of the virus, which will itself enter a propagation phase.</a:t>
            </a:r>
          </a:p>
          <a:p>
            <a:pPr>
              <a:buFont typeface="Wingdings" panose="05000000000000000000" pitchFamily="2" charset="2"/>
              <a:buChar char="Ø"/>
            </a:pPr>
            <a:r>
              <a:rPr lang="en-GB" sz="1800" b="1" dirty="0"/>
              <a:t>Triggering phase: </a:t>
            </a:r>
            <a:r>
              <a:rPr lang="en-GB" sz="1800" dirty="0"/>
              <a:t>The virus is activated to perform the function for which it was intended. As with the dormant phase, the triggering phase can be caused by a variety of system events, including a count of the number of times that this copy of the virus has made copies of itself.</a:t>
            </a:r>
          </a:p>
          <a:p>
            <a:pPr>
              <a:buFont typeface="Wingdings" panose="05000000000000000000" pitchFamily="2" charset="2"/>
              <a:buChar char="Ø"/>
            </a:pPr>
            <a:r>
              <a:rPr lang="en-GB" sz="1800" b="1" dirty="0"/>
              <a:t>Execution phase: </a:t>
            </a:r>
            <a:r>
              <a:rPr lang="en-GB" sz="1800" dirty="0"/>
              <a:t>The function is performed. The function may be harmless, such as a message on the screen, or damaging, such as the destruction of programs and data files.</a:t>
            </a:r>
          </a:p>
        </p:txBody>
      </p:sp>
      <p:sp>
        <p:nvSpPr>
          <p:cNvPr id="4" name="Footer Placeholder 3"/>
          <p:cNvSpPr>
            <a:spLocks noGrp="1"/>
          </p:cNvSpPr>
          <p:nvPr>
            <p:ph type="ftr" sz="quarter" idx="11"/>
          </p:nvPr>
        </p:nvSpPr>
        <p:spPr/>
        <p:txBody>
          <a:bodyPr/>
          <a:lstStyle/>
          <a:p>
            <a:r>
              <a:rPr lang="en-GB" smtClean="0"/>
              <a:t>Copyright @ 2018 VSoft Technologies</a:t>
            </a:r>
            <a:endParaRPr lang="en-GB"/>
          </a:p>
        </p:txBody>
      </p:sp>
    </p:spTree>
    <p:extLst>
      <p:ext uri="{BB962C8B-B14F-4D97-AF65-F5344CB8AC3E}">
        <p14:creationId xmlns:p14="http://schemas.microsoft.com/office/powerpoint/2010/main" val="307252324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99</TotalTime>
  <Words>1674</Words>
  <Application>Microsoft Office PowerPoint</Application>
  <PresentationFormat>Widescreen</PresentationFormat>
  <Paragraphs>100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Palatino Linotype</vt:lpstr>
      <vt:lpstr>Wingdings</vt:lpstr>
      <vt:lpstr>Gallery</vt:lpstr>
      <vt:lpstr>VIRUS AND RELATED THREATS</vt:lpstr>
      <vt:lpstr>MALICIOUS PROGRAMS</vt:lpstr>
      <vt:lpstr>MALICIOUS PROGRAM TERMINOLOGIES</vt:lpstr>
      <vt:lpstr>BACKDOOR</vt:lpstr>
      <vt:lpstr>LOGIC BOMBS</vt:lpstr>
      <vt:lpstr>TROJAN HORSE</vt:lpstr>
      <vt:lpstr>ZOMBIE</vt:lpstr>
      <vt:lpstr>NATURE OF VIRUSES</vt:lpstr>
      <vt:lpstr>PHASES OF VIRUSES</vt:lpstr>
      <vt:lpstr>VIRUS STRUCTURE</vt:lpstr>
      <vt:lpstr>TYPES OF VIRUSES</vt:lpstr>
      <vt:lpstr>TYPES OF VIRUSES</vt:lpstr>
      <vt:lpstr>MACRO VIRUSES</vt:lpstr>
      <vt:lpstr>EMAIL VIRUSES</vt:lpstr>
      <vt:lpstr>WORMS</vt:lpstr>
      <vt:lpstr>THE MORRIS WORM</vt:lpstr>
      <vt:lpstr>THE MORRIS WORM</vt:lpstr>
      <vt:lpstr>STATE OF WORM TECHNOLOGY</vt:lpstr>
      <vt:lpstr>STATE OF WORM TECHNOLOGY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VIRUS AND RELATED THREATS</dc:title>
  <dc:creator>Ron Rojes</dc:creator>
  <cp:lastModifiedBy>Vishnu Sivan</cp:lastModifiedBy>
  <cp:revision>15</cp:revision>
  <dcterms:created xsi:type="dcterms:W3CDTF">2018-02-08T01:07:19Z</dcterms:created>
  <dcterms:modified xsi:type="dcterms:W3CDTF">2018-06-10T05:01:06Z</dcterms:modified>
</cp:coreProperties>
</file>