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56"/>
    <a:srgbClr val="FA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A148-194E-428F-A5BB-13911547A14D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7A881-0597-4266-928C-4E0BFBA17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60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04F86-3529-44E6-91EA-D7B69AEBA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6FCA4D-EDF7-477F-9322-34CCA1C47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77F6F-2408-4E76-BC1C-FE1DEF4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C845B-0A43-4426-AE71-21CA9203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19467-1746-4F08-9200-8E0F2C8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971F5-E6CE-4A34-B806-F3BA2D75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95F527-A861-4068-B4DA-82877199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301DB-CC05-43A9-88A1-0517A8A2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46703-555A-4447-B656-06BEFC7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9B4CB-B9DC-4904-8BE8-F4403DF0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67D85A-CB30-4077-9FDC-FB81346CC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CBC4A9-9C55-4AFD-9501-11EA31ABF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DDF33-C8C1-4AD7-A2CD-EC2C1A8D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9FB6D-4756-4210-A172-C5CDE164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609FC-220E-4FAC-BADB-C469461E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2859D-0003-455B-9613-4E8EE29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060D0-7658-42E5-87E4-208C79C6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4E508-8BC3-472B-8484-265A285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A157E-62E0-4103-B073-057CF8E6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1BECD-6A63-4683-8F84-1A941BA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58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FAC4C-7D3F-4558-AA42-45C802EC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90A2C-3618-40A1-847E-4D413461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F18DD-E981-4D14-8CF8-C9CF589D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B7AB9-E343-45B8-95E2-E84B47E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2A1943-6C1F-4732-9B38-B2813D1F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64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C3334-DD49-4E20-961F-6399DB46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8FD63-EB90-49D4-8D45-F05F6132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3133AC-8B80-4B4C-9F62-4FAFBB401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DDAA4-8905-4E1E-A809-B0494D7C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2FECE-D4D6-40B9-AF37-7E020A18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242EE8-0417-4444-B196-B29171E4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20467-54D9-4542-A0AB-55C25570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812602-72CA-4B3D-86D5-912409B6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E9D36-2E79-4780-A711-BB34CC838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59F32E-E0FB-4938-8691-8F32BE041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23C703-0247-4D12-AAA2-3AE62412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21AD2D-060A-46E6-AD9A-B4FE2C96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B4AB6D-9A6C-47DE-AA78-1FF7FD45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39515A-E760-4F3B-9A10-84988C28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4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79A47-9811-48AD-A0AB-EA97E9AA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D5FD08-3EA2-4D64-896B-7880334D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341285-666B-44D0-AD52-ACA46D2E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F6A977-4FAF-4355-AF58-EB04E83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09A048-6FEA-433A-A0D6-E8A44903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9F70D3-CB2B-4309-973B-5E65FC3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1F0AE2-03D3-460F-8C08-D7AB3B22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504BF-80F1-42BA-9102-7ACE6DA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046C-AD9B-4CE1-A05C-7E69FD3B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33024-CEE3-40D0-B26F-B9CC70442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C965A1-6EA5-443A-B223-850E643E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172A2B-D538-48B6-B235-F15C8DDE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5849D-42D9-4F1B-AB73-2757D936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3072B-96DD-465F-BE4D-EED5B8D4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10447C-945D-4F7E-9ACF-7AD5EC84C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A8CD38-37A8-4D84-9D56-24477BE6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B9231-7B9A-408A-A3FE-D88DBBB3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FA89C-A28A-4B57-A72E-45A1F3A0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291F3-1C36-48B9-993E-CDF6300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4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D7B493-7ED0-4B6E-9960-10E5E14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1992B-68EC-41F0-90D4-887C3FA0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22493-84C1-4487-B0E0-895EE7FA8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2566-54C3-46EE-ACD9-34046246C5C5}" type="datetimeFigureOut">
              <a:rPr lang="de-DE" smtClean="0"/>
              <a:t>05.09.2021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84D5CB-4670-42F1-A91F-0709D0DBF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3475E-7766-4F27-9A00-0C57BB0C9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7E75-EB40-41B6-AF69-265A5D51A9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47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56;p13">
            <a:extLst>
              <a:ext uri="{FF2B5EF4-FFF2-40B4-BE49-F238E27FC236}">
                <a16:creationId xmlns:a16="http://schemas.microsoft.com/office/drawing/2014/main" id="{4C51E480-09DF-4EA7-9025-1DEEFA6055F2}"/>
              </a:ext>
            </a:extLst>
          </p:cNvPr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-9589"/>
            <a:ext cx="12310712" cy="7151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echLabs - We Build. Digital. Shapers.">
            <a:extLst>
              <a:ext uri="{FF2B5EF4-FFF2-40B4-BE49-F238E27FC236}">
                <a16:creationId xmlns:a16="http://schemas.microsoft.com/office/drawing/2014/main" id="{5736CFB8-F9DF-4095-8B9B-2FBFFE13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18" y="6059278"/>
            <a:ext cx="2296764" cy="5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067B09-BE12-49DF-AE80-917CB3FE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34" y="6118416"/>
            <a:ext cx="460183" cy="4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4E980B0-0218-4EAF-9E60-1154F4601DA5}"/>
              </a:ext>
            </a:extLst>
          </p:cNvPr>
          <p:cNvGrpSpPr/>
          <p:nvPr/>
        </p:nvGrpSpPr>
        <p:grpSpPr>
          <a:xfrm>
            <a:off x="2006897" y="4424999"/>
            <a:ext cx="8661103" cy="754102"/>
            <a:chOff x="2006897" y="5166148"/>
            <a:chExt cx="8661103" cy="754102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3FD2064-0724-46B1-8DDE-21D257975E89}"/>
                </a:ext>
              </a:extLst>
            </p:cNvPr>
            <p:cNvSpPr txBox="1"/>
            <p:nvPr/>
          </p:nvSpPr>
          <p:spPr>
            <a:xfrm>
              <a:off x="2006897" y="5166148"/>
              <a:ext cx="8661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FF0056"/>
                  </a:solidFill>
                </a:rPr>
                <a:t>Lena Kögel, Sönke Maibach, Gabriel Sacher, Simon Schad, Laura Marie Schiffers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8ED02F8-02D9-4D24-9C9E-DAFD3869565E}"/>
                </a:ext>
              </a:extLst>
            </p:cNvPr>
            <p:cNvSpPr txBox="1"/>
            <p:nvPr/>
          </p:nvSpPr>
          <p:spPr>
            <a:xfrm>
              <a:off x="2006897" y="5550918"/>
              <a:ext cx="7668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25.09.2021 | Mentor: Amine </a:t>
              </a:r>
              <a:r>
                <a:rPr lang="de-DE" b="1" dirty="0" err="1"/>
                <a:t>Jebari</a:t>
              </a:r>
              <a:r>
                <a:rPr lang="de-DE" b="1" dirty="0"/>
                <a:t> | </a:t>
              </a:r>
              <a:r>
                <a:rPr lang="de-DE" b="1" dirty="0" err="1"/>
                <a:t>TechLabs</a:t>
              </a:r>
              <a:r>
                <a:rPr lang="de-DE" b="1" dirty="0"/>
                <a:t> Düsseldorf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04239D-1D7E-46E6-86C3-15A0F57FF24F}"/>
              </a:ext>
            </a:extLst>
          </p:cNvPr>
          <p:cNvGrpSpPr/>
          <p:nvPr/>
        </p:nvGrpSpPr>
        <p:grpSpPr>
          <a:xfrm>
            <a:off x="594982" y="2837169"/>
            <a:ext cx="11311267" cy="1383738"/>
            <a:chOff x="594982" y="3328056"/>
            <a:chExt cx="11311267" cy="1383738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8FC9E6-915C-4DC2-A60C-226A789C8FCE}"/>
                </a:ext>
              </a:extLst>
            </p:cNvPr>
            <p:cNvSpPr txBox="1"/>
            <p:nvPr/>
          </p:nvSpPr>
          <p:spPr>
            <a:xfrm>
              <a:off x="1008868" y="3328056"/>
              <a:ext cx="766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solidFill>
                    <a:srgbClr val="FF005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Science: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A33FA11-6550-4035-8B38-CCAE32770EFC}"/>
                </a:ext>
              </a:extLst>
            </p:cNvPr>
            <p:cNvSpPr txBox="1"/>
            <p:nvPr/>
          </p:nvSpPr>
          <p:spPr>
            <a:xfrm>
              <a:off x="594982" y="3942353"/>
              <a:ext cx="113112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Finding</a:t>
              </a:r>
              <a:r>
                <a:rPr lang="de-DE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 Ideal Locations </a:t>
              </a:r>
              <a:r>
                <a:rPr lang="de-DE" sz="4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for</a:t>
              </a:r>
              <a:r>
                <a:rPr lang="de-DE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 Green Energy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5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Labs - We Build. Digital. Shapers.">
            <a:extLst>
              <a:ext uri="{FF2B5EF4-FFF2-40B4-BE49-F238E27FC236}">
                <a16:creationId xmlns:a16="http://schemas.microsoft.com/office/drawing/2014/main" id="{5736CFB8-F9DF-4095-8B9B-2FBFFE13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618" y="6059278"/>
            <a:ext cx="2296764" cy="5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067B09-BE12-49DF-AE80-917CB3FE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34" y="6118416"/>
            <a:ext cx="460183" cy="4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4E980B0-0218-4EAF-9E60-1154F4601DA5}"/>
              </a:ext>
            </a:extLst>
          </p:cNvPr>
          <p:cNvGrpSpPr/>
          <p:nvPr/>
        </p:nvGrpSpPr>
        <p:grpSpPr>
          <a:xfrm>
            <a:off x="2006897" y="4684879"/>
            <a:ext cx="8661103" cy="754102"/>
            <a:chOff x="2006897" y="5166148"/>
            <a:chExt cx="8661103" cy="754102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3FD2064-0724-46B1-8DDE-21D257975E89}"/>
                </a:ext>
              </a:extLst>
            </p:cNvPr>
            <p:cNvSpPr txBox="1"/>
            <p:nvPr/>
          </p:nvSpPr>
          <p:spPr>
            <a:xfrm>
              <a:off x="2006897" y="5166148"/>
              <a:ext cx="8661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FF0056"/>
                  </a:solidFill>
                </a:rPr>
                <a:t>Lena Kögel, Sönke Maibach, Gabriel Sacher, Simon Schad, Laura Marie Schiffers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8ED02F8-02D9-4D24-9C9E-DAFD3869565E}"/>
                </a:ext>
              </a:extLst>
            </p:cNvPr>
            <p:cNvSpPr txBox="1"/>
            <p:nvPr/>
          </p:nvSpPr>
          <p:spPr>
            <a:xfrm>
              <a:off x="2006897" y="5550918"/>
              <a:ext cx="7668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25.09.2021 | Mentor: Amine </a:t>
              </a:r>
              <a:r>
                <a:rPr lang="de-DE" b="1" dirty="0" err="1"/>
                <a:t>Jebari</a:t>
              </a:r>
              <a:r>
                <a:rPr lang="de-DE" b="1" dirty="0"/>
                <a:t> | </a:t>
              </a:r>
              <a:r>
                <a:rPr lang="de-DE" b="1" dirty="0" err="1"/>
                <a:t>TechLabs</a:t>
              </a:r>
              <a:r>
                <a:rPr lang="de-DE" b="1" dirty="0"/>
                <a:t> Düsseldorf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04239D-1D7E-46E6-86C3-15A0F57FF24F}"/>
              </a:ext>
            </a:extLst>
          </p:cNvPr>
          <p:cNvGrpSpPr/>
          <p:nvPr/>
        </p:nvGrpSpPr>
        <p:grpSpPr>
          <a:xfrm>
            <a:off x="594982" y="3158371"/>
            <a:ext cx="11311267" cy="1322416"/>
            <a:chOff x="594982" y="3389378"/>
            <a:chExt cx="11311267" cy="1322416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48FC9E6-915C-4DC2-A60C-226A789C8FCE}"/>
                </a:ext>
              </a:extLst>
            </p:cNvPr>
            <p:cNvSpPr txBox="1"/>
            <p:nvPr/>
          </p:nvSpPr>
          <p:spPr>
            <a:xfrm>
              <a:off x="594982" y="3389378"/>
              <a:ext cx="7668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600" b="1" dirty="0">
                  <a:solidFill>
                    <a:srgbClr val="FF005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Data Science: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A33FA11-6550-4035-8B38-CCAE32770EFC}"/>
                </a:ext>
              </a:extLst>
            </p:cNvPr>
            <p:cNvSpPr txBox="1"/>
            <p:nvPr/>
          </p:nvSpPr>
          <p:spPr>
            <a:xfrm>
              <a:off x="594982" y="3942353"/>
              <a:ext cx="113112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Finding</a:t>
              </a:r>
              <a:r>
                <a:rPr lang="de-DE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 Ideal Locations </a:t>
              </a:r>
              <a:r>
                <a:rPr lang="de-DE" sz="4400" dirty="0" err="1">
                  <a:latin typeface="Aharoni" panose="02010803020104030203" pitchFamily="2" charset="-79"/>
                  <a:cs typeface="Aharoni" panose="02010803020104030203" pitchFamily="2" charset="-79"/>
                </a:rPr>
                <a:t>for</a:t>
              </a:r>
              <a:r>
                <a:rPr lang="de-DE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 Green Energy</a:t>
              </a:r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FEF45986-7252-40BA-8838-D027B3526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912" y="170890"/>
            <a:ext cx="4898720" cy="34828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D4DFAD4-2683-40EA-8293-3C4C3BD94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18" y="6066070"/>
            <a:ext cx="1766876" cy="5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24"/>
            <a:ext cx="10515600" cy="1325563"/>
          </a:xfrm>
        </p:spPr>
        <p:txBody>
          <a:bodyPr/>
          <a:lstStyle/>
          <a:p>
            <a:r>
              <a:rPr 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br>
              <a:rPr lang="de-DE" dirty="0"/>
            </a:br>
            <a:r>
              <a:rPr lang="de-DE" sz="2800" dirty="0">
                <a:solidFill>
                  <a:srgbClr val="FA1E5A"/>
                </a:solidFill>
                <a:latin typeface="+mn-lt"/>
              </a:rPr>
              <a:t>Project Pitch </a:t>
            </a:r>
            <a:r>
              <a:rPr lang="de-DE" sz="2800" dirty="0" err="1">
                <a:solidFill>
                  <a:srgbClr val="FA1E5A"/>
                </a:solidFill>
                <a:latin typeface="+mn-lt"/>
              </a:rPr>
              <a:t>Ideas</a:t>
            </a:r>
            <a:endParaRPr lang="de-DE" sz="2800" dirty="0">
              <a:solidFill>
                <a:srgbClr val="FA1E5A"/>
              </a:solidFill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0151" y="6468169"/>
            <a:ext cx="7562471" cy="390526"/>
          </a:xfrm>
        </p:spPr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110" y="6432923"/>
            <a:ext cx="2743200" cy="365125"/>
          </a:xfrm>
        </p:spPr>
        <p:txBody>
          <a:bodyPr/>
          <a:lstStyle/>
          <a:p>
            <a:fld id="{8F6B7E75-EB40-41B6-AF69-265A5D51A919}" type="slidenum">
              <a:rPr lang="de-DE" sz="1600" b="1" smtClean="0"/>
              <a:t>3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81CE8B4-966E-4F3B-B0DE-7010616413C6}"/>
              </a:ext>
            </a:extLst>
          </p:cNvPr>
          <p:cNvSpPr txBox="1"/>
          <p:nvPr/>
        </p:nvSpPr>
        <p:spPr>
          <a:xfrm>
            <a:off x="2724912" y="3248906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dirty="0">
              <a:solidFill>
                <a:srgbClr val="212529"/>
              </a:solidFill>
              <a:effectLst/>
              <a:latin typeface="Livvic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oogle Shape;64;p14">
            <a:extLst>
              <a:ext uri="{FF2B5EF4-FFF2-40B4-BE49-F238E27FC236}">
                <a16:creationId xmlns:a16="http://schemas.microsoft.com/office/drawing/2014/main" id="{71FE4D5D-7C4A-4A4F-B3CD-235E0E9B12E3}"/>
              </a:ext>
            </a:extLst>
          </p:cNvPr>
          <p:cNvSpPr txBox="1">
            <a:spLocks/>
          </p:cNvSpPr>
          <p:nvPr/>
        </p:nvSpPr>
        <p:spPr>
          <a:xfrm>
            <a:off x="758952" y="1836302"/>
            <a:ext cx="11012745" cy="411816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65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 panose="020B0604020202020204" pitchFamily="34" charset="0"/>
              <a:buChar char="●"/>
            </a:pPr>
            <a:r>
              <a:rPr lang="en-US" sz="2200" dirty="0" err="1">
                <a:solidFill>
                  <a:srgbClr val="000000"/>
                </a:solidFill>
              </a:rPr>
              <a:t>Analyse</a:t>
            </a:r>
            <a:r>
              <a:rPr lang="en-US" sz="2200" dirty="0">
                <a:solidFill>
                  <a:srgbClr val="000000"/>
                </a:solidFill>
              </a:rPr>
              <a:t> wind and solar data</a:t>
            </a:r>
          </a:p>
          <a:p>
            <a:pPr marL="457200" indent="-3365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</a:rPr>
              <a:t>Look at legal requirements as well as </a:t>
            </a:r>
            <a:r>
              <a:rPr lang="en-US" sz="2200" dirty="0" err="1">
                <a:solidFill>
                  <a:srgbClr val="000000"/>
                </a:solidFill>
              </a:rPr>
              <a:t>meterological</a:t>
            </a:r>
            <a:r>
              <a:rPr lang="en-US" sz="2200" dirty="0">
                <a:solidFill>
                  <a:srgbClr val="000000"/>
                </a:solidFill>
              </a:rPr>
              <a:t> data </a:t>
            </a:r>
            <a:r>
              <a:rPr lang="en-US" sz="2200" dirty="0">
                <a:solidFill>
                  <a:schemeClr val="dk1"/>
                </a:solidFill>
              </a:rPr>
              <a:t>(wind speeds, sunlight hours, etc.)</a:t>
            </a:r>
            <a:r>
              <a:rPr lang="en-US" sz="2200" dirty="0">
                <a:solidFill>
                  <a:srgbClr val="000000"/>
                </a:solidFill>
              </a:rPr>
              <a:t> and consisting infrastructure (high voltage lines)</a:t>
            </a:r>
          </a:p>
          <a:p>
            <a:pPr marL="457200" indent="-3365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</a:rPr>
              <a:t>Show these locations a map (Highlight the best locations with a </a:t>
            </a:r>
            <a:r>
              <a:rPr lang="en-US" sz="2200" dirty="0" err="1">
                <a:solidFill>
                  <a:srgbClr val="000000"/>
                </a:solidFill>
              </a:rPr>
              <a:t>colour</a:t>
            </a:r>
            <a:r>
              <a:rPr lang="en-US" sz="2200" dirty="0">
                <a:solidFill>
                  <a:srgbClr val="000000"/>
                </a:solidFill>
              </a:rPr>
              <a:t>-ranking)</a:t>
            </a:r>
          </a:p>
          <a:p>
            <a:pPr marL="457200" indent="-3365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</a:rPr>
              <a:t>Optional: Calculate the </a:t>
            </a:r>
            <a:r>
              <a:rPr lang="en-US" sz="2200" dirty="0" err="1">
                <a:solidFill>
                  <a:srgbClr val="000000"/>
                </a:solidFill>
              </a:rPr>
              <a:t>amout</a:t>
            </a:r>
            <a:r>
              <a:rPr lang="en-US" sz="2200" dirty="0">
                <a:solidFill>
                  <a:srgbClr val="000000"/>
                </a:solidFill>
              </a:rPr>
              <a:t> energy that can be produced at a specific location</a:t>
            </a:r>
          </a:p>
          <a:p>
            <a:pPr marL="457200" indent="-3365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700"/>
              <a:buFont typeface="Arial" panose="020B0604020202020204" pitchFamily="34" charset="0"/>
              <a:buChar char="●"/>
            </a:pPr>
            <a:r>
              <a:rPr lang="en-US" sz="2200" dirty="0">
                <a:solidFill>
                  <a:srgbClr val="000000"/>
                </a:solidFill>
              </a:rPr>
              <a:t>Optional: Calculate the break even-point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000000"/>
                </a:solidFill>
              </a:rPr>
              <a:t>→ Goal: Recommend ideal locations for solar or wind parks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24"/>
            <a:ext cx="10515600" cy="1325563"/>
          </a:xfrm>
        </p:spPr>
        <p:txBody>
          <a:bodyPr/>
          <a:lstStyle/>
          <a:p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Working </a:t>
            </a:r>
            <a:r>
              <a:rPr lang="de-DE" sz="4000" dirty="0" err="1">
                <a:latin typeface="Aharoni" panose="02010803020104030203" pitchFamily="2" charset="-79"/>
                <a:cs typeface="Aharoni" panose="02010803020104030203" pitchFamily="2" charset="-79"/>
              </a:rPr>
              <a:t>Steps</a:t>
            </a:r>
            <a:br>
              <a:rPr lang="de-DE" dirty="0"/>
            </a:br>
            <a:r>
              <a:rPr lang="de-DE" sz="2800" dirty="0" err="1">
                <a:solidFill>
                  <a:srgbClr val="FA1E5A"/>
                </a:solidFill>
                <a:latin typeface="+mn-lt"/>
              </a:rPr>
              <a:t>Overview</a:t>
            </a:r>
            <a:endParaRPr lang="de-DE" sz="2800" dirty="0">
              <a:solidFill>
                <a:srgbClr val="FA1E5A"/>
              </a:solidFill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0151" y="6468169"/>
            <a:ext cx="7562471" cy="390526"/>
          </a:xfrm>
        </p:spPr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110" y="6432923"/>
            <a:ext cx="2743200" cy="365125"/>
          </a:xfrm>
        </p:spPr>
        <p:txBody>
          <a:bodyPr/>
          <a:lstStyle/>
          <a:p>
            <a:fld id="{8F6B7E75-EB40-41B6-AF69-265A5D51A919}" type="slidenum">
              <a:rPr lang="de-DE" sz="1600" b="1" smtClean="0"/>
              <a:t>4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006A1E1D-5599-4906-89CF-A636FD5C81F8}"/>
              </a:ext>
            </a:extLst>
          </p:cNvPr>
          <p:cNvSpPr txBox="1">
            <a:spLocks/>
          </p:cNvSpPr>
          <p:nvPr/>
        </p:nvSpPr>
        <p:spPr>
          <a:xfrm>
            <a:off x="905914" y="3258672"/>
            <a:ext cx="1808409" cy="2288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7396C522-1E58-497B-8974-24FB0F6571CB}"/>
              </a:ext>
            </a:extLst>
          </p:cNvPr>
          <p:cNvGrpSpPr/>
          <p:nvPr/>
        </p:nvGrpSpPr>
        <p:grpSpPr>
          <a:xfrm>
            <a:off x="973290" y="1789289"/>
            <a:ext cx="1856534" cy="1447726"/>
            <a:chOff x="751912" y="1198214"/>
            <a:chExt cx="1387180" cy="1080294"/>
          </a:xfrm>
        </p:grpSpPr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39BE918E-7C6F-48EC-8547-C344C038A6CC}"/>
                </a:ext>
              </a:extLst>
            </p:cNvPr>
            <p:cNvSpPr/>
            <p:nvPr/>
          </p:nvSpPr>
          <p:spPr bwMode="auto">
            <a:xfrm rot="2700000">
              <a:off x="1910979" y="1637052"/>
              <a:ext cx="228113" cy="228113"/>
            </a:xfrm>
            <a:prstGeom prst="rect">
              <a:avLst/>
            </a:prstGeom>
            <a:solidFill>
              <a:srgbClr val="E1000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Tx/>
                <a:buNone/>
                <a:tabLst/>
              </a:pPr>
              <a:endParaRPr kumimoji="0" lang="en-US" b="0" i="0" u="none" strike="noStrike" cap="none" normalizeH="0" baseline="0">
                <a:ln>
                  <a:noFill/>
                </a:ln>
                <a:solidFill>
                  <a:srgbClr val="FF0056"/>
                </a:solidFill>
                <a:effectLst/>
                <a:latin typeface="+mn-lt"/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A26AC4ED-1091-4193-B98A-51DD64317939}"/>
                </a:ext>
              </a:extLst>
            </p:cNvPr>
            <p:cNvSpPr/>
            <p:nvPr/>
          </p:nvSpPr>
          <p:spPr bwMode="auto">
            <a:xfrm>
              <a:off x="751912" y="1198214"/>
              <a:ext cx="1297605" cy="10802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B4B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algn="tl" rotWithShape="0">
                <a:srgbClr val="5F6973">
                  <a:alpha val="40000"/>
                </a:srgbClr>
              </a:outerShdw>
            </a:effectLst>
          </p:spPr>
          <p:txBody>
            <a:bodyPr vert="horz" wrap="square" lIns="216000" tIns="540000" rIns="144000" bIns="4678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1</a:t>
              </a:r>
              <a:endParaRPr lang="en-US" dirty="0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4448D2D1-8E48-4D53-A21F-B04BE9D613AE}"/>
                </a:ext>
              </a:extLst>
            </p:cNvPr>
            <p:cNvSpPr/>
            <p:nvPr/>
          </p:nvSpPr>
          <p:spPr>
            <a:xfrm>
              <a:off x="855687" y="1315673"/>
              <a:ext cx="257515" cy="27550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buClr>
                  <a:schemeClr val="tx2"/>
                </a:buClr>
                <a:buSzPct val="120000"/>
              </a:pPr>
              <a:r>
                <a:rPr lang="en-US" sz="2399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399" b="1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endParaRPr lang="en-US" sz="3999" b="1" dirty="0">
                <a:solidFill>
                  <a:srgbClr val="FA1E5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C62F3A61-19A0-453E-979B-FF610D254F09}"/>
              </a:ext>
            </a:extLst>
          </p:cNvPr>
          <p:cNvSpPr txBox="1">
            <a:spLocks/>
          </p:cNvSpPr>
          <p:nvPr/>
        </p:nvSpPr>
        <p:spPr>
          <a:xfrm>
            <a:off x="2944690" y="3280329"/>
            <a:ext cx="1808409" cy="2288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49" name="Group 3">
            <a:extLst>
              <a:ext uri="{FF2B5EF4-FFF2-40B4-BE49-F238E27FC236}">
                <a16:creationId xmlns:a16="http://schemas.microsoft.com/office/drawing/2014/main" id="{57FCD5A2-148A-40B4-A6C4-2E33E2633A15}"/>
              </a:ext>
            </a:extLst>
          </p:cNvPr>
          <p:cNvGrpSpPr/>
          <p:nvPr/>
        </p:nvGrpSpPr>
        <p:grpSpPr>
          <a:xfrm>
            <a:off x="3012066" y="1810946"/>
            <a:ext cx="1856534" cy="1447726"/>
            <a:chOff x="751912" y="1198214"/>
            <a:chExt cx="1387180" cy="108029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5B5F6A33-EE74-4EB1-B97B-B0C403E92293}"/>
                </a:ext>
              </a:extLst>
            </p:cNvPr>
            <p:cNvSpPr/>
            <p:nvPr/>
          </p:nvSpPr>
          <p:spPr bwMode="auto">
            <a:xfrm rot="2700000">
              <a:off x="1910979" y="1637052"/>
              <a:ext cx="228113" cy="228113"/>
            </a:xfrm>
            <a:prstGeom prst="rect">
              <a:avLst/>
            </a:prstGeom>
            <a:solidFill>
              <a:srgbClr val="E1000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Tx/>
                <a:buNone/>
                <a:tabLst/>
              </a:pPr>
              <a:endParaRPr kumimoji="0" lang="en-US" b="0" i="0" u="none" strike="noStrike" cap="none" normalizeH="0" baseline="0">
                <a:ln>
                  <a:noFill/>
                </a:ln>
                <a:solidFill>
                  <a:srgbClr val="FF0056"/>
                </a:solidFill>
                <a:effectLst/>
                <a:latin typeface="+mn-lt"/>
              </a:endParaRPr>
            </a:p>
          </p:txBody>
        </p:sp>
        <p:sp>
          <p:nvSpPr>
            <p:cNvPr id="51" name="Rectangle 18">
              <a:extLst>
                <a:ext uri="{FF2B5EF4-FFF2-40B4-BE49-F238E27FC236}">
                  <a16:creationId xmlns:a16="http://schemas.microsoft.com/office/drawing/2014/main" id="{1714A5EC-3703-490F-A62C-2177B4B4F048}"/>
                </a:ext>
              </a:extLst>
            </p:cNvPr>
            <p:cNvSpPr/>
            <p:nvPr/>
          </p:nvSpPr>
          <p:spPr bwMode="auto">
            <a:xfrm>
              <a:off x="751912" y="1198214"/>
              <a:ext cx="1297605" cy="10802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B4B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algn="tl" rotWithShape="0">
                <a:srgbClr val="5F6973">
                  <a:alpha val="40000"/>
                </a:srgbClr>
              </a:outerShdw>
            </a:effectLst>
          </p:spPr>
          <p:txBody>
            <a:bodyPr vert="horz" wrap="square" lIns="216000" tIns="540000" rIns="144000" bIns="4678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2</a:t>
              </a:r>
              <a:endParaRPr lang="en-US" dirty="0"/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32BDF772-EB6A-4D30-B45E-AC65E52B2B8A}"/>
                </a:ext>
              </a:extLst>
            </p:cNvPr>
            <p:cNvSpPr/>
            <p:nvPr/>
          </p:nvSpPr>
          <p:spPr>
            <a:xfrm>
              <a:off x="855687" y="1315673"/>
              <a:ext cx="257515" cy="27550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buClr>
                  <a:schemeClr val="tx2"/>
                </a:buClr>
                <a:buSzPct val="120000"/>
              </a:pPr>
              <a:r>
                <a:rPr lang="en-US" sz="2399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399" b="1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endParaRPr lang="en-US" sz="3999" b="1" dirty="0">
                <a:solidFill>
                  <a:srgbClr val="FA1E5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BAB05AE4-25A1-488E-BE49-274A0D9BAC71}"/>
              </a:ext>
            </a:extLst>
          </p:cNvPr>
          <p:cNvSpPr txBox="1">
            <a:spLocks/>
          </p:cNvSpPr>
          <p:nvPr/>
        </p:nvSpPr>
        <p:spPr>
          <a:xfrm>
            <a:off x="4987848" y="3280329"/>
            <a:ext cx="1808409" cy="2288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3ADC1775-4DC5-42CF-9E6E-F1742E428608}"/>
              </a:ext>
            </a:extLst>
          </p:cNvPr>
          <p:cNvGrpSpPr/>
          <p:nvPr/>
        </p:nvGrpSpPr>
        <p:grpSpPr>
          <a:xfrm>
            <a:off x="5055224" y="1810946"/>
            <a:ext cx="1856534" cy="1447726"/>
            <a:chOff x="751912" y="1198214"/>
            <a:chExt cx="1387180" cy="1080294"/>
          </a:xfrm>
        </p:grpSpPr>
        <p:sp>
          <p:nvSpPr>
            <p:cNvPr id="55" name="Rectangle 1">
              <a:extLst>
                <a:ext uri="{FF2B5EF4-FFF2-40B4-BE49-F238E27FC236}">
                  <a16:creationId xmlns:a16="http://schemas.microsoft.com/office/drawing/2014/main" id="{753C3DBE-90BE-4361-864D-0678A6B8175C}"/>
                </a:ext>
              </a:extLst>
            </p:cNvPr>
            <p:cNvSpPr/>
            <p:nvPr/>
          </p:nvSpPr>
          <p:spPr bwMode="auto">
            <a:xfrm rot="2700000">
              <a:off x="1910979" y="1637052"/>
              <a:ext cx="228113" cy="228113"/>
            </a:xfrm>
            <a:prstGeom prst="rect">
              <a:avLst/>
            </a:prstGeom>
            <a:solidFill>
              <a:srgbClr val="E1000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Tx/>
                <a:buNone/>
                <a:tabLst/>
              </a:pPr>
              <a:endParaRPr kumimoji="0" lang="en-US" b="0" i="0" u="none" strike="noStrike" cap="none" normalizeH="0" baseline="0">
                <a:ln>
                  <a:noFill/>
                </a:ln>
                <a:solidFill>
                  <a:srgbClr val="FF0056"/>
                </a:solidFill>
                <a:effectLst/>
                <a:latin typeface="+mn-lt"/>
              </a:endParaRPr>
            </a:p>
          </p:txBody>
        </p: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6A81691A-1445-411E-8E1A-23DFCF079005}"/>
                </a:ext>
              </a:extLst>
            </p:cNvPr>
            <p:cNvSpPr/>
            <p:nvPr/>
          </p:nvSpPr>
          <p:spPr bwMode="auto">
            <a:xfrm>
              <a:off x="751912" y="1198214"/>
              <a:ext cx="1297605" cy="10802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B4B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algn="tl" rotWithShape="0">
                <a:srgbClr val="5F6973">
                  <a:alpha val="40000"/>
                </a:srgbClr>
              </a:outerShdw>
            </a:effectLst>
          </p:spPr>
          <p:txBody>
            <a:bodyPr vert="horz" wrap="square" lIns="216000" tIns="540000" rIns="144000" bIns="4678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3</a:t>
              </a:r>
              <a:endParaRPr lang="en-US" dirty="0"/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F50A5A03-150D-4E9D-9878-2DF76F4B28D1}"/>
                </a:ext>
              </a:extLst>
            </p:cNvPr>
            <p:cNvSpPr/>
            <p:nvPr/>
          </p:nvSpPr>
          <p:spPr>
            <a:xfrm>
              <a:off x="855687" y="1315673"/>
              <a:ext cx="257515" cy="27550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buClr>
                  <a:schemeClr val="tx2"/>
                </a:buClr>
                <a:buSzPct val="120000"/>
              </a:pPr>
              <a:r>
                <a:rPr lang="en-US" sz="2399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399" b="1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endParaRPr lang="en-US" sz="3999" b="1" dirty="0">
                <a:solidFill>
                  <a:srgbClr val="FA1E5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1E51C0FA-BE4F-4694-AFF2-AEBE414211FB}"/>
              </a:ext>
            </a:extLst>
          </p:cNvPr>
          <p:cNvSpPr txBox="1">
            <a:spLocks/>
          </p:cNvSpPr>
          <p:nvPr/>
        </p:nvSpPr>
        <p:spPr>
          <a:xfrm>
            <a:off x="7031006" y="3258672"/>
            <a:ext cx="1808409" cy="2288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56D6700E-8152-496D-A76D-A6B55B8278E6}"/>
              </a:ext>
            </a:extLst>
          </p:cNvPr>
          <p:cNvGrpSpPr/>
          <p:nvPr/>
        </p:nvGrpSpPr>
        <p:grpSpPr>
          <a:xfrm>
            <a:off x="7098382" y="1789289"/>
            <a:ext cx="1856534" cy="1447726"/>
            <a:chOff x="751912" y="1198214"/>
            <a:chExt cx="1387180" cy="1080294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09969A84-B292-4420-A613-79C1BB0CCE2B}"/>
                </a:ext>
              </a:extLst>
            </p:cNvPr>
            <p:cNvSpPr/>
            <p:nvPr/>
          </p:nvSpPr>
          <p:spPr bwMode="auto">
            <a:xfrm rot="2700000">
              <a:off x="1910979" y="1637052"/>
              <a:ext cx="228113" cy="228113"/>
            </a:xfrm>
            <a:prstGeom prst="rect">
              <a:avLst/>
            </a:prstGeom>
            <a:solidFill>
              <a:srgbClr val="E1000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Tx/>
                <a:buNone/>
                <a:tabLst/>
              </a:pPr>
              <a:endParaRPr kumimoji="0" lang="en-US" b="0" i="0" u="none" strike="noStrike" cap="none" normalizeH="0" baseline="0">
                <a:ln>
                  <a:noFill/>
                </a:ln>
                <a:solidFill>
                  <a:srgbClr val="FF0056"/>
                </a:solidFill>
                <a:effectLst/>
                <a:latin typeface="+mn-lt"/>
              </a:endParaRP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C81B8BEE-FF63-4755-ADA6-E2401672C252}"/>
                </a:ext>
              </a:extLst>
            </p:cNvPr>
            <p:cNvSpPr/>
            <p:nvPr/>
          </p:nvSpPr>
          <p:spPr bwMode="auto">
            <a:xfrm>
              <a:off x="751912" y="1198214"/>
              <a:ext cx="1297605" cy="10802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B4B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algn="tl" rotWithShape="0">
                <a:srgbClr val="5F6973">
                  <a:alpha val="40000"/>
                </a:srgbClr>
              </a:outerShdw>
            </a:effectLst>
          </p:spPr>
          <p:txBody>
            <a:bodyPr vert="horz" wrap="square" lIns="216000" tIns="540000" rIns="144000" bIns="4678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4</a:t>
              </a:r>
              <a:endParaRPr lang="en-US" dirty="0"/>
            </a:p>
          </p:txBody>
        </p:sp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B1342D27-6B0C-4B28-8963-7A3956B43E93}"/>
                </a:ext>
              </a:extLst>
            </p:cNvPr>
            <p:cNvSpPr/>
            <p:nvPr/>
          </p:nvSpPr>
          <p:spPr>
            <a:xfrm>
              <a:off x="855687" y="1315673"/>
              <a:ext cx="257515" cy="27550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buClr>
                  <a:schemeClr val="tx2"/>
                </a:buClr>
                <a:buSzPct val="120000"/>
              </a:pPr>
              <a:r>
                <a:rPr lang="en-US" sz="2399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399" b="1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endParaRPr lang="en-US" sz="3999" b="1" dirty="0">
                <a:solidFill>
                  <a:srgbClr val="FA1E5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Content Placeholder 3">
            <a:extLst>
              <a:ext uri="{FF2B5EF4-FFF2-40B4-BE49-F238E27FC236}">
                <a16:creationId xmlns:a16="http://schemas.microsoft.com/office/drawing/2014/main" id="{9574E6E8-CBBC-4E60-86C0-344B86065DF4}"/>
              </a:ext>
            </a:extLst>
          </p:cNvPr>
          <p:cNvSpPr txBox="1">
            <a:spLocks/>
          </p:cNvSpPr>
          <p:nvPr/>
        </p:nvSpPr>
        <p:spPr>
          <a:xfrm>
            <a:off x="9065400" y="3280329"/>
            <a:ext cx="1808409" cy="2288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r>
              <a:rPr lang="en-US" sz="1400" dirty="0" err="1"/>
              <a:t>TextTextText</a:t>
            </a:r>
            <a:endParaRPr lang="en-US" sz="1400" dirty="0"/>
          </a:p>
          <a:p>
            <a:pPr>
              <a:buClr>
                <a:srgbClr val="E1000F"/>
              </a:buClr>
            </a:pPr>
            <a:endParaRPr lang="en-US" sz="1200" dirty="0"/>
          </a:p>
          <a:p>
            <a:endParaRPr lang="en-US" sz="1200" dirty="0"/>
          </a:p>
        </p:txBody>
      </p:sp>
      <p:grpSp>
        <p:nvGrpSpPr>
          <p:cNvPr id="64" name="Group 3">
            <a:extLst>
              <a:ext uri="{FF2B5EF4-FFF2-40B4-BE49-F238E27FC236}">
                <a16:creationId xmlns:a16="http://schemas.microsoft.com/office/drawing/2014/main" id="{97A3BABA-2B2E-4030-AD11-140A6EE5100B}"/>
              </a:ext>
            </a:extLst>
          </p:cNvPr>
          <p:cNvGrpSpPr/>
          <p:nvPr/>
        </p:nvGrpSpPr>
        <p:grpSpPr>
          <a:xfrm>
            <a:off x="9132776" y="1810946"/>
            <a:ext cx="1736651" cy="1447726"/>
            <a:chOff x="751912" y="1198214"/>
            <a:chExt cx="1297605" cy="1080294"/>
          </a:xfrm>
        </p:grpSpPr>
        <p:sp>
          <p:nvSpPr>
            <p:cNvPr id="66" name="Rectangle 18">
              <a:extLst>
                <a:ext uri="{FF2B5EF4-FFF2-40B4-BE49-F238E27FC236}">
                  <a16:creationId xmlns:a16="http://schemas.microsoft.com/office/drawing/2014/main" id="{9B964B72-6AAD-45BD-A49F-697C9B81EFA9}"/>
                </a:ext>
              </a:extLst>
            </p:cNvPr>
            <p:cNvSpPr/>
            <p:nvPr/>
          </p:nvSpPr>
          <p:spPr bwMode="auto">
            <a:xfrm>
              <a:off x="751912" y="1198214"/>
              <a:ext cx="1297605" cy="108029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AFB4B9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01600" algn="tl" rotWithShape="0">
                <a:srgbClr val="5F6973">
                  <a:alpha val="40000"/>
                </a:srgbClr>
              </a:outerShdw>
            </a:effectLst>
          </p:spPr>
          <p:txBody>
            <a:bodyPr vert="horz" wrap="square" lIns="216000" tIns="540000" rIns="144000" bIns="4678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endPara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defTabSz="914126">
                <a:lnSpc>
                  <a:spcPts val="1600"/>
                </a:lnSpc>
                <a:buClr>
                  <a:schemeClr val="tx2"/>
                </a:buClr>
                <a:buSzPct val="120000"/>
              </a:pPr>
              <a:r>
                <a:rPr lang="en-US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Step 5</a:t>
              </a:r>
              <a:endParaRPr lang="en-US" dirty="0"/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6D151217-21B8-4A56-BE4B-CA12D6D78FE4}"/>
                </a:ext>
              </a:extLst>
            </p:cNvPr>
            <p:cNvSpPr/>
            <p:nvPr/>
          </p:nvSpPr>
          <p:spPr>
            <a:xfrm>
              <a:off x="855687" y="1315673"/>
              <a:ext cx="257515" cy="275500"/>
            </a:xfrm>
            <a:prstGeom prst="rect">
              <a:avLst/>
            </a:prstGeom>
          </p:spPr>
          <p:txBody>
            <a:bodyPr wrap="none" lIns="0" tIns="0" rIns="0" bIns="0" anchor="t">
              <a:spAutoFit/>
            </a:bodyPr>
            <a:lstStyle/>
            <a:p>
              <a:pPr>
                <a:buClr>
                  <a:schemeClr val="tx2"/>
                </a:buClr>
                <a:buSzPct val="120000"/>
              </a:pPr>
              <a:r>
                <a:rPr lang="en-US" sz="2399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399" b="1" dirty="0">
                  <a:solidFill>
                    <a:srgbClr val="FA1E5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endParaRPr lang="en-US" sz="3999" b="1" dirty="0">
                <a:solidFill>
                  <a:srgbClr val="FA1E5A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69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24"/>
            <a:ext cx="10515600" cy="1325563"/>
          </a:xfrm>
        </p:spPr>
        <p:txBody>
          <a:bodyPr/>
          <a:lstStyle/>
          <a:p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Headline</a:t>
            </a:r>
            <a:br>
              <a:rPr lang="de-DE" dirty="0"/>
            </a:br>
            <a:r>
              <a:rPr lang="de-DE" sz="2800" dirty="0">
                <a:solidFill>
                  <a:srgbClr val="FA1E5A"/>
                </a:solidFill>
                <a:latin typeface="+mn-lt"/>
              </a:rPr>
              <a:t>Second Headline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0151" y="6468169"/>
            <a:ext cx="7562471" cy="390526"/>
          </a:xfrm>
        </p:spPr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110" y="6432923"/>
            <a:ext cx="2743200" cy="365125"/>
          </a:xfrm>
        </p:spPr>
        <p:txBody>
          <a:bodyPr/>
          <a:lstStyle/>
          <a:p>
            <a:fld id="{8F6B7E75-EB40-41B6-AF69-265A5D51A919}" type="slidenum">
              <a:rPr lang="de-DE" sz="1600" b="1" smtClean="0"/>
              <a:t>5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81CE8B4-966E-4F3B-B0DE-7010616413C6}"/>
              </a:ext>
            </a:extLst>
          </p:cNvPr>
          <p:cNvSpPr txBox="1"/>
          <p:nvPr/>
        </p:nvSpPr>
        <p:spPr>
          <a:xfrm>
            <a:off x="2724912" y="3248906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dirty="0">
              <a:solidFill>
                <a:srgbClr val="212529"/>
              </a:solidFill>
              <a:effectLst/>
              <a:latin typeface="Livvic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89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24"/>
            <a:ext cx="10515600" cy="1325563"/>
          </a:xfrm>
        </p:spPr>
        <p:txBody>
          <a:bodyPr/>
          <a:lstStyle/>
          <a:p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Headline</a:t>
            </a:r>
            <a:br>
              <a:rPr lang="de-DE" dirty="0"/>
            </a:br>
            <a:r>
              <a:rPr lang="de-DE" sz="2800" dirty="0">
                <a:solidFill>
                  <a:srgbClr val="FA1E5A"/>
                </a:solidFill>
                <a:latin typeface="+mn-lt"/>
              </a:rPr>
              <a:t>Second Headline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0151" y="6468169"/>
            <a:ext cx="7562471" cy="390526"/>
          </a:xfrm>
        </p:spPr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110" y="6432923"/>
            <a:ext cx="2743200" cy="365125"/>
          </a:xfrm>
        </p:spPr>
        <p:txBody>
          <a:bodyPr/>
          <a:lstStyle/>
          <a:p>
            <a:fld id="{8F6B7E75-EB40-41B6-AF69-265A5D51A919}" type="slidenum">
              <a:rPr lang="de-DE" sz="1600" b="1" smtClean="0"/>
              <a:t>6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81CE8B4-966E-4F3B-B0DE-7010616413C6}"/>
              </a:ext>
            </a:extLst>
          </p:cNvPr>
          <p:cNvSpPr txBox="1"/>
          <p:nvPr/>
        </p:nvSpPr>
        <p:spPr>
          <a:xfrm>
            <a:off x="2724912" y="3248906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dirty="0">
              <a:solidFill>
                <a:srgbClr val="212529"/>
              </a:solidFill>
              <a:effectLst/>
              <a:latin typeface="Livvic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84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24"/>
            <a:ext cx="10515600" cy="1325563"/>
          </a:xfrm>
        </p:spPr>
        <p:txBody>
          <a:bodyPr/>
          <a:lstStyle/>
          <a:p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Headline</a:t>
            </a:r>
            <a:br>
              <a:rPr lang="de-DE" dirty="0"/>
            </a:br>
            <a:r>
              <a:rPr lang="de-DE" sz="2800" dirty="0">
                <a:solidFill>
                  <a:srgbClr val="FA1E5A"/>
                </a:solidFill>
                <a:latin typeface="+mn-lt"/>
              </a:rPr>
              <a:t>Second Headline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0151" y="6468169"/>
            <a:ext cx="7562471" cy="390526"/>
          </a:xfrm>
        </p:spPr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110" y="6432923"/>
            <a:ext cx="2743200" cy="365125"/>
          </a:xfrm>
        </p:spPr>
        <p:txBody>
          <a:bodyPr/>
          <a:lstStyle/>
          <a:p>
            <a:fld id="{8F6B7E75-EB40-41B6-AF69-265A5D51A919}" type="slidenum">
              <a:rPr lang="de-DE" sz="1600" b="1" smtClean="0"/>
              <a:t>7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81CE8B4-966E-4F3B-B0DE-7010616413C6}"/>
              </a:ext>
            </a:extLst>
          </p:cNvPr>
          <p:cNvSpPr txBox="1"/>
          <p:nvPr/>
        </p:nvSpPr>
        <p:spPr>
          <a:xfrm>
            <a:off x="2724912" y="3248906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dirty="0">
              <a:solidFill>
                <a:srgbClr val="212529"/>
              </a:solidFill>
              <a:effectLst/>
              <a:latin typeface="Livvic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BB53-4662-4F22-8AB3-A132E14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8024"/>
            <a:ext cx="10515600" cy="1325563"/>
          </a:xfrm>
        </p:spPr>
        <p:txBody>
          <a:bodyPr/>
          <a:lstStyle/>
          <a:p>
            <a:r>
              <a:rPr lang="de-DE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Headline</a:t>
            </a:r>
            <a:br>
              <a:rPr lang="de-DE" dirty="0"/>
            </a:br>
            <a:r>
              <a:rPr lang="de-DE" sz="2800" dirty="0">
                <a:solidFill>
                  <a:srgbClr val="FA1E5A"/>
                </a:solidFill>
                <a:latin typeface="+mn-lt"/>
              </a:rPr>
              <a:t>Second Headline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22420-E787-4B02-A8D8-77CA542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30151" y="6468169"/>
            <a:ext cx="7562471" cy="390526"/>
          </a:xfrm>
        </p:spPr>
        <p:txBody>
          <a:bodyPr/>
          <a:lstStyle/>
          <a:p>
            <a:r>
              <a:rPr lang="de-DE" b="1" dirty="0"/>
              <a:t>Green Energy Locations | L. Kögel, S. Maibach, G. Sacher, S. Schad, L. M. Schiffers |  25.09.2021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D7472-5158-434C-812F-5F9E56A0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110" y="6432923"/>
            <a:ext cx="2743200" cy="365125"/>
          </a:xfrm>
        </p:spPr>
        <p:txBody>
          <a:bodyPr/>
          <a:lstStyle/>
          <a:p>
            <a:fld id="{8F6B7E75-EB40-41B6-AF69-265A5D51A919}" type="slidenum">
              <a:rPr lang="de-DE" sz="1600" b="1" smtClean="0"/>
              <a:t>8</a:t>
            </a:fld>
            <a:endParaRPr lang="de-DE" sz="16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B356C38-4604-4FB9-ADD1-7EDF521C159C}"/>
              </a:ext>
            </a:extLst>
          </p:cNvPr>
          <p:cNvGrpSpPr/>
          <p:nvPr/>
        </p:nvGrpSpPr>
        <p:grpSpPr>
          <a:xfrm>
            <a:off x="10791608" y="177800"/>
            <a:ext cx="1124383" cy="597799"/>
            <a:chOff x="9270274" y="5155038"/>
            <a:chExt cx="953367" cy="519321"/>
          </a:xfrm>
        </p:grpSpPr>
        <p:pic>
          <p:nvPicPr>
            <p:cNvPr id="7" name="Picture 2" descr="TechLabs - We Build. Digital. Shapers.">
              <a:extLst>
                <a:ext uri="{FF2B5EF4-FFF2-40B4-BE49-F238E27FC236}">
                  <a16:creationId xmlns:a16="http://schemas.microsoft.com/office/drawing/2014/main" id="{F824AA1F-CD1D-4623-BDDA-A0E7C6717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9964" b="8072"/>
            <a:stretch/>
          </p:blipFill>
          <p:spPr bwMode="auto">
            <a:xfrm>
              <a:off x="9763458" y="5155038"/>
              <a:ext cx="460183" cy="51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70A02F96-C074-4A63-BF29-565BAC4E4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274" y="5214176"/>
              <a:ext cx="460183" cy="460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49487C0A-6E81-40D7-BF65-F43699DC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6398491"/>
            <a:ext cx="1239165" cy="39619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81CE8B4-966E-4F3B-B0DE-7010616413C6}"/>
              </a:ext>
            </a:extLst>
          </p:cNvPr>
          <p:cNvSpPr txBox="1"/>
          <p:nvPr/>
        </p:nvSpPr>
        <p:spPr>
          <a:xfrm>
            <a:off x="2724912" y="3248906"/>
            <a:ext cx="630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DE" b="0" i="0" dirty="0">
              <a:solidFill>
                <a:srgbClr val="212529"/>
              </a:solidFill>
              <a:effectLst/>
              <a:latin typeface="Livvic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80C07DE-5C21-4285-B0EF-C9DA98864069}"/>
              </a:ext>
            </a:extLst>
          </p:cNvPr>
          <p:cNvSpPr/>
          <p:nvPr/>
        </p:nvSpPr>
        <p:spPr>
          <a:xfrm rot="5400000" flipV="1">
            <a:off x="5095" y="754904"/>
            <a:ext cx="988565" cy="80235"/>
          </a:xfrm>
          <a:prstGeom prst="rect">
            <a:avLst/>
          </a:prstGeom>
          <a:solidFill>
            <a:srgbClr val="FA1E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3E7271-7ECA-46AB-AF9B-CD0E005AF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407" y="2149364"/>
            <a:ext cx="3897692" cy="2771133"/>
          </a:xfrm>
          <a:prstGeom prst="rect">
            <a:avLst/>
          </a:prstGeom>
        </p:spPr>
      </p:pic>
      <p:pic>
        <p:nvPicPr>
          <p:cNvPr id="12" name="Grafik 11" descr="Sonne Silhouette">
            <a:extLst>
              <a:ext uri="{FF2B5EF4-FFF2-40B4-BE49-F238E27FC236}">
                <a16:creationId xmlns:a16="http://schemas.microsoft.com/office/drawing/2014/main" id="{D1AF403E-2E2A-4301-98ED-D285FACE6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8932" y="1300555"/>
            <a:ext cx="1630680" cy="1630680"/>
          </a:xfrm>
          <a:prstGeom prst="rect">
            <a:avLst/>
          </a:prstGeom>
        </p:spPr>
      </p:pic>
      <p:pic>
        <p:nvPicPr>
          <p:cNvPr id="13" name="Grafik 12" descr="Windkraftanlagen Silhouette">
            <a:extLst>
              <a:ext uri="{FF2B5EF4-FFF2-40B4-BE49-F238E27FC236}">
                <a16:creationId xmlns:a16="http://schemas.microsoft.com/office/drawing/2014/main" id="{D4CE87F2-C9B1-4E20-8693-4331AD0F2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55515" y="3480190"/>
            <a:ext cx="1475085" cy="1475085"/>
          </a:xfrm>
          <a:prstGeom prst="rect">
            <a:avLst/>
          </a:prstGeom>
        </p:spPr>
      </p:pic>
      <p:pic>
        <p:nvPicPr>
          <p:cNvPr id="4" name="Grafik 3" descr="Sonne mit einfarbiger Füllung">
            <a:extLst>
              <a:ext uri="{FF2B5EF4-FFF2-40B4-BE49-F238E27FC236}">
                <a16:creationId xmlns:a16="http://schemas.microsoft.com/office/drawing/2014/main" id="{55171FDE-BCC1-4E20-880E-B5E91E7A4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1374" y="3339856"/>
            <a:ext cx="1357813" cy="1357813"/>
          </a:xfrm>
          <a:prstGeom prst="rect">
            <a:avLst/>
          </a:prstGeom>
        </p:spPr>
      </p:pic>
      <p:pic>
        <p:nvPicPr>
          <p:cNvPr id="16" name="Grafik 15" descr="Windkraftanlagen mit einfarbiger Füllung">
            <a:extLst>
              <a:ext uri="{FF2B5EF4-FFF2-40B4-BE49-F238E27FC236}">
                <a16:creationId xmlns:a16="http://schemas.microsoft.com/office/drawing/2014/main" id="{F7A402B6-7FDA-4FEA-8A4E-F7B30487A5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42789" y="1602880"/>
            <a:ext cx="1179061" cy="11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6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Breitbild</PresentationFormat>
  <Paragraphs>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Livvic</vt:lpstr>
      <vt:lpstr>Segoe UI</vt:lpstr>
      <vt:lpstr>Office</vt:lpstr>
      <vt:lpstr>PowerPoint-Präsentation</vt:lpstr>
      <vt:lpstr>PowerPoint-Präsentation</vt:lpstr>
      <vt:lpstr>Introduction Project Pitch Ideas</vt:lpstr>
      <vt:lpstr>Working Steps Overview</vt:lpstr>
      <vt:lpstr>First Headline Second Headline</vt:lpstr>
      <vt:lpstr>First Headline Second Headline</vt:lpstr>
      <vt:lpstr>First Headline Second Headline</vt:lpstr>
      <vt:lpstr>First Headline Second Headline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Koegel</dc:creator>
  <cp:lastModifiedBy>Lena Kögel</cp:lastModifiedBy>
  <cp:revision>1</cp:revision>
  <dcterms:created xsi:type="dcterms:W3CDTF">2021-09-02T13:41:33Z</dcterms:created>
  <dcterms:modified xsi:type="dcterms:W3CDTF">2021-09-15T07:17:47Z</dcterms:modified>
</cp:coreProperties>
</file>