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sldIdLst>
    <p:sldId id="414" r:id="rId2"/>
    <p:sldId id="415" r:id="rId3"/>
    <p:sldId id="416" r:id="rId4"/>
    <p:sldId id="417" r:id="rId5"/>
    <p:sldId id="418" r:id="rId6"/>
    <p:sldId id="419" r:id="rId7"/>
    <p:sldId id="420" r:id="rId8"/>
    <p:sldId id="421" r:id="rId9"/>
    <p:sldId id="422" r:id="rId10"/>
    <p:sldId id="423" r:id="rId11"/>
    <p:sldId id="424" r:id="rId12"/>
    <p:sldId id="413" r:id="rId13"/>
    <p:sldId id="256" r:id="rId14"/>
    <p:sldId id="359" r:id="rId15"/>
    <p:sldId id="257" r:id="rId16"/>
    <p:sldId id="360" r:id="rId17"/>
    <p:sldId id="293" r:id="rId18"/>
    <p:sldId id="296" r:id="rId19"/>
    <p:sldId id="297" r:id="rId20"/>
    <p:sldId id="298" r:id="rId21"/>
    <p:sldId id="365" r:id="rId22"/>
    <p:sldId id="366" r:id="rId23"/>
    <p:sldId id="367" r:id="rId24"/>
    <p:sldId id="369" r:id="rId25"/>
    <p:sldId id="427" r:id="rId26"/>
    <p:sldId id="299" r:id="rId27"/>
    <p:sldId id="300" r:id="rId28"/>
    <p:sldId id="301" r:id="rId29"/>
    <p:sldId id="302" r:id="rId30"/>
    <p:sldId id="303" r:id="rId31"/>
    <p:sldId id="371" r:id="rId32"/>
    <p:sldId id="397" r:id="rId33"/>
    <p:sldId id="398" r:id="rId34"/>
    <p:sldId id="399" r:id="rId35"/>
    <p:sldId id="400" r:id="rId36"/>
    <p:sldId id="309" r:id="rId37"/>
    <p:sldId id="310" r:id="rId38"/>
    <p:sldId id="376" r:id="rId39"/>
    <p:sldId id="377" r:id="rId40"/>
    <p:sldId id="401" r:id="rId41"/>
    <p:sldId id="402" r:id="rId42"/>
    <p:sldId id="425" r:id="rId43"/>
    <p:sldId id="426" r:id="rId44"/>
    <p:sldId id="403" r:id="rId45"/>
    <p:sldId id="404" r:id="rId46"/>
    <p:sldId id="405" r:id="rId47"/>
    <p:sldId id="406" r:id="rId48"/>
    <p:sldId id="407" r:id="rId49"/>
    <p:sldId id="408" r:id="rId50"/>
    <p:sldId id="409" r:id="rId51"/>
    <p:sldId id="428" r:id="rId52"/>
    <p:sldId id="429" r:id="rId53"/>
    <p:sldId id="430" r:id="rId54"/>
    <p:sldId id="328" r:id="rId55"/>
    <p:sldId id="357" r:id="rId56"/>
    <p:sldId id="412" r:id="rId57"/>
    <p:sldId id="258" r:id="rId58"/>
    <p:sldId id="362" r:id="rId59"/>
    <p:sldId id="259" r:id="rId60"/>
    <p:sldId id="363" r:id="rId61"/>
    <p:sldId id="260" r:id="rId62"/>
    <p:sldId id="261" r:id="rId63"/>
    <p:sldId id="262" r:id="rId64"/>
    <p:sldId id="263" r:id="rId65"/>
    <p:sldId id="264" r:id="rId66"/>
    <p:sldId id="265" r:id="rId67"/>
    <p:sldId id="374" r:id="rId68"/>
    <p:sldId id="266" r:id="rId69"/>
    <p:sldId id="267" r:id="rId70"/>
    <p:sldId id="268" r:id="rId71"/>
    <p:sldId id="269" r:id="rId72"/>
    <p:sldId id="358" r:id="rId73"/>
    <p:sldId id="389" r:id="rId74"/>
    <p:sldId id="390" r:id="rId75"/>
    <p:sldId id="388" r:id="rId76"/>
    <p:sldId id="391" r:id="rId77"/>
    <p:sldId id="364" r:id="rId78"/>
    <p:sldId id="393" r:id="rId79"/>
    <p:sldId id="394" r:id="rId80"/>
    <p:sldId id="395" r:id="rId81"/>
    <p:sldId id="396" r:id="rId82"/>
    <p:sldId id="392" r:id="rId83"/>
    <p:sldId id="270" r:id="rId84"/>
    <p:sldId id="271" r:id="rId85"/>
    <p:sldId id="272" r:id="rId86"/>
    <p:sldId id="273" r:id="rId87"/>
    <p:sldId id="274" r:id="rId88"/>
    <p:sldId id="275" r:id="rId89"/>
    <p:sldId id="276" r:id="rId90"/>
    <p:sldId id="277" r:id="rId91"/>
    <p:sldId id="278" r:id="rId92"/>
    <p:sldId id="279" r:id="rId93"/>
    <p:sldId id="280" r:id="rId94"/>
    <p:sldId id="411" r:id="rId95"/>
    <p:sldId id="316" r:id="rId96"/>
    <p:sldId id="326"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552" y="54"/>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C0A33B-BEAF-44F5-B1C9-E6742B45F60D}" type="datetimeFigureOut">
              <a:rPr lang="en-GB" smtClean="0"/>
              <a:pPr/>
              <a:t>21/07/2021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D45602-56AF-4118-9DB2-B60AF777E13C}" type="slidenum">
              <a:rPr lang="en-GB" smtClean="0"/>
              <a:pPr/>
              <a:t>‹#›</a:t>
            </a:fld>
            <a:endParaRPr lang="en-GB"/>
          </a:p>
        </p:txBody>
      </p:sp>
    </p:spTree>
    <p:extLst>
      <p:ext uri="{BB962C8B-B14F-4D97-AF65-F5344CB8AC3E}">
        <p14:creationId xmlns:p14="http://schemas.microsoft.com/office/powerpoint/2010/main" val="1677774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a:xfrm>
            <a:off x="685800" y="1143000"/>
            <a:ext cx="5486400" cy="3086100"/>
          </a:xfrm>
          <a:ln/>
        </p:spPr>
      </p:sp>
      <p:sp>
        <p:nvSpPr>
          <p:cNvPr id="5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5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37CD1B5A-EBA7-417C-AA85-309CFCDE2653}" type="slidenum">
              <a:rPr lang="en-US" smtClean="0">
                <a:latin typeface="Arial" panose="020B0604020202020204" pitchFamily="34" charset="0"/>
              </a:rPr>
              <a:pPr/>
              <a:t>17</a:t>
            </a:fld>
            <a:endParaRPr lang="en-US">
              <a:latin typeface="Arial" panose="020B0604020202020204" pitchFamily="34" charset="0"/>
            </a:endParaRPr>
          </a:p>
        </p:txBody>
      </p:sp>
    </p:spTree>
    <p:extLst>
      <p:ext uri="{BB962C8B-B14F-4D97-AF65-F5344CB8AC3E}">
        <p14:creationId xmlns:p14="http://schemas.microsoft.com/office/powerpoint/2010/main" val="2698471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5D45602-56AF-4118-9DB2-B60AF777E13C}" type="slidenum">
              <a:rPr lang="en-GB" smtClean="0"/>
              <a:pPr/>
              <a:t>40</a:t>
            </a:fld>
            <a:endParaRPr lang="en-GB"/>
          </a:p>
        </p:txBody>
      </p:sp>
    </p:spTree>
    <p:extLst>
      <p:ext uri="{BB962C8B-B14F-4D97-AF65-F5344CB8AC3E}">
        <p14:creationId xmlns:p14="http://schemas.microsoft.com/office/powerpoint/2010/main" val="1491473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685800" y="1143000"/>
            <a:ext cx="5486400" cy="3086100"/>
          </a:xfrm>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EE2016AD-10BB-4BCE-9D28-9176079370E3}" type="slidenum">
              <a:rPr lang="en-US" smtClean="0">
                <a:latin typeface="Arial" panose="020B0604020202020204" pitchFamily="34" charset="0"/>
              </a:rPr>
              <a:pPr/>
              <a:t>54</a:t>
            </a:fld>
            <a:endParaRPr lang="en-US">
              <a:latin typeface="Arial" panose="020B0604020202020204" pitchFamily="34" charset="0"/>
            </a:endParaRPr>
          </a:p>
        </p:txBody>
      </p:sp>
    </p:spTree>
    <p:extLst>
      <p:ext uri="{BB962C8B-B14F-4D97-AF65-F5344CB8AC3E}">
        <p14:creationId xmlns:p14="http://schemas.microsoft.com/office/powerpoint/2010/main" val="4247890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xfrm>
            <a:off x="685800" y="1143000"/>
            <a:ext cx="5486400" cy="3086100"/>
          </a:xfrm>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4CE042A0-6B91-449B-8ADA-B15446216BDD}" type="slidenum">
              <a:rPr lang="en-US" smtClean="0">
                <a:latin typeface="Arial" panose="020B0604020202020204" pitchFamily="34" charset="0"/>
              </a:rPr>
              <a:pPr/>
              <a:t>18</a:t>
            </a:fld>
            <a:endParaRPr lang="en-US">
              <a:latin typeface="Arial" panose="020B0604020202020204" pitchFamily="34" charset="0"/>
            </a:endParaRPr>
          </a:p>
        </p:txBody>
      </p:sp>
    </p:spTree>
    <p:extLst>
      <p:ext uri="{BB962C8B-B14F-4D97-AF65-F5344CB8AC3E}">
        <p14:creationId xmlns:p14="http://schemas.microsoft.com/office/powerpoint/2010/main" val="3202897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xfrm>
            <a:off x="685800" y="1143000"/>
            <a:ext cx="5486400" cy="3086100"/>
          </a:xfrm>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8529EA9F-6CAA-4511-8FBE-EA24085D0158}" type="slidenum">
              <a:rPr lang="en-US" smtClean="0">
                <a:latin typeface="Arial" panose="020B0604020202020204" pitchFamily="34" charset="0"/>
              </a:rPr>
              <a:pPr/>
              <a:t>19</a:t>
            </a:fld>
            <a:endParaRPr lang="en-US">
              <a:latin typeface="Arial" panose="020B0604020202020204" pitchFamily="34" charset="0"/>
            </a:endParaRPr>
          </a:p>
        </p:txBody>
      </p:sp>
    </p:spTree>
    <p:extLst>
      <p:ext uri="{BB962C8B-B14F-4D97-AF65-F5344CB8AC3E}">
        <p14:creationId xmlns:p14="http://schemas.microsoft.com/office/powerpoint/2010/main" val="135123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xfrm>
            <a:off x="685800" y="1143000"/>
            <a:ext cx="5486400" cy="3086100"/>
          </a:xfrm>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5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E117189F-5ACE-4D8E-8D73-047B0F8ACC53}" type="slidenum">
              <a:rPr lang="en-US" smtClean="0">
                <a:latin typeface="Arial" panose="020B0604020202020204" pitchFamily="34" charset="0"/>
              </a:rPr>
              <a:pPr/>
              <a:t>20</a:t>
            </a:fld>
            <a:endParaRPr lang="en-US">
              <a:latin typeface="Arial" panose="020B0604020202020204" pitchFamily="34" charset="0"/>
            </a:endParaRPr>
          </a:p>
        </p:txBody>
      </p:sp>
    </p:spTree>
    <p:extLst>
      <p:ext uri="{BB962C8B-B14F-4D97-AF65-F5344CB8AC3E}">
        <p14:creationId xmlns:p14="http://schemas.microsoft.com/office/powerpoint/2010/main" val="3387116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xfrm>
            <a:off x="685800" y="1143000"/>
            <a:ext cx="5486400" cy="3086100"/>
          </a:xfrm>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70EE146D-AD12-470C-8543-FA39EFE87C90}" type="slidenum">
              <a:rPr lang="en-US" smtClean="0">
                <a:latin typeface="Arial" panose="020B0604020202020204" pitchFamily="34" charset="0"/>
              </a:rPr>
              <a:pPr/>
              <a:t>26</a:t>
            </a:fld>
            <a:endParaRPr lang="en-US">
              <a:latin typeface="Arial" panose="020B0604020202020204" pitchFamily="34" charset="0"/>
            </a:endParaRPr>
          </a:p>
        </p:txBody>
      </p:sp>
    </p:spTree>
    <p:extLst>
      <p:ext uri="{BB962C8B-B14F-4D97-AF65-F5344CB8AC3E}">
        <p14:creationId xmlns:p14="http://schemas.microsoft.com/office/powerpoint/2010/main" val="2751293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xfrm>
            <a:off x="685800" y="1143000"/>
            <a:ext cx="5486400" cy="3086100"/>
          </a:xfrm>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DCB7BE6B-1F43-462F-AAC7-CD60E78BBB2D}" type="slidenum">
              <a:rPr lang="en-US" smtClean="0">
                <a:latin typeface="Arial" panose="020B0604020202020204" pitchFamily="34" charset="0"/>
              </a:rPr>
              <a:pPr/>
              <a:t>27</a:t>
            </a:fld>
            <a:endParaRPr lang="en-US">
              <a:latin typeface="Arial" panose="020B0604020202020204" pitchFamily="34" charset="0"/>
            </a:endParaRPr>
          </a:p>
        </p:txBody>
      </p:sp>
    </p:spTree>
    <p:extLst>
      <p:ext uri="{BB962C8B-B14F-4D97-AF65-F5344CB8AC3E}">
        <p14:creationId xmlns:p14="http://schemas.microsoft.com/office/powerpoint/2010/main" val="1378601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xfrm>
            <a:off x="685800" y="1143000"/>
            <a:ext cx="5486400" cy="3086100"/>
          </a:xfrm>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BCB996AD-240A-42B8-BAC4-E7BED1D4734E}" type="slidenum">
              <a:rPr lang="en-US" smtClean="0">
                <a:latin typeface="Arial" panose="020B0604020202020204" pitchFamily="34" charset="0"/>
              </a:rPr>
              <a:pPr/>
              <a:t>28</a:t>
            </a:fld>
            <a:endParaRPr lang="en-US">
              <a:latin typeface="Arial" panose="020B0604020202020204" pitchFamily="34" charset="0"/>
            </a:endParaRPr>
          </a:p>
        </p:txBody>
      </p:sp>
    </p:spTree>
    <p:extLst>
      <p:ext uri="{BB962C8B-B14F-4D97-AF65-F5344CB8AC3E}">
        <p14:creationId xmlns:p14="http://schemas.microsoft.com/office/powerpoint/2010/main" val="4137787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685800" y="1143000"/>
            <a:ext cx="5486400" cy="30861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2C052CB9-A39E-42F9-AC6C-B9C050ADBDA1}" type="slidenum">
              <a:rPr lang="en-US" smtClean="0">
                <a:latin typeface="Arial" panose="020B0604020202020204" pitchFamily="34" charset="0"/>
              </a:rPr>
              <a:pPr/>
              <a:t>29</a:t>
            </a:fld>
            <a:endParaRPr lang="en-US">
              <a:latin typeface="Arial" panose="020B0604020202020204" pitchFamily="34" charset="0"/>
            </a:endParaRPr>
          </a:p>
        </p:txBody>
      </p:sp>
    </p:spTree>
    <p:extLst>
      <p:ext uri="{BB962C8B-B14F-4D97-AF65-F5344CB8AC3E}">
        <p14:creationId xmlns:p14="http://schemas.microsoft.com/office/powerpoint/2010/main" val="2771809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685800" y="1143000"/>
            <a:ext cx="5486400" cy="3086100"/>
          </a:xfrm>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BEFF331C-67A7-465C-AE3D-4B7B412ACD6D}" type="slidenum">
              <a:rPr lang="en-US" smtClean="0">
                <a:latin typeface="Arial" panose="020B0604020202020204" pitchFamily="34" charset="0"/>
              </a:rPr>
              <a:pPr/>
              <a:t>30</a:t>
            </a:fld>
            <a:endParaRPr lang="en-US">
              <a:latin typeface="Arial" panose="020B0604020202020204" pitchFamily="34" charset="0"/>
            </a:endParaRPr>
          </a:p>
        </p:txBody>
      </p:sp>
    </p:spTree>
    <p:extLst>
      <p:ext uri="{BB962C8B-B14F-4D97-AF65-F5344CB8AC3E}">
        <p14:creationId xmlns:p14="http://schemas.microsoft.com/office/powerpoint/2010/main" val="1507674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B6694D1-1A7D-4B06-A77A-0E1D7674E233}" type="datetime1">
              <a:rPr lang="en-US" smtClean="0"/>
              <a:pPr/>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27B00-F19D-4A6D-889F-A6ACC913AB3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6DCF76-00BD-49D8-84B7-4B06CBFD20CE}" type="datetime1">
              <a:rPr lang="en-US" smtClean="0"/>
              <a:pPr/>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27B00-F19D-4A6D-889F-A6ACC913AB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DC07BE-56E8-41B0-BC8C-41DD5614BC76}" type="datetime1">
              <a:rPr lang="en-US" smtClean="0"/>
              <a:pPr/>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27B00-F19D-4A6D-889F-A6ACC913AB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5E1B6F-9C98-492A-B9E5-374AAE6EADBA}" type="datetime1">
              <a:rPr lang="en-US" smtClean="0"/>
              <a:pPr/>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27B00-F19D-4A6D-889F-A6ACC913AB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773844-855C-4D72-8111-10D2F543F885}" type="datetime1">
              <a:rPr lang="en-US" smtClean="0"/>
              <a:pPr/>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27B00-F19D-4A6D-889F-A6ACC913AB3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D48685-E764-46C0-A645-19D92AEE252D}" type="datetime1">
              <a:rPr lang="en-US" smtClean="0"/>
              <a:pPr/>
              <a:t>7/21/2021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C27B00-F19D-4A6D-889F-A6ACC913AB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325A6E-E7DC-4C58-87A4-F61F30C6AE82}" type="datetime1">
              <a:rPr lang="en-US" smtClean="0"/>
              <a:pPr/>
              <a:t>7/21/2021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C27B00-F19D-4A6D-889F-A6ACC913AB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EA4894-0B62-4DD8-A6EA-B43E466E2223}" type="datetime1">
              <a:rPr lang="en-US" smtClean="0"/>
              <a:pPr/>
              <a:t>7/21/2021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C27B00-F19D-4A6D-889F-A6ACC913AB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93C605-40A0-4CEA-9C9F-57B861E81049}" type="datetime1">
              <a:rPr lang="en-US" smtClean="0"/>
              <a:pPr/>
              <a:t>7/21/2021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C27B00-F19D-4A6D-889F-A6ACC913AB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B0FE60-E971-40B8-94DF-1655A832593E}" type="datetime1">
              <a:rPr lang="en-US" smtClean="0"/>
              <a:pPr/>
              <a:t>7/21/2021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C27B00-F19D-4A6D-889F-A6ACC913AB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4BC2BD-94C5-43C7-94DA-BDFB9FF6D96B}" type="datetime1">
              <a:rPr lang="en-US" smtClean="0"/>
              <a:pPr/>
              <a:t>7/21/2021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C27B00-F19D-4A6D-889F-A6ACC913AB3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D5891-1CEB-48C6-B626-C4FC3F553BE7}" type="datetime1">
              <a:rPr lang="en-US" smtClean="0"/>
              <a:pPr/>
              <a:t>7/21/2021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C27B00-F19D-4A6D-889F-A6ACC913AB3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5.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idx="1"/>
          </p:nvPr>
        </p:nvSpPr>
        <p:spPr>
          <a:xfrm>
            <a:off x="1676400" y="457201"/>
            <a:ext cx="8534400" cy="5668963"/>
          </a:xfrm>
        </p:spPr>
        <p:txBody>
          <a:bodyPr/>
          <a:lstStyle/>
          <a:p>
            <a:pPr marL="0" indent="0" algn="ctr">
              <a:buNone/>
            </a:pPr>
            <a:endParaRPr lang="en-GB" altLang="en-US" sz="4400" b="1" dirty="0">
              <a:latin typeface="Times New Roman" panose="02020603050405020304" pitchFamily="18" charset="0"/>
              <a:cs typeface="Times New Roman" panose="02020603050405020304" pitchFamily="18" charset="0"/>
            </a:endParaRPr>
          </a:p>
          <a:p>
            <a:pPr marL="0" indent="0" algn="ctr">
              <a:buNone/>
            </a:pPr>
            <a:endParaRPr lang="en-GB" altLang="en-US" sz="4400" b="1" dirty="0">
              <a:latin typeface="Times New Roman" panose="02020603050405020304" pitchFamily="18" charset="0"/>
              <a:cs typeface="Times New Roman" panose="02020603050405020304" pitchFamily="18" charset="0"/>
            </a:endParaRPr>
          </a:p>
          <a:p>
            <a:pPr marL="0" indent="0" algn="ctr">
              <a:buNone/>
            </a:pPr>
            <a:r>
              <a:rPr lang="en-GB" altLang="en-US" sz="4400" b="1" dirty="0">
                <a:latin typeface="Times New Roman" panose="02020603050405020304" pitchFamily="18" charset="0"/>
                <a:cs typeface="Times New Roman" panose="02020603050405020304" pitchFamily="18" charset="0"/>
              </a:rPr>
              <a:t>ENTREPRENEURSHIP </a:t>
            </a:r>
          </a:p>
          <a:p>
            <a:pPr marL="0" indent="0" algn="ctr">
              <a:buNone/>
            </a:pPr>
            <a:r>
              <a:rPr lang="en-GB" altLang="en-US" sz="4400" b="1" dirty="0">
                <a:latin typeface="Times New Roman" panose="02020603050405020304" pitchFamily="18" charset="0"/>
                <a:cs typeface="Times New Roman" panose="02020603050405020304" pitchFamily="18" charset="0"/>
              </a:rPr>
              <a:t>FOR </a:t>
            </a:r>
          </a:p>
          <a:p>
            <a:pPr marL="0" indent="0" algn="ctr">
              <a:buNone/>
            </a:pPr>
            <a:r>
              <a:rPr lang="en-GB" altLang="en-US" sz="4400" b="1" dirty="0">
                <a:latin typeface="Times New Roman" panose="02020603050405020304" pitchFamily="18" charset="0"/>
                <a:cs typeface="Times New Roman" panose="02020603050405020304" pitchFamily="18" charset="0"/>
              </a:rPr>
              <a:t>COMPUTER SCIENTISTS</a:t>
            </a:r>
          </a:p>
        </p:txBody>
      </p:sp>
      <p:sp>
        <p:nvSpPr>
          <p:cNvPr id="3075"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4F27B4A-40E5-47DC-87FC-8C6A1B9D3ED9}" type="slidenum">
              <a:rPr lang="en-US" altLang="en-US" sz="1200">
                <a:solidFill>
                  <a:srgbClr val="898989"/>
                </a:solidFill>
              </a:rPr>
              <a:pPr>
                <a:spcBef>
                  <a:spcPct val="0"/>
                </a:spcBef>
                <a:buFontTx/>
                <a:buNone/>
              </a:pPr>
              <a:t>1</a:t>
            </a:fld>
            <a:endParaRPr lang="en-US" altLang="en-US" sz="1200" dirty="0">
              <a:solidFill>
                <a:srgbClr val="898989"/>
              </a:solidFill>
            </a:endParaRPr>
          </a:p>
        </p:txBody>
      </p:sp>
    </p:spTree>
    <p:extLst>
      <p:ext uri="{BB962C8B-B14F-4D97-AF65-F5344CB8AC3E}">
        <p14:creationId xmlns:p14="http://schemas.microsoft.com/office/powerpoint/2010/main" val="1378375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981200" y="152400"/>
            <a:ext cx="8229600" cy="838200"/>
          </a:xfrm>
        </p:spPr>
        <p:txBody>
          <a:bodyPr/>
          <a:lstStyle/>
          <a:p>
            <a:pPr eaLnBrk="1" hangingPunct="1"/>
            <a:r>
              <a:rPr lang="en-US" altLang="en-US" b="1" dirty="0">
                <a:latin typeface="Times New Roman" panose="02020603050405020304" pitchFamily="18" charset="0"/>
                <a:cs typeface="Times New Roman" panose="02020603050405020304" pitchFamily="18" charset="0"/>
              </a:rPr>
              <a:t>Course Topics Cont.</a:t>
            </a:r>
            <a:endParaRPr lang="en-GB" altLang="en-US" dirty="0"/>
          </a:p>
        </p:txBody>
      </p:sp>
      <p:sp>
        <p:nvSpPr>
          <p:cNvPr id="3" name="Content Placeholder 2"/>
          <p:cNvSpPr>
            <a:spLocks noGrp="1"/>
          </p:cNvSpPr>
          <p:nvPr>
            <p:ph idx="1"/>
          </p:nvPr>
        </p:nvSpPr>
        <p:spPr>
          <a:xfrm>
            <a:off x="762000" y="1143000"/>
            <a:ext cx="10210800" cy="5562600"/>
          </a:xfrm>
        </p:spPr>
        <p:txBody>
          <a:bodyPr/>
          <a:lstStyle/>
          <a:p>
            <a:pPr algn="just" eaLnBrk="1" hangingPunct="1">
              <a:defRPr/>
            </a:pPr>
            <a:r>
              <a:rPr lang="en-US" altLang="en-US" b="1" dirty="0">
                <a:latin typeface="Times New Roman" panose="02020603050405020304" pitchFamily="18" charset="0"/>
                <a:cs typeface="Times New Roman" panose="02020603050405020304" pitchFamily="18" charset="0"/>
              </a:rPr>
              <a:t>Week 11                    </a:t>
            </a:r>
          </a:p>
          <a:p>
            <a:pPr lvl="1" algn="just" eaLnBrk="1" hangingPunct="1">
              <a:defRPr/>
            </a:pPr>
            <a:r>
              <a:rPr lang="en-GB" sz="3200" dirty="0">
                <a:latin typeface="Times New Roman" panose="02020603050405020304" pitchFamily="18" charset="0"/>
                <a:cs typeface="Times New Roman" panose="02020603050405020304" pitchFamily="18" charset="0"/>
              </a:rPr>
              <a:t>MARKETING MANAGEMENT</a:t>
            </a:r>
          </a:p>
          <a:p>
            <a:pPr lvl="1" algn="just" eaLnBrk="1" hangingPunct="1">
              <a:defRPr/>
            </a:pPr>
            <a:r>
              <a:rPr lang="en-GB" sz="3200" dirty="0">
                <a:latin typeface="Times New Roman" panose="02020603050405020304" pitchFamily="18" charset="0"/>
                <a:cs typeface="Times New Roman" panose="02020603050405020304" pitchFamily="18" charset="0"/>
              </a:rPr>
              <a:t>PRODUCTION AND OPERATION MANAGEMENT</a:t>
            </a:r>
          </a:p>
          <a:p>
            <a:pPr marL="0" indent="0" algn="just">
              <a:buNone/>
              <a:defRPr/>
            </a:pPr>
            <a:endParaRPr lang="en-US" altLang="en-US" dirty="0">
              <a:latin typeface="Times New Roman" panose="02020603050405020304" pitchFamily="18" charset="0"/>
              <a:cs typeface="Times New Roman" panose="02020603050405020304" pitchFamily="18" charset="0"/>
            </a:endParaRPr>
          </a:p>
          <a:p>
            <a:pPr algn="just" eaLnBrk="1" hangingPunct="1">
              <a:defRPr/>
            </a:pPr>
            <a:r>
              <a:rPr lang="en-US" altLang="en-US" b="1" dirty="0">
                <a:latin typeface="Times New Roman" panose="02020603050405020304" pitchFamily="18" charset="0"/>
                <a:cs typeface="Times New Roman" panose="02020603050405020304" pitchFamily="18" charset="0"/>
              </a:rPr>
              <a:t>Week 12                   </a:t>
            </a:r>
          </a:p>
          <a:p>
            <a:pPr lvl="1" algn="just" eaLnBrk="1" hangingPunct="1">
              <a:defRPr/>
            </a:pPr>
            <a:r>
              <a:rPr lang="en-GB" sz="3200" dirty="0">
                <a:latin typeface="Times New Roman" panose="02020603050405020304" pitchFamily="18" charset="0"/>
                <a:cs typeface="Times New Roman" panose="02020603050405020304" pitchFamily="18" charset="0"/>
              </a:rPr>
              <a:t>STRATEGIES FOR FIRM GROWTH</a:t>
            </a:r>
          </a:p>
          <a:p>
            <a:pPr lvl="1" algn="just" eaLnBrk="1" hangingPunct="1">
              <a:defRPr/>
            </a:pPr>
            <a:r>
              <a:rPr lang="en-GB" sz="3200" dirty="0">
                <a:latin typeface="Times New Roman" panose="02020603050405020304" pitchFamily="18" charset="0"/>
                <a:cs typeface="Times New Roman" panose="02020603050405020304" pitchFamily="18" charset="0"/>
              </a:rPr>
              <a:t>BUYING EXITING BUSINESS VENTURE</a:t>
            </a:r>
          </a:p>
          <a:p>
            <a:pPr lvl="1" algn="just" eaLnBrk="1" hangingPunct="1">
              <a:defRPr/>
            </a:pPr>
            <a:endParaRPr lang="en-US" altLang="en-US" sz="3200" dirty="0">
              <a:latin typeface="Times New Roman" panose="02020603050405020304" pitchFamily="18" charset="0"/>
              <a:cs typeface="Times New Roman" panose="02020603050405020304" pitchFamily="18" charset="0"/>
            </a:endParaRPr>
          </a:p>
        </p:txBody>
      </p:sp>
      <p:sp>
        <p:nvSpPr>
          <p:cNvPr id="11268"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2ED9F32-22AB-4E90-8792-EDDA3A6B4319}" type="slidenum">
              <a:rPr lang="en-US" altLang="en-US" sz="1200">
                <a:solidFill>
                  <a:srgbClr val="898989"/>
                </a:solidFill>
              </a:rPr>
              <a:pPr>
                <a:spcBef>
                  <a:spcPct val="0"/>
                </a:spcBef>
                <a:buFontTx/>
                <a:buNone/>
              </a:pPr>
              <a:t>10</a:t>
            </a:fld>
            <a:endParaRPr lang="en-US" altLang="en-US" sz="1200" dirty="0">
              <a:solidFill>
                <a:srgbClr val="898989"/>
              </a:solidFill>
            </a:endParaRPr>
          </a:p>
        </p:txBody>
      </p:sp>
    </p:spTree>
    <p:extLst>
      <p:ext uri="{BB962C8B-B14F-4D97-AF65-F5344CB8AC3E}">
        <p14:creationId xmlns:p14="http://schemas.microsoft.com/office/powerpoint/2010/main" val="850069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81200" y="152400"/>
            <a:ext cx="8229600" cy="762000"/>
          </a:xfrm>
        </p:spPr>
        <p:txBody>
          <a:bodyPr/>
          <a:lstStyle/>
          <a:p>
            <a:pPr eaLnBrk="1" hangingPunct="1"/>
            <a:r>
              <a:rPr lang="en-US" altLang="en-US" sz="4000" b="1" dirty="0">
                <a:latin typeface="Times New Roman" panose="02020603050405020304" pitchFamily="18" charset="0"/>
                <a:cs typeface="Times New Roman" panose="02020603050405020304" pitchFamily="18" charset="0"/>
              </a:rPr>
              <a:t>Reading Materials</a:t>
            </a:r>
            <a:endParaRPr lang="en-GB" altLang="en-US" sz="4000" dirty="0"/>
          </a:p>
        </p:txBody>
      </p:sp>
      <p:sp>
        <p:nvSpPr>
          <p:cNvPr id="3" name="Content Placeholder 2"/>
          <p:cNvSpPr>
            <a:spLocks noGrp="1"/>
          </p:cNvSpPr>
          <p:nvPr>
            <p:ph idx="1"/>
          </p:nvPr>
        </p:nvSpPr>
        <p:spPr>
          <a:xfrm>
            <a:off x="685800" y="946150"/>
            <a:ext cx="10668000" cy="5638800"/>
          </a:xfrm>
        </p:spPr>
        <p:txBody>
          <a:bodyPr/>
          <a:lstStyle/>
          <a:p>
            <a:pPr algn="just" eaLnBrk="1" hangingPunct="1">
              <a:defRPr/>
            </a:pPr>
            <a:r>
              <a:rPr lang="en-US" sz="2400" dirty="0" err="1">
                <a:latin typeface="Times New Roman" panose="02020603050405020304" pitchFamily="18" charset="0"/>
                <a:cs typeface="Times New Roman" panose="02020603050405020304" pitchFamily="18" charset="0"/>
              </a:rPr>
              <a:t>Buame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S.C.K</a:t>
            </a:r>
            <a:r>
              <a:rPr lang="en-US" sz="2400" dirty="0">
                <a:latin typeface="Times New Roman" panose="02020603050405020304" pitchFamily="18" charset="0"/>
                <a:cs typeface="Times New Roman" panose="02020603050405020304" pitchFamily="18" charset="0"/>
              </a:rPr>
              <a:t>. (2012) Entrepreneurship: Entrepreneurial Education, Venture Creation and SME Management. </a:t>
            </a:r>
            <a:r>
              <a:rPr lang="en-US" sz="2400" dirty="0" err="1">
                <a:latin typeface="Times New Roman" panose="02020603050405020304" pitchFamily="18" charset="0"/>
                <a:cs typeface="Times New Roman" panose="02020603050405020304" pitchFamily="18" charset="0"/>
              </a:rPr>
              <a:t>Bigmikes</a:t>
            </a:r>
            <a:r>
              <a:rPr lang="en-US" sz="2400" dirty="0">
                <a:latin typeface="Times New Roman" panose="02020603050405020304" pitchFamily="18" charset="0"/>
                <a:cs typeface="Times New Roman" panose="02020603050405020304" pitchFamily="18" charset="0"/>
              </a:rPr>
              <a:t> Publications, Accra. </a:t>
            </a:r>
            <a:endParaRPr lang="en-GB" sz="2400" dirty="0">
              <a:latin typeface="Times New Roman" panose="02020603050405020304" pitchFamily="18" charset="0"/>
              <a:cs typeface="Times New Roman" panose="02020603050405020304" pitchFamily="18" charset="0"/>
            </a:endParaRPr>
          </a:p>
          <a:p>
            <a:pPr algn="just" eaLnBrk="1" hangingPunct="1">
              <a:defRPr/>
            </a:pPr>
            <a:r>
              <a:rPr lang="en-US" sz="2400" dirty="0">
                <a:latin typeface="Times New Roman" panose="02020603050405020304" pitchFamily="18" charset="0"/>
                <a:cs typeface="Times New Roman" panose="02020603050405020304" pitchFamily="18" charset="0"/>
              </a:rPr>
              <a:t>Kaufmann Centre for Entrepreneurial Leadership, (2001) Planning and Growing a</a:t>
            </a:r>
            <a:r>
              <a:rPr lang="en-GB"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Venture, Fast Track), New York.</a:t>
            </a:r>
          </a:p>
          <a:p>
            <a:pPr algn="just" eaLnBrk="1" hangingPunct="1">
              <a:defRPr/>
            </a:pPr>
            <a:r>
              <a:rPr lang="en-US" sz="2400" dirty="0" err="1">
                <a:latin typeface="Times New Roman" panose="02020603050405020304" pitchFamily="18" charset="0"/>
                <a:cs typeface="Times New Roman" panose="02020603050405020304" pitchFamily="18" charset="0"/>
              </a:rPr>
              <a:t>Organisation</a:t>
            </a:r>
            <a:r>
              <a:rPr lang="en-US" sz="2400" dirty="0">
                <a:latin typeface="Times New Roman" panose="02020603050405020304" pitchFamily="18" charset="0"/>
                <a:cs typeface="Times New Roman" panose="02020603050405020304" pitchFamily="18" charset="0"/>
              </a:rPr>
              <a:t> for Economic Co-Operation and Development (OECD) (2004) </a:t>
            </a:r>
            <a:r>
              <a:rPr lang="en-US" altLang="en-US" sz="2400" dirty="0">
                <a:latin typeface="Times New Roman" panose="02020603050405020304" pitchFamily="18" charset="0"/>
                <a:cs typeface="Times New Roman" panose="02020603050405020304" pitchFamily="18" charset="0"/>
              </a:rPr>
              <a:t>Entrepreneurship: A Catalyst for Urban Regeneration, ISBN: 92-64-01731-3</a:t>
            </a:r>
            <a:endParaRPr lang="en-GB" altLang="en-US" sz="2400" dirty="0">
              <a:latin typeface="Times New Roman" panose="02020603050405020304" pitchFamily="18" charset="0"/>
              <a:cs typeface="Times New Roman" panose="02020603050405020304" pitchFamily="18" charset="0"/>
            </a:endParaRPr>
          </a:p>
          <a:p>
            <a:pPr algn="just" eaLnBrk="1" hangingPunct="1">
              <a:defRPr/>
            </a:pPr>
            <a:r>
              <a:rPr lang="en-US" altLang="en-US" sz="2400" dirty="0">
                <a:latin typeface="Times New Roman" panose="02020603050405020304" pitchFamily="18" charset="0"/>
                <a:cs typeface="Times New Roman" panose="02020603050405020304" pitchFamily="18" charset="0"/>
              </a:rPr>
              <a:t>Welsh, Harold P. (Ed.) (2004) Entrepreneurship: The Way Ahead, Routledge, ISBN 978-0-415-32394-9</a:t>
            </a:r>
            <a:endParaRPr lang="en-GB" altLang="en-US" sz="2400" dirty="0">
              <a:latin typeface="Times New Roman" panose="02020603050405020304" pitchFamily="18" charset="0"/>
              <a:cs typeface="Times New Roman" panose="02020603050405020304" pitchFamily="18" charset="0"/>
            </a:endParaRPr>
          </a:p>
          <a:p>
            <a:pPr algn="just" eaLnBrk="1" hangingPunct="1">
              <a:defRPr/>
            </a:pPr>
            <a:r>
              <a:rPr lang="en-US" altLang="en-US" sz="2400" dirty="0" err="1">
                <a:latin typeface="Times New Roman" panose="02020603050405020304" pitchFamily="18" charset="0"/>
                <a:cs typeface="Times New Roman" panose="02020603050405020304" pitchFamily="18" charset="0"/>
              </a:rPr>
              <a:t>Boachie</a:t>
            </a:r>
            <a:r>
              <a:rPr lang="en-US" altLang="en-US" sz="2400" dirty="0">
                <a:latin typeface="Times New Roman" panose="02020603050405020304" pitchFamily="18" charset="0"/>
                <a:cs typeface="Times New Roman" panose="02020603050405020304" pitchFamily="18" charset="0"/>
              </a:rPr>
              <a:t>-Mensah F.O &amp; </a:t>
            </a:r>
            <a:r>
              <a:rPr lang="en-US" altLang="en-US" sz="2400" dirty="0" err="1">
                <a:latin typeface="Times New Roman" panose="02020603050405020304" pitchFamily="18" charset="0"/>
                <a:cs typeface="Times New Roman" panose="02020603050405020304" pitchFamily="18" charset="0"/>
              </a:rPr>
              <a:t>Marfo-Yiadom</a:t>
            </a:r>
            <a:r>
              <a:rPr lang="en-US" altLang="en-US" sz="2400" dirty="0">
                <a:latin typeface="Times New Roman" panose="02020603050405020304" pitchFamily="18" charset="0"/>
                <a:cs typeface="Times New Roman" panose="02020603050405020304" pitchFamily="18" charset="0"/>
              </a:rPr>
              <a:t>, E. (2005) – </a:t>
            </a:r>
            <a:r>
              <a:rPr lang="en-US" altLang="en-US" sz="2400" i="1" dirty="0">
                <a:latin typeface="Times New Roman" panose="02020603050405020304" pitchFamily="18" charset="0"/>
                <a:cs typeface="Times New Roman" panose="02020603050405020304" pitchFamily="18" charset="0"/>
              </a:rPr>
              <a:t>Entrepreneurship and Small Business Management</a:t>
            </a:r>
            <a:r>
              <a:rPr lang="en-US" altLang="en-US" sz="2400" dirty="0">
                <a:latin typeface="Times New Roman" panose="02020603050405020304" pitchFamily="18" charset="0"/>
                <a:cs typeface="Times New Roman" panose="02020603050405020304" pitchFamily="18" charset="0"/>
              </a:rPr>
              <a:t>. Accra: Ghana Universities Press.</a:t>
            </a:r>
            <a:endParaRPr lang="en-GB" altLang="en-US" sz="2400" dirty="0">
              <a:latin typeface="Times New Roman" panose="02020603050405020304" pitchFamily="18" charset="0"/>
              <a:cs typeface="Times New Roman" panose="02020603050405020304" pitchFamily="18" charset="0"/>
            </a:endParaRPr>
          </a:p>
          <a:p>
            <a:pPr algn="just" eaLnBrk="1" hangingPunct="1">
              <a:defRPr/>
            </a:pPr>
            <a:r>
              <a:rPr lang="en-US" altLang="en-US" sz="2400" dirty="0">
                <a:latin typeface="Times New Roman" panose="02020603050405020304" pitchFamily="18" charset="0"/>
                <a:cs typeface="Times New Roman" panose="02020603050405020304" pitchFamily="18" charset="0"/>
              </a:rPr>
              <a:t>Other materials supplied by the lecturer as lectures progress</a:t>
            </a:r>
            <a:endParaRPr lang="en-GB" altLang="en-US" sz="2400" dirty="0">
              <a:latin typeface="Times New Roman" panose="02020603050405020304" pitchFamily="18" charset="0"/>
              <a:cs typeface="Times New Roman" panose="02020603050405020304" pitchFamily="18" charset="0"/>
            </a:endParaRPr>
          </a:p>
          <a:p>
            <a:pPr algn="just" eaLnBrk="1" hangingPunct="1">
              <a:defRPr/>
            </a:pPr>
            <a:endParaRPr lang="en-GB" altLang="en-US" sz="2400" dirty="0">
              <a:latin typeface="Times New Roman" panose="02020603050405020304" pitchFamily="18" charset="0"/>
              <a:cs typeface="Times New Roman" panose="02020603050405020304" pitchFamily="18" charset="0"/>
            </a:endParaRPr>
          </a:p>
          <a:p>
            <a:pPr marL="0" indent="0" algn="just">
              <a:buNone/>
              <a:defRPr/>
            </a:pPr>
            <a:endParaRPr lang="en-GB" sz="2400" dirty="0">
              <a:latin typeface="Times New Roman" panose="02020603050405020304" pitchFamily="18" charset="0"/>
              <a:cs typeface="Times New Roman" panose="02020603050405020304" pitchFamily="18" charset="0"/>
            </a:endParaRPr>
          </a:p>
          <a:p>
            <a:pPr marL="0" indent="0" algn="just">
              <a:buNone/>
              <a:defRPr/>
            </a:pPr>
            <a:endParaRPr lang="en-GB" sz="2400" dirty="0">
              <a:latin typeface="Times New Roman" panose="02020603050405020304" pitchFamily="18" charset="0"/>
              <a:cs typeface="Times New Roman" panose="02020603050405020304" pitchFamily="18" charset="0"/>
            </a:endParaRPr>
          </a:p>
          <a:p>
            <a:pPr algn="just" eaLnBrk="1" hangingPunct="1">
              <a:defRPr/>
            </a:pPr>
            <a:endParaRPr lang="en-GB" sz="2400" dirty="0">
              <a:latin typeface="Times New Roman" panose="02020603050405020304" pitchFamily="18" charset="0"/>
              <a:cs typeface="Times New Roman" panose="02020603050405020304" pitchFamily="18" charset="0"/>
            </a:endParaRPr>
          </a:p>
        </p:txBody>
      </p:sp>
      <p:sp>
        <p:nvSpPr>
          <p:cNvPr id="12292"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21650A1-0B09-424F-8D19-D6A24CC191CB}" type="slidenum">
              <a:rPr lang="en-US" altLang="en-US" sz="1200">
                <a:solidFill>
                  <a:srgbClr val="898989"/>
                </a:solidFill>
              </a:rPr>
              <a:pPr>
                <a:spcBef>
                  <a:spcPct val="0"/>
                </a:spcBef>
                <a:buFontTx/>
                <a:buNone/>
              </a:pPr>
              <a:t>11</a:t>
            </a:fld>
            <a:endParaRPr lang="en-US" altLang="en-US" sz="1200">
              <a:solidFill>
                <a:srgbClr val="898989"/>
              </a:solidFill>
            </a:endParaRPr>
          </a:p>
        </p:txBody>
      </p:sp>
    </p:spTree>
    <p:extLst>
      <p:ext uri="{BB962C8B-B14F-4D97-AF65-F5344CB8AC3E}">
        <p14:creationId xmlns:p14="http://schemas.microsoft.com/office/powerpoint/2010/main" val="2772284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10972800" cy="1143000"/>
          </a:xfrm>
        </p:spPr>
        <p:txBody>
          <a:bodyPr/>
          <a:lstStyle/>
          <a:p>
            <a:r>
              <a:rPr lang="en-GB" b="1" dirty="0">
                <a:latin typeface="Times New Roman" panose="02020603050405020304" pitchFamily="18" charset="0"/>
                <a:cs typeface="Times New Roman" panose="02020603050405020304" pitchFamily="18" charset="0"/>
              </a:rPr>
              <a:t>CHAPTER ONE:</a:t>
            </a:r>
          </a:p>
        </p:txBody>
      </p:sp>
      <p:sp>
        <p:nvSpPr>
          <p:cNvPr id="3" name="Content Placeholder 2"/>
          <p:cNvSpPr>
            <a:spLocks noGrp="1"/>
          </p:cNvSpPr>
          <p:nvPr>
            <p:ph idx="1"/>
          </p:nvPr>
        </p:nvSpPr>
        <p:spPr>
          <a:xfrm>
            <a:off x="609600" y="2362200"/>
            <a:ext cx="10972800" cy="3763964"/>
          </a:xfrm>
        </p:spPr>
        <p:txBody>
          <a:bodyPr>
            <a:normAutofit/>
          </a:bodyPr>
          <a:lstStyle/>
          <a:p>
            <a:pPr marL="0" indent="0" algn="ctr">
              <a:buNone/>
            </a:pPr>
            <a:r>
              <a:rPr lang="en-US" sz="4400" b="1" dirty="0">
                <a:latin typeface="Times New Roman" pitchFamily="18" charset="0"/>
                <a:cs typeface="Times New Roman" pitchFamily="18" charset="0"/>
              </a:rPr>
              <a:t>NATURE AND DEVELOPMENT OF ENTREPRENEURSHIP</a:t>
            </a:r>
            <a:endParaRPr lang="en-GB" sz="4400" dirty="0"/>
          </a:p>
        </p:txBody>
      </p:sp>
      <p:sp>
        <p:nvSpPr>
          <p:cNvPr id="4" name="Slide Number Placeholder 3"/>
          <p:cNvSpPr>
            <a:spLocks noGrp="1"/>
          </p:cNvSpPr>
          <p:nvPr>
            <p:ph type="sldNum" sz="quarter" idx="12"/>
          </p:nvPr>
        </p:nvSpPr>
        <p:spPr/>
        <p:txBody>
          <a:bodyPr/>
          <a:lstStyle/>
          <a:p>
            <a:fld id="{B2C27B00-F19D-4A6D-889F-A6ACC913AB3E}" type="slidenum">
              <a:rPr lang="en-US" smtClean="0"/>
              <a:pPr/>
              <a:t>12</a:t>
            </a:fld>
            <a:endParaRPr lang="en-US"/>
          </a:p>
        </p:txBody>
      </p:sp>
    </p:spTree>
    <p:extLst>
      <p:ext uri="{BB962C8B-B14F-4D97-AF65-F5344CB8AC3E}">
        <p14:creationId xmlns:p14="http://schemas.microsoft.com/office/powerpoint/2010/main" val="1136470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228600"/>
            <a:ext cx="8686800" cy="990600"/>
          </a:xfrm>
        </p:spPr>
        <p:txBody>
          <a:bodyPr>
            <a:noAutofit/>
          </a:bodyPr>
          <a:lstStyle/>
          <a:p>
            <a:r>
              <a:rPr lang="en-US" sz="3200" b="1" dirty="0">
                <a:latin typeface="Times New Roman" pitchFamily="18" charset="0"/>
                <a:cs typeface="Times New Roman" pitchFamily="18" charset="0"/>
              </a:rPr>
              <a:t>NATURE AND DEVELOPMENT OF ENTREPRENEURSHIP</a:t>
            </a: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838200" y="1447800"/>
            <a:ext cx="10363200" cy="5257800"/>
          </a:xfrm>
        </p:spPr>
        <p:txBody>
          <a:bodyPr>
            <a:normAutofit/>
          </a:bodyPr>
          <a:lstStyle/>
          <a:p>
            <a:pPr algn="just"/>
            <a:r>
              <a:rPr lang="en-GB" sz="4000" dirty="0">
                <a:solidFill>
                  <a:schemeClr val="tx1"/>
                </a:solidFill>
                <a:latin typeface="Times New Roman" pitchFamily="18" charset="0"/>
                <a:cs typeface="Times New Roman" pitchFamily="18" charset="0"/>
              </a:rPr>
              <a:t>The word entrepreneur is derived from the </a:t>
            </a:r>
            <a:r>
              <a:rPr lang="en-GB" sz="4000" b="1" dirty="0">
                <a:solidFill>
                  <a:schemeClr val="tx1"/>
                </a:solidFill>
                <a:latin typeface="Times New Roman" pitchFamily="18" charset="0"/>
                <a:cs typeface="Times New Roman" pitchFamily="18" charset="0"/>
              </a:rPr>
              <a:t>French words “entre”</a:t>
            </a:r>
            <a:r>
              <a:rPr lang="en-GB" sz="4000" dirty="0">
                <a:solidFill>
                  <a:schemeClr val="tx1"/>
                </a:solidFill>
                <a:latin typeface="Times New Roman" pitchFamily="18" charset="0"/>
                <a:cs typeface="Times New Roman" pitchFamily="18" charset="0"/>
              </a:rPr>
              <a:t>, meaning “between” and </a:t>
            </a:r>
            <a:r>
              <a:rPr lang="en-GB" sz="4000" b="1" dirty="0">
                <a:solidFill>
                  <a:schemeClr val="tx1"/>
                </a:solidFill>
                <a:latin typeface="Times New Roman" pitchFamily="18" charset="0"/>
                <a:cs typeface="Times New Roman" pitchFamily="18" charset="0"/>
              </a:rPr>
              <a:t>“prendre”</a:t>
            </a:r>
            <a:r>
              <a:rPr lang="en-GB" sz="4000" dirty="0">
                <a:solidFill>
                  <a:schemeClr val="tx1"/>
                </a:solidFill>
                <a:latin typeface="Times New Roman" pitchFamily="18" charset="0"/>
                <a:cs typeface="Times New Roman" pitchFamily="18" charset="0"/>
              </a:rPr>
              <a:t>, meaning “to take”.</a:t>
            </a:r>
          </a:p>
          <a:p>
            <a:pPr algn="just"/>
            <a:endParaRPr lang="en-GB" sz="4000" dirty="0">
              <a:solidFill>
                <a:schemeClr val="tx1"/>
              </a:solidFill>
              <a:latin typeface="Times New Roman" pitchFamily="18" charset="0"/>
              <a:cs typeface="Times New Roman" pitchFamily="18" charset="0"/>
            </a:endParaRPr>
          </a:p>
          <a:p>
            <a:pPr algn="just"/>
            <a:r>
              <a:rPr lang="en-GB" sz="4000" dirty="0">
                <a:solidFill>
                  <a:schemeClr val="tx1"/>
                </a:solidFill>
                <a:latin typeface="Times New Roman" pitchFamily="18" charset="0"/>
                <a:cs typeface="Times New Roman" pitchFamily="18" charset="0"/>
              </a:rPr>
              <a:t>The word was originally used to describe people who </a:t>
            </a:r>
            <a:r>
              <a:rPr lang="en-GB" sz="4000" b="1" dirty="0">
                <a:solidFill>
                  <a:schemeClr val="tx1"/>
                </a:solidFill>
                <a:latin typeface="Times New Roman" pitchFamily="18" charset="0"/>
                <a:cs typeface="Times New Roman" pitchFamily="18" charset="0"/>
              </a:rPr>
              <a:t>“take on the risk”</a:t>
            </a:r>
            <a:r>
              <a:rPr lang="en-GB" sz="4000" dirty="0">
                <a:solidFill>
                  <a:schemeClr val="tx1"/>
                </a:solidFill>
                <a:latin typeface="Times New Roman" pitchFamily="18" charset="0"/>
                <a:cs typeface="Times New Roman" pitchFamily="18" charset="0"/>
              </a:rPr>
              <a:t> between </a:t>
            </a:r>
            <a:r>
              <a:rPr lang="en-GB" sz="4000" b="1" dirty="0">
                <a:solidFill>
                  <a:schemeClr val="tx1"/>
                </a:solidFill>
                <a:latin typeface="Times New Roman" pitchFamily="18" charset="0"/>
                <a:cs typeface="Times New Roman" pitchFamily="18" charset="0"/>
              </a:rPr>
              <a:t>buyers</a:t>
            </a:r>
            <a:r>
              <a:rPr lang="en-GB" sz="4000" dirty="0">
                <a:solidFill>
                  <a:schemeClr val="tx1"/>
                </a:solidFill>
                <a:latin typeface="Times New Roman" pitchFamily="18" charset="0"/>
                <a:cs typeface="Times New Roman" pitchFamily="18" charset="0"/>
              </a:rPr>
              <a:t> and </a:t>
            </a:r>
            <a:r>
              <a:rPr lang="en-GB" sz="4000" b="1" dirty="0">
                <a:solidFill>
                  <a:schemeClr val="tx1"/>
                </a:solidFill>
                <a:latin typeface="Times New Roman" pitchFamily="18" charset="0"/>
                <a:cs typeface="Times New Roman" pitchFamily="18" charset="0"/>
              </a:rPr>
              <a:t>sellers</a:t>
            </a:r>
            <a:r>
              <a:rPr lang="en-GB" sz="4000" dirty="0">
                <a:solidFill>
                  <a:schemeClr val="tx1"/>
                </a:solidFill>
                <a:latin typeface="Times New Roman" pitchFamily="18" charset="0"/>
                <a:cs typeface="Times New Roman" pitchFamily="18" charset="0"/>
              </a:rPr>
              <a:t> or who "undertake" a task such as starting a new venture.</a:t>
            </a:r>
          </a:p>
        </p:txBody>
      </p:sp>
      <p:sp>
        <p:nvSpPr>
          <p:cNvPr id="4" name="Slide Number Placeholder 3">
            <a:extLst>
              <a:ext uri="{FF2B5EF4-FFF2-40B4-BE49-F238E27FC236}">
                <a16:creationId xmlns:a16="http://schemas.microsoft.com/office/drawing/2014/main" id="{9ECC633D-F8EE-436F-B36F-CBB2FC677510}"/>
              </a:ext>
            </a:extLst>
          </p:cNvPr>
          <p:cNvSpPr>
            <a:spLocks noGrp="1"/>
          </p:cNvSpPr>
          <p:nvPr>
            <p:ph type="sldNum" sz="quarter" idx="12"/>
          </p:nvPr>
        </p:nvSpPr>
        <p:spPr/>
        <p:txBody>
          <a:bodyPr/>
          <a:lstStyle/>
          <a:p>
            <a:fld id="{B2C27B00-F19D-4A6D-889F-A6ACC913AB3E}"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914400"/>
          </a:xfrm>
        </p:spPr>
        <p:txBody>
          <a:bodyPr/>
          <a:lstStyle/>
          <a:p>
            <a:r>
              <a:rPr lang="en-US" b="1" dirty="0" err="1"/>
              <a:t>Con’t</a:t>
            </a:r>
            <a:endParaRPr lang="en-US" b="1" dirty="0"/>
          </a:p>
        </p:txBody>
      </p:sp>
      <p:sp>
        <p:nvSpPr>
          <p:cNvPr id="3" name="Content Placeholder 2"/>
          <p:cNvSpPr>
            <a:spLocks noGrp="1"/>
          </p:cNvSpPr>
          <p:nvPr>
            <p:ph idx="1"/>
          </p:nvPr>
        </p:nvSpPr>
        <p:spPr>
          <a:xfrm>
            <a:off x="914400" y="1143001"/>
            <a:ext cx="10058400" cy="5486399"/>
          </a:xfrm>
        </p:spPr>
        <p:txBody>
          <a:bodyPr>
            <a:normAutofit/>
          </a:bodyPr>
          <a:lstStyle/>
          <a:p>
            <a:pPr marL="0" indent="0">
              <a:buNone/>
            </a:pPr>
            <a:r>
              <a:rPr lang="en-US" sz="4000" dirty="0" err="1">
                <a:latin typeface="Times New Roman" pitchFamily="18" charset="0"/>
                <a:cs typeface="Times New Roman" pitchFamily="18" charset="0"/>
              </a:rPr>
              <a:t>Cantillon</a:t>
            </a:r>
            <a:r>
              <a:rPr lang="en-US" sz="4000" dirty="0">
                <a:latin typeface="Times New Roman" pitchFamily="18" charset="0"/>
                <a:cs typeface="Times New Roman" pitchFamily="18" charset="0"/>
              </a:rPr>
              <a:t> introduced an economic system based on classes of actors and entrepreneurs are one of the three classes.  	</a:t>
            </a:r>
          </a:p>
          <a:p>
            <a:r>
              <a:rPr lang="en-US" sz="4000" dirty="0">
                <a:latin typeface="Times New Roman" pitchFamily="18" charset="0"/>
                <a:cs typeface="Times New Roman" pitchFamily="18" charset="0"/>
              </a:rPr>
              <a:t>	</a:t>
            </a:r>
            <a:r>
              <a:rPr lang="en-US" sz="4000" b="1" dirty="0">
                <a:latin typeface="Times New Roman" pitchFamily="18" charset="0"/>
                <a:cs typeface="Times New Roman" pitchFamily="18" charset="0"/>
              </a:rPr>
              <a:t>landowners</a:t>
            </a:r>
            <a:r>
              <a:rPr lang="en-US" sz="4000" dirty="0">
                <a:latin typeface="Times New Roman" pitchFamily="18" charset="0"/>
                <a:cs typeface="Times New Roman" pitchFamily="18" charset="0"/>
              </a:rPr>
              <a:t>’ who are financially independent</a:t>
            </a:r>
          </a:p>
          <a:p>
            <a:r>
              <a:rPr lang="en-US" sz="4000" dirty="0">
                <a:latin typeface="Times New Roman" pitchFamily="18" charset="0"/>
                <a:cs typeface="Times New Roman" pitchFamily="18" charset="0"/>
              </a:rPr>
              <a:t>	</a:t>
            </a:r>
            <a:r>
              <a:rPr lang="en-US" sz="4000" b="1" dirty="0">
                <a:latin typeface="Times New Roman" pitchFamily="18" charset="0"/>
                <a:cs typeface="Times New Roman" pitchFamily="18" charset="0"/>
              </a:rPr>
              <a:t>Hirelings</a:t>
            </a:r>
            <a:r>
              <a:rPr lang="en-US" sz="4000" dirty="0">
                <a:latin typeface="Times New Roman" pitchFamily="18" charset="0"/>
                <a:cs typeface="Times New Roman" pitchFamily="18" charset="0"/>
              </a:rPr>
              <a:t> earned fixed incomes </a:t>
            </a:r>
          </a:p>
          <a:p>
            <a:r>
              <a:rPr lang="en-US" sz="4000" dirty="0">
                <a:latin typeface="Times New Roman" pitchFamily="18" charset="0"/>
                <a:cs typeface="Times New Roman" pitchFamily="18" charset="0"/>
              </a:rPr>
              <a:t>	</a:t>
            </a:r>
            <a:r>
              <a:rPr lang="en-US" sz="4000" b="1" dirty="0">
                <a:latin typeface="Times New Roman" pitchFamily="18" charset="0"/>
                <a:cs typeface="Times New Roman" pitchFamily="18" charset="0"/>
              </a:rPr>
              <a:t>Entrepreneurs</a:t>
            </a:r>
            <a:r>
              <a:rPr lang="en-US" sz="4000" dirty="0">
                <a:latin typeface="Times New Roman" pitchFamily="18" charset="0"/>
                <a:cs typeface="Times New Roman" pitchFamily="18" charset="0"/>
              </a:rPr>
              <a:t>  set up with capital to conduct their enterprise.</a:t>
            </a:r>
            <a:endParaRPr lang="en-GB" sz="4000" dirty="0">
              <a:latin typeface="Times New Roman" pitchFamily="18" charset="0"/>
              <a:cs typeface="Times New Roman" pitchFamily="18" charset="0"/>
            </a:endParaRPr>
          </a:p>
          <a:p>
            <a:endParaRPr lang="en-US" sz="4000" dirty="0"/>
          </a:p>
        </p:txBody>
      </p:sp>
      <p:sp>
        <p:nvSpPr>
          <p:cNvPr id="4" name="Slide Number Placeholder 3">
            <a:extLst>
              <a:ext uri="{FF2B5EF4-FFF2-40B4-BE49-F238E27FC236}">
                <a16:creationId xmlns:a16="http://schemas.microsoft.com/office/drawing/2014/main" id="{A4EDCF95-A338-4931-86B2-926E4DA5A324}"/>
              </a:ext>
            </a:extLst>
          </p:cNvPr>
          <p:cNvSpPr>
            <a:spLocks noGrp="1"/>
          </p:cNvSpPr>
          <p:nvPr>
            <p:ph type="sldNum" sz="quarter" idx="12"/>
          </p:nvPr>
        </p:nvSpPr>
        <p:spPr/>
        <p:txBody>
          <a:bodyPr/>
          <a:lstStyle/>
          <a:p>
            <a:fld id="{B2C27B00-F19D-4A6D-889F-A6ACC913AB3E}" type="slidenum">
              <a:rPr lang="en-US" smtClean="0"/>
              <a:pPr/>
              <a:t>14</a:t>
            </a:fld>
            <a:endParaRPr lang="en-US"/>
          </a:p>
        </p:txBody>
      </p:sp>
    </p:spTree>
    <p:extLst>
      <p:ext uri="{BB962C8B-B14F-4D97-AF65-F5344CB8AC3E}">
        <p14:creationId xmlns:p14="http://schemas.microsoft.com/office/powerpoint/2010/main" val="3329857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838200"/>
          </a:xfrm>
        </p:spPr>
        <p:txBody>
          <a:bodyPr>
            <a:normAutofit/>
          </a:bodyPr>
          <a:lstStyle/>
          <a:p>
            <a:r>
              <a:rPr lang="en-US" b="1" dirty="0">
                <a:latin typeface="Times New Roman" pitchFamily="18" charset="0"/>
                <a:cs typeface="Times New Roman" pitchFamily="18" charset="0"/>
              </a:rPr>
              <a:t>Con’t</a:t>
            </a:r>
          </a:p>
        </p:txBody>
      </p:sp>
      <p:sp>
        <p:nvSpPr>
          <p:cNvPr id="3" name="Content Placeholder 2"/>
          <p:cNvSpPr>
            <a:spLocks noGrp="1"/>
          </p:cNvSpPr>
          <p:nvPr>
            <p:ph idx="1"/>
          </p:nvPr>
        </p:nvSpPr>
        <p:spPr>
          <a:xfrm>
            <a:off x="762000" y="838200"/>
            <a:ext cx="10515600" cy="5791200"/>
          </a:xfrm>
        </p:spPr>
        <p:txBody>
          <a:bodyPr>
            <a:normAutofit/>
          </a:bodyPr>
          <a:lstStyle/>
          <a:p>
            <a:pPr algn="just"/>
            <a:r>
              <a:rPr lang="en-US" sz="4400" dirty="0">
                <a:latin typeface="Times New Roman" pitchFamily="18" charset="0"/>
                <a:cs typeface="Times New Roman" pitchFamily="18" charset="0"/>
              </a:rPr>
              <a:t>By the </a:t>
            </a:r>
            <a:r>
              <a:rPr lang="en-US" sz="4400" b="1" dirty="0">
                <a:latin typeface="Times New Roman" pitchFamily="18" charset="0"/>
                <a:cs typeface="Times New Roman" pitchFamily="18" charset="0"/>
              </a:rPr>
              <a:t>18th century</a:t>
            </a:r>
            <a:r>
              <a:rPr lang="en-US" sz="4400" dirty="0">
                <a:latin typeface="Times New Roman" pitchFamily="18" charset="0"/>
                <a:cs typeface="Times New Roman" pitchFamily="18" charset="0"/>
              </a:rPr>
              <a:t> a clear cut distinction was drawn between </a:t>
            </a:r>
            <a:r>
              <a:rPr lang="en-US" sz="4400" b="1" dirty="0">
                <a:latin typeface="Times New Roman" pitchFamily="18" charset="0"/>
                <a:cs typeface="Times New Roman" pitchFamily="18" charset="0"/>
              </a:rPr>
              <a:t>entrepreneur</a:t>
            </a:r>
            <a:r>
              <a:rPr lang="en-US" sz="4400" dirty="0">
                <a:latin typeface="Times New Roman" pitchFamily="18" charset="0"/>
                <a:cs typeface="Times New Roman" pitchFamily="18" charset="0"/>
              </a:rPr>
              <a:t> and </a:t>
            </a:r>
            <a:r>
              <a:rPr lang="en-US" sz="4400" b="1" dirty="0">
                <a:latin typeface="Times New Roman" pitchFamily="18" charset="0"/>
                <a:cs typeface="Times New Roman" pitchFamily="18" charset="0"/>
              </a:rPr>
              <a:t>capital provider </a:t>
            </a:r>
            <a:r>
              <a:rPr lang="en-US" sz="4400" dirty="0">
                <a:latin typeface="Times New Roman" pitchFamily="18" charset="0"/>
                <a:cs typeface="Times New Roman" pitchFamily="18" charset="0"/>
              </a:rPr>
              <a:t>due to the outcome of industrialization</a:t>
            </a:r>
          </a:p>
          <a:p>
            <a:pPr algn="just"/>
            <a:endParaRPr lang="en-US" sz="4400" dirty="0">
              <a:latin typeface="Times New Roman" pitchFamily="18" charset="0"/>
              <a:cs typeface="Times New Roman" pitchFamily="18" charset="0"/>
            </a:endParaRPr>
          </a:p>
          <a:p>
            <a:pPr algn="just"/>
            <a:r>
              <a:rPr lang="en-US" sz="4400" dirty="0">
                <a:latin typeface="Times New Roman" pitchFamily="18" charset="0"/>
                <a:cs typeface="Times New Roman" pitchFamily="18" charset="0"/>
              </a:rPr>
              <a:t>As we moved ahead to the </a:t>
            </a:r>
            <a:r>
              <a:rPr lang="en-US" sz="4400" b="1" dirty="0">
                <a:latin typeface="Times New Roman" pitchFamily="18" charset="0"/>
                <a:cs typeface="Times New Roman" pitchFamily="18" charset="0"/>
              </a:rPr>
              <a:t>late 19th</a:t>
            </a:r>
            <a:r>
              <a:rPr lang="en-US" sz="4400" dirty="0">
                <a:latin typeface="Times New Roman" pitchFamily="18" charset="0"/>
                <a:cs typeface="Times New Roman" pitchFamily="18" charset="0"/>
              </a:rPr>
              <a:t> and </a:t>
            </a:r>
            <a:r>
              <a:rPr lang="en-US" sz="4400" b="1" dirty="0">
                <a:latin typeface="Times New Roman" pitchFamily="18" charset="0"/>
                <a:cs typeface="Times New Roman" pitchFamily="18" charset="0"/>
              </a:rPr>
              <a:t>20th century</a:t>
            </a:r>
            <a:r>
              <a:rPr lang="en-US" sz="4400" dirty="0">
                <a:latin typeface="Times New Roman" pitchFamily="18" charset="0"/>
                <a:cs typeface="Times New Roman" pitchFamily="18" charset="0"/>
              </a:rPr>
              <a:t> the entire global scenario changed</a:t>
            </a:r>
          </a:p>
          <a:p>
            <a:pPr algn="just"/>
            <a:endParaRPr lang="en-US" sz="44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9A64D87D-1302-4752-8CC2-5F10B7779607}"/>
              </a:ext>
            </a:extLst>
          </p:cNvPr>
          <p:cNvSpPr>
            <a:spLocks noGrp="1"/>
          </p:cNvSpPr>
          <p:nvPr>
            <p:ph type="sldNum" sz="quarter" idx="12"/>
          </p:nvPr>
        </p:nvSpPr>
        <p:spPr/>
        <p:txBody>
          <a:bodyPr/>
          <a:lstStyle/>
          <a:p>
            <a:fld id="{B2C27B00-F19D-4A6D-889F-A6ACC913AB3E}"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lang="en-US" b="1" dirty="0" err="1"/>
              <a:t>Con’t</a:t>
            </a:r>
            <a:r>
              <a:rPr lang="en-US" b="1" dirty="0"/>
              <a:t> </a:t>
            </a:r>
          </a:p>
        </p:txBody>
      </p:sp>
      <p:sp>
        <p:nvSpPr>
          <p:cNvPr id="3" name="Content Placeholder 2"/>
          <p:cNvSpPr>
            <a:spLocks noGrp="1"/>
          </p:cNvSpPr>
          <p:nvPr>
            <p:ph idx="1"/>
          </p:nvPr>
        </p:nvSpPr>
        <p:spPr>
          <a:xfrm>
            <a:off x="609600" y="1295401"/>
            <a:ext cx="10972800" cy="5257800"/>
          </a:xfrm>
        </p:spPr>
        <p:txBody>
          <a:bodyPr>
            <a:noAutofit/>
          </a:bodyPr>
          <a:lstStyle/>
          <a:p>
            <a:pPr algn="just"/>
            <a:r>
              <a:rPr lang="en-US" sz="4000" dirty="0">
                <a:latin typeface="Times New Roman" pitchFamily="18" charset="0"/>
                <a:cs typeface="Times New Roman" pitchFamily="18" charset="0"/>
              </a:rPr>
              <a:t>There was not much difference in </a:t>
            </a:r>
            <a:r>
              <a:rPr lang="en-US" sz="4000" b="1" dirty="0">
                <a:latin typeface="Times New Roman" pitchFamily="18" charset="0"/>
                <a:cs typeface="Times New Roman" pitchFamily="18" charset="0"/>
              </a:rPr>
              <a:t>entrepreneurs</a:t>
            </a:r>
            <a:r>
              <a:rPr lang="en-US" sz="4000" dirty="0">
                <a:latin typeface="Times New Roman" pitchFamily="18" charset="0"/>
                <a:cs typeface="Times New Roman" pitchFamily="18" charset="0"/>
              </a:rPr>
              <a:t> and </a:t>
            </a:r>
            <a:r>
              <a:rPr lang="en-US" sz="4000" b="1" dirty="0">
                <a:latin typeface="Times New Roman" pitchFamily="18" charset="0"/>
                <a:cs typeface="Times New Roman" pitchFamily="18" charset="0"/>
              </a:rPr>
              <a:t>managers,</a:t>
            </a:r>
            <a:r>
              <a:rPr lang="en-US" sz="4000" dirty="0">
                <a:latin typeface="Times New Roman" pitchFamily="18" charset="0"/>
                <a:cs typeface="Times New Roman" pitchFamily="18" charset="0"/>
              </a:rPr>
              <a:t> both were often regarded as the same.</a:t>
            </a:r>
          </a:p>
          <a:p>
            <a:pPr algn="just"/>
            <a:endParaRPr lang="en-US" sz="4000" dirty="0">
              <a:latin typeface="Times New Roman" pitchFamily="18" charset="0"/>
              <a:cs typeface="Times New Roman" pitchFamily="18" charset="0"/>
            </a:endParaRPr>
          </a:p>
          <a:p>
            <a:pPr algn="just"/>
            <a:r>
              <a:rPr lang="en-US" sz="4000" dirty="0">
                <a:latin typeface="Times New Roman" pitchFamily="18" charset="0"/>
                <a:cs typeface="Times New Roman" pitchFamily="18" charset="0"/>
              </a:rPr>
              <a:t>In the </a:t>
            </a:r>
            <a:r>
              <a:rPr lang="en-US" sz="4000" b="1" dirty="0">
                <a:latin typeface="Times New Roman" pitchFamily="18" charset="0"/>
                <a:cs typeface="Times New Roman" pitchFamily="18" charset="0"/>
              </a:rPr>
              <a:t>late 20th century</a:t>
            </a:r>
            <a:r>
              <a:rPr lang="en-US" sz="4000" dirty="0">
                <a:latin typeface="Times New Roman" pitchFamily="18" charset="0"/>
                <a:cs typeface="Times New Roman" pitchFamily="18" charset="0"/>
              </a:rPr>
              <a:t> according to </a:t>
            </a:r>
            <a:r>
              <a:rPr lang="en-US" sz="4000" b="1" dirty="0">
                <a:latin typeface="Times New Roman" pitchFamily="18" charset="0"/>
                <a:cs typeface="Times New Roman" pitchFamily="18" charset="0"/>
              </a:rPr>
              <a:t>Merriam-Webster's online dictionary,</a:t>
            </a:r>
            <a:r>
              <a:rPr lang="en-US" sz="4000" dirty="0">
                <a:latin typeface="Times New Roman" pitchFamily="18" charset="0"/>
                <a:cs typeface="Times New Roman" pitchFamily="18" charset="0"/>
              </a:rPr>
              <a:t> "An entrepreneur is one who organizes, manages, and assumes the risk of a business or an enterprise".</a:t>
            </a:r>
          </a:p>
          <a:p>
            <a:pPr marL="0" indent="0">
              <a:buNone/>
            </a:pPr>
            <a:endParaRPr lang="en-US" sz="4000" dirty="0"/>
          </a:p>
        </p:txBody>
      </p:sp>
      <p:sp>
        <p:nvSpPr>
          <p:cNvPr id="4" name="Slide Number Placeholder 3">
            <a:extLst>
              <a:ext uri="{FF2B5EF4-FFF2-40B4-BE49-F238E27FC236}">
                <a16:creationId xmlns:a16="http://schemas.microsoft.com/office/drawing/2014/main" id="{96A9CCF9-F193-4D07-8E12-43680ED1F6F9}"/>
              </a:ext>
            </a:extLst>
          </p:cNvPr>
          <p:cNvSpPr>
            <a:spLocks noGrp="1"/>
          </p:cNvSpPr>
          <p:nvPr>
            <p:ph type="sldNum" sz="quarter" idx="12"/>
          </p:nvPr>
        </p:nvSpPr>
        <p:spPr/>
        <p:txBody>
          <a:bodyPr/>
          <a:lstStyle/>
          <a:p>
            <a:fld id="{B2C27B00-F19D-4A6D-889F-A6ACC913AB3E}" type="slidenum">
              <a:rPr lang="en-US" smtClean="0"/>
              <a:pPr/>
              <a:t>16</a:t>
            </a:fld>
            <a:endParaRPr lang="en-US"/>
          </a:p>
        </p:txBody>
      </p:sp>
    </p:spTree>
    <p:extLst>
      <p:ext uri="{BB962C8B-B14F-4D97-AF65-F5344CB8AC3E}">
        <p14:creationId xmlns:p14="http://schemas.microsoft.com/office/powerpoint/2010/main" val="3542183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fld id="{61B8F71F-7712-4149-8636-82AC1D24FA0A}" type="slidenum">
              <a:rPr lang="en-US" sz="1200">
                <a:latin typeface="Arial" panose="020B0604020202020204" pitchFamily="34" charset="0"/>
              </a:rPr>
              <a:pPr>
                <a:spcBef>
                  <a:spcPct val="0"/>
                </a:spcBef>
                <a:buClrTx/>
                <a:buSzTx/>
                <a:buFontTx/>
                <a:buNone/>
              </a:pPr>
              <a:t>17</a:t>
            </a:fld>
            <a:endParaRPr lang="en-US" sz="1200">
              <a:latin typeface="Arial" panose="020B0604020202020204" pitchFamily="34" charset="0"/>
            </a:endParaRPr>
          </a:p>
        </p:txBody>
      </p:sp>
      <p:sp>
        <p:nvSpPr>
          <p:cNvPr id="2" name="Rectangle 4"/>
          <p:cNvSpPr>
            <a:spLocks noGrp="1" noChangeArrowheads="1"/>
          </p:cNvSpPr>
          <p:nvPr>
            <p:ph type="ctrTitle" idx="4294967295"/>
          </p:nvPr>
        </p:nvSpPr>
        <p:spPr>
          <a:xfrm>
            <a:off x="774700" y="1143000"/>
            <a:ext cx="10655300" cy="2438400"/>
          </a:xfrm>
        </p:spPr>
        <p:txBody>
          <a:bodyPr anchor="b" anchorCtr="1">
            <a:normAutofit/>
          </a:bodyPr>
          <a:lstStyle/>
          <a:p>
            <a:pPr eaLnBrk="1" hangingPunct="1">
              <a:defRPr/>
            </a:pPr>
            <a:r>
              <a:rPr lang="en-US" sz="6000" b="1" dirty="0"/>
              <a:t>Exploring the Meaning of Entrepreneurship</a:t>
            </a:r>
          </a:p>
        </p:txBody>
      </p:sp>
    </p:spTree>
    <p:extLst>
      <p:ext uri="{BB962C8B-B14F-4D97-AF65-F5344CB8AC3E}">
        <p14:creationId xmlns:p14="http://schemas.microsoft.com/office/powerpoint/2010/main" val="948504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fld id="{C1B3F819-DF68-4223-B428-9C0E0EFFAE46}" type="slidenum">
              <a:rPr lang="en-US" sz="1200">
                <a:latin typeface="Arial" panose="020B0604020202020204" pitchFamily="34" charset="0"/>
              </a:rPr>
              <a:pPr>
                <a:spcBef>
                  <a:spcPct val="0"/>
                </a:spcBef>
                <a:buClrTx/>
                <a:buSzTx/>
                <a:buFontTx/>
                <a:buNone/>
              </a:pPr>
              <a:t>18</a:t>
            </a:fld>
            <a:endParaRPr lang="en-US" sz="1200">
              <a:latin typeface="Arial" panose="020B0604020202020204" pitchFamily="34" charset="0"/>
            </a:endParaRPr>
          </a:p>
        </p:txBody>
      </p:sp>
      <p:sp>
        <p:nvSpPr>
          <p:cNvPr id="2" name="Rectangle 2"/>
          <p:cNvSpPr>
            <a:spLocks noGrp="1" noChangeArrowheads="1"/>
          </p:cNvSpPr>
          <p:nvPr>
            <p:ph type="title" idx="4294967295"/>
          </p:nvPr>
        </p:nvSpPr>
        <p:spPr>
          <a:xfrm>
            <a:off x="609600" y="0"/>
            <a:ext cx="10972800" cy="838200"/>
          </a:xfrm>
        </p:spPr>
        <p:txBody>
          <a:bodyPr anchor="b">
            <a:normAutofit/>
          </a:bodyPr>
          <a:lstStyle/>
          <a:p>
            <a:pPr eaLnBrk="1" hangingPunct="1">
              <a:defRPr/>
            </a:pPr>
            <a:r>
              <a:rPr lang="en-US" sz="4000" b="1" dirty="0"/>
              <a:t>Tracing the Meaning of Entrepreneurship</a:t>
            </a:r>
          </a:p>
        </p:txBody>
      </p:sp>
      <p:sp>
        <p:nvSpPr>
          <p:cNvPr id="3" name="Rectangle 3"/>
          <p:cNvSpPr>
            <a:spLocks noGrp="1" noChangeArrowheads="1"/>
          </p:cNvSpPr>
          <p:nvPr>
            <p:ph type="body" idx="4294967295"/>
          </p:nvPr>
        </p:nvSpPr>
        <p:spPr>
          <a:xfrm>
            <a:off x="609600" y="990601"/>
            <a:ext cx="10972800" cy="5135564"/>
          </a:xfrm>
        </p:spPr>
        <p:txBody>
          <a:bodyPr>
            <a:noAutofit/>
          </a:bodyPr>
          <a:lstStyle/>
          <a:p>
            <a:pPr eaLnBrk="1" hangingPunct="1">
              <a:lnSpc>
                <a:spcPct val="90000"/>
              </a:lnSpc>
              <a:defRPr/>
            </a:pPr>
            <a:r>
              <a:rPr lang="en-US" sz="4000" dirty="0"/>
              <a:t>No single universally accepted definition of entrepreneurship</a:t>
            </a:r>
          </a:p>
          <a:p>
            <a:pPr eaLnBrk="1" hangingPunct="1">
              <a:lnSpc>
                <a:spcPct val="90000"/>
              </a:lnSpc>
              <a:defRPr/>
            </a:pPr>
            <a:r>
              <a:rPr lang="en-US" sz="4000" dirty="0"/>
              <a:t>Economists, psychologists, sociologists, management scientists, have different ideas about what is “entrepreneurship” and the “entrepreneur”</a:t>
            </a:r>
          </a:p>
          <a:p>
            <a:pPr eaLnBrk="1" hangingPunct="1">
              <a:lnSpc>
                <a:spcPct val="90000"/>
              </a:lnSpc>
              <a:defRPr/>
            </a:pPr>
            <a:r>
              <a:rPr lang="en-US" sz="4000" dirty="0"/>
              <a:t>The word “entrepreneur” is derived from the French root </a:t>
            </a:r>
            <a:r>
              <a:rPr lang="en-US" sz="4000" b="1" i="1" dirty="0"/>
              <a:t>“</a:t>
            </a:r>
            <a:r>
              <a:rPr lang="en-US" sz="4000" b="1" i="1" dirty="0" err="1"/>
              <a:t>entreprendre</a:t>
            </a:r>
            <a:r>
              <a:rPr lang="en-US" sz="4000" b="1" i="1" dirty="0"/>
              <a:t>” </a:t>
            </a:r>
            <a:r>
              <a:rPr lang="en-US" sz="4000" dirty="0"/>
              <a:t>meaning </a:t>
            </a:r>
            <a:r>
              <a:rPr lang="en-US" sz="4000" b="1" i="1" dirty="0"/>
              <a:t>“to undertake” </a:t>
            </a:r>
            <a:r>
              <a:rPr lang="en-US" sz="4000" dirty="0"/>
              <a:t>an expedition.</a:t>
            </a:r>
          </a:p>
        </p:txBody>
      </p:sp>
    </p:spTree>
    <p:extLst>
      <p:ext uri="{BB962C8B-B14F-4D97-AF65-F5344CB8AC3E}">
        <p14:creationId xmlns:p14="http://schemas.microsoft.com/office/powerpoint/2010/main" val="2377187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fld id="{D8BBDDB2-B603-4EAB-BC24-0DFB0D61887B}" type="slidenum">
              <a:rPr lang="en-US" sz="1200">
                <a:latin typeface="Arial" panose="020B0604020202020204" pitchFamily="34" charset="0"/>
              </a:rPr>
              <a:pPr>
                <a:spcBef>
                  <a:spcPct val="0"/>
                </a:spcBef>
                <a:buClrTx/>
                <a:buSzTx/>
                <a:buFontTx/>
                <a:buNone/>
              </a:pPr>
              <a:t>19</a:t>
            </a:fld>
            <a:endParaRPr lang="en-US" sz="1200">
              <a:latin typeface="Arial" panose="020B0604020202020204" pitchFamily="34" charset="0"/>
            </a:endParaRPr>
          </a:p>
        </p:txBody>
      </p:sp>
      <p:sp>
        <p:nvSpPr>
          <p:cNvPr id="2" name="Rectangle 2"/>
          <p:cNvSpPr>
            <a:spLocks noGrp="1" noChangeArrowheads="1"/>
          </p:cNvSpPr>
          <p:nvPr>
            <p:ph type="title" idx="4294967295"/>
          </p:nvPr>
        </p:nvSpPr>
        <p:spPr>
          <a:xfrm>
            <a:off x="762000" y="76200"/>
            <a:ext cx="10515600" cy="990598"/>
          </a:xfrm>
        </p:spPr>
        <p:txBody>
          <a:bodyPr anchor="b">
            <a:noAutofit/>
          </a:bodyPr>
          <a:lstStyle/>
          <a:p>
            <a:pPr eaLnBrk="1" hangingPunct="1">
              <a:defRPr/>
            </a:pPr>
            <a:r>
              <a:rPr lang="en-US" b="1" dirty="0"/>
              <a:t>RICHARD CANTILLON, FRANCE, 1680-1734</a:t>
            </a:r>
          </a:p>
        </p:txBody>
      </p:sp>
      <p:sp>
        <p:nvSpPr>
          <p:cNvPr id="3" name="Rectangle 3"/>
          <p:cNvSpPr>
            <a:spLocks noGrp="1" noChangeArrowheads="1"/>
          </p:cNvSpPr>
          <p:nvPr>
            <p:ph type="body" idx="4294967295"/>
          </p:nvPr>
        </p:nvSpPr>
        <p:spPr>
          <a:xfrm>
            <a:off x="609600" y="1066799"/>
            <a:ext cx="10668000" cy="5289551"/>
          </a:xfrm>
        </p:spPr>
        <p:txBody>
          <a:bodyPr>
            <a:noAutofit/>
          </a:bodyPr>
          <a:lstStyle/>
          <a:p>
            <a:pPr marL="0" indent="0" eaLnBrk="1" hangingPunct="1">
              <a:buNone/>
              <a:defRPr/>
            </a:pPr>
            <a:endParaRPr lang="en-US" sz="4400" dirty="0"/>
          </a:p>
          <a:p>
            <a:pPr marL="0" indent="0" eaLnBrk="1" hangingPunct="1">
              <a:buNone/>
              <a:defRPr/>
            </a:pPr>
            <a:r>
              <a:rPr lang="en-US" sz="4400" dirty="0"/>
              <a:t>Richard </a:t>
            </a:r>
            <a:r>
              <a:rPr lang="en-US" sz="4400" dirty="0" err="1"/>
              <a:t>Cantillon</a:t>
            </a:r>
            <a:r>
              <a:rPr lang="en-US" sz="4400" dirty="0"/>
              <a:t>, France (1680-1734) </a:t>
            </a:r>
          </a:p>
          <a:p>
            <a:pPr eaLnBrk="1" hangingPunct="1">
              <a:defRPr/>
            </a:pPr>
            <a:r>
              <a:rPr lang="en-US" sz="4400" dirty="0"/>
              <a:t>Generally acknowledged as the first to use the word </a:t>
            </a:r>
            <a:r>
              <a:rPr lang="en-US" sz="4400" b="1" dirty="0"/>
              <a:t>“entrepreneur”  </a:t>
            </a:r>
            <a:r>
              <a:rPr lang="en-US" sz="4400" dirty="0"/>
              <a:t>in a commercial sense – he coined </a:t>
            </a:r>
            <a:r>
              <a:rPr lang="en-US" sz="4400" i="1" dirty="0"/>
              <a:t>entrepreneur</a:t>
            </a:r>
            <a:r>
              <a:rPr lang="en-US" sz="4400" dirty="0"/>
              <a:t> </a:t>
            </a:r>
            <a:r>
              <a:rPr lang="en-US" sz="4400" b="1" dirty="0"/>
              <a:t>(</a:t>
            </a:r>
            <a:r>
              <a:rPr lang="en-US" sz="4400" b="1" i="1" dirty="0"/>
              <a:t>undertaker)</a:t>
            </a:r>
            <a:r>
              <a:rPr lang="en-US" sz="4400" b="1" dirty="0"/>
              <a:t>  </a:t>
            </a:r>
            <a:r>
              <a:rPr lang="en-US" sz="4400" dirty="0"/>
              <a:t>or from the root word </a:t>
            </a:r>
            <a:r>
              <a:rPr lang="en-US" sz="4400" i="1" dirty="0" err="1"/>
              <a:t>entreprendre</a:t>
            </a:r>
            <a:r>
              <a:rPr lang="en-US" sz="4400" dirty="0"/>
              <a:t>.</a:t>
            </a:r>
          </a:p>
        </p:txBody>
      </p:sp>
    </p:spTree>
    <p:extLst>
      <p:ext uri="{BB962C8B-B14F-4D97-AF65-F5344CB8AC3E}">
        <p14:creationId xmlns:p14="http://schemas.microsoft.com/office/powerpoint/2010/main" val="1534654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981200" y="274638"/>
            <a:ext cx="8229600" cy="563562"/>
          </a:xfrm>
        </p:spPr>
        <p:txBody>
          <a:bodyPr>
            <a:normAutofit fontScale="90000"/>
          </a:bodyPr>
          <a:lstStyle/>
          <a:p>
            <a:r>
              <a:rPr lang="en-US" altLang="en-US" sz="3600" b="1" dirty="0">
                <a:latin typeface="Times New Roman" panose="02020603050405020304" pitchFamily="18" charset="0"/>
                <a:cs typeface="Times New Roman" panose="02020603050405020304" pitchFamily="18" charset="0"/>
              </a:rPr>
              <a:t>Course Objectives</a:t>
            </a:r>
            <a:endParaRPr lang="en-GB" altLang="en-US" sz="3600" dirty="0"/>
          </a:p>
        </p:txBody>
      </p:sp>
      <p:sp>
        <p:nvSpPr>
          <p:cNvPr id="3" name="Content Placeholder 2"/>
          <p:cNvSpPr>
            <a:spLocks noGrp="1"/>
          </p:cNvSpPr>
          <p:nvPr>
            <p:ph idx="1"/>
          </p:nvPr>
        </p:nvSpPr>
        <p:spPr>
          <a:xfrm>
            <a:off x="685800" y="855663"/>
            <a:ext cx="10896600" cy="5865812"/>
          </a:xfrm>
        </p:spPr>
        <p:txBody>
          <a:bodyPr/>
          <a:lstStyle/>
          <a:p>
            <a:pPr algn="just">
              <a:defRPr/>
            </a:pPr>
            <a:r>
              <a:rPr lang="en-US" b="1" i="1" dirty="0">
                <a:latin typeface="Times New Roman" panose="02020603050405020304" pitchFamily="18" charset="0"/>
                <a:cs typeface="Times New Roman" panose="02020603050405020304" pitchFamily="18" charset="0"/>
              </a:rPr>
              <a:t>Do you dream of running your own business in the computer science industry?</a:t>
            </a:r>
          </a:p>
          <a:p>
            <a:pPr marL="0" indent="0" algn="just">
              <a:buNone/>
              <a:defRPr/>
            </a:pPr>
            <a:r>
              <a:rPr lang="en-US" b="1" i="1" dirty="0">
                <a:latin typeface="Times New Roman" panose="02020603050405020304" pitchFamily="18" charset="0"/>
                <a:cs typeface="Times New Roman" panose="02020603050405020304" pitchFamily="18" charset="0"/>
              </a:rPr>
              <a:t> </a:t>
            </a:r>
          </a:p>
          <a:p>
            <a:pPr algn="just">
              <a:defRPr/>
            </a:pPr>
            <a:r>
              <a:rPr lang="en-US" dirty="0">
                <a:latin typeface="Times New Roman" panose="02020603050405020304" pitchFamily="18" charset="0"/>
                <a:cs typeface="Times New Roman" panose="02020603050405020304" pitchFamily="18" charset="0"/>
              </a:rPr>
              <a:t>This computer science entrepreneurship course will provide knowledge and important skills to create and lead start-ups through the concentration of entrepreneurship.  </a:t>
            </a:r>
          </a:p>
          <a:p>
            <a:pPr algn="just">
              <a:defRPr/>
            </a:pPr>
            <a:endParaRPr lang="en-US" dirty="0">
              <a:latin typeface="Times New Roman" panose="02020603050405020304" pitchFamily="18" charset="0"/>
              <a:cs typeface="Times New Roman" panose="02020603050405020304" pitchFamily="18" charset="0"/>
            </a:endParaRPr>
          </a:p>
          <a:p>
            <a:pPr algn="just">
              <a:defRPr/>
            </a:pPr>
            <a:r>
              <a:rPr lang="en-US" dirty="0">
                <a:latin typeface="Times New Roman" panose="02020603050405020304" pitchFamily="18" charset="0"/>
                <a:cs typeface="Times New Roman" panose="02020603050405020304" pitchFamily="18" charset="0"/>
              </a:rPr>
              <a:t>We will look at how the Covid-19 pandemic is creating challenges for the industry but is also driving innovation and change across the sector. </a:t>
            </a:r>
            <a:endParaRPr lang="en-GB" dirty="0">
              <a:latin typeface="Times New Roman" panose="02020603050405020304" pitchFamily="18" charset="0"/>
              <a:cs typeface="Times New Roman" panose="02020603050405020304" pitchFamily="18" charset="0"/>
            </a:endParaRPr>
          </a:p>
        </p:txBody>
      </p:sp>
      <p:sp>
        <p:nvSpPr>
          <p:cNvPr id="41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859211B-B71C-4161-827E-B63D7F1FEA4C}" type="slidenum">
              <a:rPr lang="en-US" altLang="en-US" sz="1200">
                <a:solidFill>
                  <a:srgbClr val="898989"/>
                </a:solidFill>
              </a:rPr>
              <a:pPr>
                <a:spcBef>
                  <a:spcPct val="0"/>
                </a:spcBef>
                <a:buFontTx/>
                <a:buNone/>
              </a:pPr>
              <a:t>2</a:t>
            </a:fld>
            <a:endParaRPr lang="en-US" altLang="en-US" sz="1200" dirty="0">
              <a:solidFill>
                <a:srgbClr val="898989"/>
              </a:solidFill>
            </a:endParaRPr>
          </a:p>
        </p:txBody>
      </p:sp>
    </p:spTree>
    <p:extLst>
      <p:ext uri="{BB962C8B-B14F-4D97-AF65-F5344CB8AC3E}">
        <p14:creationId xmlns:p14="http://schemas.microsoft.com/office/powerpoint/2010/main" val="2298251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fld id="{BACA5897-7851-4407-A8AA-73A00FE5B3F0}" type="slidenum">
              <a:rPr lang="en-US" sz="1200">
                <a:latin typeface="Arial" panose="020B0604020202020204" pitchFamily="34" charset="0"/>
              </a:rPr>
              <a:pPr>
                <a:spcBef>
                  <a:spcPct val="0"/>
                </a:spcBef>
                <a:buClrTx/>
                <a:buSzTx/>
                <a:buFontTx/>
                <a:buNone/>
              </a:pPr>
              <a:t>20</a:t>
            </a:fld>
            <a:endParaRPr lang="en-US" sz="1200">
              <a:latin typeface="Arial" panose="020B0604020202020204" pitchFamily="34" charset="0"/>
            </a:endParaRPr>
          </a:p>
        </p:txBody>
      </p:sp>
      <p:sp>
        <p:nvSpPr>
          <p:cNvPr id="2" name="Rectangle 2"/>
          <p:cNvSpPr>
            <a:spLocks noGrp="1" noChangeArrowheads="1"/>
          </p:cNvSpPr>
          <p:nvPr>
            <p:ph type="title" idx="4294967295"/>
          </p:nvPr>
        </p:nvSpPr>
        <p:spPr>
          <a:xfrm>
            <a:off x="685800" y="228600"/>
            <a:ext cx="10406418" cy="989014"/>
          </a:xfrm>
        </p:spPr>
        <p:txBody>
          <a:bodyPr anchor="b">
            <a:noAutofit/>
          </a:bodyPr>
          <a:lstStyle/>
          <a:p>
            <a:pPr eaLnBrk="1" hangingPunct="1">
              <a:defRPr/>
            </a:pPr>
            <a:r>
              <a:rPr lang="en-US" sz="6000" b="1" dirty="0"/>
              <a:t>Richard </a:t>
            </a:r>
            <a:r>
              <a:rPr lang="en-US" sz="6000" b="1" dirty="0" err="1"/>
              <a:t>Cantillon</a:t>
            </a:r>
            <a:r>
              <a:rPr lang="en-US" sz="6000" b="1" dirty="0"/>
              <a:t> (contd.)</a:t>
            </a:r>
          </a:p>
        </p:txBody>
      </p:sp>
      <p:sp>
        <p:nvSpPr>
          <p:cNvPr id="3" name="Rectangle 3"/>
          <p:cNvSpPr>
            <a:spLocks noGrp="1" noChangeArrowheads="1"/>
          </p:cNvSpPr>
          <p:nvPr>
            <p:ph type="body" idx="4294967295"/>
          </p:nvPr>
        </p:nvSpPr>
        <p:spPr>
          <a:xfrm>
            <a:off x="685800" y="1447801"/>
            <a:ext cx="10406418" cy="4908550"/>
          </a:xfrm>
        </p:spPr>
        <p:txBody>
          <a:bodyPr>
            <a:noAutofit/>
          </a:bodyPr>
          <a:lstStyle/>
          <a:p>
            <a:pPr eaLnBrk="1" hangingPunct="1">
              <a:defRPr/>
            </a:pPr>
            <a:r>
              <a:rPr lang="en-US" sz="4000" dirty="0"/>
              <a:t>The entrepreneur is someone who exercises business judgment in the face of uncertainty.</a:t>
            </a:r>
          </a:p>
          <a:p>
            <a:pPr eaLnBrk="1" hangingPunct="1">
              <a:defRPr/>
            </a:pPr>
            <a:r>
              <a:rPr lang="en-US" sz="4000" dirty="0"/>
              <a:t>The entrepreneur is motivated by the potential for profit generated from engaging in the speculative activity.</a:t>
            </a:r>
          </a:p>
          <a:p>
            <a:pPr eaLnBrk="1" hangingPunct="1">
              <a:defRPr/>
            </a:pPr>
            <a:r>
              <a:rPr lang="en-US" sz="3600" dirty="0"/>
              <a:t>The entrepreneur </a:t>
            </a:r>
            <a:r>
              <a:rPr lang="en-US" sz="3600" b="1" i="1" dirty="0"/>
              <a:t>“buys at a certain price and sells at an uncertain price.”</a:t>
            </a:r>
          </a:p>
        </p:txBody>
      </p:sp>
    </p:spTree>
    <p:extLst>
      <p:ext uri="{BB962C8B-B14F-4D97-AF65-F5344CB8AC3E}">
        <p14:creationId xmlns:p14="http://schemas.microsoft.com/office/powerpoint/2010/main" val="1550889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p:spPr>
        <p:txBody>
          <a:bodyPr>
            <a:normAutofit/>
          </a:bodyPr>
          <a:lstStyle/>
          <a:p>
            <a:r>
              <a:rPr lang="en-US" sz="4000" b="1" dirty="0">
                <a:latin typeface="Times New Roman" pitchFamily="18" charset="0"/>
                <a:cs typeface="Times New Roman" pitchFamily="18" charset="0"/>
              </a:rPr>
              <a:t>DEFINITIONS OF ENTREPRENEURSHIP </a:t>
            </a:r>
          </a:p>
        </p:txBody>
      </p:sp>
      <p:sp>
        <p:nvSpPr>
          <p:cNvPr id="3" name="Content Placeholder 2"/>
          <p:cNvSpPr>
            <a:spLocks noGrp="1"/>
          </p:cNvSpPr>
          <p:nvPr>
            <p:ph idx="1"/>
          </p:nvPr>
        </p:nvSpPr>
        <p:spPr>
          <a:xfrm>
            <a:off x="914400" y="1295401"/>
            <a:ext cx="10287000" cy="5060950"/>
          </a:xfrm>
        </p:spPr>
        <p:txBody>
          <a:bodyPr>
            <a:normAutofit/>
          </a:bodyPr>
          <a:lstStyle/>
          <a:p>
            <a:pPr>
              <a:buNone/>
            </a:pPr>
            <a:r>
              <a:rPr lang="en-GB" sz="3600" b="1" dirty="0">
                <a:latin typeface="Times New Roman" pitchFamily="18" charset="0"/>
                <a:cs typeface="Times New Roman" pitchFamily="18" charset="0"/>
              </a:rPr>
              <a:t>Peter F </a:t>
            </a:r>
            <a:r>
              <a:rPr lang="en-GB" sz="3600" b="1" dirty="0" err="1">
                <a:latin typeface="Times New Roman" pitchFamily="18" charset="0"/>
                <a:cs typeface="Times New Roman" pitchFamily="18" charset="0"/>
              </a:rPr>
              <a:t>Drucker</a:t>
            </a:r>
            <a:endParaRPr lang="en-US" sz="3600" dirty="0">
              <a:latin typeface="Times New Roman" pitchFamily="18" charset="0"/>
              <a:cs typeface="Times New Roman" pitchFamily="18" charset="0"/>
            </a:endParaRPr>
          </a:p>
          <a:p>
            <a:r>
              <a:rPr lang="en-GB" sz="3600" dirty="0">
                <a:latin typeface="Times New Roman" pitchFamily="18" charset="0"/>
                <a:cs typeface="Times New Roman" pitchFamily="18" charset="0"/>
              </a:rPr>
              <a:t>Entrepreneurship is the ability to create something new and different</a:t>
            </a:r>
          </a:p>
          <a:p>
            <a:endParaRPr lang="en-US" sz="3600" dirty="0">
              <a:latin typeface="Times New Roman" pitchFamily="18" charset="0"/>
              <a:cs typeface="Times New Roman" pitchFamily="18" charset="0"/>
            </a:endParaRPr>
          </a:p>
          <a:p>
            <a:pPr>
              <a:buNone/>
            </a:pPr>
            <a:r>
              <a:rPr lang="en-GB" sz="3600" b="1" dirty="0">
                <a:latin typeface="Times New Roman" pitchFamily="18" charset="0"/>
                <a:cs typeface="Times New Roman" pitchFamily="18" charset="0"/>
              </a:rPr>
              <a:t>Thomas W </a:t>
            </a:r>
            <a:r>
              <a:rPr lang="en-GB" sz="3600" b="1" dirty="0" err="1">
                <a:latin typeface="Times New Roman" pitchFamily="18" charset="0"/>
                <a:cs typeface="Times New Roman" pitchFamily="18" charset="0"/>
              </a:rPr>
              <a:t>Zimmerer</a:t>
            </a:r>
            <a:endParaRPr lang="en-US" sz="3600" dirty="0">
              <a:latin typeface="Times New Roman" pitchFamily="18" charset="0"/>
              <a:cs typeface="Times New Roman" pitchFamily="18" charset="0"/>
            </a:endParaRPr>
          </a:p>
          <a:p>
            <a:r>
              <a:rPr lang="en-GB" sz="3600" dirty="0">
                <a:latin typeface="Times New Roman" pitchFamily="18" charset="0"/>
                <a:cs typeface="Times New Roman" pitchFamily="18" charset="0"/>
              </a:rPr>
              <a:t>Entrepreneurship is the application of creativity and innovation to solve problems and effort in utilizing opportunities faced by everyone and every day.</a:t>
            </a:r>
            <a:endParaRPr lang="en-US" sz="3600" dirty="0">
              <a:latin typeface="Times New Roman" pitchFamily="18" charset="0"/>
              <a:cs typeface="Times New Roman" pitchFamily="18" charset="0"/>
            </a:endParaRPr>
          </a:p>
          <a:p>
            <a:endParaRPr lang="en-US" sz="3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2C27B00-F19D-4A6D-889F-A6ACC913AB3E}"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533400"/>
          </a:xfrm>
        </p:spPr>
        <p:txBody>
          <a:bodyPr>
            <a:normAutofit fontScale="90000"/>
          </a:bodyPr>
          <a:lstStyle/>
          <a:p>
            <a:r>
              <a:rPr lang="en-US" sz="4000" b="1" dirty="0">
                <a:latin typeface="Times New Roman" pitchFamily="18" charset="0"/>
                <a:cs typeface="Times New Roman" pitchFamily="18" charset="0"/>
              </a:rPr>
              <a:t>DEFINITIONS OF ENTREPRENEURSHIP </a:t>
            </a:r>
          </a:p>
        </p:txBody>
      </p:sp>
      <p:sp>
        <p:nvSpPr>
          <p:cNvPr id="3" name="Content Placeholder 2"/>
          <p:cNvSpPr>
            <a:spLocks noGrp="1"/>
          </p:cNvSpPr>
          <p:nvPr>
            <p:ph idx="1"/>
          </p:nvPr>
        </p:nvSpPr>
        <p:spPr>
          <a:xfrm>
            <a:off x="584579" y="932597"/>
            <a:ext cx="10515600" cy="5486401"/>
          </a:xfrm>
        </p:spPr>
        <p:txBody>
          <a:bodyPr>
            <a:noAutofit/>
          </a:bodyPr>
          <a:lstStyle/>
          <a:p>
            <a:pPr algn="ctr">
              <a:lnSpc>
                <a:spcPct val="150000"/>
              </a:lnSpc>
              <a:buNone/>
            </a:pPr>
            <a:r>
              <a:rPr lang="en-GB" sz="3600" b="1" dirty="0">
                <a:latin typeface="Times New Roman" pitchFamily="18" charset="0"/>
                <a:cs typeface="Times New Roman" pitchFamily="18" charset="0"/>
              </a:rPr>
              <a:t>Ronstadt </a:t>
            </a:r>
            <a:endParaRPr lang="en-US" sz="3600" dirty="0">
              <a:latin typeface="Times New Roman" pitchFamily="18" charset="0"/>
              <a:cs typeface="Times New Roman" pitchFamily="18" charset="0"/>
            </a:endParaRPr>
          </a:p>
          <a:p>
            <a:pPr algn="ctr">
              <a:lnSpc>
                <a:spcPct val="150000"/>
              </a:lnSpc>
            </a:pPr>
            <a:r>
              <a:rPr lang="en-GB" sz="3600" b="1" dirty="0">
                <a:latin typeface="Times New Roman" pitchFamily="18" charset="0"/>
                <a:cs typeface="Times New Roman" pitchFamily="18" charset="0"/>
              </a:rPr>
              <a:t>Entrepreneurship </a:t>
            </a:r>
            <a:r>
              <a:rPr lang="en-GB" sz="3600" dirty="0">
                <a:latin typeface="Times New Roman" pitchFamily="18" charset="0"/>
                <a:cs typeface="Times New Roman" pitchFamily="18" charset="0"/>
              </a:rPr>
              <a:t>is the dynamic process of creating incremental wealth. This wealth is created by individuals who assume the major risks in terms of equity, time and/or career commitment of providing value for some products or services</a:t>
            </a:r>
            <a:endParaRPr lang="en-US" sz="3600" dirty="0">
              <a:latin typeface="Times New Roman" pitchFamily="18" charset="0"/>
              <a:cs typeface="Times New Roman" pitchFamily="18" charset="0"/>
            </a:endParaRPr>
          </a:p>
          <a:p>
            <a:pPr algn="ctr">
              <a:lnSpc>
                <a:spcPct val="150000"/>
              </a:lnSpc>
            </a:pPr>
            <a:endParaRPr lang="en-US" sz="3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2C27B00-F19D-4A6D-889F-A6ACC913AB3E}"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DEFINITIONS OF ENTREPRENEURSHIP </a:t>
            </a:r>
            <a:endParaRPr lang="en-US" sz="4000" dirty="0"/>
          </a:p>
        </p:txBody>
      </p:sp>
      <p:sp>
        <p:nvSpPr>
          <p:cNvPr id="3" name="Content Placeholder 2"/>
          <p:cNvSpPr>
            <a:spLocks noGrp="1"/>
          </p:cNvSpPr>
          <p:nvPr>
            <p:ph idx="1"/>
          </p:nvPr>
        </p:nvSpPr>
        <p:spPr>
          <a:xfrm>
            <a:off x="609600" y="1295401"/>
            <a:ext cx="10972800" cy="4830764"/>
          </a:xfrm>
        </p:spPr>
        <p:txBody>
          <a:bodyPr>
            <a:normAutofit lnSpcReduction="10000"/>
          </a:bodyPr>
          <a:lstStyle/>
          <a:p>
            <a:pPr algn="ctr">
              <a:lnSpc>
                <a:spcPct val="150000"/>
              </a:lnSpc>
              <a:buNone/>
            </a:pPr>
            <a:r>
              <a:rPr lang="en-GB" sz="3600" b="1" dirty="0" err="1">
                <a:latin typeface="Times New Roman" pitchFamily="18" charset="0"/>
                <a:cs typeface="Times New Roman" pitchFamily="18" charset="0"/>
              </a:rPr>
              <a:t>Hisrich</a:t>
            </a:r>
            <a:r>
              <a:rPr lang="en-GB" sz="3600" b="1" dirty="0">
                <a:latin typeface="Times New Roman" pitchFamily="18" charset="0"/>
                <a:cs typeface="Times New Roman" pitchFamily="18" charset="0"/>
              </a:rPr>
              <a:t> &amp; Peters</a:t>
            </a:r>
            <a:endParaRPr lang="en-US" sz="3600" dirty="0">
              <a:latin typeface="Times New Roman" pitchFamily="18" charset="0"/>
              <a:cs typeface="Times New Roman" pitchFamily="18" charset="0"/>
            </a:endParaRPr>
          </a:p>
          <a:p>
            <a:pPr algn="ctr">
              <a:lnSpc>
                <a:spcPct val="150000"/>
              </a:lnSpc>
            </a:pPr>
            <a:r>
              <a:rPr lang="en-GB" sz="3600" dirty="0">
                <a:latin typeface="Times New Roman" pitchFamily="18" charset="0"/>
                <a:cs typeface="Times New Roman" pitchFamily="18" charset="0"/>
              </a:rPr>
              <a:t>Entrepreneurship is the process of creating something different with value by devoting the necessary time and effort, assuming the accompanying financial, psychic, and social risks and receiving the resultant rewards of monetary and personal satisfaction and independence.</a:t>
            </a:r>
            <a:endParaRPr lang="en-US" sz="3600" dirty="0">
              <a:latin typeface="Times New Roman" pitchFamily="18" charset="0"/>
              <a:cs typeface="Times New Roman" pitchFamily="18" charset="0"/>
            </a:endParaRPr>
          </a:p>
          <a:p>
            <a:pPr algn="ctr">
              <a:lnSpc>
                <a:spcPct val="150000"/>
              </a:lnSpc>
            </a:pPr>
            <a:endParaRPr lang="en-US" sz="3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2C27B00-F19D-4A6D-889F-A6ACC913AB3E}"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normAutofit/>
          </a:bodyPr>
          <a:lstStyle/>
          <a:p>
            <a:r>
              <a:rPr lang="en-GB" b="1" dirty="0">
                <a:latin typeface="Times New Roman" pitchFamily="18" charset="0"/>
                <a:cs typeface="Times New Roman" pitchFamily="18" charset="0"/>
              </a:rPr>
              <a:t>Joseph Schumpeter (1934)</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11734800" cy="5791199"/>
          </a:xfrm>
        </p:spPr>
        <p:txBody>
          <a:bodyPr>
            <a:noAutofit/>
          </a:bodyPr>
          <a:lstStyle/>
          <a:p>
            <a:r>
              <a:rPr lang="en-GB" sz="3600" dirty="0">
                <a:latin typeface="Times New Roman" pitchFamily="18" charset="0"/>
                <a:cs typeface="Times New Roman" pitchFamily="18" charset="0"/>
              </a:rPr>
              <a:t>The entrepreneur is an innovator who implements the changes in the market through new combinations. The new combination can be in the form of:</a:t>
            </a:r>
            <a:endParaRPr lang="en-US" sz="3600" dirty="0">
              <a:latin typeface="Times New Roman" pitchFamily="18" charset="0"/>
              <a:cs typeface="Times New Roman" pitchFamily="18" charset="0"/>
            </a:endParaRPr>
          </a:p>
          <a:p>
            <a:pPr lvl="1"/>
            <a:r>
              <a:rPr lang="en-GB" sz="3600" dirty="0">
                <a:latin typeface="Times New Roman" pitchFamily="18" charset="0"/>
                <a:cs typeface="Times New Roman" pitchFamily="18" charset="0"/>
              </a:rPr>
              <a:t>introduce a new product or a new quality,</a:t>
            </a:r>
            <a:endParaRPr lang="en-US" sz="3600" dirty="0">
              <a:latin typeface="Times New Roman" pitchFamily="18" charset="0"/>
              <a:cs typeface="Times New Roman" pitchFamily="18" charset="0"/>
            </a:endParaRPr>
          </a:p>
          <a:p>
            <a:pPr lvl="1"/>
            <a:r>
              <a:rPr lang="en-GB" sz="3600" dirty="0">
                <a:latin typeface="Times New Roman" pitchFamily="18" charset="0"/>
                <a:cs typeface="Times New Roman" pitchFamily="18" charset="0"/>
              </a:rPr>
              <a:t>introduce new production methods,</a:t>
            </a:r>
            <a:endParaRPr lang="en-US" sz="3600" dirty="0">
              <a:latin typeface="Times New Roman" pitchFamily="18" charset="0"/>
              <a:cs typeface="Times New Roman" pitchFamily="18" charset="0"/>
            </a:endParaRPr>
          </a:p>
          <a:p>
            <a:pPr lvl="1"/>
            <a:r>
              <a:rPr lang="en-GB" sz="3600" dirty="0">
                <a:latin typeface="Times New Roman" pitchFamily="18" charset="0"/>
                <a:cs typeface="Times New Roman" pitchFamily="18" charset="0"/>
              </a:rPr>
              <a:t>open up new markets,</a:t>
            </a:r>
            <a:endParaRPr lang="en-US" sz="3600" dirty="0">
              <a:latin typeface="Times New Roman" pitchFamily="18" charset="0"/>
              <a:cs typeface="Times New Roman" pitchFamily="18" charset="0"/>
            </a:endParaRPr>
          </a:p>
          <a:p>
            <a:pPr lvl="1"/>
            <a:r>
              <a:rPr lang="en-GB" sz="3600" dirty="0">
                <a:latin typeface="Times New Roman" pitchFamily="18" charset="0"/>
                <a:cs typeface="Times New Roman" pitchFamily="18" charset="0"/>
              </a:rPr>
              <a:t>Getting a new source of supply of materials or components, or</a:t>
            </a:r>
            <a:endParaRPr lang="en-US" sz="3600" dirty="0">
              <a:latin typeface="Times New Roman" pitchFamily="18" charset="0"/>
              <a:cs typeface="Times New Roman" pitchFamily="18" charset="0"/>
            </a:endParaRPr>
          </a:p>
          <a:p>
            <a:pPr lvl="1"/>
            <a:r>
              <a:rPr lang="en-GB" sz="3600" dirty="0">
                <a:latin typeface="Times New Roman" pitchFamily="18" charset="0"/>
                <a:cs typeface="Times New Roman" pitchFamily="18" charset="0"/>
              </a:rPr>
              <a:t>Run a new organization in an industry. </a:t>
            </a:r>
            <a:endParaRPr lang="en-US" sz="3600" dirty="0">
              <a:latin typeface="Times New Roman" pitchFamily="18" charset="0"/>
              <a:cs typeface="Times New Roman" pitchFamily="18" charset="0"/>
            </a:endParaRPr>
          </a:p>
          <a:p>
            <a:endParaRPr lang="en-US" sz="3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2C27B00-F19D-4A6D-889F-A6ACC913AB3E}"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p:spPr>
        <p:txBody>
          <a:bodyPr>
            <a:normAutofit fontScale="90000"/>
          </a:bodyPr>
          <a:lstStyle/>
          <a:p>
            <a:r>
              <a:rPr lang="en-GB" sz="4800" b="1" dirty="0">
                <a:latin typeface="Times New Roman" pitchFamily="18" charset="0"/>
                <a:cs typeface="Times New Roman" pitchFamily="18" charset="0"/>
              </a:rPr>
              <a:t>Joseph Schumpeter (1934)</a:t>
            </a:r>
            <a:endParaRPr lang="en-US" sz="48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1600201"/>
            <a:ext cx="10744200" cy="4525963"/>
          </a:xfrm>
        </p:spPr>
        <p:txBody>
          <a:bodyPr>
            <a:normAutofit fontScale="77500" lnSpcReduction="20000"/>
          </a:bodyPr>
          <a:lstStyle/>
          <a:p>
            <a:pPr algn="just"/>
            <a:r>
              <a:rPr lang="en-US" sz="4400" dirty="0">
                <a:latin typeface="Times New Roman" pitchFamily="18" charset="0"/>
                <a:cs typeface="Times New Roman" pitchFamily="18" charset="0"/>
              </a:rPr>
              <a:t>As an innovator the entrepreneur has to overcome barriers due to existing </a:t>
            </a:r>
            <a:r>
              <a:rPr lang="en-US" sz="4400" b="1" i="1" dirty="0">
                <a:latin typeface="Times New Roman" pitchFamily="18" charset="0"/>
                <a:cs typeface="Times New Roman" pitchFamily="18" charset="0"/>
              </a:rPr>
              <a:t>customs, traditions, and institutions.</a:t>
            </a:r>
          </a:p>
          <a:p>
            <a:pPr algn="just"/>
            <a:endParaRPr lang="en-US" sz="4400" b="1" dirty="0">
              <a:latin typeface="Times New Roman" pitchFamily="18" charset="0"/>
              <a:cs typeface="Times New Roman" pitchFamily="18" charset="0"/>
            </a:endParaRPr>
          </a:p>
          <a:p>
            <a:pPr algn="just">
              <a:defRPr/>
            </a:pPr>
            <a:r>
              <a:rPr lang="en-US" sz="4400" dirty="0"/>
              <a:t>The entrepreneur occupies a central position in economic development – through innovation- breaking the status quo.</a:t>
            </a:r>
          </a:p>
          <a:p>
            <a:pPr algn="just">
              <a:defRPr/>
            </a:pPr>
            <a:endParaRPr lang="en-US" sz="4400" dirty="0"/>
          </a:p>
          <a:p>
            <a:pPr algn="just">
              <a:defRPr/>
            </a:pPr>
            <a:r>
              <a:rPr lang="en-US" sz="4400" dirty="0"/>
              <a:t>Entrepreneurship is a process of  “</a:t>
            </a:r>
            <a:r>
              <a:rPr lang="en-US" sz="4400" b="1" i="1" dirty="0"/>
              <a:t>creative destruction</a:t>
            </a:r>
            <a:r>
              <a:rPr lang="en-US" sz="4400" dirty="0"/>
              <a:t>” – destroying the old and creating the new</a:t>
            </a:r>
            <a:r>
              <a:rPr lang="en-US" sz="4400" b="1" dirty="0">
                <a:latin typeface="Times New Roman" pitchFamily="18" charset="0"/>
                <a:cs typeface="Times New Roman" pitchFamily="18" charset="0"/>
              </a:rPr>
              <a:t>.</a:t>
            </a:r>
            <a:endParaRPr lang="en-US" sz="4000" dirty="0">
              <a:latin typeface="Times New Roman" pitchFamily="18" charset="0"/>
              <a:cs typeface="Times New Roman" pitchFamily="18" charset="0"/>
            </a:endParaRPr>
          </a:p>
          <a:p>
            <a:pPr algn="just">
              <a:buNone/>
            </a:pPr>
            <a:endParaRPr lang="en-US" sz="4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2C27B00-F19D-4A6D-889F-A6ACC913AB3E}" type="slidenum">
              <a:rPr lang="en-US" smtClean="0"/>
              <a:pPr/>
              <a:t>25</a:t>
            </a:fld>
            <a:endParaRPr lang="en-US"/>
          </a:p>
        </p:txBody>
      </p:sp>
    </p:spTree>
    <p:extLst>
      <p:ext uri="{BB962C8B-B14F-4D97-AF65-F5344CB8AC3E}">
        <p14:creationId xmlns:p14="http://schemas.microsoft.com/office/powerpoint/2010/main" val="906165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fld id="{E5D2083C-EF44-4A05-B75D-B72593920E6B}" type="slidenum">
              <a:rPr lang="en-US" sz="1200">
                <a:latin typeface="Arial" panose="020B0604020202020204" pitchFamily="34" charset="0"/>
              </a:rPr>
              <a:pPr>
                <a:spcBef>
                  <a:spcPct val="0"/>
                </a:spcBef>
                <a:buClrTx/>
                <a:buSzTx/>
                <a:buFontTx/>
                <a:buNone/>
              </a:pPr>
              <a:t>26</a:t>
            </a:fld>
            <a:endParaRPr lang="en-US" sz="1200">
              <a:latin typeface="Arial" panose="020B0604020202020204" pitchFamily="34" charset="0"/>
            </a:endParaRPr>
          </a:p>
        </p:txBody>
      </p:sp>
      <p:sp>
        <p:nvSpPr>
          <p:cNvPr id="2" name="Rectangle 2"/>
          <p:cNvSpPr>
            <a:spLocks noGrp="1" noChangeArrowheads="1"/>
          </p:cNvSpPr>
          <p:nvPr>
            <p:ph type="title" idx="4294967295"/>
          </p:nvPr>
        </p:nvSpPr>
        <p:spPr>
          <a:xfrm>
            <a:off x="609600" y="260991"/>
            <a:ext cx="10972800" cy="882009"/>
          </a:xfrm>
        </p:spPr>
        <p:txBody>
          <a:bodyPr anchor="b">
            <a:normAutofit/>
          </a:bodyPr>
          <a:lstStyle/>
          <a:p>
            <a:pPr eaLnBrk="1" hangingPunct="1">
              <a:defRPr/>
            </a:pPr>
            <a:r>
              <a:rPr lang="en-US" sz="4800" b="1" dirty="0"/>
              <a:t>JEAN BAPTISE SAY, FRENCH (1767 -1832)</a:t>
            </a:r>
          </a:p>
        </p:txBody>
      </p:sp>
      <p:sp>
        <p:nvSpPr>
          <p:cNvPr id="3" name="Rectangle 3"/>
          <p:cNvSpPr>
            <a:spLocks noGrp="1" noChangeArrowheads="1"/>
          </p:cNvSpPr>
          <p:nvPr>
            <p:ph type="body" idx="4294967295"/>
          </p:nvPr>
        </p:nvSpPr>
        <p:spPr>
          <a:xfrm>
            <a:off x="609600" y="1295401"/>
            <a:ext cx="10972800" cy="5060950"/>
          </a:xfrm>
        </p:spPr>
        <p:txBody>
          <a:bodyPr>
            <a:noAutofit/>
          </a:bodyPr>
          <a:lstStyle/>
          <a:p>
            <a:pPr lvl="1" eaLnBrk="1" hangingPunct="1">
              <a:defRPr/>
            </a:pPr>
            <a:r>
              <a:rPr lang="en-US" sz="4000" dirty="0"/>
              <a:t>Entrepreneurship is virtually the same as management.</a:t>
            </a:r>
          </a:p>
          <a:p>
            <a:pPr lvl="1" eaLnBrk="1" hangingPunct="1">
              <a:defRPr/>
            </a:pPr>
            <a:r>
              <a:rPr lang="en-US" sz="4000" dirty="0"/>
              <a:t>The entrepreneur brings together the factors of production and plays a central coordinating role in production and distribution. </a:t>
            </a:r>
          </a:p>
          <a:p>
            <a:pPr lvl="1" eaLnBrk="1" hangingPunct="1">
              <a:defRPr/>
            </a:pPr>
            <a:r>
              <a:rPr lang="en-US" sz="4000" dirty="0"/>
              <a:t>The entrepreneur is one with a key role in his own enterprise: the leader and manager.</a:t>
            </a:r>
          </a:p>
          <a:p>
            <a:pPr eaLnBrk="1" hangingPunct="1">
              <a:buFont typeface="Wingdings" panose="05000000000000000000" pitchFamily="2" charset="2"/>
              <a:buNone/>
              <a:defRPr/>
            </a:pPr>
            <a:endParaRPr lang="en-US" sz="4000" dirty="0"/>
          </a:p>
        </p:txBody>
      </p:sp>
    </p:spTree>
    <p:extLst>
      <p:ext uri="{BB962C8B-B14F-4D97-AF65-F5344CB8AC3E}">
        <p14:creationId xmlns:p14="http://schemas.microsoft.com/office/powerpoint/2010/main" val="1209161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fld id="{0077086A-718F-442F-B30F-0A92590FCCBD}" type="slidenum">
              <a:rPr lang="en-US" sz="1200">
                <a:latin typeface="Arial" panose="020B0604020202020204" pitchFamily="34" charset="0"/>
              </a:rPr>
              <a:pPr>
                <a:spcBef>
                  <a:spcPct val="0"/>
                </a:spcBef>
                <a:buClrTx/>
                <a:buSzTx/>
                <a:buFontTx/>
                <a:buNone/>
              </a:pPr>
              <a:t>27</a:t>
            </a:fld>
            <a:endParaRPr lang="en-US" sz="1200">
              <a:latin typeface="Arial" panose="020B0604020202020204" pitchFamily="34" charset="0"/>
            </a:endParaRPr>
          </a:p>
        </p:txBody>
      </p:sp>
      <p:sp>
        <p:nvSpPr>
          <p:cNvPr id="2" name="Rectangle 2"/>
          <p:cNvSpPr>
            <a:spLocks noGrp="1" noChangeArrowheads="1"/>
          </p:cNvSpPr>
          <p:nvPr>
            <p:ph type="title" idx="4294967295"/>
          </p:nvPr>
        </p:nvSpPr>
        <p:spPr>
          <a:xfrm>
            <a:off x="838200" y="274638"/>
            <a:ext cx="10591800" cy="1325562"/>
          </a:xfrm>
        </p:spPr>
        <p:txBody>
          <a:bodyPr anchor="b">
            <a:noAutofit/>
          </a:bodyPr>
          <a:lstStyle/>
          <a:p>
            <a:pPr eaLnBrk="1" hangingPunct="1">
              <a:defRPr/>
            </a:pPr>
            <a:r>
              <a:rPr lang="en-US" b="1" dirty="0"/>
              <a:t>ADAM SMITH, BRITISH ECONOMIST, (1723-1790)</a:t>
            </a:r>
          </a:p>
        </p:txBody>
      </p:sp>
      <p:sp>
        <p:nvSpPr>
          <p:cNvPr id="3" name="Rectangle 3"/>
          <p:cNvSpPr>
            <a:spLocks noGrp="1" noChangeArrowheads="1"/>
          </p:cNvSpPr>
          <p:nvPr>
            <p:ph type="body" idx="4294967295"/>
          </p:nvPr>
        </p:nvSpPr>
        <p:spPr/>
        <p:txBody>
          <a:bodyPr>
            <a:normAutofit/>
          </a:bodyPr>
          <a:lstStyle/>
          <a:p>
            <a:pPr lvl="1" eaLnBrk="1" hangingPunct="1">
              <a:lnSpc>
                <a:spcPct val="90000"/>
              </a:lnSpc>
              <a:defRPr/>
            </a:pPr>
            <a:r>
              <a:rPr lang="en-US" sz="4400" dirty="0"/>
              <a:t>The “enterpriser” is a person with </a:t>
            </a:r>
            <a:r>
              <a:rPr lang="en-US" sz="4400" b="1" i="1" dirty="0"/>
              <a:t>unusual foresight</a:t>
            </a:r>
            <a:r>
              <a:rPr lang="en-US" sz="4400" dirty="0"/>
              <a:t> and could recognize the potential for goods and services;</a:t>
            </a:r>
          </a:p>
          <a:p>
            <a:pPr lvl="1" eaLnBrk="1" hangingPunct="1">
              <a:lnSpc>
                <a:spcPct val="90000"/>
              </a:lnSpc>
              <a:defRPr/>
            </a:pPr>
            <a:r>
              <a:rPr lang="en-US" sz="4400" dirty="0"/>
              <a:t>Profits are the reward for risking capital (virtually no separation between Capital and Entrepreneurship as factors of production).</a:t>
            </a:r>
          </a:p>
          <a:p>
            <a:pPr eaLnBrk="1" hangingPunct="1">
              <a:lnSpc>
                <a:spcPct val="90000"/>
              </a:lnSpc>
              <a:buFont typeface="Wingdings" panose="05000000000000000000" pitchFamily="2" charset="2"/>
              <a:buNone/>
              <a:defRPr/>
            </a:pPr>
            <a:endParaRPr lang="en-US" sz="4400" dirty="0"/>
          </a:p>
          <a:p>
            <a:pPr lvl="1" eaLnBrk="1" hangingPunct="1">
              <a:lnSpc>
                <a:spcPct val="90000"/>
              </a:lnSpc>
              <a:defRPr/>
            </a:pPr>
            <a:endParaRPr lang="en-US" sz="4000" dirty="0"/>
          </a:p>
        </p:txBody>
      </p:sp>
    </p:spTree>
    <p:extLst>
      <p:ext uri="{BB962C8B-B14F-4D97-AF65-F5344CB8AC3E}">
        <p14:creationId xmlns:p14="http://schemas.microsoft.com/office/powerpoint/2010/main" val="56753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fld id="{BCB040CB-9F39-4D34-856B-27B8C1430553}" type="slidenum">
              <a:rPr lang="en-US" sz="1200">
                <a:latin typeface="Arial" panose="020B0604020202020204" pitchFamily="34" charset="0"/>
              </a:rPr>
              <a:pPr>
                <a:spcBef>
                  <a:spcPct val="0"/>
                </a:spcBef>
                <a:buClrTx/>
                <a:buSzTx/>
                <a:buFontTx/>
                <a:buNone/>
              </a:pPr>
              <a:t>28</a:t>
            </a:fld>
            <a:endParaRPr lang="en-US" sz="1200">
              <a:latin typeface="Arial" panose="020B0604020202020204" pitchFamily="34" charset="0"/>
            </a:endParaRPr>
          </a:p>
        </p:txBody>
      </p:sp>
      <p:sp>
        <p:nvSpPr>
          <p:cNvPr id="2" name="Rectangle 2"/>
          <p:cNvSpPr>
            <a:spLocks noGrp="1" noChangeArrowheads="1"/>
          </p:cNvSpPr>
          <p:nvPr>
            <p:ph type="title" idx="4294967295"/>
          </p:nvPr>
        </p:nvSpPr>
        <p:spPr>
          <a:xfrm>
            <a:off x="609600" y="152400"/>
            <a:ext cx="10972800" cy="1217614"/>
          </a:xfrm>
        </p:spPr>
        <p:txBody>
          <a:bodyPr anchor="b">
            <a:noAutofit/>
          </a:bodyPr>
          <a:lstStyle/>
          <a:p>
            <a:pPr eaLnBrk="1" hangingPunct="1">
              <a:defRPr/>
            </a:pPr>
            <a:r>
              <a:rPr lang="en-US" sz="4000" b="1" dirty="0"/>
              <a:t>JOHN STUART MILL, BRITISH ECONOMIST (1806-1873)</a:t>
            </a:r>
          </a:p>
        </p:txBody>
      </p:sp>
      <p:sp>
        <p:nvSpPr>
          <p:cNvPr id="3" name="Rectangle 3"/>
          <p:cNvSpPr>
            <a:spLocks noGrp="1" noChangeArrowheads="1"/>
          </p:cNvSpPr>
          <p:nvPr>
            <p:ph type="body" idx="4294967295"/>
          </p:nvPr>
        </p:nvSpPr>
        <p:spPr>
          <a:xfrm>
            <a:off x="609600" y="1524001"/>
            <a:ext cx="10972800" cy="4832350"/>
          </a:xfrm>
        </p:spPr>
        <p:txBody>
          <a:bodyPr>
            <a:normAutofit/>
          </a:bodyPr>
          <a:lstStyle/>
          <a:p>
            <a:pPr eaLnBrk="1" hangingPunct="1">
              <a:lnSpc>
                <a:spcPct val="90000"/>
              </a:lnSpc>
              <a:defRPr/>
            </a:pPr>
            <a:r>
              <a:rPr lang="en-US" sz="4000" dirty="0"/>
              <a:t>Recognized entrepreneurship as the </a:t>
            </a:r>
            <a:r>
              <a:rPr lang="en-US" sz="4000" b="1" i="1" dirty="0"/>
              <a:t>“fourth factor” </a:t>
            </a:r>
            <a:r>
              <a:rPr lang="en-US" sz="4000" dirty="0"/>
              <a:t>of production and entrenched it in economics.</a:t>
            </a:r>
          </a:p>
          <a:p>
            <a:pPr eaLnBrk="1" hangingPunct="1">
              <a:lnSpc>
                <a:spcPct val="90000"/>
              </a:lnSpc>
              <a:defRPr/>
            </a:pPr>
            <a:r>
              <a:rPr lang="en-US" sz="4000" dirty="0"/>
              <a:t>Associated entrepreneurship with the creation and ownership of an enterprise</a:t>
            </a:r>
          </a:p>
          <a:p>
            <a:pPr eaLnBrk="1" hangingPunct="1">
              <a:lnSpc>
                <a:spcPct val="90000"/>
              </a:lnSpc>
              <a:defRPr/>
            </a:pPr>
            <a:r>
              <a:rPr lang="en-US" sz="4000" dirty="0"/>
              <a:t>Concluded that the intensity of interest required to run a business successfully was not easily felt by everyone.</a:t>
            </a:r>
          </a:p>
        </p:txBody>
      </p:sp>
    </p:spTree>
    <p:extLst>
      <p:ext uri="{BB962C8B-B14F-4D97-AF65-F5344CB8AC3E}">
        <p14:creationId xmlns:p14="http://schemas.microsoft.com/office/powerpoint/2010/main" val="963297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fld id="{52DCBD5A-D97C-46BF-AE1C-4E232DB485BB}" type="slidenum">
              <a:rPr lang="en-US" sz="1200">
                <a:latin typeface="Arial" panose="020B0604020202020204" pitchFamily="34" charset="0"/>
              </a:rPr>
              <a:pPr>
                <a:spcBef>
                  <a:spcPct val="0"/>
                </a:spcBef>
                <a:buClrTx/>
                <a:buSzTx/>
                <a:buFontTx/>
                <a:buNone/>
              </a:pPr>
              <a:t>29</a:t>
            </a:fld>
            <a:endParaRPr lang="en-US" sz="1200">
              <a:latin typeface="Arial" panose="020B0604020202020204" pitchFamily="34" charset="0"/>
            </a:endParaRPr>
          </a:p>
        </p:txBody>
      </p:sp>
      <p:sp>
        <p:nvSpPr>
          <p:cNvPr id="34818" name="Rectangle 2"/>
          <p:cNvSpPr>
            <a:spLocks noGrp="1" noRot="1" noChangeArrowheads="1"/>
          </p:cNvSpPr>
          <p:nvPr>
            <p:ph type="title"/>
          </p:nvPr>
        </p:nvSpPr>
        <p:spPr>
          <a:xfrm>
            <a:off x="609600" y="0"/>
            <a:ext cx="10972800" cy="1417638"/>
          </a:xfrm>
        </p:spPr>
        <p:txBody>
          <a:bodyPr>
            <a:noAutofit/>
          </a:bodyPr>
          <a:lstStyle/>
          <a:p>
            <a:pPr eaLnBrk="1" hangingPunct="1">
              <a:defRPr/>
            </a:pPr>
            <a:r>
              <a:rPr lang="en-US" b="1" dirty="0"/>
              <a:t>John Stuart Mill, British Economist (1806-1873) cont.</a:t>
            </a:r>
          </a:p>
        </p:txBody>
      </p:sp>
      <p:sp>
        <p:nvSpPr>
          <p:cNvPr id="34819" name="Rectangle 3"/>
          <p:cNvSpPr>
            <a:spLocks noGrp="1" noChangeArrowheads="1"/>
          </p:cNvSpPr>
          <p:nvPr>
            <p:ph type="body" idx="1"/>
          </p:nvPr>
        </p:nvSpPr>
        <p:spPr/>
        <p:txBody>
          <a:bodyPr>
            <a:normAutofit/>
          </a:bodyPr>
          <a:lstStyle/>
          <a:p>
            <a:pPr eaLnBrk="1" hangingPunct="1">
              <a:defRPr/>
            </a:pPr>
            <a:r>
              <a:rPr lang="en-US" sz="4800" dirty="0"/>
              <a:t>The entrepreneur performs supervisory roles.</a:t>
            </a:r>
          </a:p>
          <a:p>
            <a:pPr eaLnBrk="1" hangingPunct="1">
              <a:defRPr/>
            </a:pPr>
            <a:r>
              <a:rPr lang="en-US" sz="4800" dirty="0"/>
              <a:t>Supervision requires </a:t>
            </a:r>
            <a:r>
              <a:rPr lang="en-US" sz="4800" b="1" i="1" dirty="0"/>
              <a:t>intelligence, knowledge, energy, and trustworthiness</a:t>
            </a:r>
            <a:r>
              <a:rPr lang="en-US" sz="4800" dirty="0"/>
              <a:t>.</a:t>
            </a:r>
          </a:p>
        </p:txBody>
      </p:sp>
    </p:spTree>
    <p:extLst>
      <p:ext uri="{BB962C8B-B14F-4D97-AF65-F5344CB8AC3E}">
        <p14:creationId xmlns:p14="http://schemas.microsoft.com/office/powerpoint/2010/main" val="2005181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981200" y="228601"/>
            <a:ext cx="8229600" cy="563563"/>
          </a:xfrm>
        </p:spPr>
        <p:txBody>
          <a:bodyPr>
            <a:normAutofit fontScale="90000"/>
          </a:bodyPr>
          <a:lstStyle/>
          <a:p>
            <a:r>
              <a:rPr lang="en-US" altLang="en-US" sz="3600" b="1" dirty="0">
                <a:latin typeface="Times New Roman" panose="02020603050405020304" pitchFamily="18" charset="0"/>
                <a:cs typeface="Times New Roman" panose="02020603050405020304" pitchFamily="18" charset="0"/>
              </a:rPr>
              <a:t>Course Objectives</a:t>
            </a:r>
            <a:endParaRPr lang="en-GB" altLang="en-US" sz="3600" dirty="0"/>
          </a:p>
        </p:txBody>
      </p:sp>
      <p:sp>
        <p:nvSpPr>
          <p:cNvPr id="3" name="Content Placeholder 2"/>
          <p:cNvSpPr>
            <a:spLocks noGrp="1"/>
          </p:cNvSpPr>
          <p:nvPr>
            <p:ph idx="1"/>
          </p:nvPr>
        </p:nvSpPr>
        <p:spPr>
          <a:xfrm>
            <a:off x="609600" y="990601"/>
            <a:ext cx="11125200" cy="5135563"/>
          </a:xfrm>
        </p:spPr>
        <p:txBody>
          <a:bodyPr>
            <a:normAutofit/>
          </a:bodyPr>
          <a:lstStyle/>
          <a:p>
            <a:pPr marL="0" indent="0" algn="just">
              <a:buNone/>
              <a:defRPr/>
            </a:pPr>
            <a:r>
              <a:rPr lang="en-US" b="1" dirty="0">
                <a:latin typeface="Times New Roman" panose="02020603050405020304" pitchFamily="18" charset="0"/>
                <a:cs typeface="Times New Roman" panose="02020603050405020304" pitchFamily="18" charset="0"/>
              </a:rPr>
              <a:t>Why study Computer Science Entrepreneurship? </a:t>
            </a:r>
          </a:p>
          <a:p>
            <a:pPr algn="just">
              <a:defRPr/>
            </a:pPr>
            <a:r>
              <a:rPr lang="en-US" dirty="0">
                <a:latin typeface="Times New Roman" panose="02020603050405020304" pitchFamily="18" charset="0"/>
                <a:cs typeface="Times New Roman" panose="02020603050405020304" pitchFamily="18" charset="0"/>
              </a:rPr>
              <a:t>Entrepreneurship develops new computing markets, introduces new software and hardware technologies, and creates employment. Therefore, is demanding to enhance the computer science and software engineering programs with entrepreneurship.</a:t>
            </a:r>
          </a:p>
          <a:p>
            <a:pPr marL="0" indent="0" algn="just">
              <a:buNone/>
              <a:defRPr/>
            </a:pPr>
            <a:r>
              <a:rPr lang="en-US" dirty="0">
                <a:latin typeface="Times New Roman" panose="02020603050405020304" pitchFamily="18" charset="0"/>
                <a:cs typeface="Times New Roman" panose="02020603050405020304" pitchFamily="18" charset="0"/>
              </a:rPr>
              <a:t> </a:t>
            </a:r>
          </a:p>
          <a:p>
            <a:pPr algn="just">
              <a:defRPr/>
            </a:pPr>
            <a:r>
              <a:rPr lang="en-US" dirty="0">
                <a:latin typeface="Times New Roman" panose="02020603050405020304" pitchFamily="18" charset="0"/>
                <a:cs typeface="Times New Roman" panose="02020603050405020304" pitchFamily="18" charset="0"/>
              </a:rPr>
              <a:t>This course gives particular skills needed to run a technological business. </a:t>
            </a:r>
            <a:endParaRPr lang="en-GB" dirty="0">
              <a:latin typeface="Times New Roman" panose="02020603050405020304" pitchFamily="18" charset="0"/>
              <a:cs typeface="Times New Roman" panose="02020603050405020304" pitchFamily="18" charset="0"/>
            </a:endParaRPr>
          </a:p>
        </p:txBody>
      </p:sp>
      <p:sp>
        <p:nvSpPr>
          <p:cNvPr id="51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5F0A71C-F848-4BA0-9D00-1A9E33AB2862}" type="slidenum">
              <a:rPr lang="en-US" altLang="en-US" sz="1200">
                <a:solidFill>
                  <a:srgbClr val="898989"/>
                </a:solidFill>
              </a:rPr>
              <a:pPr>
                <a:spcBef>
                  <a:spcPct val="0"/>
                </a:spcBef>
                <a:buFontTx/>
                <a:buNone/>
              </a:pPr>
              <a:t>3</a:t>
            </a:fld>
            <a:endParaRPr lang="en-US" altLang="en-US" sz="1200" dirty="0">
              <a:solidFill>
                <a:srgbClr val="898989"/>
              </a:solidFill>
            </a:endParaRPr>
          </a:p>
        </p:txBody>
      </p:sp>
    </p:spTree>
    <p:extLst>
      <p:ext uri="{BB962C8B-B14F-4D97-AF65-F5344CB8AC3E}">
        <p14:creationId xmlns:p14="http://schemas.microsoft.com/office/powerpoint/2010/main" val="2810638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fld id="{534CED62-4AAF-4BFD-8824-350C2037A8CD}" type="slidenum">
              <a:rPr lang="en-US" sz="1200">
                <a:latin typeface="Arial" panose="020B0604020202020204" pitchFamily="34" charset="0"/>
              </a:rPr>
              <a:pPr>
                <a:spcBef>
                  <a:spcPct val="0"/>
                </a:spcBef>
                <a:buClrTx/>
                <a:buSzTx/>
                <a:buFontTx/>
                <a:buNone/>
              </a:pPr>
              <a:t>30</a:t>
            </a:fld>
            <a:endParaRPr lang="en-US" sz="1200">
              <a:latin typeface="Arial" panose="020B0604020202020204" pitchFamily="34" charset="0"/>
            </a:endParaRPr>
          </a:p>
        </p:txBody>
      </p:sp>
      <p:sp>
        <p:nvSpPr>
          <p:cNvPr id="10242" name="Rectangle 2"/>
          <p:cNvSpPr>
            <a:spLocks noGrp="1" noChangeArrowheads="1"/>
          </p:cNvSpPr>
          <p:nvPr>
            <p:ph type="title" idx="4294967295"/>
          </p:nvPr>
        </p:nvSpPr>
        <p:spPr>
          <a:xfrm>
            <a:off x="762000" y="152401"/>
            <a:ext cx="10515600" cy="1325563"/>
          </a:xfrm>
        </p:spPr>
        <p:txBody>
          <a:bodyPr anchor="b"/>
          <a:lstStyle/>
          <a:p>
            <a:pPr eaLnBrk="1" hangingPunct="1">
              <a:defRPr/>
            </a:pPr>
            <a:r>
              <a:rPr lang="en-US" sz="4000" b="1" dirty="0"/>
              <a:t>ALFRED MARSHALL, BRITISH ECONOMIST (1842-1924)</a:t>
            </a:r>
          </a:p>
        </p:txBody>
      </p:sp>
      <p:sp>
        <p:nvSpPr>
          <p:cNvPr id="10243" name="Rectangle 3"/>
          <p:cNvSpPr>
            <a:spLocks noGrp="1" noChangeArrowheads="1"/>
          </p:cNvSpPr>
          <p:nvPr>
            <p:ph type="body" idx="4294967295"/>
          </p:nvPr>
        </p:nvSpPr>
        <p:spPr>
          <a:xfrm>
            <a:off x="762000" y="1447799"/>
            <a:ext cx="10515600" cy="4908551"/>
          </a:xfrm>
        </p:spPr>
        <p:txBody>
          <a:bodyPr>
            <a:noAutofit/>
          </a:bodyPr>
          <a:lstStyle/>
          <a:p>
            <a:pPr eaLnBrk="1" hangingPunct="1">
              <a:lnSpc>
                <a:spcPct val="90000"/>
              </a:lnSpc>
              <a:defRPr/>
            </a:pPr>
            <a:r>
              <a:rPr lang="en-US" sz="3600" dirty="0"/>
              <a:t>He emphasized the importance of innovation.</a:t>
            </a:r>
          </a:p>
          <a:p>
            <a:pPr eaLnBrk="1" hangingPunct="1">
              <a:lnSpc>
                <a:spcPct val="90000"/>
              </a:lnSpc>
              <a:defRPr/>
            </a:pPr>
            <a:r>
              <a:rPr lang="en-US" sz="3600" dirty="0"/>
              <a:t>Identified two types of business-owner:</a:t>
            </a:r>
          </a:p>
          <a:p>
            <a:pPr lvl="1" eaLnBrk="1" hangingPunct="1">
              <a:lnSpc>
                <a:spcPct val="90000"/>
              </a:lnSpc>
              <a:defRPr/>
            </a:pPr>
            <a:r>
              <a:rPr lang="en-US" sz="3600" dirty="0"/>
              <a:t>Those who introduce new and improved methods of business and take the risks thereof;</a:t>
            </a:r>
          </a:p>
          <a:p>
            <a:pPr lvl="1" eaLnBrk="1" hangingPunct="1">
              <a:lnSpc>
                <a:spcPct val="90000"/>
              </a:lnSpc>
              <a:defRPr/>
            </a:pPr>
            <a:r>
              <a:rPr lang="en-US" sz="3600" dirty="0"/>
              <a:t>Those who “follow beaten tracks”</a:t>
            </a:r>
          </a:p>
          <a:p>
            <a:pPr eaLnBrk="1" hangingPunct="1">
              <a:lnSpc>
                <a:spcPct val="90000"/>
              </a:lnSpc>
              <a:defRPr/>
            </a:pPr>
            <a:r>
              <a:rPr lang="en-US" sz="3600" dirty="0"/>
              <a:t>General abilities required for entrepreneurship are:  judgment, promptness, resourcefulness, carefulness, steadfastness, adapting quickly to change.</a:t>
            </a:r>
          </a:p>
          <a:p>
            <a:pPr eaLnBrk="1" hangingPunct="1">
              <a:lnSpc>
                <a:spcPct val="90000"/>
              </a:lnSpc>
              <a:defRPr/>
            </a:pPr>
            <a:endParaRPr lang="en-US" sz="3600" dirty="0"/>
          </a:p>
        </p:txBody>
      </p:sp>
    </p:spTree>
    <p:extLst>
      <p:ext uri="{BB962C8B-B14F-4D97-AF65-F5344CB8AC3E}">
        <p14:creationId xmlns:p14="http://schemas.microsoft.com/office/powerpoint/2010/main" val="785542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5800"/>
            <a:ext cx="10896600" cy="5867400"/>
          </a:xfrm>
        </p:spPr>
        <p:txBody>
          <a:bodyPr>
            <a:normAutofit/>
          </a:bodyPr>
          <a:lstStyle/>
          <a:p>
            <a:r>
              <a:rPr lang="en-GB" sz="4000" dirty="0">
                <a:latin typeface="Times New Roman" pitchFamily="18" charset="0"/>
                <a:cs typeface="Times New Roman" pitchFamily="18" charset="0"/>
              </a:rPr>
              <a:t>In almost all of the definitions of </a:t>
            </a:r>
            <a:r>
              <a:rPr lang="en-GB" sz="4000" b="1" dirty="0">
                <a:latin typeface="Times New Roman" pitchFamily="18" charset="0"/>
                <a:cs typeface="Times New Roman" pitchFamily="18" charset="0"/>
              </a:rPr>
              <a:t>entrepreneurship</a:t>
            </a:r>
            <a:r>
              <a:rPr lang="en-GB" sz="4000" dirty="0">
                <a:latin typeface="Times New Roman" pitchFamily="18" charset="0"/>
                <a:cs typeface="Times New Roman" pitchFamily="18" charset="0"/>
              </a:rPr>
              <a:t>, there is agreement that we are talking of a kind of behaviour that includes:</a:t>
            </a:r>
            <a:endParaRPr lang="en-US" sz="4000" dirty="0">
              <a:latin typeface="Times New Roman" pitchFamily="18" charset="0"/>
              <a:cs typeface="Times New Roman" pitchFamily="18" charset="0"/>
            </a:endParaRPr>
          </a:p>
          <a:p>
            <a:pPr lvl="1"/>
            <a:r>
              <a:rPr lang="en-GB" sz="4000" dirty="0">
                <a:latin typeface="Times New Roman" pitchFamily="18" charset="0"/>
                <a:cs typeface="Times New Roman" pitchFamily="18" charset="0"/>
              </a:rPr>
              <a:t>initiative taking </a:t>
            </a:r>
            <a:endParaRPr lang="en-US" sz="4000" dirty="0">
              <a:latin typeface="Times New Roman" pitchFamily="18" charset="0"/>
              <a:cs typeface="Times New Roman" pitchFamily="18" charset="0"/>
            </a:endParaRPr>
          </a:p>
          <a:p>
            <a:pPr lvl="1"/>
            <a:r>
              <a:rPr lang="en-GB" sz="4000" dirty="0">
                <a:latin typeface="Times New Roman" pitchFamily="18" charset="0"/>
                <a:cs typeface="Times New Roman" pitchFamily="18" charset="0"/>
              </a:rPr>
              <a:t>the organizing or reorganizing of social economic mechanisms to turn resources and situations to practical account</a:t>
            </a:r>
            <a:endParaRPr lang="en-US" sz="4000" dirty="0">
              <a:latin typeface="Times New Roman" pitchFamily="18" charset="0"/>
              <a:cs typeface="Times New Roman" pitchFamily="18" charset="0"/>
            </a:endParaRPr>
          </a:p>
          <a:p>
            <a:pPr lvl="1"/>
            <a:r>
              <a:rPr lang="en-GB" sz="4000" dirty="0">
                <a:latin typeface="Times New Roman" pitchFamily="18" charset="0"/>
                <a:cs typeface="Times New Roman" pitchFamily="18" charset="0"/>
              </a:rPr>
              <a:t>the acceptance of risk of failure</a:t>
            </a:r>
            <a:endParaRPr lang="en-US" sz="4000" dirty="0">
              <a:latin typeface="Times New Roman" pitchFamily="18" charset="0"/>
              <a:cs typeface="Times New Roman" pitchFamily="18" charset="0"/>
            </a:endParaRPr>
          </a:p>
          <a:p>
            <a:pPr>
              <a:buNone/>
            </a:pPr>
            <a:endParaRPr lang="en-US" sz="4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2C27B00-F19D-4A6D-889F-A6ACC913AB3E}"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7014"/>
            <a:ext cx="10972800" cy="915986"/>
          </a:xfrm>
        </p:spPr>
        <p:txBody>
          <a:bodyPr/>
          <a:lstStyle/>
          <a:p>
            <a:r>
              <a:rPr lang="en-GB" b="1" dirty="0"/>
              <a:t>Driver/Motivation for Starting a Business </a:t>
            </a:r>
            <a:endParaRPr lang="en-GB" dirty="0"/>
          </a:p>
        </p:txBody>
      </p:sp>
      <p:sp>
        <p:nvSpPr>
          <p:cNvPr id="3" name="Content Placeholder 2"/>
          <p:cNvSpPr>
            <a:spLocks noGrp="1"/>
          </p:cNvSpPr>
          <p:nvPr>
            <p:ph idx="1"/>
          </p:nvPr>
        </p:nvSpPr>
        <p:spPr>
          <a:xfrm>
            <a:off x="609600" y="1371600"/>
            <a:ext cx="11125200" cy="4984751"/>
          </a:xfrm>
        </p:spPr>
        <p:txBody>
          <a:bodyPr>
            <a:noAutofit/>
          </a:bodyPr>
          <a:lstStyle/>
          <a:p>
            <a:pPr marL="0" indent="0">
              <a:buNone/>
            </a:pPr>
            <a:r>
              <a:rPr lang="en-GB" dirty="0"/>
              <a:t>Drivers for starting a business can be discuss in terms of : </a:t>
            </a:r>
          </a:p>
          <a:p>
            <a:r>
              <a:rPr lang="en-GB" b="1" i="1" dirty="0"/>
              <a:t>Pull Influences and Push Influences </a:t>
            </a:r>
          </a:p>
          <a:p>
            <a:endParaRPr lang="en-GB" dirty="0"/>
          </a:p>
          <a:p>
            <a:pPr marL="0" indent="0">
              <a:buNone/>
            </a:pPr>
            <a:r>
              <a:rPr lang="en-GB" b="1" i="1" dirty="0"/>
              <a:t>Pull Influences </a:t>
            </a:r>
            <a:endParaRPr lang="en-GB" dirty="0"/>
          </a:p>
          <a:p>
            <a:r>
              <a:rPr lang="en-GB" i="1" dirty="0"/>
              <a:t>Desire for independence </a:t>
            </a:r>
            <a:endParaRPr lang="en-GB" dirty="0"/>
          </a:p>
          <a:p>
            <a:r>
              <a:rPr lang="en-GB" i="1" dirty="0"/>
              <a:t>Desire to exploit an opportunity </a:t>
            </a:r>
            <a:endParaRPr lang="en-GB" dirty="0"/>
          </a:p>
          <a:p>
            <a:r>
              <a:rPr lang="en-GB" i="1" dirty="0"/>
              <a:t>Turning a hobby or previous work experience into a business </a:t>
            </a:r>
            <a:endParaRPr lang="en-GB" dirty="0"/>
          </a:p>
          <a:p>
            <a:r>
              <a:rPr lang="en-GB" i="1" dirty="0"/>
              <a:t>Financial Incentive </a:t>
            </a:r>
            <a:endParaRPr lang="en-GB" dirty="0"/>
          </a:p>
        </p:txBody>
      </p:sp>
      <p:sp>
        <p:nvSpPr>
          <p:cNvPr id="4" name="Slide Number Placeholder 3"/>
          <p:cNvSpPr>
            <a:spLocks noGrp="1"/>
          </p:cNvSpPr>
          <p:nvPr>
            <p:ph type="sldNum" sz="quarter" idx="12"/>
          </p:nvPr>
        </p:nvSpPr>
        <p:spPr/>
        <p:txBody>
          <a:bodyPr/>
          <a:lstStyle/>
          <a:p>
            <a:fld id="{B2C27B00-F19D-4A6D-889F-A6ACC913AB3E}" type="slidenum">
              <a:rPr lang="en-US" smtClean="0"/>
              <a:pPr/>
              <a:t>32</a:t>
            </a:fld>
            <a:endParaRPr lang="en-US"/>
          </a:p>
        </p:txBody>
      </p:sp>
    </p:spTree>
    <p:extLst>
      <p:ext uri="{BB962C8B-B14F-4D97-AF65-F5344CB8AC3E}">
        <p14:creationId xmlns:p14="http://schemas.microsoft.com/office/powerpoint/2010/main" val="9262163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Driver/Motivation for Starting a Business </a:t>
            </a:r>
            <a:endParaRPr lang="en-GB" dirty="0"/>
          </a:p>
        </p:txBody>
      </p:sp>
      <p:sp>
        <p:nvSpPr>
          <p:cNvPr id="3" name="Content Placeholder 2"/>
          <p:cNvSpPr>
            <a:spLocks noGrp="1"/>
          </p:cNvSpPr>
          <p:nvPr>
            <p:ph idx="1"/>
          </p:nvPr>
        </p:nvSpPr>
        <p:spPr>
          <a:xfrm>
            <a:off x="609600" y="1752600"/>
            <a:ext cx="10972800" cy="4373564"/>
          </a:xfrm>
        </p:spPr>
        <p:txBody>
          <a:bodyPr>
            <a:normAutofit/>
          </a:bodyPr>
          <a:lstStyle/>
          <a:p>
            <a:pPr marL="0" indent="0">
              <a:buNone/>
            </a:pPr>
            <a:r>
              <a:rPr lang="en-GB" sz="4000" b="1" i="1" dirty="0"/>
              <a:t>Push Influences </a:t>
            </a:r>
            <a:endParaRPr lang="en-GB" sz="4000" dirty="0"/>
          </a:p>
          <a:p>
            <a:r>
              <a:rPr lang="en-GB" sz="4000" i="1" dirty="0"/>
              <a:t>Redundancy </a:t>
            </a:r>
            <a:endParaRPr lang="en-GB" sz="4000" dirty="0"/>
          </a:p>
          <a:p>
            <a:r>
              <a:rPr lang="en-GB" sz="4000" i="1" dirty="0"/>
              <a:t>Unemployment (or threat of it) </a:t>
            </a:r>
            <a:endParaRPr lang="en-GB" sz="4000" dirty="0"/>
          </a:p>
          <a:p>
            <a:r>
              <a:rPr lang="en-GB" sz="4000" i="1" dirty="0"/>
              <a:t>Disagreement with previous employer </a:t>
            </a:r>
            <a:endParaRPr lang="en-GB" sz="4000" dirty="0"/>
          </a:p>
        </p:txBody>
      </p:sp>
      <p:sp>
        <p:nvSpPr>
          <p:cNvPr id="4" name="Slide Number Placeholder 3"/>
          <p:cNvSpPr>
            <a:spLocks noGrp="1"/>
          </p:cNvSpPr>
          <p:nvPr>
            <p:ph type="sldNum" sz="quarter" idx="12"/>
          </p:nvPr>
        </p:nvSpPr>
        <p:spPr/>
        <p:txBody>
          <a:bodyPr/>
          <a:lstStyle/>
          <a:p>
            <a:fld id="{B2C27B00-F19D-4A6D-889F-A6ACC913AB3E}" type="slidenum">
              <a:rPr lang="en-US" smtClean="0"/>
              <a:pPr/>
              <a:t>33</a:t>
            </a:fld>
            <a:endParaRPr lang="en-US"/>
          </a:p>
        </p:txBody>
      </p:sp>
    </p:spTree>
    <p:extLst>
      <p:ext uri="{BB962C8B-B14F-4D97-AF65-F5344CB8AC3E}">
        <p14:creationId xmlns:p14="http://schemas.microsoft.com/office/powerpoint/2010/main" val="558538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p:spPr>
        <p:txBody>
          <a:bodyPr>
            <a:normAutofit fontScale="90000"/>
          </a:bodyPr>
          <a:lstStyle/>
          <a:p>
            <a:r>
              <a:rPr lang="en-GB" b="1" dirty="0"/>
              <a:t>INNOVATION AND ENTREPRENEUR </a:t>
            </a:r>
            <a:endParaRPr lang="en-GB" dirty="0"/>
          </a:p>
        </p:txBody>
      </p:sp>
      <p:sp>
        <p:nvSpPr>
          <p:cNvPr id="3" name="Content Placeholder 2"/>
          <p:cNvSpPr>
            <a:spLocks noGrp="1"/>
          </p:cNvSpPr>
          <p:nvPr>
            <p:ph idx="1"/>
          </p:nvPr>
        </p:nvSpPr>
        <p:spPr>
          <a:xfrm>
            <a:off x="609600" y="1219199"/>
            <a:ext cx="10972800" cy="5257801"/>
          </a:xfrm>
        </p:spPr>
        <p:txBody>
          <a:bodyPr>
            <a:normAutofit lnSpcReduction="10000"/>
          </a:bodyPr>
          <a:lstStyle/>
          <a:p>
            <a:r>
              <a:rPr lang="en-GB" dirty="0"/>
              <a:t>Innovation means a new idea applied to initiating or improving a product, process or services. </a:t>
            </a:r>
            <a:r>
              <a:rPr lang="en-GB" b="1" i="1" dirty="0"/>
              <a:t>Innovation is the specific instruments of entrepreneurship</a:t>
            </a:r>
            <a:r>
              <a:rPr lang="en-GB" dirty="0"/>
              <a:t>.</a:t>
            </a:r>
          </a:p>
          <a:p>
            <a:pPr marL="0" indent="0">
              <a:buNone/>
            </a:pPr>
            <a:r>
              <a:rPr lang="en-GB" dirty="0"/>
              <a:t>  </a:t>
            </a:r>
          </a:p>
          <a:p>
            <a:r>
              <a:rPr lang="en-GB" dirty="0"/>
              <a:t>In the organizational context, innovation may be linked to performances, productivity, quality, competitive position, growth of market etc. </a:t>
            </a:r>
          </a:p>
          <a:p>
            <a:endParaRPr lang="en-GB" dirty="0"/>
          </a:p>
          <a:p>
            <a:r>
              <a:rPr lang="en-GB" dirty="0"/>
              <a:t>Innovation is always based on </a:t>
            </a:r>
            <a:r>
              <a:rPr lang="en-GB" b="1" i="1" dirty="0"/>
              <a:t>process needs: </a:t>
            </a:r>
            <a:r>
              <a:rPr lang="en-GB" dirty="0"/>
              <a:t>Needs, wants, desire and expectation of the society or environment. </a:t>
            </a:r>
          </a:p>
        </p:txBody>
      </p:sp>
      <p:sp>
        <p:nvSpPr>
          <p:cNvPr id="4" name="Slide Number Placeholder 3"/>
          <p:cNvSpPr>
            <a:spLocks noGrp="1"/>
          </p:cNvSpPr>
          <p:nvPr>
            <p:ph type="sldNum" sz="quarter" idx="12"/>
          </p:nvPr>
        </p:nvSpPr>
        <p:spPr/>
        <p:txBody>
          <a:bodyPr/>
          <a:lstStyle/>
          <a:p>
            <a:fld id="{B2C27B00-F19D-4A6D-889F-A6ACC913AB3E}" type="slidenum">
              <a:rPr lang="en-US" smtClean="0"/>
              <a:pPr/>
              <a:t>34</a:t>
            </a:fld>
            <a:endParaRPr lang="en-US"/>
          </a:p>
        </p:txBody>
      </p:sp>
    </p:spTree>
    <p:extLst>
      <p:ext uri="{BB962C8B-B14F-4D97-AF65-F5344CB8AC3E}">
        <p14:creationId xmlns:p14="http://schemas.microsoft.com/office/powerpoint/2010/main" val="1678566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325562"/>
          </a:xfrm>
        </p:spPr>
        <p:txBody>
          <a:bodyPr>
            <a:normAutofit/>
          </a:bodyPr>
          <a:lstStyle/>
          <a:p>
            <a:r>
              <a:rPr lang="en-GB" b="1" dirty="0">
                <a:latin typeface="Times New Roman" panose="02020603050405020304" pitchFamily="18" charset="0"/>
                <a:cs typeface="Times New Roman" panose="02020603050405020304" pitchFamily="18" charset="0"/>
              </a:rPr>
              <a:t>SKILLS OF AN ENTREPRENEUR </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981200"/>
            <a:ext cx="10972800" cy="4144964"/>
          </a:xfrm>
        </p:spPr>
        <p:txBody>
          <a:bodyPr>
            <a:normAutofit/>
          </a:bodyPr>
          <a:lstStyle/>
          <a:p>
            <a:r>
              <a:rPr lang="en-GB" sz="3600" dirty="0">
                <a:latin typeface="Times New Roman" panose="02020603050405020304" pitchFamily="18" charset="0"/>
                <a:cs typeface="Times New Roman" panose="02020603050405020304" pitchFamily="18" charset="0"/>
              </a:rPr>
              <a:t>Creativity </a:t>
            </a:r>
          </a:p>
          <a:p>
            <a:r>
              <a:rPr lang="en-GB" sz="3600" dirty="0">
                <a:latin typeface="Times New Roman" panose="02020603050405020304" pitchFamily="18" charset="0"/>
                <a:cs typeface="Times New Roman" panose="02020603050405020304" pitchFamily="18" charset="0"/>
              </a:rPr>
              <a:t>Business savvy </a:t>
            </a:r>
          </a:p>
          <a:p>
            <a:r>
              <a:rPr lang="en-GB" sz="3600" dirty="0">
                <a:latin typeface="Times New Roman" panose="02020603050405020304" pitchFamily="18" charset="0"/>
                <a:cs typeface="Times New Roman" panose="02020603050405020304" pitchFamily="18" charset="0"/>
              </a:rPr>
              <a:t>Ability to find funding and </a:t>
            </a:r>
          </a:p>
          <a:p>
            <a:r>
              <a:rPr lang="en-GB" sz="3600" dirty="0">
                <a:latin typeface="Times New Roman" panose="02020603050405020304" pitchFamily="18" charset="0"/>
                <a:cs typeface="Times New Roman" panose="02020603050405020304" pitchFamily="18" charset="0"/>
              </a:rPr>
              <a:t>Identify a nice market, as well as a consistent customer base. </a:t>
            </a:r>
          </a:p>
        </p:txBody>
      </p:sp>
      <p:sp>
        <p:nvSpPr>
          <p:cNvPr id="4" name="Slide Number Placeholder 3"/>
          <p:cNvSpPr>
            <a:spLocks noGrp="1"/>
          </p:cNvSpPr>
          <p:nvPr>
            <p:ph type="sldNum" sz="quarter" idx="12"/>
          </p:nvPr>
        </p:nvSpPr>
        <p:spPr/>
        <p:txBody>
          <a:bodyPr/>
          <a:lstStyle/>
          <a:p>
            <a:fld id="{B2C27B00-F19D-4A6D-889F-A6ACC913AB3E}" type="slidenum">
              <a:rPr lang="en-US" smtClean="0"/>
              <a:pPr/>
              <a:t>35</a:t>
            </a:fld>
            <a:endParaRPr lang="en-US"/>
          </a:p>
        </p:txBody>
      </p:sp>
    </p:spTree>
    <p:extLst>
      <p:ext uri="{BB962C8B-B14F-4D97-AF65-F5344CB8AC3E}">
        <p14:creationId xmlns:p14="http://schemas.microsoft.com/office/powerpoint/2010/main" val="19875884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fld id="{72B5393E-4201-4C49-851D-335FE705CAD7}" type="slidenum">
              <a:rPr lang="en-US" sz="1200">
                <a:latin typeface="Arial" panose="020B0604020202020204" pitchFamily="34" charset="0"/>
              </a:rPr>
              <a:pPr>
                <a:spcBef>
                  <a:spcPct val="0"/>
                </a:spcBef>
                <a:buClrTx/>
                <a:buSzTx/>
                <a:buFontTx/>
                <a:buNone/>
              </a:pPr>
              <a:t>36</a:t>
            </a:fld>
            <a:endParaRPr lang="en-US" sz="1200">
              <a:latin typeface="Arial" panose="020B0604020202020204" pitchFamily="34" charset="0"/>
            </a:endParaRPr>
          </a:p>
        </p:txBody>
      </p:sp>
      <p:pic>
        <p:nvPicPr>
          <p:cNvPr id="35844" name="Picture 2" descr="C:\Users\Julien\Desktop\Facebook pics for presentation\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7620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8936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spcBef>
                <a:spcPct val="0"/>
              </a:spcBef>
              <a:buClrTx/>
              <a:buSzTx/>
              <a:buFontTx/>
              <a:buNone/>
            </a:pPr>
            <a:fld id="{A74E45BE-A172-426E-A015-593893AC061C}" type="slidenum">
              <a:rPr lang="en-US" sz="1200">
                <a:latin typeface="Arial" panose="020B0604020202020204" pitchFamily="34" charset="0"/>
              </a:rPr>
              <a:pPr>
                <a:spcBef>
                  <a:spcPct val="0"/>
                </a:spcBef>
                <a:buClrTx/>
                <a:buSzTx/>
                <a:buFontTx/>
                <a:buNone/>
              </a:pPr>
              <a:t>37</a:t>
            </a:fld>
            <a:endParaRPr lang="en-US" sz="1200">
              <a:latin typeface="Arial" panose="020B0604020202020204" pitchFamily="34" charset="0"/>
            </a:endParaRPr>
          </a:p>
        </p:txBody>
      </p:sp>
      <p:pic>
        <p:nvPicPr>
          <p:cNvPr id="36868" name="Picture 2" descr="C:\Users\Julien\Desktop\Facebook pics for presentation\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00961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26339_381256196201_716606_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705600"/>
          </a:xfrm>
          <a:prstGeom prst="rect">
            <a:avLst/>
          </a:prstGeom>
        </p:spPr>
      </p:pic>
    </p:spTree>
    <p:extLst>
      <p:ext uri="{BB962C8B-B14F-4D97-AF65-F5344CB8AC3E}">
        <p14:creationId xmlns:p14="http://schemas.microsoft.com/office/powerpoint/2010/main" val="903986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248400"/>
            <a:ext cx="2895600" cy="457200"/>
          </a:xfrm>
        </p:spPr>
        <p:txBody>
          <a:bodyPr/>
          <a:lstStyle/>
          <a:p>
            <a:pPr>
              <a:defRPr/>
            </a:pPr>
            <a:r>
              <a:rPr lang="en-GB" dirty="0"/>
              <a:t>Daniel </a:t>
            </a:r>
            <a:r>
              <a:rPr lang="en-GB" dirty="0" err="1"/>
              <a:t>Agyapong</a:t>
            </a:r>
            <a:r>
              <a:rPr lang="en-GB" dirty="0"/>
              <a:t>, Bus 408 - Entrepreneurship (School of Business, UCC - 2012)</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5104"/>
            <a:ext cx="249555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0425" y="304374"/>
            <a:ext cx="246697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7975" y="121195"/>
            <a:ext cx="184785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7663" y="2588170"/>
            <a:ext cx="156210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9450" y="2647950"/>
            <a:ext cx="21907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80344" y="4741033"/>
            <a:ext cx="28575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667000"/>
            <a:ext cx="208597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1472" y="4638675"/>
            <a:ext cx="32575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1600" y="304374"/>
            <a:ext cx="15430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53600" y="171450"/>
            <a:ext cx="20193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95750" y="4570863"/>
            <a:ext cx="26289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656644" y="2819400"/>
            <a:ext cx="1981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7347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981200" y="274638"/>
            <a:ext cx="8229600" cy="868362"/>
          </a:xfrm>
        </p:spPr>
        <p:txBody>
          <a:bodyPr/>
          <a:lstStyle/>
          <a:p>
            <a:r>
              <a:rPr lang="en-US" altLang="en-US" b="1" dirty="0">
                <a:latin typeface="Times New Roman" panose="02020603050405020304" pitchFamily="18" charset="0"/>
                <a:cs typeface="Times New Roman" panose="02020603050405020304" pitchFamily="18" charset="0"/>
              </a:rPr>
              <a:t>Course Objectives</a:t>
            </a:r>
            <a:endParaRPr lang="en-GB" altLang="en-US" dirty="0"/>
          </a:p>
        </p:txBody>
      </p:sp>
      <p:sp>
        <p:nvSpPr>
          <p:cNvPr id="6147" name="Content Placeholder 2"/>
          <p:cNvSpPr>
            <a:spLocks noGrp="1"/>
          </p:cNvSpPr>
          <p:nvPr>
            <p:ph idx="1"/>
          </p:nvPr>
        </p:nvSpPr>
        <p:spPr>
          <a:xfrm>
            <a:off x="533400" y="1219200"/>
            <a:ext cx="11353800" cy="5334000"/>
          </a:xfrm>
        </p:spPr>
        <p:txBody>
          <a:bodyPr/>
          <a:lstStyle/>
          <a:p>
            <a:pPr algn="just"/>
            <a:r>
              <a:rPr lang="en-US" altLang="en-US" dirty="0">
                <a:latin typeface="Times New Roman" panose="02020603050405020304" pitchFamily="18" charset="0"/>
                <a:cs typeface="Times New Roman" panose="02020603050405020304" pitchFamily="18" charset="0"/>
              </a:rPr>
              <a:t>This course will cover content specific to computer science as well as business management modules set in the context of the industry. </a:t>
            </a:r>
            <a:endParaRPr lang="en-GB" altLang="en-US" dirty="0">
              <a:latin typeface="Times New Roman" panose="02020603050405020304" pitchFamily="18" charset="0"/>
              <a:cs typeface="Times New Roman" panose="02020603050405020304" pitchFamily="18" charset="0"/>
            </a:endParaRPr>
          </a:p>
          <a:p>
            <a:pPr algn="just"/>
            <a:endParaRPr lang="en-US" altLang="en-US" dirty="0">
              <a:latin typeface="Times New Roman" panose="02020603050405020304" pitchFamily="18" charset="0"/>
              <a:cs typeface="Times New Roman" panose="02020603050405020304" pitchFamily="18" charset="0"/>
            </a:endParaRPr>
          </a:p>
          <a:p>
            <a:pPr algn="just"/>
            <a:r>
              <a:rPr lang="en-US" altLang="en-US" dirty="0">
                <a:latin typeface="Times New Roman" panose="02020603050405020304" pitchFamily="18" charset="0"/>
                <a:cs typeface="Times New Roman" panose="02020603050405020304" pitchFamily="18" charset="0"/>
              </a:rPr>
              <a:t>You will develop your knowledge in areas from understanding the concept of entrepreneurship, financial understanding to marketing and human resources, while learning how to apply this knowledge in a start-up or new business. </a:t>
            </a:r>
            <a:endParaRPr lang="en-GB" altLang="en-US" dirty="0">
              <a:latin typeface="Times New Roman" panose="02020603050405020304" pitchFamily="18" charset="0"/>
              <a:cs typeface="Times New Roman" panose="02020603050405020304" pitchFamily="18" charset="0"/>
            </a:endParaRPr>
          </a:p>
        </p:txBody>
      </p:sp>
      <p:sp>
        <p:nvSpPr>
          <p:cNvPr id="61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F67C849-3DF0-4BF8-9DF2-F3CDF8B3F0F0}" type="slidenum">
              <a:rPr lang="en-US" altLang="en-US" sz="1200">
                <a:solidFill>
                  <a:srgbClr val="898989"/>
                </a:solidFill>
              </a:rPr>
              <a:pPr>
                <a:spcBef>
                  <a:spcPct val="0"/>
                </a:spcBef>
                <a:buFontTx/>
                <a:buNone/>
              </a:pPr>
              <a:t>4</a:t>
            </a:fld>
            <a:endParaRPr lang="en-US" altLang="en-US" sz="1200" dirty="0">
              <a:solidFill>
                <a:srgbClr val="898989"/>
              </a:solidFill>
            </a:endParaRPr>
          </a:p>
        </p:txBody>
      </p:sp>
    </p:spTree>
    <p:extLst>
      <p:ext uri="{BB962C8B-B14F-4D97-AF65-F5344CB8AC3E}">
        <p14:creationId xmlns:p14="http://schemas.microsoft.com/office/powerpoint/2010/main" val="35980779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90600"/>
          </a:xfrm>
        </p:spPr>
        <p:txBody>
          <a:bodyPr/>
          <a:lstStyle/>
          <a:p>
            <a:r>
              <a:rPr lang="en-GB" b="1" dirty="0"/>
              <a:t>ENTREPRENEURS</a:t>
            </a:r>
            <a:endParaRPr lang="en-US" b="1" dirty="0"/>
          </a:p>
        </p:txBody>
      </p:sp>
      <p:sp>
        <p:nvSpPr>
          <p:cNvPr id="3" name="Content Placeholder 2"/>
          <p:cNvSpPr>
            <a:spLocks noGrp="1"/>
          </p:cNvSpPr>
          <p:nvPr>
            <p:ph idx="1"/>
          </p:nvPr>
        </p:nvSpPr>
        <p:spPr>
          <a:xfrm>
            <a:off x="609600" y="990600"/>
            <a:ext cx="10972800" cy="5486399"/>
          </a:xfrm>
        </p:spPr>
        <p:txBody>
          <a:bodyPr>
            <a:noAutofit/>
          </a:bodyPr>
          <a:lstStyle/>
          <a:p>
            <a:pPr>
              <a:defRPr/>
            </a:pPr>
            <a:r>
              <a:rPr lang="en-GB" sz="4000" dirty="0">
                <a:latin typeface="Times New Roman" panose="02020603050405020304" pitchFamily="18" charset="0"/>
                <a:cs typeface="Times New Roman" panose="02020603050405020304" pitchFamily="18" charset="0"/>
              </a:rPr>
              <a:t>"I didn't even complete my University Education" </a:t>
            </a:r>
          </a:p>
          <a:p>
            <a:pPr>
              <a:buFontTx/>
              <a:buChar char="-"/>
              <a:defRPr/>
            </a:pPr>
            <a:r>
              <a:rPr lang="en-GB" sz="4000" dirty="0">
                <a:latin typeface="Times New Roman" panose="02020603050405020304" pitchFamily="18" charset="0"/>
                <a:cs typeface="Times New Roman" panose="02020603050405020304" pitchFamily="18" charset="0"/>
              </a:rPr>
              <a:t>Bill Gates</a:t>
            </a:r>
          </a:p>
          <a:p>
            <a:pPr marL="0" indent="0">
              <a:buNone/>
              <a:defRPr/>
            </a:pPr>
            <a:endParaRPr lang="en-GB" sz="4000" dirty="0">
              <a:latin typeface="Times New Roman" panose="02020603050405020304" pitchFamily="18" charset="0"/>
              <a:cs typeface="Times New Roman" panose="02020603050405020304" pitchFamily="18" charset="0"/>
            </a:endParaRPr>
          </a:p>
          <a:p>
            <a:pPr>
              <a:defRPr/>
            </a:pPr>
            <a:r>
              <a:rPr lang="en-GB" sz="4000" dirty="0">
                <a:latin typeface="Times New Roman" panose="02020603050405020304" pitchFamily="18" charset="0"/>
                <a:cs typeface="Times New Roman" panose="02020603050405020304" pitchFamily="18" charset="0"/>
              </a:rPr>
              <a:t>"In my childhood days, I stitched shoes" </a:t>
            </a:r>
          </a:p>
          <a:p>
            <a:pPr>
              <a:buFont typeface="Wingdings" panose="05000000000000000000" pitchFamily="2" charset="2"/>
              <a:buChar char="§"/>
              <a:defRPr/>
            </a:pPr>
            <a:r>
              <a:rPr lang="en-GB" sz="4000" dirty="0">
                <a:latin typeface="Times New Roman" panose="02020603050405020304" pitchFamily="18" charset="0"/>
                <a:cs typeface="Times New Roman" panose="02020603050405020304" pitchFamily="18" charset="0"/>
              </a:rPr>
              <a:t>Abraham Lincoln</a:t>
            </a:r>
          </a:p>
          <a:p>
            <a:pPr marL="0" indent="0">
              <a:buNone/>
              <a:defRPr/>
            </a:pP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"I struggled academically throughout elementary school" - Ben Carson</a:t>
            </a:r>
          </a:p>
        </p:txBody>
      </p:sp>
    </p:spTree>
    <p:extLst>
      <p:ext uri="{BB962C8B-B14F-4D97-AF65-F5344CB8AC3E}">
        <p14:creationId xmlns:p14="http://schemas.microsoft.com/office/powerpoint/2010/main" val="925284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38200"/>
          </a:xfrm>
        </p:spPr>
        <p:txBody>
          <a:bodyPr/>
          <a:lstStyle/>
          <a:p>
            <a:r>
              <a:rPr lang="en-GB" b="1" dirty="0"/>
              <a:t>ENTREPRENEURS </a:t>
            </a:r>
            <a:r>
              <a:rPr lang="en-GB" dirty="0"/>
              <a:t>cont.</a:t>
            </a:r>
            <a:endParaRPr lang="en-US" b="1" dirty="0"/>
          </a:p>
        </p:txBody>
      </p:sp>
      <p:sp>
        <p:nvSpPr>
          <p:cNvPr id="3" name="Content Placeholder 2"/>
          <p:cNvSpPr>
            <a:spLocks noGrp="1"/>
          </p:cNvSpPr>
          <p:nvPr>
            <p:ph idx="1"/>
          </p:nvPr>
        </p:nvSpPr>
        <p:spPr>
          <a:xfrm>
            <a:off x="304800" y="914400"/>
            <a:ext cx="11734800" cy="5638799"/>
          </a:xfrm>
        </p:spPr>
        <p:txBody>
          <a:bodyPr>
            <a:noAutofit/>
          </a:bodyPr>
          <a:lstStyle/>
          <a:p>
            <a:pPr>
              <a:defRPr/>
            </a:pPr>
            <a:r>
              <a:rPr lang="en-GB" sz="3600" dirty="0">
                <a:latin typeface="Times New Roman" panose="02020603050405020304" pitchFamily="18" charset="0"/>
                <a:cs typeface="Times New Roman" panose="02020603050405020304" pitchFamily="18" charset="0"/>
              </a:rPr>
              <a:t>"I used to serve tea at a shop to support my football training" - </a:t>
            </a:r>
            <a:r>
              <a:rPr lang="en-GB" sz="3600" b="1" i="1" dirty="0">
                <a:latin typeface="Times New Roman" panose="02020603050405020304" pitchFamily="18" charset="0"/>
                <a:cs typeface="Times New Roman" panose="02020603050405020304" pitchFamily="18" charset="0"/>
              </a:rPr>
              <a:t>Lionel Messi</a:t>
            </a:r>
          </a:p>
          <a:p>
            <a:pPr>
              <a:defRPr/>
            </a:pPr>
            <a:endParaRPr lang="en-GB" sz="3600" dirty="0">
              <a:latin typeface="Times New Roman" panose="02020603050405020304" pitchFamily="18" charset="0"/>
              <a:cs typeface="Times New Roman" panose="02020603050405020304" pitchFamily="18" charset="0"/>
            </a:endParaRPr>
          </a:p>
          <a:p>
            <a:pPr>
              <a:defRPr/>
            </a:pPr>
            <a:r>
              <a:rPr lang="en-GB" sz="3600" dirty="0">
                <a:latin typeface="Times New Roman" panose="02020603050405020304" pitchFamily="18" charset="0"/>
                <a:cs typeface="Times New Roman" panose="02020603050405020304" pitchFamily="18" charset="0"/>
              </a:rPr>
              <a:t>"I used to sleep on the floor in friends' rooms, returning Coke bottles for food money, and getting weekly free meals at a local temple" </a:t>
            </a:r>
          </a:p>
          <a:p>
            <a:pPr>
              <a:buFontTx/>
              <a:buChar char="-"/>
              <a:defRPr/>
            </a:pPr>
            <a:r>
              <a:rPr lang="en-GB" sz="3600" b="1" i="1" dirty="0">
                <a:latin typeface="Times New Roman" panose="02020603050405020304" pitchFamily="18" charset="0"/>
                <a:cs typeface="Times New Roman" panose="02020603050405020304" pitchFamily="18" charset="0"/>
              </a:rPr>
              <a:t>Steve Jobs</a:t>
            </a:r>
          </a:p>
          <a:p>
            <a:pPr>
              <a:defRPr/>
            </a:pPr>
            <a:r>
              <a:rPr lang="en-GB" sz="3600" dirty="0">
                <a:latin typeface="Times New Roman" panose="02020603050405020304" pitchFamily="18" charset="0"/>
                <a:cs typeface="Times New Roman" panose="02020603050405020304" pitchFamily="18" charset="0"/>
              </a:rPr>
              <a:t>"My teachers used to call me a failure" </a:t>
            </a:r>
          </a:p>
          <a:p>
            <a:pPr marL="0" indent="0">
              <a:buNone/>
              <a:defRPr/>
            </a:pPr>
            <a:r>
              <a:rPr lang="en-GB" sz="3600" dirty="0">
                <a:latin typeface="Times New Roman" panose="02020603050405020304" pitchFamily="18" charset="0"/>
                <a:cs typeface="Times New Roman" panose="02020603050405020304" pitchFamily="18" charset="0"/>
              </a:rPr>
              <a:t>- </a:t>
            </a:r>
            <a:r>
              <a:rPr lang="en-GB" sz="3600" b="1" i="1" dirty="0">
                <a:latin typeface="Times New Roman" panose="02020603050405020304" pitchFamily="18" charset="0"/>
                <a:cs typeface="Times New Roman" panose="02020603050405020304" pitchFamily="18" charset="0"/>
              </a:rPr>
              <a:t>Tony Blair</a:t>
            </a:r>
          </a:p>
          <a:p>
            <a:pPr marL="0" indent="0">
              <a:buNone/>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910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fontScale="90000"/>
          </a:bodyPr>
          <a:lstStyle/>
          <a:p>
            <a:r>
              <a:rPr lang="en-GB" b="1" dirty="0"/>
              <a:t>ENTREPRENEURS </a:t>
            </a:r>
            <a:r>
              <a:rPr lang="en-GB" dirty="0"/>
              <a:t>cont.</a:t>
            </a:r>
          </a:p>
        </p:txBody>
      </p:sp>
      <p:sp>
        <p:nvSpPr>
          <p:cNvPr id="3" name="Content Placeholder 2"/>
          <p:cNvSpPr>
            <a:spLocks noGrp="1"/>
          </p:cNvSpPr>
          <p:nvPr>
            <p:ph idx="1"/>
          </p:nvPr>
        </p:nvSpPr>
        <p:spPr>
          <a:xfrm>
            <a:off x="609600" y="1219200"/>
            <a:ext cx="10972800" cy="5638799"/>
          </a:xfrm>
        </p:spPr>
        <p:txBody>
          <a:bodyPr>
            <a:normAutofit lnSpcReduction="10000"/>
          </a:bodyPr>
          <a:lstStyle/>
          <a:p>
            <a:r>
              <a:rPr lang="en-GB" dirty="0">
                <a:latin typeface="Times New Roman" panose="02020603050405020304" pitchFamily="18" charset="0"/>
                <a:cs typeface="Times New Roman" panose="02020603050405020304" pitchFamily="18" charset="0"/>
              </a:rPr>
              <a:t>“I started Living Faith Church from a lawn tennis court with three members only and preached prosperity but today we have the largest church auditorium in the world" – </a:t>
            </a:r>
            <a:r>
              <a:rPr lang="en-GB" b="1" i="1" dirty="0">
                <a:latin typeface="Times New Roman" panose="02020603050405020304" pitchFamily="18" charset="0"/>
                <a:cs typeface="Times New Roman" panose="02020603050405020304" pitchFamily="18" charset="0"/>
              </a:rPr>
              <a:t>Bishop David </a:t>
            </a:r>
            <a:r>
              <a:rPr lang="en-GB" b="1" i="1" dirty="0" err="1">
                <a:latin typeface="Times New Roman" panose="02020603050405020304" pitchFamily="18" charset="0"/>
                <a:cs typeface="Times New Roman" panose="02020603050405020304" pitchFamily="18" charset="0"/>
              </a:rPr>
              <a:t>Oyedepo</a:t>
            </a:r>
            <a:endParaRPr lang="en-GB" b="1" i="1" dirty="0">
              <a:latin typeface="Times New Roman" panose="02020603050405020304" pitchFamily="18" charset="0"/>
              <a:cs typeface="Times New Roman" panose="02020603050405020304" pitchFamily="18" charset="0"/>
            </a:endParaRPr>
          </a:p>
          <a:p>
            <a:endParaRPr lang="en-GB" b="1" i="1"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“I was in prison for 27 years and still became president” – </a:t>
            </a:r>
            <a:r>
              <a:rPr lang="en-GB" b="1" i="1" dirty="0">
                <a:latin typeface="Times New Roman" panose="02020603050405020304" pitchFamily="18" charset="0"/>
                <a:cs typeface="Times New Roman" panose="02020603050405020304" pitchFamily="18" charset="0"/>
              </a:rPr>
              <a:t>Nelson Mandela</a:t>
            </a:r>
          </a:p>
          <a:p>
            <a:endParaRPr lang="en-GB" b="1" i="1"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“I was on the verge of suicide when an idea of opening a restaurant hit me after I retired as a cook in the navy” – </a:t>
            </a:r>
            <a:r>
              <a:rPr lang="en-GB" b="1" i="1" dirty="0">
                <a:latin typeface="Times New Roman" panose="02020603050405020304" pitchFamily="18" charset="0"/>
                <a:cs typeface="Times New Roman" panose="02020603050405020304" pitchFamily="18" charset="0"/>
              </a:rPr>
              <a:t>Harland Sanders (Founder of KFC)</a:t>
            </a:r>
          </a:p>
          <a:p>
            <a:endParaRPr lang="en-GB" dirty="0"/>
          </a:p>
        </p:txBody>
      </p:sp>
      <p:sp>
        <p:nvSpPr>
          <p:cNvPr id="4" name="Slide Number Placeholder 3"/>
          <p:cNvSpPr>
            <a:spLocks noGrp="1"/>
          </p:cNvSpPr>
          <p:nvPr>
            <p:ph type="sldNum" sz="quarter" idx="12"/>
          </p:nvPr>
        </p:nvSpPr>
        <p:spPr/>
        <p:txBody>
          <a:bodyPr/>
          <a:lstStyle/>
          <a:p>
            <a:fld id="{B2C27B00-F19D-4A6D-889F-A6ACC913AB3E}" type="slidenum">
              <a:rPr lang="en-US" smtClean="0"/>
              <a:pPr/>
              <a:t>42</a:t>
            </a:fld>
            <a:endParaRPr lang="en-US"/>
          </a:p>
        </p:txBody>
      </p:sp>
    </p:spTree>
    <p:extLst>
      <p:ext uri="{BB962C8B-B14F-4D97-AF65-F5344CB8AC3E}">
        <p14:creationId xmlns:p14="http://schemas.microsoft.com/office/powerpoint/2010/main" val="2705305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63562"/>
          </a:xfrm>
        </p:spPr>
        <p:txBody>
          <a:bodyPr>
            <a:normAutofit fontScale="90000"/>
          </a:bodyPr>
          <a:lstStyle/>
          <a:p>
            <a:r>
              <a:rPr lang="en-GB" b="1" dirty="0"/>
              <a:t>ENTREPRENEURS </a:t>
            </a:r>
            <a:r>
              <a:rPr lang="en-GB" dirty="0"/>
              <a:t>cont.</a:t>
            </a:r>
          </a:p>
        </p:txBody>
      </p:sp>
      <p:sp>
        <p:nvSpPr>
          <p:cNvPr id="3" name="Content Placeholder 2"/>
          <p:cNvSpPr>
            <a:spLocks noGrp="1"/>
          </p:cNvSpPr>
          <p:nvPr>
            <p:ph idx="1"/>
          </p:nvPr>
        </p:nvSpPr>
        <p:spPr>
          <a:xfrm>
            <a:off x="609600" y="1143000"/>
            <a:ext cx="10972800" cy="5333999"/>
          </a:xfrm>
        </p:spPr>
        <p:txBody>
          <a:bodyPr>
            <a:normAutofit/>
          </a:bodyPr>
          <a:lstStyle/>
          <a:p>
            <a:r>
              <a:rPr lang="en-GB" dirty="0">
                <a:latin typeface="Times New Roman" panose="02020603050405020304" pitchFamily="18" charset="0"/>
                <a:cs typeface="Times New Roman" panose="02020603050405020304" pitchFamily="18" charset="0"/>
              </a:rPr>
              <a:t>“I am a son of a black immigrant from Kenya. I graduated from Harvard and later on became a Senator in Chicago. I was also a President of the most powerful nation on earth” </a:t>
            </a:r>
            <a:r>
              <a:rPr lang="en-GB" b="1" dirty="0">
                <a:latin typeface="Times New Roman" panose="02020603050405020304" pitchFamily="18" charset="0"/>
                <a:cs typeface="Times New Roman" panose="02020603050405020304" pitchFamily="18" charset="0"/>
              </a:rPr>
              <a:t>– Barack Hussein Obama</a:t>
            </a:r>
          </a:p>
          <a:p>
            <a:endParaRPr lang="en-GB" b="1"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I worked for my uncle since I was a small boy, people looked down on me. I later took a loan from my uncle to open a tiny shop. I worked hard to make ends meet. Now I am the richest man in Africa” </a:t>
            </a:r>
            <a:r>
              <a:rPr lang="en-GB" b="1" dirty="0">
                <a:latin typeface="Times New Roman" panose="02020603050405020304" pitchFamily="18" charset="0"/>
                <a:cs typeface="Times New Roman" panose="02020603050405020304" pitchFamily="18" charset="0"/>
              </a:rPr>
              <a:t>– Aliko Dangote </a:t>
            </a:r>
          </a:p>
          <a:p>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2C27B00-F19D-4A6D-889F-A6ACC913AB3E}" type="slidenum">
              <a:rPr lang="en-US" smtClean="0"/>
              <a:pPr/>
              <a:t>43</a:t>
            </a:fld>
            <a:endParaRPr lang="en-US"/>
          </a:p>
        </p:txBody>
      </p:sp>
    </p:spTree>
    <p:extLst>
      <p:ext uri="{BB962C8B-B14F-4D97-AF65-F5344CB8AC3E}">
        <p14:creationId xmlns:p14="http://schemas.microsoft.com/office/powerpoint/2010/main" val="9855732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838200"/>
          </a:xfrm>
        </p:spPr>
        <p:txBody>
          <a:bodyPr>
            <a:normAutofit/>
          </a:bodyPr>
          <a:lstStyle/>
          <a:p>
            <a:r>
              <a:rPr lang="en-US" b="1" dirty="0"/>
              <a:t>Bill Gates</a:t>
            </a:r>
          </a:p>
        </p:txBody>
      </p:sp>
      <p:pic>
        <p:nvPicPr>
          <p:cNvPr id="6" name="Content Placeholder 5"/>
          <p:cNvPicPr>
            <a:picLocks noGrp="1" noChangeAspect="1"/>
          </p:cNvPicPr>
          <p:nvPr>
            <p:ph idx="1"/>
          </p:nvPr>
        </p:nvPicPr>
        <p:blipFill>
          <a:blip r:embed="rId2"/>
          <a:stretch>
            <a:fillRect/>
          </a:stretch>
        </p:blipFill>
        <p:spPr>
          <a:xfrm>
            <a:off x="533400" y="1219200"/>
            <a:ext cx="4755292" cy="1371719"/>
          </a:xfrm>
          <a:prstGeom prst="rect">
            <a:avLst/>
          </a:prstGeom>
        </p:spPr>
      </p:pic>
      <p:sp>
        <p:nvSpPr>
          <p:cNvPr id="5" name="Rectangle 5"/>
          <p:cNvSpPr>
            <a:spLocks noChangeArrowheads="1"/>
          </p:cNvSpPr>
          <p:nvPr/>
        </p:nvSpPr>
        <p:spPr bwMode="auto">
          <a:xfrm>
            <a:off x="228600" y="2971800"/>
            <a:ext cx="5791200" cy="384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0" fontAlgn="base" hangingPunct="0">
              <a:spcBef>
                <a:spcPct val="0"/>
              </a:spcBef>
              <a:spcAft>
                <a:spcPct val="0"/>
              </a:spcAft>
              <a:buClrTx/>
              <a:buSzTx/>
              <a:buFontTx/>
              <a:buNone/>
            </a:pPr>
            <a:r>
              <a:rPr lang="en-US" altLang="en-US" sz="2800" dirty="0">
                <a:latin typeface="Times New Roman" panose="02020603050405020304" pitchFamily="18" charset="0"/>
                <a:cs typeface="Times New Roman" panose="02020603050405020304" pitchFamily="18" charset="0"/>
              </a:rPr>
              <a:t>Bill Gates discovered his interest in software and began programming computers at age 13. He is the chief software architect of Microsoft Corporation, the worldwide leader in software, services and solutions that help people and businesses realize their full potential</a:t>
            </a:r>
          </a:p>
          <a:p>
            <a:pPr algn="ctr" eaLnBrk="0" fontAlgn="base" hangingPunct="0">
              <a:spcBef>
                <a:spcPct val="0"/>
              </a:spcBef>
              <a:spcAft>
                <a:spcPct val="0"/>
              </a:spcAft>
              <a:buClrTx/>
              <a:buSzTx/>
              <a:buFontTx/>
              <a:buNone/>
            </a:pPr>
            <a:r>
              <a:rPr lang="en-US" altLang="en-US" sz="2000" dirty="0">
                <a:solidFill>
                  <a:srgbClr val="FFFFFF"/>
                </a:solidFill>
                <a:latin typeface="Calibri" panose="020F0502020204030204" pitchFamily="34" charset="0"/>
              </a:rPr>
              <a:t>Net worth $76.0 billion </a:t>
            </a:r>
            <a:endParaRPr lang="en-US" altLang="en-US" sz="2000" dirty="0">
              <a:solidFill>
                <a:srgbClr val="FF0000"/>
              </a:solidFill>
              <a:latin typeface="Calibri" panose="020F0502020204030204" pitchFamily="34" charset="0"/>
            </a:endParaRPr>
          </a:p>
        </p:txBody>
      </p:sp>
      <p:sp>
        <p:nvSpPr>
          <p:cNvPr id="7" name="Rectangle 4"/>
          <p:cNvSpPr>
            <a:spLocks noChangeArrowheads="1"/>
          </p:cNvSpPr>
          <p:nvPr/>
        </p:nvSpPr>
        <p:spPr bwMode="auto">
          <a:xfrm>
            <a:off x="228600" y="1321558"/>
            <a:ext cx="55626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en-US" sz="2800" dirty="0">
                <a:latin typeface="Calibri" panose="020F0502020204030204" pitchFamily="34" charset="0"/>
              </a:rPr>
              <a:t>“</a:t>
            </a:r>
            <a:r>
              <a:rPr lang="en-US" altLang="en-US" sz="2800" dirty="0">
                <a:latin typeface="Times New Roman" panose="02020603050405020304" pitchFamily="18" charset="0"/>
                <a:cs typeface="Times New Roman" panose="02020603050405020304" pitchFamily="18" charset="0"/>
              </a:rPr>
              <a:t>It's fine to celebrate success but it is more important to heed the lessons of failure,”</a:t>
            </a:r>
          </a:p>
        </p:txBody>
      </p:sp>
      <p:pic>
        <p:nvPicPr>
          <p:cNvPr id="8" name="Content Placeholder 3" descr="419px-Bill_Gates_World_Economic_Forum_2007.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a:xfrm>
            <a:off x="6477000" y="1219200"/>
            <a:ext cx="4876800" cy="5105400"/>
          </a:xfrm>
          <a:prstGeom prst="rect">
            <a:avLst/>
          </a:prstGeom>
        </p:spPr>
      </p:pic>
    </p:spTree>
    <p:extLst>
      <p:ext uri="{BB962C8B-B14F-4D97-AF65-F5344CB8AC3E}">
        <p14:creationId xmlns:p14="http://schemas.microsoft.com/office/powerpoint/2010/main" val="39840162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838200"/>
          </a:xfrm>
        </p:spPr>
        <p:txBody>
          <a:bodyPr/>
          <a:lstStyle/>
          <a:p>
            <a:r>
              <a:rPr lang="en-GB" b="1" dirty="0"/>
              <a:t>Carlos Slim </a:t>
            </a:r>
            <a:r>
              <a:rPr lang="en-GB" b="1" dirty="0" err="1"/>
              <a:t>Helu</a:t>
            </a:r>
            <a:endParaRPr lang="en-US" b="1" dirty="0"/>
          </a:p>
        </p:txBody>
      </p:sp>
      <p:sp>
        <p:nvSpPr>
          <p:cNvPr id="3" name="Content Placeholder 2"/>
          <p:cNvSpPr>
            <a:spLocks noGrp="1"/>
          </p:cNvSpPr>
          <p:nvPr>
            <p:ph idx="1"/>
          </p:nvPr>
        </p:nvSpPr>
        <p:spPr>
          <a:xfrm>
            <a:off x="609600" y="1066800"/>
            <a:ext cx="10972800" cy="5086659"/>
          </a:xfrm>
        </p:spPr>
        <p:txBody>
          <a:bodyPr/>
          <a:lstStyle/>
          <a:p>
            <a:pPr marL="0" indent="0">
              <a:buNone/>
            </a:pPr>
            <a:endParaRPr lang="en-US" dirty="0"/>
          </a:p>
        </p:txBody>
      </p:sp>
      <p:sp>
        <p:nvSpPr>
          <p:cNvPr id="4" name="Title 3"/>
          <p:cNvSpPr txBox="1">
            <a:spLocks/>
          </p:cNvSpPr>
          <p:nvPr/>
        </p:nvSpPr>
        <p:spPr bwMode="auto">
          <a:xfrm>
            <a:off x="754856" y="1202140"/>
            <a:ext cx="3600450" cy="1524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sz="3200" b="0" dirty="0">
                <a:solidFill>
                  <a:schemeClr val="tx1"/>
                </a:solidFill>
                <a:effectLst/>
                <a:latin typeface="Times New Roman" panose="02020603050405020304" pitchFamily="18" charset="0"/>
                <a:cs typeface="Times New Roman" panose="02020603050405020304" pitchFamily="18" charset="0"/>
              </a:rPr>
              <a:t>Carlos Slim </a:t>
            </a:r>
            <a:r>
              <a:rPr lang="en-GB" sz="3200" b="0" dirty="0" err="1">
                <a:solidFill>
                  <a:schemeClr val="tx1"/>
                </a:solidFill>
                <a:effectLst/>
                <a:latin typeface="Times New Roman" panose="02020603050405020304" pitchFamily="18" charset="0"/>
                <a:cs typeface="Times New Roman" panose="02020603050405020304" pitchFamily="18" charset="0"/>
              </a:rPr>
              <a:t>Helu</a:t>
            </a:r>
            <a:r>
              <a:rPr lang="en-GB" sz="3200" b="0" dirty="0">
                <a:solidFill>
                  <a:schemeClr val="tx1"/>
                </a:solidFill>
                <a:effectLst/>
                <a:latin typeface="Times New Roman" panose="02020603050405020304" pitchFamily="18" charset="0"/>
                <a:cs typeface="Times New Roman" panose="02020603050405020304" pitchFamily="18" charset="0"/>
              </a:rPr>
              <a:t> – Telecom</a:t>
            </a:r>
            <a:br>
              <a:rPr lang="en-GB" sz="3200" b="0" dirty="0">
                <a:solidFill>
                  <a:schemeClr val="tx1"/>
                </a:solidFill>
                <a:effectLst/>
                <a:latin typeface="Times New Roman" panose="02020603050405020304" pitchFamily="18" charset="0"/>
                <a:cs typeface="Times New Roman" panose="02020603050405020304" pitchFamily="18" charset="0"/>
              </a:rPr>
            </a:br>
            <a:r>
              <a:rPr lang="en-GB" sz="3200" b="0" dirty="0">
                <a:solidFill>
                  <a:schemeClr val="tx1"/>
                </a:solidFill>
                <a:effectLst/>
                <a:latin typeface="Times New Roman" panose="02020603050405020304" pitchFamily="18" charset="0"/>
                <a:cs typeface="Times New Roman" panose="02020603050405020304" pitchFamily="18" charset="0"/>
              </a:rPr>
              <a:t>$74 billion </a:t>
            </a:r>
          </a:p>
        </p:txBody>
      </p:sp>
      <p:sp>
        <p:nvSpPr>
          <p:cNvPr id="5" name="Text Placeholder 5"/>
          <p:cNvSpPr txBox="1">
            <a:spLocks/>
          </p:cNvSpPr>
          <p:nvPr/>
        </p:nvSpPr>
        <p:spPr bwMode="auto">
          <a:xfrm>
            <a:off x="913209" y="3024116"/>
            <a:ext cx="3283744" cy="356265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chemeClr val="hlink"/>
              </a:buClr>
              <a:buSzPct val="90000"/>
              <a:buFont typeface="Wingdings" panose="05000000000000000000" pitchFamily="2" charset="2"/>
              <a:buNone/>
              <a:defRPr sz="1400">
                <a:solidFill>
                  <a:schemeClr val="tx1"/>
                </a:solidFill>
                <a:effectLst>
                  <a:outerShdw blurRad="38100" dist="38100" dir="2700000" algn="tl">
                    <a:srgbClr val="000000"/>
                  </a:outerShdw>
                </a:effectLst>
                <a:latin typeface="+mn-lt"/>
                <a:ea typeface="+mn-ea"/>
                <a:cs typeface="+mn-cs"/>
              </a:defRPr>
            </a:lvl1pPr>
            <a:lvl2pPr marL="457200" indent="0" algn="l" rtl="0" eaLnBrk="0" fontAlgn="base" hangingPunct="0">
              <a:spcBef>
                <a:spcPct val="20000"/>
              </a:spcBef>
              <a:spcAft>
                <a:spcPct val="0"/>
              </a:spcAft>
              <a:buNone/>
              <a:defRPr sz="1200">
                <a:solidFill>
                  <a:schemeClr val="tx1"/>
                </a:solidFill>
                <a:effectLst>
                  <a:outerShdw blurRad="38100" dist="38100" dir="2700000" algn="tl">
                    <a:srgbClr val="000000"/>
                  </a:outerShdw>
                </a:effectLst>
                <a:latin typeface="+mn-lt"/>
              </a:defRPr>
            </a:lvl2pPr>
            <a:lvl3pPr marL="914400" indent="0" algn="l" rtl="0" eaLnBrk="0" fontAlgn="base" hangingPunct="0">
              <a:spcBef>
                <a:spcPct val="20000"/>
              </a:spcBef>
              <a:spcAft>
                <a:spcPct val="0"/>
              </a:spcAft>
              <a:buClr>
                <a:schemeClr val="accent2"/>
              </a:buClr>
              <a:buSzPct val="90000"/>
              <a:buFont typeface="Wingdings" panose="05000000000000000000" pitchFamily="2" charset="2"/>
              <a:buNone/>
              <a:defRPr sz="1000">
                <a:solidFill>
                  <a:schemeClr val="tx1"/>
                </a:solidFill>
                <a:effectLst>
                  <a:outerShdw blurRad="38100" dist="38100" dir="2700000" algn="tl">
                    <a:srgbClr val="000000"/>
                  </a:outerShdw>
                </a:effectLst>
                <a:latin typeface="+mn-lt"/>
              </a:defRPr>
            </a:lvl3pPr>
            <a:lvl4pPr marL="1371600" indent="0" algn="l" rtl="0" eaLnBrk="0" fontAlgn="base" hangingPunct="0">
              <a:spcBef>
                <a:spcPct val="20000"/>
              </a:spcBef>
              <a:spcAft>
                <a:spcPct val="0"/>
              </a:spcAft>
              <a:buNone/>
              <a:defRPr sz="900">
                <a:solidFill>
                  <a:schemeClr val="tx1"/>
                </a:solidFill>
                <a:effectLst>
                  <a:outerShdw blurRad="38100" dist="38100" dir="2700000" algn="tl">
                    <a:srgbClr val="000000"/>
                  </a:outerShdw>
                </a:effectLst>
                <a:latin typeface="+mn-lt"/>
              </a:defRPr>
            </a:lvl4pPr>
            <a:lvl5pPr marL="1828800" indent="0" algn="l" rtl="0" eaLnBrk="0" fontAlgn="base" hangingPunct="0">
              <a:spcBef>
                <a:spcPct val="20000"/>
              </a:spcBef>
              <a:spcAft>
                <a:spcPct val="0"/>
              </a:spcAft>
              <a:buClr>
                <a:schemeClr val="folHlink"/>
              </a:buClr>
              <a:buSzPct val="90000"/>
              <a:buFont typeface="Wingdings" panose="05000000000000000000" pitchFamily="2" charset="2"/>
              <a:buNone/>
              <a:defRPr sz="900">
                <a:solidFill>
                  <a:schemeClr val="tx1"/>
                </a:solidFill>
                <a:effectLst>
                  <a:outerShdw blurRad="38100" dist="38100" dir="2700000" algn="tl">
                    <a:srgbClr val="000000"/>
                  </a:outerShdw>
                </a:effectLst>
                <a:latin typeface="+mn-lt"/>
              </a:defRPr>
            </a:lvl5pPr>
            <a:lvl6pPr marL="2286000" indent="0" algn="l" rtl="0" fontAlgn="base">
              <a:spcBef>
                <a:spcPct val="20000"/>
              </a:spcBef>
              <a:spcAft>
                <a:spcPct val="0"/>
              </a:spcAft>
              <a:buClr>
                <a:schemeClr val="folHlink"/>
              </a:buClr>
              <a:buSzPct val="90000"/>
              <a:buFont typeface="Wingdings" pitchFamily="2" charset="2"/>
              <a:buNone/>
              <a:defRPr sz="900">
                <a:solidFill>
                  <a:schemeClr val="tx1"/>
                </a:solidFill>
                <a:effectLst>
                  <a:outerShdw blurRad="38100" dist="38100" dir="2700000" algn="tl">
                    <a:srgbClr val="000000"/>
                  </a:outerShdw>
                </a:effectLst>
                <a:latin typeface="+mn-lt"/>
              </a:defRPr>
            </a:lvl6pPr>
            <a:lvl7pPr marL="2743200" indent="0" algn="l" rtl="0" fontAlgn="base">
              <a:spcBef>
                <a:spcPct val="20000"/>
              </a:spcBef>
              <a:spcAft>
                <a:spcPct val="0"/>
              </a:spcAft>
              <a:buClr>
                <a:schemeClr val="folHlink"/>
              </a:buClr>
              <a:buSzPct val="90000"/>
              <a:buFont typeface="Wingdings" pitchFamily="2" charset="2"/>
              <a:buNone/>
              <a:defRPr sz="900">
                <a:solidFill>
                  <a:schemeClr val="tx1"/>
                </a:solidFill>
                <a:effectLst>
                  <a:outerShdw blurRad="38100" dist="38100" dir="2700000" algn="tl">
                    <a:srgbClr val="000000"/>
                  </a:outerShdw>
                </a:effectLst>
                <a:latin typeface="+mn-lt"/>
              </a:defRPr>
            </a:lvl7pPr>
            <a:lvl8pPr marL="3200400" indent="0" algn="l" rtl="0" fontAlgn="base">
              <a:spcBef>
                <a:spcPct val="20000"/>
              </a:spcBef>
              <a:spcAft>
                <a:spcPct val="0"/>
              </a:spcAft>
              <a:buClr>
                <a:schemeClr val="folHlink"/>
              </a:buClr>
              <a:buSzPct val="90000"/>
              <a:buFont typeface="Wingdings" pitchFamily="2" charset="2"/>
              <a:buNone/>
              <a:defRPr sz="900">
                <a:solidFill>
                  <a:schemeClr val="tx1"/>
                </a:solidFill>
                <a:effectLst>
                  <a:outerShdw blurRad="38100" dist="38100" dir="2700000" algn="tl">
                    <a:srgbClr val="000000"/>
                  </a:outerShdw>
                </a:effectLst>
                <a:latin typeface="+mn-lt"/>
              </a:defRPr>
            </a:lvl8pPr>
            <a:lvl9pPr marL="3657600" indent="0" algn="l" rtl="0" fontAlgn="base">
              <a:spcBef>
                <a:spcPct val="20000"/>
              </a:spcBef>
              <a:spcAft>
                <a:spcPct val="0"/>
              </a:spcAft>
              <a:buClr>
                <a:schemeClr val="folHlink"/>
              </a:buClr>
              <a:buSzPct val="90000"/>
              <a:buFont typeface="Wingdings" pitchFamily="2" charset="2"/>
              <a:buNone/>
              <a:defRPr sz="900">
                <a:solidFill>
                  <a:schemeClr val="tx1"/>
                </a:solidFill>
                <a:effectLst>
                  <a:outerShdw blurRad="38100" dist="38100" dir="2700000" algn="tl">
                    <a:srgbClr val="000000"/>
                  </a:outerShdw>
                </a:effectLst>
                <a:latin typeface="+mn-lt"/>
              </a:defRPr>
            </a:lvl9pPr>
          </a:lstStyle>
          <a:p>
            <a:pPr marL="0" marR="0" lvl="0" indent="0" algn="ctr" defTabSz="914400" rtl="0" eaLnBrk="0" fontAlgn="base" latinLnBrk="0" hangingPunct="0">
              <a:lnSpc>
                <a:spcPct val="100000"/>
              </a:lnSpc>
              <a:spcBef>
                <a:spcPct val="20000"/>
              </a:spcBef>
              <a:spcAft>
                <a:spcPct val="0"/>
              </a:spcAft>
              <a:buClr>
                <a:srgbClr val="86D1EC"/>
              </a:buClr>
              <a:buSzPct val="90000"/>
              <a:buFont typeface="Wingdings" panose="05000000000000000000" pitchFamily="2" charset="2"/>
              <a:buNone/>
              <a:tabLst/>
              <a:defRPr/>
            </a:pPr>
            <a:r>
              <a:rPr kumimoji="0" lang="en-GB" sz="24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First showed a talent for business as a 10-yr old kid when he filled his pockets with pesos selling drinks and snacks to his family members and friends</a:t>
            </a:r>
          </a:p>
        </p:txBody>
      </p:sp>
      <p:pic>
        <p:nvPicPr>
          <p:cNvPr id="6" name="Picture 1" descr="F:\CarlosSlimHel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066800"/>
            <a:ext cx="5857875" cy="5099050"/>
          </a:xfrm>
          <a:prstGeom prst="rect">
            <a:avLst/>
          </a:prstGeom>
          <a:noFill/>
          <a:ln w="9525">
            <a:noFill/>
            <a:miter lim="800000"/>
            <a:headEnd/>
            <a:tailEnd/>
          </a:ln>
          <a:effectLst/>
        </p:spPr>
      </p:pic>
    </p:spTree>
    <p:extLst>
      <p:ext uri="{BB962C8B-B14F-4D97-AF65-F5344CB8AC3E}">
        <p14:creationId xmlns:p14="http://schemas.microsoft.com/office/powerpoint/2010/main" val="15875839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90600"/>
          </a:xfrm>
        </p:spPr>
        <p:txBody>
          <a:bodyPr>
            <a:normAutofit/>
          </a:bodyPr>
          <a:lstStyle/>
          <a:p>
            <a:r>
              <a:rPr lang="en-US" b="1" dirty="0"/>
              <a:t>Warren Buffett- 4</a:t>
            </a:r>
            <a:r>
              <a:rPr lang="en-US" b="1" baseline="30000" dirty="0"/>
              <a:t>th</a:t>
            </a:r>
            <a:r>
              <a:rPr lang="en-US" b="1" dirty="0"/>
              <a:t> Richest</a:t>
            </a:r>
          </a:p>
        </p:txBody>
      </p:sp>
      <p:pic>
        <p:nvPicPr>
          <p:cNvPr id="9" name="Content Placeholder 8"/>
          <p:cNvPicPr>
            <a:picLocks noGrp="1" noChangeAspect="1"/>
          </p:cNvPicPr>
          <p:nvPr>
            <p:ph idx="1"/>
          </p:nvPr>
        </p:nvPicPr>
        <p:blipFill>
          <a:blip r:embed="rId2"/>
          <a:stretch>
            <a:fillRect/>
          </a:stretch>
        </p:blipFill>
        <p:spPr>
          <a:xfrm>
            <a:off x="6477000" y="4495800"/>
            <a:ext cx="4572396" cy="2139881"/>
          </a:xfrm>
          <a:prstGeom prst="rect">
            <a:avLst/>
          </a:prstGeom>
        </p:spPr>
      </p:pic>
      <p:pic>
        <p:nvPicPr>
          <p:cNvPr id="4" name="Content Placeholder 3" descr="492px-Warren_Buffett_KU_Visi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79086"/>
            <a:ext cx="5029200" cy="5121714"/>
          </a:xfrm>
          <a:prstGeom prst="rect">
            <a:avLst/>
          </a:prstGeom>
          <a:noFill/>
          <a:ln w="9525">
            <a:noFill/>
            <a:miter lim="800000"/>
            <a:headEnd/>
            <a:tailEnd/>
          </a:ln>
          <a:effectLst/>
        </p:spPr>
      </p:pic>
      <p:sp>
        <p:nvSpPr>
          <p:cNvPr id="6" name="Rectangle 5"/>
          <p:cNvSpPr>
            <a:spLocks noChangeArrowheads="1"/>
          </p:cNvSpPr>
          <p:nvPr/>
        </p:nvSpPr>
        <p:spPr bwMode="auto">
          <a:xfrm>
            <a:off x="5638800" y="1279086"/>
            <a:ext cx="5524698"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90000"/>
              <a:buFont typeface="Wingdings" panose="05000000000000000000" pitchFamily="2" charset="2"/>
              <a:buBlip>
                <a:blip r:embed="rId4"/>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5"/>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Times New Roman" panose="02020603050405020304" pitchFamily="18" charset="0"/>
                <a:cs typeface="Times New Roman" panose="02020603050405020304" pitchFamily="18" charset="0"/>
              </a:rPr>
              <a:t>I’m 15 percent Fisher and 85 percent Benjamin Graham. The basic ideas of investing are to look at stocks as business, use the market's fluctuations to your advantage, and seek a margin of safety. That’s what Ben Graham taught us. A hundred years from now they will still be the cornerstones of investing.</a:t>
            </a:r>
          </a:p>
        </p:txBody>
      </p:sp>
      <p:sp>
        <p:nvSpPr>
          <p:cNvPr id="10" name="Rectangle 9"/>
          <p:cNvSpPr/>
          <p:nvPr/>
        </p:nvSpPr>
        <p:spPr>
          <a:xfrm>
            <a:off x="5638800" y="4549740"/>
            <a:ext cx="6172200" cy="1938992"/>
          </a:xfrm>
          <a:prstGeom prst="rect">
            <a:avLst/>
          </a:prstGeom>
        </p:spPr>
        <p:txBody>
          <a:bodyPr wrap="square">
            <a:spAutoFit/>
          </a:bodyPr>
          <a:lstStyle/>
          <a:p>
            <a:pPr algn="ctr" fontAlgn="auto">
              <a:spcBef>
                <a:spcPts val="0"/>
              </a:spcBef>
              <a:spcAft>
                <a:spcPts val="0"/>
              </a:spcAft>
              <a:defRPr/>
            </a:pPr>
            <a:r>
              <a:rPr lang="en-US" sz="2400" dirty="0">
                <a:latin typeface="Times New Roman" panose="02020603050405020304" pitchFamily="18" charset="0"/>
                <a:cs typeface="Times New Roman" panose="02020603050405020304" pitchFamily="18" charset="0"/>
              </a:rPr>
              <a:t>He is an American investor, businessman, and philanthropist. He is one of the most successful investors in the world, the primary shareholder and CEO of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Berkshire</a:t>
            </a:r>
            <a:r>
              <a:rPr lang="en-US" sz="2400" b="1" u="sng"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Hathaway</a:t>
            </a:r>
            <a:r>
              <a:rPr lang="en-US" sz="2400" b="1" u="sng" dirty="0">
                <a:solidFill>
                  <a:schemeClr val="tx1">
                    <a:lumMod val="95000"/>
                    <a:lumOff val="5000"/>
                  </a:schemeClr>
                </a:solidFill>
                <a:latin typeface="Times New Roman" panose="02020603050405020304" pitchFamily="18" charset="0"/>
                <a:cs typeface="Times New Roman" panose="02020603050405020304" pitchFamily="18" charset="0"/>
              </a:rPr>
              <a:t> </a:t>
            </a:r>
          </a:p>
          <a:p>
            <a:pPr algn="ctr" fontAlgn="auto">
              <a:spcBef>
                <a:spcPts val="0"/>
              </a:spcBef>
              <a:spcAft>
                <a:spcPts val="0"/>
              </a:spcAft>
              <a:defRPr/>
            </a:pPr>
            <a:r>
              <a:rPr lang="en-US" sz="2400" dirty="0">
                <a:latin typeface="Times New Roman" panose="02020603050405020304" pitchFamily="18" charset="0"/>
                <a:cs typeface="Times New Roman" panose="02020603050405020304" pitchFamily="18" charset="0"/>
              </a:rPr>
              <a:t>$58.2 billion</a:t>
            </a:r>
          </a:p>
        </p:txBody>
      </p:sp>
    </p:spTree>
    <p:extLst>
      <p:ext uri="{BB962C8B-B14F-4D97-AF65-F5344CB8AC3E}">
        <p14:creationId xmlns:p14="http://schemas.microsoft.com/office/powerpoint/2010/main" val="34059261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90600"/>
          </a:xfrm>
        </p:spPr>
        <p:txBody>
          <a:bodyPr>
            <a:normAutofit/>
          </a:bodyPr>
          <a:lstStyle/>
          <a:p>
            <a:r>
              <a:rPr lang="en-US" b="1" dirty="0">
                <a:solidFill>
                  <a:schemeClr val="tx1">
                    <a:lumMod val="95000"/>
                    <a:lumOff val="5000"/>
                  </a:schemeClr>
                </a:solidFill>
              </a:rPr>
              <a:t>Ingvar Kamprad</a:t>
            </a:r>
            <a:endParaRPr lang="en-US" b="1" dirty="0"/>
          </a:p>
        </p:txBody>
      </p:sp>
      <p:pic>
        <p:nvPicPr>
          <p:cNvPr id="4" name="Content Placeholder 3" descr="225px-Ingvar_Kamprad.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1219200"/>
            <a:ext cx="5029200" cy="5181600"/>
          </a:xfrm>
        </p:spPr>
      </p:pic>
      <p:sp>
        <p:nvSpPr>
          <p:cNvPr id="5" name="Rectangle 4"/>
          <p:cNvSpPr>
            <a:spLocks noChangeArrowheads="1"/>
          </p:cNvSpPr>
          <p:nvPr/>
        </p:nvSpPr>
        <p:spPr bwMode="auto">
          <a:xfrm>
            <a:off x="6553200" y="1222612"/>
            <a:ext cx="51816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en-US" sz="2800" dirty="0">
                <a:latin typeface="Times New Roman" panose="02020603050405020304" pitchFamily="18" charset="0"/>
                <a:cs typeface="Times New Roman" panose="02020603050405020304" pitchFamily="18" charset="0"/>
              </a:rPr>
              <a:t>Kamprad began to develop a business as a young boy, selling matches to neighbors from his bicycle. He found that he could buy matches in bulk very cheaply from Stockholm, sell them individually at a low price, and still make a good profit. </a:t>
            </a:r>
          </a:p>
          <a:p>
            <a:pPr>
              <a:spcBef>
                <a:spcPct val="0"/>
              </a:spcBef>
              <a:buClrTx/>
              <a:buSzTx/>
              <a:buFontTx/>
              <a:buNone/>
            </a:pPr>
            <a:r>
              <a:rPr lang="en-US" altLang="en-US" sz="2800" dirty="0">
                <a:latin typeface="Times New Roman" panose="02020603050405020304" pitchFamily="18" charset="0"/>
                <a:cs typeface="Times New Roman" panose="02020603050405020304" pitchFamily="18" charset="0"/>
              </a:rPr>
              <a:t>From matches, he expanded to selling fish, Christmas tree decorations, seeds, and later ballpoint pens and pencils</a:t>
            </a:r>
          </a:p>
        </p:txBody>
      </p:sp>
    </p:spTree>
    <p:extLst>
      <p:ext uri="{BB962C8B-B14F-4D97-AF65-F5344CB8AC3E}">
        <p14:creationId xmlns:p14="http://schemas.microsoft.com/office/powerpoint/2010/main" val="37465160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90600"/>
          </a:xfrm>
        </p:spPr>
        <p:txBody>
          <a:bodyPr>
            <a:normAutofit/>
          </a:bodyPr>
          <a:lstStyle/>
          <a:p>
            <a:r>
              <a:rPr lang="en-US" b="1" dirty="0"/>
              <a:t>Simon Cowell</a:t>
            </a:r>
            <a:endParaRPr lang="en-US" dirty="0"/>
          </a:p>
        </p:txBody>
      </p:sp>
      <p:pic>
        <p:nvPicPr>
          <p:cNvPr id="4" name="Content Placeholder 3" descr="Main-Simon-Cowell.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09600" y="1053152"/>
            <a:ext cx="10972800" cy="3061648"/>
          </a:xfrm>
        </p:spPr>
      </p:pic>
      <p:sp>
        <p:nvSpPr>
          <p:cNvPr id="5" name="Rectangle 5"/>
          <p:cNvSpPr>
            <a:spLocks noChangeArrowheads="1"/>
          </p:cNvSpPr>
          <p:nvPr/>
        </p:nvSpPr>
        <p:spPr bwMode="auto">
          <a:xfrm>
            <a:off x="609600" y="4325013"/>
            <a:ext cx="109728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en-US" sz="2400" dirty="0">
                <a:latin typeface="Calibri" panose="020F0502020204030204" pitchFamily="34" charset="0"/>
              </a:rPr>
              <a:t>In 1979, he got his first job working as a mail room clerk for EMI Music Publishing. “In many ways, I was glad that I had started my career on the very low rung of the business,” Cowell recalls. “It was there that I learned how to deal with people.” Over the next few years, Cowell would work his way up within the ranks of the company to eventually become a record producer. Unsatisfied with his prospects, Cowell left EMI in the early 1980s to form E&amp;S Music, his own independent music company. </a:t>
            </a:r>
          </a:p>
        </p:txBody>
      </p:sp>
    </p:spTree>
    <p:extLst>
      <p:ext uri="{BB962C8B-B14F-4D97-AF65-F5344CB8AC3E}">
        <p14:creationId xmlns:p14="http://schemas.microsoft.com/office/powerpoint/2010/main" val="4902134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76314"/>
          </a:xfrm>
        </p:spPr>
        <p:txBody>
          <a:bodyPr/>
          <a:lstStyle/>
          <a:p>
            <a:r>
              <a:rPr lang="en-US" b="1" dirty="0">
                <a:solidFill>
                  <a:schemeClr val="tx1">
                    <a:lumMod val="95000"/>
                    <a:lumOff val="5000"/>
                  </a:schemeClr>
                </a:solidFill>
              </a:rPr>
              <a:t>Dr. Mike </a:t>
            </a:r>
            <a:r>
              <a:rPr lang="en-US" b="1" dirty="0" err="1">
                <a:solidFill>
                  <a:schemeClr val="tx1">
                    <a:lumMod val="95000"/>
                    <a:lumOff val="5000"/>
                  </a:schemeClr>
                </a:solidFill>
              </a:rPr>
              <a:t>Adenuga</a:t>
            </a:r>
            <a:r>
              <a:rPr lang="en-US" b="1" dirty="0">
                <a:solidFill>
                  <a:schemeClr val="tx1">
                    <a:lumMod val="95000"/>
                    <a:lumOff val="5000"/>
                  </a:schemeClr>
                </a:solidFill>
              </a:rPr>
              <a:t> Jnr.</a:t>
            </a:r>
            <a:endParaRPr lang="en-US" b="1" dirty="0"/>
          </a:p>
        </p:txBody>
      </p:sp>
      <p:sp>
        <p:nvSpPr>
          <p:cNvPr id="3" name="Content Placeholder 2"/>
          <p:cNvSpPr>
            <a:spLocks noGrp="1"/>
          </p:cNvSpPr>
          <p:nvPr>
            <p:ph idx="1"/>
          </p:nvPr>
        </p:nvSpPr>
        <p:spPr>
          <a:xfrm>
            <a:off x="609600" y="976314"/>
            <a:ext cx="10972800" cy="5576885"/>
          </a:xfrm>
        </p:spPr>
        <p:txBody>
          <a:bodyPr/>
          <a:lstStyle/>
          <a:p>
            <a:endParaRPr lang="en-US" dirty="0"/>
          </a:p>
        </p:txBody>
      </p:sp>
      <p:pic>
        <p:nvPicPr>
          <p:cNvPr id="5" name="Content Placeholder 3" descr="Mik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33974"/>
            <a:ext cx="3429000" cy="5302250"/>
          </a:xfrm>
          <a:prstGeom prst="rect">
            <a:avLst/>
          </a:prstGeom>
          <a:noFill/>
          <a:ln w="9525">
            <a:noFill/>
            <a:miter lim="800000"/>
            <a:headEnd/>
            <a:tailEnd/>
          </a:ln>
          <a:effectLst/>
        </p:spPr>
      </p:pic>
      <p:sp>
        <p:nvSpPr>
          <p:cNvPr id="7" name="Rectangle 4"/>
          <p:cNvSpPr>
            <a:spLocks noChangeArrowheads="1"/>
          </p:cNvSpPr>
          <p:nvPr/>
        </p:nvSpPr>
        <p:spPr bwMode="auto">
          <a:xfrm>
            <a:off x="5715000" y="1908177"/>
            <a:ext cx="45720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eaLnBrk="0" fontAlgn="base" hangingPunct="0">
              <a:spcBef>
                <a:spcPct val="0"/>
              </a:spcBef>
              <a:spcAft>
                <a:spcPct val="0"/>
              </a:spcAft>
              <a:buClrTx/>
              <a:buSzTx/>
              <a:buFontTx/>
              <a:buNone/>
            </a:pPr>
            <a:r>
              <a:rPr lang="en-US" altLang="en-US" sz="2000" dirty="0">
                <a:solidFill>
                  <a:srgbClr val="FFFFFF"/>
                </a:solidFill>
                <a:latin typeface="Calibri" panose="020F0502020204030204" pitchFamily="34" charset="0"/>
              </a:rPr>
              <a:t>The man </a:t>
            </a:r>
            <a:r>
              <a:rPr lang="en-US" altLang="en-US" sz="2000" dirty="0" err="1">
                <a:solidFill>
                  <a:srgbClr val="FFFFFF"/>
                </a:solidFill>
                <a:latin typeface="Calibri" panose="020F0502020204030204" pitchFamily="34" charset="0"/>
              </a:rPr>
              <a:t>Adenuga</a:t>
            </a:r>
            <a:r>
              <a:rPr lang="en-US" altLang="en-US" sz="2000" dirty="0">
                <a:solidFill>
                  <a:srgbClr val="FFFFFF"/>
                </a:solidFill>
                <a:latin typeface="Calibri" panose="020F0502020204030204" pitchFamily="34" charset="0"/>
              </a:rPr>
              <a:t> means different things to different people. A husband, father, team leader, role model, benefactor and an entrepreneur par excellence while some would argue that he is one of the </a:t>
            </a:r>
            <a:r>
              <a:rPr lang="en-US" altLang="en-US" sz="2000" dirty="0" err="1">
                <a:solidFill>
                  <a:srgbClr val="FFFFFF"/>
                </a:solidFill>
                <a:latin typeface="Calibri" panose="020F0502020204030204" pitchFamily="34" charset="0"/>
              </a:rPr>
              <a:t>ampions</a:t>
            </a:r>
            <a:r>
              <a:rPr lang="en-US" altLang="en-US" sz="2000" dirty="0">
                <a:solidFill>
                  <a:srgbClr val="FFFFFF"/>
                </a:solidFill>
                <a:latin typeface="Calibri" panose="020F0502020204030204" pitchFamily="34" charset="0"/>
              </a:rPr>
              <a:t> of Nigeria’s economic development!</a:t>
            </a:r>
          </a:p>
          <a:p>
            <a:pPr eaLnBrk="0" fontAlgn="base" hangingPunct="0">
              <a:spcBef>
                <a:spcPct val="0"/>
              </a:spcBef>
              <a:spcAft>
                <a:spcPct val="0"/>
              </a:spcAft>
              <a:buClrTx/>
              <a:buSzTx/>
              <a:buFontTx/>
              <a:buNone/>
            </a:pPr>
            <a:r>
              <a:rPr lang="en-US" altLang="en-US" sz="2000" dirty="0">
                <a:solidFill>
                  <a:srgbClr val="FFFFFF"/>
                </a:solidFill>
                <a:latin typeface="Calibri" panose="020F0502020204030204" pitchFamily="34" charset="0"/>
              </a:rPr>
              <a:t>A man of abundant positive energy and immense personal </a:t>
            </a:r>
            <a:r>
              <a:rPr lang="en-US" altLang="en-US" sz="2000" dirty="0" err="1">
                <a:solidFill>
                  <a:srgbClr val="FFFFFF"/>
                </a:solidFill>
                <a:latin typeface="Calibri" panose="020F0502020204030204" pitchFamily="34" charset="0"/>
              </a:rPr>
              <a:t>drive,ty</a:t>
            </a:r>
            <a:endParaRPr lang="en-US" altLang="en-US" sz="2000" dirty="0">
              <a:solidFill>
                <a:srgbClr val="FFFFFF"/>
              </a:solidFill>
              <a:latin typeface="Calibri" panose="020F0502020204030204" pitchFamily="34" charset="0"/>
            </a:endParaRPr>
          </a:p>
        </p:txBody>
      </p:sp>
      <p:sp>
        <p:nvSpPr>
          <p:cNvPr id="8" name="Rectangle 4"/>
          <p:cNvSpPr>
            <a:spLocks noChangeArrowheads="1"/>
          </p:cNvSpPr>
          <p:nvPr/>
        </p:nvSpPr>
        <p:spPr bwMode="auto">
          <a:xfrm>
            <a:off x="4648200" y="976314"/>
            <a:ext cx="70866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just">
              <a:spcBef>
                <a:spcPct val="0"/>
              </a:spcBef>
              <a:buClrTx/>
              <a:buSzTx/>
              <a:buFontTx/>
              <a:buNone/>
            </a:pPr>
            <a:r>
              <a:rPr lang="en-US" altLang="en-US" sz="2800" dirty="0">
                <a:latin typeface="Times New Roman" panose="02020603050405020304" pitchFamily="18" charset="0"/>
                <a:cs typeface="Times New Roman" panose="02020603050405020304" pitchFamily="18" charset="0"/>
              </a:rPr>
              <a:t>The man </a:t>
            </a:r>
            <a:r>
              <a:rPr lang="en-US" altLang="en-US" sz="2800" dirty="0" err="1">
                <a:latin typeface="Times New Roman" panose="02020603050405020304" pitchFamily="18" charset="0"/>
                <a:cs typeface="Times New Roman" panose="02020603050405020304" pitchFamily="18" charset="0"/>
              </a:rPr>
              <a:t>Adenuga</a:t>
            </a:r>
            <a:r>
              <a:rPr lang="en-US" altLang="en-US" sz="2800" dirty="0">
                <a:latin typeface="Times New Roman" panose="02020603050405020304" pitchFamily="18" charset="0"/>
                <a:cs typeface="Times New Roman" panose="02020603050405020304" pitchFamily="18" charset="0"/>
              </a:rPr>
              <a:t> means different things to different people. A husband, father, team leader, role model, benefactor and an entrepreneur par excellence while some would argue that he is one of the champions of Nigeria’s economic development!</a:t>
            </a:r>
          </a:p>
          <a:p>
            <a:pPr algn="just">
              <a:spcBef>
                <a:spcPct val="0"/>
              </a:spcBef>
              <a:buClrTx/>
              <a:buSzTx/>
              <a:buFontTx/>
              <a:buNone/>
            </a:pPr>
            <a:endParaRPr lang="en-US" altLang="en-US" sz="2800" dirty="0">
              <a:latin typeface="Times New Roman" panose="02020603050405020304" pitchFamily="18" charset="0"/>
              <a:cs typeface="Times New Roman" panose="02020603050405020304" pitchFamily="18" charset="0"/>
            </a:endParaRPr>
          </a:p>
          <a:p>
            <a:pPr algn="just">
              <a:spcBef>
                <a:spcPct val="0"/>
              </a:spcBef>
              <a:buClrTx/>
              <a:buSzTx/>
              <a:buFontTx/>
              <a:buNone/>
            </a:pPr>
            <a:r>
              <a:rPr lang="en-US" altLang="en-US" sz="2800" dirty="0">
                <a:latin typeface="Times New Roman" panose="02020603050405020304" pitchFamily="18" charset="0"/>
                <a:cs typeface="Times New Roman" panose="02020603050405020304" pitchFamily="18" charset="0"/>
              </a:rPr>
              <a:t>A man of abundant positive energy and immense personal drive, </a:t>
            </a:r>
            <a:r>
              <a:rPr lang="en-US" altLang="en-US" sz="2800" dirty="0" err="1">
                <a:latin typeface="Times New Roman" panose="02020603050405020304" pitchFamily="18" charset="0"/>
                <a:cs typeface="Times New Roman" panose="02020603050405020304" pitchFamily="18" charset="0"/>
              </a:rPr>
              <a:t>Adenuga</a:t>
            </a:r>
            <a:r>
              <a:rPr lang="en-US" altLang="en-US" sz="2800" dirty="0">
                <a:latin typeface="Times New Roman" panose="02020603050405020304" pitchFamily="18" charset="0"/>
                <a:cs typeface="Times New Roman" panose="02020603050405020304" pitchFamily="18" charset="0"/>
              </a:rPr>
              <a:t> still drives himself around town in his choice automobiles even though there are drivers at his beck and call. </a:t>
            </a:r>
            <a:r>
              <a:rPr lang="en-US" altLang="en-US" sz="2800" dirty="0" err="1">
                <a:latin typeface="Times New Roman" panose="02020603050405020304" pitchFamily="18" charset="0"/>
                <a:cs typeface="Times New Roman" panose="02020603050405020304" pitchFamily="18" charset="0"/>
              </a:rPr>
              <a:t>Adenuga</a:t>
            </a:r>
            <a:r>
              <a:rPr lang="en-US" altLang="en-US" sz="2800" dirty="0">
                <a:latin typeface="Times New Roman" panose="02020603050405020304" pitchFamily="18" charset="0"/>
                <a:cs typeface="Times New Roman" panose="02020603050405020304" pitchFamily="18" charset="0"/>
              </a:rPr>
              <a:t> has thus also become a metaphor in modesty</a:t>
            </a:r>
          </a:p>
        </p:txBody>
      </p:sp>
    </p:spTree>
    <p:extLst>
      <p:ext uri="{BB962C8B-B14F-4D97-AF65-F5344CB8AC3E}">
        <p14:creationId xmlns:p14="http://schemas.microsoft.com/office/powerpoint/2010/main" val="1850841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981200" y="274638"/>
            <a:ext cx="8229600" cy="563562"/>
          </a:xfrm>
        </p:spPr>
        <p:txBody>
          <a:bodyPr>
            <a:normAutofit fontScale="90000"/>
          </a:bodyPr>
          <a:lstStyle/>
          <a:p>
            <a:r>
              <a:rPr lang="en-US" altLang="en-US" sz="3600" b="1" dirty="0">
                <a:latin typeface="Times New Roman" panose="02020603050405020304" pitchFamily="18" charset="0"/>
                <a:cs typeface="Times New Roman" panose="02020603050405020304" pitchFamily="18" charset="0"/>
              </a:rPr>
              <a:t>Course Objectives</a:t>
            </a:r>
            <a:endParaRPr lang="en-GB" altLang="en-US" sz="3600" dirty="0"/>
          </a:p>
        </p:txBody>
      </p:sp>
      <p:sp>
        <p:nvSpPr>
          <p:cNvPr id="3" name="Content Placeholder 2"/>
          <p:cNvSpPr>
            <a:spLocks noGrp="1"/>
          </p:cNvSpPr>
          <p:nvPr>
            <p:ph idx="1"/>
          </p:nvPr>
        </p:nvSpPr>
        <p:spPr>
          <a:xfrm>
            <a:off x="838200" y="930275"/>
            <a:ext cx="10210800" cy="5622925"/>
          </a:xfrm>
        </p:spPr>
        <p:txBody>
          <a:bodyPr/>
          <a:lstStyle/>
          <a:p>
            <a:pPr marL="0" indent="0">
              <a:buNone/>
              <a:defRPr/>
            </a:pPr>
            <a:r>
              <a:rPr lang="en-US" sz="2800" dirty="0">
                <a:latin typeface="Times New Roman" panose="02020603050405020304" pitchFamily="18" charset="0"/>
                <a:cs typeface="Times New Roman" panose="02020603050405020304" pitchFamily="18" charset="0"/>
              </a:rPr>
              <a:t>By studying this course, you will gain invaluable skills, such as:</a:t>
            </a:r>
            <a:endParaRPr lang="en-GB" sz="28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q"/>
              <a:defRPr/>
            </a:pPr>
            <a:r>
              <a:rPr lang="en-US" dirty="0">
                <a:latin typeface="Times New Roman" panose="02020603050405020304" pitchFamily="18" charset="0"/>
                <a:cs typeface="Times New Roman" panose="02020603050405020304" pitchFamily="18" charset="0"/>
              </a:rPr>
              <a:t>Problem-solving</a:t>
            </a:r>
            <a:r>
              <a:rPr lang="en-GB" dirty="0">
                <a:latin typeface="Times New Roman" panose="02020603050405020304" pitchFamily="18" charset="0"/>
                <a:cs typeface="Times New Roman" panose="02020603050405020304" pitchFamily="18" charset="0"/>
              </a:rPr>
              <a:t>, </a:t>
            </a:r>
          </a:p>
          <a:p>
            <a:pPr lvl="1" algn="just">
              <a:buFont typeface="Wingdings" panose="05000000000000000000" pitchFamily="2" charset="2"/>
              <a:buChar char="q"/>
              <a:defRPr/>
            </a:pPr>
            <a:r>
              <a:rPr lang="en-US" dirty="0">
                <a:latin typeface="Times New Roman" panose="02020603050405020304" pitchFamily="18" charset="0"/>
                <a:cs typeface="Times New Roman" panose="02020603050405020304" pitchFamily="18" charset="0"/>
              </a:rPr>
              <a:t>Analysis, </a:t>
            </a:r>
          </a:p>
          <a:p>
            <a:pPr lvl="1" algn="just">
              <a:buFont typeface="Wingdings" panose="05000000000000000000" pitchFamily="2" charset="2"/>
              <a:buChar char="q"/>
              <a:defRPr/>
            </a:pPr>
            <a:r>
              <a:rPr lang="en-US" dirty="0">
                <a:latin typeface="Times New Roman" panose="02020603050405020304" pitchFamily="18" charset="0"/>
                <a:cs typeface="Times New Roman" panose="02020603050405020304" pitchFamily="18" charset="0"/>
              </a:rPr>
              <a:t>Communication</a:t>
            </a:r>
            <a:r>
              <a:rPr lang="en-GB" dirty="0">
                <a:latin typeface="Times New Roman" panose="02020603050405020304" pitchFamily="18" charset="0"/>
                <a:cs typeface="Times New Roman" panose="02020603050405020304" pitchFamily="18" charset="0"/>
              </a:rPr>
              <a:t>, </a:t>
            </a:r>
          </a:p>
          <a:p>
            <a:pPr lvl="1" algn="just">
              <a:buFont typeface="Wingdings" panose="05000000000000000000" pitchFamily="2" charset="2"/>
              <a:buChar char="q"/>
              <a:defRPr/>
            </a:pPr>
            <a:r>
              <a:rPr lang="en-US" dirty="0">
                <a:latin typeface="Times New Roman" panose="02020603050405020304" pitchFamily="18" charset="0"/>
                <a:cs typeface="Times New Roman" panose="02020603050405020304" pitchFamily="18" charset="0"/>
              </a:rPr>
              <a:t>Innovation</a:t>
            </a:r>
            <a:r>
              <a:rPr lang="en-GB" dirty="0">
                <a:latin typeface="Times New Roman" panose="02020603050405020304" pitchFamily="18" charset="0"/>
                <a:cs typeface="Times New Roman" panose="02020603050405020304" pitchFamily="18" charset="0"/>
              </a:rPr>
              <a:t>, </a:t>
            </a:r>
          </a:p>
          <a:p>
            <a:pPr lvl="1" algn="just">
              <a:buFont typeface="Wingdings" panose="05000000000000000000" pitchFamily="2" charset="2"/>
              <a:buChar char="q"/>
              <a:defRPr/>
            </a:pPr>
            <a:r>
              <a:rPr lang="en-US" dirty="0">
                <a:latin typeface="Times New Roman" panose="02020603050405020304" pitchFamily="18" charset="0"/>
                <a:cs typeface="Times New Roman" panose="02020603050405020304" pitchFamily="18" charset="0"/>
              </a:rPr>
              <a:t>Change management</a:t>
            </a:r>
            <a:r>
              <a:rPr lang="en-GB" dirty="0">
                <a:latin typeface="Times New Roman" panose="02020603050405020304" pitchFamily="18" charset="0"/>
                <a:cs typeface="Times New Roman" panose="02020603050405020304" pitchFamily="18" charset="0"/>
              </a:rPr>
              <a:t>, </a:t>
            </a:r>
          </a:p>
          <a:p>
            <a:pPr lvl="1" algn="just">
              <a:buFont typeface="Wingdings" panose="05000000000000000000" pitchFamily="2" charset="2"/>
              <a:buChar char="q"/>
              <a:defRPr/>
            </a:pPr>
            <a:r>
              <a:rPr lang="en-US" dirty="0">
                <a:latin typeface="Times New Roman" panose="02020603050405020304" pitchFamily="18" charset="0"/>
                <a:cs typeface="Times New Roman" panose="02020603050405020304" pitchFamily="18" charset="0"/>
              </a:rPr>
              <a:t>Risk-taking</a:t>
            </a:r>
            <a:r>
              <a:rPr lang="en-GB" dirty="0">
                <a:latin typeface="Times New Roman" panose="02020603050405020304" pitchFamily="18" charset="0"/>
                <a:cs typeface="Times New Roman" panose="02020603050405020304" pitchFamily="18" charset="0"/>
              </a:rPr>
              <a:t>, </a:t>
            </a:r>
          </a:p>
          <a:p>
            <a:pPr lvl="1" algn="just">
              <a:buFont typeface="Wingdings" panose="05000000000000000000" pitchFamily="2" charset="2"/>
              <a:buChar char="q"/>
              <a:defRPr/>
            </a:pPr>
            <a:r>
              <a:rPr lang="en-US" dirty="0">
                <a:latin typeface="Times New Roman" panose="02020603050405020304" pitchFamily="18" charset="0"/>
                <a:cs typeface="Times New Roman" panose="02020603050405020304" pitchFamily="18" charset="0"/>
              </a:rPr>
              <a:t>Management</a:t>
            </a:r>
            <a:r>
              <a:rPr lang="en-GB" dirty="0">
                <a:latin typeface="Times New Roman" panose="02020603050405020304" pitchFamily="18" charset="0"/>
                <a:cs typeface="Times New Roman" panose="02020603050405020304" pitchFamily="18" charset="0"/>
              </a:rPr>
              <a:t>, </a:t>
            </a:r>
          </a:p>
          <a:p>
            <a:pPr lvl="1" algn="just">
              <a:buFont typeface="Wingdings" panose="05000000000000000000" pitchFamily="2" charset="2"/>
              <a:buChar char="q"/>
              <a:defRPr/>
            </a:pPr>
            <a:r>
              <a:rPr lang="en-US" dirty="0">
                <a:latin typeface="Times New Roman" panose="02020603050405020304" pitchFamily="18" charset="0"/>
                <a:cs typeface="Times New Roman" panose="02020603050405020304" pitchFamily="18" charset="0"/>
              </a:rPr>
              <a:t>Financial and business acumen</a:t>
            </a:r>
            <a:r>
              <a:rPr lang="en-GB" dirty="0">
                <a:latin typeface="Times New Roman" panose="02020603050405020304" pitchFamily="18" charset="0"/>
                <a:cs typeface="Times New Roman" panose="02020603050405020304" pitchFamily="18" charset="0"/>
              </a:rPr>
              <a:t>, and </a:t>
            </a:r>
          </a:p>
          <a:p>
            <a:pPr lvl="1" algn="just">
              <a:buFont typeface="Wingdings" panose="05000000000000000000" pitchFamily="2" charset="2"/>
              <a:buChar char="q"/>
              <a:defRPr/>
            </a:pPr>
            <a:r>
              <a:rPr lang="en-US" dirty="0">
                <a:latin typeface="Times New Roman" panose="02020603050405020304" pitchFamily="18" charset="0"/>
                <a:cs typeface="Times New Roman" panose="02020603050405020304" pitchFamily="18" charset="0"/>
              </a:rPr>
              <a:t>Managing your own business.</a:t>
            </a:r>
            <a:endParaRPr lang="en-GB" dirty="0">
              <a:latin typeface="Times New Roman" panose="02020603050405020304" pitchFamily="18" charset="0"/>
              <a:cs typeface="Times New Roman" panose="02020603050405020304" pitchFamily="18" charset="0"/>
            </a:endParaRPr>
          </a:p>
        </p:txBody>
      </p:sp>
      <p:sp>
        <p:nvSpPr>
          <p:cNvPr id="71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B67FCE5-2E1E-4172-9C8C-1BB47D618044}" type="slidenum">
              <a:rPr lang="en-US" altLang="en-US" sz="1200">
                <a:solidFill>
                  <a:srgbClr val="898989"/>
                </a:solidFill>
              </a:rPr>
              <a:pPr>
                <a:spcBef>
                  <a:spcPct val="0"/>
                </a:spcBef>
                <a:buFontTx/>
                <a:buNone/>
              </a:pPr>
              <a:t>5</a:t>
            </a:fld>
            <a:endParaRPr lang="en-US" altLang="en-US" sz="1200" dirty="0">
              <a:solidFill>
                <a:srgbClr val="898989"/>
              </a:solidFill>
            </a:endParaRPr>
          </a:p>
        </p:txBody>
      </p:sp>
    </p:spTree>
    <p:extLst>
      <p:ext uri="{BB962C8B-B14F-4D97-AF65-F5344CB8AC3E}">
        <p14:creationId xmlns:p14="http://schemas.microsoft.com/office/powerpoint/2010/main" val="3160612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283798"/>
            <a:ext cx="10820400" cy="3194721"/>
          </a:xfrm>
          <a:prstGeom prst="rect">
            <a:avLst/>
          </a:prstGeom>
        </p:spPr>
        <p:txBody>
          <a:bodyPr wrap="square">
            <a:spAutoFit/>
          </a:bodyPr>
          <a:lstStyle/>
          <a:p>
            <a:pPr marL="342900" lvl="0" indent="-342900" algn="ctr" eaLnBrk="0" fontAlgn="base" hangingPunct="0">
              <a:spcBef>
                <a:spcPct val="20000"/>
              </a:spcBef>
              <a:spcAft>
                <a:spcPct val="0"/>
              </a:spcAft>
              <a:buClr>
                <a:srgbClr val="86D1EC"/>
              </a:buClr>
              <a:buSzPct val="90000"/>
              <a:defRPr/>
            </a:pPr>
            <a:r>
              <a:rPr lang="en-GB" sz="4800" kern="0" dirty="0">
                <a:effectLst>
                  <a:outerShdw blurRad="38100" dist="38100" dir="2700000" algn="tl">
                    <a:srgbClr val="000000"/>
                  </a:outerShdw>
                </a:effectLst>
                <a:latin typeface="Times New Roman" panose="02020603050405020304" pitchFamily="18" charset="0"/>
                <a:cs typeface="Times New Roman" panose="02020603050405020304" pitchFamily="18" charset="0"/>
              </a:rPr>
              <a:t>Life is not about what you couldn't do so far, it's about WHAT YOU STILL CAN! So never give up!....</a:t>
            </a:r>
          </a:p>
          <a:p>
            <a:pPr lvl="0" algn="ctr" eaLnBrk="0" fontAlgn="base" hangingPunct="0">
              <a:spcBef>
                <a:spcPct val="20000"/>
              </a:spcBef>
              <a:spcAft>
                <a:spcPct val="0"/>
              </a:spcAft>
              <a:buClr>
                <a:srgbClr val="86D1EC"/>
              </a:buClr>
              <a:buSzPct val="90000"/>
              <a:defRPr/>
            </a:pPr>
            <a:endParaRPr lang="en-GB" sz="4800" kern="0" dirty="0">
              <a:effectLst>
                <a:outerShdw blurRad="38100" dist="38100" dir="2700000" algn="tl">
                  <a:srgbClr val="000000"/>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53829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rmAutofit fontScale="90000"/>
          </a:bodyPr>
          <a:lstStyle/>
          <a:p>
            <a:r>
              <a:rPr lang="en-US" b="1" dirty="0">
                <a:latin typeface="Times New Roman" pitchFamily="18" charset="0"/>
                <a:cs typeface="Times New Roman" pitchFamily="18" charset="0"/>
              </a:rPr>
              <a:t>Theories of Entrepreneurship</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85800" y="990600"/>
            <a:ext cx="10972800" cy="5486400"/>
          </a:xfrm>
        </p:spPr>
        <p:txBody>
          <a:bodyPr>
            <a:normAutofit lnSpcReduction="10000"/>
          </a:bodyPr>
          <a:lstStyle/>
          <a:p>
            <a:r>
              <a:rPr lang="en-GB" b="1" dirty="0">
                <a:latin typeface="Times New Roman" pitchFamily="18" charset="0"/>
                <a:cs typeface="Times New Roman" pitchFamily="18" charset="0"/>
              </a:rPr>
              <a:t>Economic Theory</a:t>
            </a:r>
          </a:p>
          <a:p>
            <a:pPr lvl="1"/>
            <a:r>
              <a:rPr lang="en-GB" dirty="0">
                <a:latin typeface="Times New Roman" pitchFamily="18" charset="0"/>
                <a:cs typeface="Times New Roman" pitchFamily="18" charset="0"/>
              </a:rPr>
              <a:t>Adam Smith perceived capitalists as owner-managers who combined the basic resources of land, labour, and capital into successful enterprises</a:t>
            </a:r>
          </a:p>
          <a:p>
            <a:pPr lvl="1"/>
            <a:endParaRPr lang="en-US" dirty="0">
              <a:latin typeface="Times New Roman" pitchFamily="18" charset="0"/>
              <a:cs typeface="Times New Roman" pitchFamily="18" charset="0"/>
            </a:endParaRPr>
          </a:p>
          <a:p>
            <a:r>
              <a:rPr lang="en-GB" b="1" dirty="0">
                <a:latin typeface="Times New Roman" pitchFamily="18" charset="0"/>
                <a:cs typeface="Times New Roman" pitchFamily="18" charset="0"/>
              </a:rPr>
              <a:t>Psychological Theory</a:t>
            </a:r>
          </a:p>
          <a:p>
            <a:pPr lvl="1"/>
            <a:r>
              <a:rPr lang="en-GB" dirty="0">
                <a:latin typeface="Times New Roman" pitchFamily="18" charset="0"/>
                <a:cs typeface="Times New Roman" pitchFamily="18" charset="0"/>
              </a:rPr>
              <a:t>the myth that some people are genetically predisposed to be entrepreneurs.</a:t>
            </a:r>
          </a:p>
          <a:p>
            <a:pPr lvl="1"/>
            <a:r>
              <a:rPr lang="en-GB" dirty="0">
                <a:latin typeface="Times New Roman" pitchFamily="18" charset="0"/>
                <a:cs typeface="Times New Roman" pitchFamily="18" charset="0"/>
              </a:rPr>
              <a:t>In addition, Burch (1986) listed the following traits as typical of entrepreneurs.</a:t>
            </a:r>
          </a:p>
          <a:p>
            <a:pPr lvl="2"/>
            <a:r>
              <a:rPr lang="en-GB" sz="2600" dirty="0"/>
              <a:t>Desire to achieve </a:t>
            </a:r>
            <a:endParaRPr lang="en-US" sz="2600" dirty="0"/>
          </a:p>
          <a:p>
            <a:pPr lvl="2"/>
            <a:r>
              <a:rPr lang="en-GB" sz="2600" dirty="0"/>
              <a:t>Desire to work hard for themselves rather than working</a:t>
            </a:r>
            <a:endParaRPr lang="en-US" sz="1500" dirty="0">
              <a:latin typeface="Times New Roman" pitchFamily="18" charset="0"/>
              <a:cs typeface="Times New Roman" pitchFamily="18" charset="0"/>
            </a:endParaRPr>
          </a:p>
        </p:txBody>
      </p:sp>
    </p:spTree>
    <p:extLst>
      <p:ext uri="{BB962C8B-B14F-4D97-AF65-F5344CB8AC3E}">
        <p14:creationId xmlns:p14="http://schemas.microsoft.com/office/powerpoint/2010/main" val="28814849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533400"/>
            <a:ext cx="8229600" cy="563562"/>
          </a:xfrm>
        </p:spPr>
        <p:txBody>
          <a:bodyPr>
            <a:normAutofit fontScale="90000"/>
          </a:bodyPr>
          <a:lstStyle/>
          <a:p>
            <a:r>
              <a:rPr lang="en-US" b="1" dirty="0">
                <a:latin typeface="Times New Roman" pitchFamily="18" charset="0"/>
                <a:cs typeface="Times New Roman" pitchFamily="18" charset="0"/>
              </a:rPr>
              <a:t>Theories of Entrepreneurship</a:t>
            </a:r>
            <a:endParaRPr lang="en-GB" dirty="0"/>
          </a:p>
        </p:txBody>
      </p:sp>
      <p:sp>
        <p:nvSpPr>
          <p:cNvPr id="3" name="Content Placeholder 2"/>
          <p:cNvSpPr>
            <a:spLocks noGrp="1"/>
          </p:cNvSpPr>
          <p:nvPr>
            <p:ph idx="1"/>
          </p:nvPr>
        </p:nvSpPr>
        <p:spPr>
          <a:xfrm>
            <a:off x="762000" y="1600201"/>
            <a:ext cx="10363200" cy="4525963"/>
          </a:xfrm>
        </p:spPr>
        <p:txBody>
          <a:bodyPr>
            <a:noAutofit/>
          </a:bodyPr>
          <a:lstStyle/>
          <a:p>
            <a:pPr lvl="1">
              <a:buFont typeface="Wingdings" panose="05000000000000000000" pitchFamily="2" charset="2"/>
              <a:buChar char="§"/>
            </a:pPr>
            <a:r>
              <a:rPr lang="en-GB" sz="4000" b="1" dirty="0">
                <a:latin typeface="Times New Roman" pitchFamily="18" charset="0"/>
                <a:cs typeface="Times New Roman" pitchFamily="18" charset="0"/>
              </a:rPr>
              <a:t>Psychological Theory</a:t>
            </a:r>
          </a:p>
          <a:p>
            <a:pPr lvl="1" algn="just">
              <a:buNone/>
            </a:pPr>
            <a:r>
              <a:rPr lang="en-GB" sz="4000" dirty="0">
                <a:latin typeface="Times New Roman" panose="02020603050405020304" pitchFamily="18" charset="0"/>
                <a:cs typeface="Times New Roman" panose="02020603050405020304" pitchFamily="18" charset="0"/>
              </a:rPr>
              <a:t>According to Rotter’s (1966) work on locus</a:t>
            </a:r>
          </a:p>
          <a:p>
            <a:pPr lvl="1" algn="just">
              <a:buNone/>
            </a:pPr>
            <a:r>
              <a:rPr lang="en-GB" sz="4000" dirty="0">
                <a:latin typeface="Times New Roman" panose="02020603050405020304" pitchFamily="18" charset="0"/>
                <a:cs typeface="Times New Roman" panose="02020603050405020304" pitchFamily="18" charset="0"/>
              </a:rPr>
              <a:t>of control, individuals who are ‘internal’ or</a:t>
            </a:r>
          </a:p>
          <a:p>
            <a:pPr lvl="1" algn="just">
              <a:buNone/>
            </a:pPr>
            <a:r>
              <a:rPr lang="en-GB" sz="4000" dirty="0">
                <a:latin typeface="Times New Roman" panose="02020603050405020304" pitchFamily="18" charset="0"/>
                <a:cs typeface="Times New Roman" panose="02020603050405020304" pitchFamily="18" charset="0"/>
              </a:rPr>
              <a:t>believe that they control their own destiny</a:t>
            </a:r>
          </a:p>
          <a:p>
            <a:pPr lvl="1" algn="just">
              <a:buNone/>
            </a:pPr>
            <a:r>
              <a:rPr lang="en-GB" sz="4000" dirty="0">
                <a:latin typeface="Times New Roman" panose="02020603050405020304" pitchFamily="18" charset="0"/>
                <a:cs typeface="Times New Roman" panose="02020603050405020304" pitchFamily="18" charset="0"/>
              </a:rPr>
              <a:t>are more likely to be entrepreneurs.</a:t>
            </a:r>
          </a:p>
        </p:txBody>
      </p:sp>
    </p:spTree>
    <p:extLst>
      <p:ext uri="{BB962C8B-B14F-4D97-AF65-F5344CB8AC3E}">
        <p14:creationId xmlns:p14="http://schemas.microsoft.com/office/powerpoint/2010/main" val="41641596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Theories of Entrepreneurship</a:t>
            </a:r>
            <a:endParaRPr lang="en-GB"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GB" sz="3200" b="1" dirty="0">
                <a:latin typeface="Times New Roman" pitchFamily="18" charset="0"/>
                <a:cs typeface="Times New Roman" pitchFamily="18" charset="0"/>
              </a:rPr>
              <a:t>Sociological Theory</a:t>
            </a:r>
            <a:endParaRPr lang="en-US" sz="3200" dirty="0">
              <a:latin typeface="Times New Roman" pitchFamily="18" charset="0"/>
              <a:cs typeface="Times New Roman" pitchFamily="18" charset="0"/>
            </a:endParaRPr>
          </a:p>
          <a:p>
            <a:pPr lvl="1"/>
            <a:r>
              <a:rPr lang="en-GB" sz="3200" dirty="0">
                <a:latin typeface="Times New Roman" pitchFamily="18" charset="0"/>
                <a:cs typeface="Times New Roman" pitchFamily="18" charset="0"/>
              </a:rPr>
              <a:t>The main focus of sociological enterprise is to identify its social context in relation to entrepreneurial opportunity; </a:t>
            </a:r>
          </a:p>
          <a:p>
            <a:pPr lvl="2"/>
            <a:r>
              <a:rPr lang="en-GB" sz="2800" dirty="0">
                <a:latin typeface="Times New Roman" pitchFamily="18" charset="0"/>
                <a:cs typeface="Times New Roman" pitchFamily="18" charset="0"/>
              </a:rPr>
              <a:t>(1) social networks, </a:t>
            </a:r>
          </a:p>
          <a:p>
            <a:pPr lvl="2"/>
            <a:r>
              <a:rPr lang="en-GB" sz="2800" dirty="0">
                <a:latin typeface="Times New Roman" pitchFamily="18" charset="0"/>
                <a:cs typeface="Times New Roman" pitchFamily="18" charset="0"/>
              </a:rPr>
              <a:t>(2) life course stage, </a:t>
            </a:r>
          </a:p>
          <a:p>
            <a:pPr lvl="2"/>
            <a:r>
              <a:rPr lang="en-GB" sz="2800" dirty="0">
                <a:latin typeface="Times New Roman" pitchFamily="18" charset="0"/>
                <a:cs typeface="Times New Roman" pitchFamily="18" charset="0"/>
              </a:rPr>
              <a:t>(3) ethnic identification and </a:t>
            </a:r>
          </a:p>
          <a:p>
            <a:pPr lvl="2"/>
            <a:r>
              <a:rPr lang="en-GB" sz="2800" dirty="0">
                <a:latin typeface="Times New Roman" pitchFamily="18" charset="0"/>
                <a:cs typeface="Times New Roman" pitchFamily="18" charset="0"/>
              </a:rPr>
              <a:t>(4) population ecology stage</a:t>
            </a:r>
          </a:p>
        </p:txBody>
      </p:sp>
    </p:spTree>
    <p:extLst>
      <p:ext uri="{BB962C8B-B14F-4D97-AF65-F5344CB8AC3E}">
        <p14:creationId xmlns:p14="http://schemas.microsoft.com/office/powerpoint/2010/main" val="39229765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normAutofit/>
          </a:bodyPr>
          <a:lstStyle/>
          <a:p>
            <a:pPr>
              <a:buFont typeface="Wingdings" panose="05000000000000000000" pitchFamily="2" charset="2"/>
              <a:buNone/>
            </a:pPr>
            <a:endParaRPr lang="en-GB" sz="4000" b="1" dirty="0">
              <a:effectLst/>
            </a:endParaRPr>
          </a:p>
          <a:p>
            <a:pPr algn="ctr">
              <a:buFont typeface="Wingdings" panose="05000000000000000000" pitchFamily="2" charset="2"/>
              <a:buNone/>
            </a:pPr>
            <a:r>
              <a:rPr lang="en-GB" sz="6000" b="1" dirty="0"/>
              <a:t>THE ENTREPRENEURIAL PROCESS (EP)</a:t>
            </a:r>
          </a:p>
          <a:p>
            <a:pPr>
              <a:buFont typeface="Wingdings" panose="05000000000000000000" pitchFamily="2" charset="2"/>
              <a:buNone/>
            </a:pPr>
            <a:endParaRPr lang="en-US" sz="6000" b="1" dirty="0"/>
          </a:p>
        </p:txBody>
      </p:sp>
      <p:sp>
        <p:nvSpPr>
          <p:cNvPr id="2" name="Slide Number Placeholder 1">
            <a:extLst>
              <a:ext uri="{FF2B5EF4-FFF2-40B4-BE49-F238E27FC236}">
                <a16:creationId xmlns:a16="http://schemas.microsoft.com/office/drawing/2014/main" id="{2C6A6519-2D88-4B4D-A64C-21F00840EBA6}"/>
              </a:ext>
            </a:extLst>
          </p:cNvPr>
          <p:cNvSpPr>
            <a:spLocks noGrp="1"/>
          </p:cNvSpPr>
          <p:nvPr>
            <p:ph type="sldNum" sz="quarter" idx="12"/>
          </p:nvPr>
        </p:nvSpPr>
        <p:spPr/>
        <p:txBody>
          <a:bodyPr/>
          <a:lstStyle/>
          <a:p>
            <a:fld id="{B2C27B00-F19D-4A6D-889F-A6ACC913AB3E}" type="slidenum">
              <a:rPr lang="en-US" smtClean="0"/>
              <a:pPr/>
              <a:t>54</a:t>
            </a:fld>
            <a:endParaRPr lang="en-US"/>
          </a:p>
        </p:txBody>
      </p:sp>
    </p:spTree>
    <p:extLst>
      <p:ext uri="{BB962C8B-B14F-4D97-AF65-F5344CB8AC3E}">
        <p14:creationId xmlns:p14="http://schemas.microsoft.com/office/powerpoint/2010/main" val="4348763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8924"/>
            <a:ext cx="11049000" cy="914400"/>
          </a:xfrm>
        </p:spPr>
        <p:txBody>
          <a:bodyPr>
            <a:normAutofit/>
          </a:bodyPr>
          <a:lstStyle/>
          <a:p>
            <a:r>
              <a:rPr lang="en-GB" sz="5400" b="1" dirty="0">
                <a:latin typeface="Times New Roman" pitchFamily="18" charset="0"/>
                <a:cs typeface="Times New Roman" pitchFamily="18" charset="0"/>
              </a:rPr>
              <a:t>The Entrepreneurial Process</a:t>
            </a:r>
            <a:endParaRPr lang="en-US" sz="5400" dirty="0"/>
          </a:p>
        </p:txBody>
      </p:sp>
      <p:sp>
        <p:nvSpPr>
          <p:cNvPr id="3" name="Content Placeholder 2"/>
          <p:cNvSpPr>
            <a:spLocks noGrp="1"/>
          </p:cNvSpPr>
          <p:nvPr>
            <p:ph idx="1"/>
          </p:nvPr>
        </p:nvSpPr>
        <p:spPr>
          <a:xfrm>
            <a:off x="609600" y="1371600"/>
            <a:ext cx="10972800" cy="5334000"/>
          </a:xfrm>
        </p:spPr>
        <p:txBody>
          <a:bodyPr>
            <a:noAutofit/>
          </a:bodyPr>
          <a:lstStyle/>
          <a:p>
            <a:pPr algn="just"/>
            <a:r>
              <a:rPr lang="en-GB" sz="3600" dirty="0">
                <a:latin typeface="Times New Roman" panose="02020603050405020304" pitchFamily="18" charset="0"/>
                <a:cs typeface="Times New Roman" panose="02020603050405020304" pitchFamily="18" charset="0"/>
              </a:rPr>
              <a:t>According to </a:t>
            </a:r>
            <a:r>
              <a:rPr lang="en-GB" sz="3600" dirty="0" err="1">
                <a:latin typeface="Times New Roman" panose="02020603050405020304" pitchFamily="18" charset="0"/>
                <a:cs typeface="Times New Roman" panose="02020603050405020304" pitchFamily="18" charset="0"/>
              </a:rPr>
              <a:t>Barringer</a:t>
            </a:r>
            <a:r>
              <a:rPr lang="en-GB" sz="3600" dirty="0">
                <a:latin typeface="Times New Roman" panose="02020603050405020304" pitchFamily="18" charset="0"/>
                <a:cs typeface="Times New Roman" panose="02020603050405020304" pitchFamily="18" charset="0"/>
              </a:rPr>
              <a:t> and Ireland (2006), entrepreneurship is the process by which individuals pursue opportunities without regard to the resources that they currently control.</a:t>
            </a:r>
          </a:p>
          <a:p>
            <a:pPr algn="just"/>
            <a:endParaRPr lang="en-GB" sz="3600" dirty="0">
              <a:latin typeface="Times New Roman" panose="02020603050405020304" pitchFamily="18" charset="0"/>
              <a:cs typeface="Times New Roman" panose="02020603050405020304" pitchFamily="18" charset="0"/>
            </a:endParaRPr>
          </a:p>
          <a:p>
            <a:pPr algn="just"/>
            <a:r>
              <a:rPr lang="en-GB" sz="3600" dirty="0">
                <a:latin typeface="Times New Roman" panose="02020603050405020304" pitchFamily="18" charset="0"/>
                <a:cs typeface="Times New Roman" panose="02020603050405020304" pitchFamily="18" charset="0"/>
              </a:rPr>
              <a:t>Thus entrepreneurship can be referred to as the creation of a new organization or new business and answers the question of “what business should we enter?</a:t>
            </a:r>
            <a:endParaRPr lang="en-US"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F2BE963-60B0-4CEA-8C96-EDFF6ED522F6}"/>
              </a:ext>
            </a:extLst>
          </p:cNvPr>
          <p:cNvSpPr>
            <a:spLocks noGrp="1"/>
          </p:cNvSpPr>
          <p:nvPr>
            <p:ph type="sldNum" sz="quarter" idx="12"/>
          </p:nvPr>
        </p:nvSpPr>
        <p:spPr/>
        <p:txBody>
          <a:bodyPr/>
          <a:lstStyle/>
          <a:p>
            <a:fld id="{B2C27B00-F19D-4A6D-889F-A6ACC913AB3E}" type="slidenum">
              <a:rPr lang="en-US" smtClean="0"/>
              <a:pPr/>
              <a:t>55</a:t>
            </a:fld>
            <a:endParaRPr lang="en-US"/>
          </a:p>
        </p:txBody>
      </p:sp>
    </p:spTree>
    <p:extLst>
      <p:ext uri="{BB962C8B-B14F-4D97-AF65-F5344CB8AC3E}">
        <p14:creationId xmlns:p14="http://schemas.microsoft.com/office/powerpoint/2010/main" val="7658750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30CE7-81B4-48AD-997A-713303A74E91}"/>
              </a:ext>
            </a:extLst>
          </p:cNvPr>
          <p:cNvSpPr>
            <a:spLocks noGrp="1"/>
          </p:cNvSpPr>
          <p:nvPr>
            <p:ph type="title"/>
          </p:nvPr>
        </p:nvSpPr>
        <p:spPr>
          <a:xfrm>
            <a:off x="590266" y="671059"/>
            <a:ext cx="10972800" cy="1143000"/>
          </a:xfrm>
        </p:spPr>
        <p:txBody>
          <a:bodyPr/>
          <a:lstStyle/>
          <a:p>
            <a:r>
              <a:rPr lang="en-GB" b="1" dirty="0">
                <a:latin typeface="Times New Roman" pitchFamily="18" charset="0"/>
                <a:cs typeface="Times New Roman" pitchFamily="18" charset="0"/>
              </a:rPr>
              <a:t>The Entrepreneurial Process</a:t>
            </a:r>
            <a:endParaRPr lang="en-GB" dirty="0"/>
          </a:p>
        </p:txBody>
      </p:sp>
      <p:sp>
        <p:nvSpPr>
          <p:cNvPr id="3" name="Content Placeholder 2">
            <a:extLst>
              <a:ext uri="{FF2B5EF4-FFF2-40B4-BE49-F238E27FC236}">
                <a16:creationId xmlns:a16="http://schemas.microsoft.com/office/drawing/2014/main" id="{33D47FED-FEBF-4DEA-BE1D-18C0FE244C70}"/>
              </a:ext>
            </a:extLst>
          </p:cNvPr>
          <p:cNvSpPr>
            <a:spLocks noGrp="1"/>
          </p:cNvSpPr>
          <p:nvPr>
            <p:ph idx="1"/>
          </p:nvPr>
        </p:nvSpPr>
        <p:spPr>
          <a:xfrm>
            <a:off x="609600" y="2286000"/>
            <a:ext cx="10972800" cy="3840164"/>
          </a:xfrm>
        </p:spPr>
        <p:txBody>
          <a:bodyPr/>
          <a:lstStyle/>
          <a:p>
            <a:pPr marL="0" indent="0">
              <a:buNone/>
            </a:pPr>
            <a:endParaRPr lang="en-GB" dirty="0"/>
          </a:p>
        </p:txBody>
      </p:sp>
      <p:sp>
        <p:nvSpPr>
          <p:cNvPr id="4" name="Rectangle 3">
            <a:extLst>
              <a:ext uri="{FF2B5EF4-FFF2-40B4-BE49-F238E27FC236}">
                <a16:creationId xmlns:a16="http://schemas.microsoft.com/office/drawing/2014/main" id="{3FFEFE09-DA53-42E6-99B1-073B7F8DC27C}"/>
              </a:ext>
            </a:extLst>
          </p:cNvPr>
          <p:cNvSpPr/>
          <p:nvPr/>
        </p:nvSpPr>
        <p:spPr>
          <a:xfrm>
            <a:off x="849924" y="3259015"/>
            <a:ext cx="2133600" cy="180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latin typeface="Times New Roman" panose="02020603050405020304" pitchFamily="18" charset="0"/>
                <a:cs typeface="Times New Roman" panose="02020603050405020304" pitchFamily="18" charset="0"/>
              </a:rPr>
              <a:t>Deciding to become an entrepreneurs</a:t>
            </a:r>
          </a:p>
          <a:p>
            <a:endParaRPr lang="en-GB" sz="2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CC819B0E-4E5E-4B8F-AC6A-7486F028A06A}"/>
              </a:ext>
            </a:extLst>
          </p:cNvPr>
          <p:cNvSpPr/>
          <p:nvPr/>
        </p:nvSpPr>
        <p:spPr>
          <a:xfrm>
            <a:off x="3640016" y="3259015"/>
            <a:ext cx="2133600" cy="180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latin typeface="Times New Roman" panose="02020603050405020304" pitchFamily="18" charset="0"/>
                <a:cs typeface="Times New Roman" panose="02020603050405020304" pitchFamily="18" charset="0"/>
              </a:rPr>
              <a:t>Developing successful business idea</a:t>
            </a:r>
          </a:p>
          <a:p>
            <a:endParaRPr lang="en-GB" sz="2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6FFEA9D-2F88-46A6-A6E1-AA36700C69E8}"/>
              </a:ext>
            </a:extLst>
          </p:cNvPr>
          <p:cNvSpPr/>
          <p:nvPr/>
        </p:nvSpPr>
        <p:spPr>
          <a:xfrm>
            <a:off x="6430108" y="3259015"/>
            <a:ext cx="2133600" cy="180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effectLst/>
                <a:latin typeface="Times New Roman" panose="02020603050405020304" pitchFamily="18" charset="0"/>
                <a:ea typeface="Malgun Gothic" panose="020B0503020000020004" pitchFamily="34" charset="-127"/>
                <a:cs typeface="Times New Roman" panose="02020603050405020304" pitchFamily="18" charset="0"/>
              </a:rPr>
              <a:t>Moving from an idea to an entrepreneurial firm</a:t>
            </a:r>
          </a:p>
          <a:p>
            <a:pPr algn="ctr"/>
            <a:endParaRPr lang="en-GB" dirty="0"/>
          </a:p>
        </p:txBody>
      </p:sp>
      <p:sp>
        <p:nvSpPr>
          <p:cNvPr id="7" name="Rectangle 6">
            <a:extLst>
              <a:ext uri="{FF2B5EF4-FFF2-40B4-BE49-F238E27FC236}">
                <a16:creationId xmlns:a16="http://schemas.microsoft.com/office/drawing/2014/main" id="{950F6251-E9A1-4BD3-AD99-CA394EB952DE}"/>
              </a:ext>
            </a:extLst>
          </p:cNvPr>
          <p:cNvSpPr/>
          <p:nvPr/>
        </p:nvSpPr>
        <p:spPr>
          <a:xfrm>
            <a:off x="9220200" y="3259015"/>
            <a:ext cx="2133600" cy="180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effectLst/>
                <a:latin typeface="Times New Roman" panose="02020603050405020304" pitchFamily="18" charset="0"/>
                <a:ea typeface="Malgun Gothic" panose="020B0503020000020004" pitchFamily="34" charset="-127"/>
                <a:cs typeface="Times New Roman" panose="02020603050405020304" pitchFamily="18" charset="0"/>
              </a:rPr>
              <a:t>Managing and growing the entrepreneurial firm</a:t>
            </a:r>
          </a:p>
          <a:p>
            <a:pPr algn="ctr"/>
            <a:endParaRPr lang="en-GB" dirty="0"/>
          </a:p>
        </p:txBody>
      </p:sp>
      <p:sp>
        <p:nvSpPr>
          <p:cNvPr id="8" name="Arrow: Left-Right 7">
            <a:extLst>
              <a:ext uri="{FF2B5EF4-FFF2-40B4-BE49-F238E27FC236}">
                <a16:creationId xmlns:a16="http://schemas.microsoft.com/office/drawing/2014/main" id="{F687C433-9B42-480F-A896-368BA9DB39CA}"/>
              </a:ext>
            </a:extLst>
          </p:cNvPr>
          <p:cNvSpPr/>
          <p:nvPr/>
        </p:nvSpPr>
        <p:spPr>
          <a:xfrm>
            <a:off x="2983524" y="4080681"/>
            <a:ext cx="656492" cy="360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Right 8">
            <a:extLst>
              <a:ext uri="{FF2B5EF4-FFF2-40B4-BE49-F238E27FC236}">
                <a16:creationId xmlns:a16="http://schemas.microsoft.com/office/drawing/2014/main" id="{4722B7A3-ABF1-4A6B-A09D-1FF3C4124E1B}"/>
              </a:ext>
            </a:extLst>
          </p:cNvPr>
          <p:cNvSpPr/>
          <p:nvPr/>
        </p:nvSpPr>
        <p:spPr>
          <a:xfrm>
            <a:off x="5773616" y="4080681"/>
            <a:ext cx="656492" cy="36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Right 9">
            <a:extLst>
              <a:ext uri="{FF2B5EF4-FFF2-40B4-BE49-F238E27FC236}">
                <a16:creationId xmlns:a16="http://schemas.microsoft.com/office/drawing/2014/main" id="{7BE10BA4-B029-46F5-9103-9645EC70462D}"/>
              </a:ext>
            </a:extLst>
          </p:cNvPr>
          <p:cNvSpPr/>
          <p:nvPr/>
        </p:nvSpPr>
        <p:spPr>
          <a:xfrm>
            <a:off x="8551984" y="4080681"/>
            <a:ext cx="656492" cy="36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645872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11277600" cy="1295400"/>
          </a:xfrm>
        </p:spPr>
        <p:txBody>
          <a:bodyPr>
            <a:noAutofit/>
          </a:bodyPr>
          <a:lstStyle/>
          <a:p>
            <a:r>
              <a:rPr lang="en-US" sz="3600" b="1" dirty="0">
                <a:latin typeface="Times New Roman" pitchFamily="18" charset="0"/>
                <a:cs typeface="Times New Roman" pitchFamily="18" charset="0"/>
              </a:rPr>
              <a:t>FACTORS INFLUENCING ENTREPRENEURSHIP</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1676400"/>
            <a:ext cx="10972800" cy="4953000"/>
          </a:xfrm>
        </p:spPr>
        <p:txBody>
          <a:bodyPr>
            <a:normAutofit/>
          </a:bodyPr>
          <a:lstStyle/>
          <a:p>
            <a:r>
              <a:rPr lang="en-US" sz="4000" b="1" dirty="0">
                <a:latin typeface="Times New Roman" pitchFamily="18" charset="0"/>
                <a:cs typeface="Times New Roman" pitchFamily="18" charset="0"/>
              </a:rPr>
              <a:t>Entrepreneurs as Heroes</a:t>
            </a:r>
          </a:p>
          <a:p>
            <a:pPr lvl="1"/>
            <a:r>
              <a:rPr lang="en-US" sz="4000" dirty="0">
                <a:latin typeface="Times New Roman" pitchFamily="18" charset="0"/>
                <a:cs typeface="Times New Roman" pitchFamily="18" charset="0"/>
              </a:rPr>
              <a:t>Entrepreneurs are raised to </a:t>
            </a:r>
            <a:r>
              <a:rPr lang="en-US" sz="4000" b="1" dirty="0">
                <a:latin typeface="Times New Roman" pitchFamily="18" charset="0"/>
                <a:cs typeface="Times New Roman" pitchFamily="18" charset="0"/>
              </a:rPr>
              <a:t>hero status</a:t>
            </a:r>
            <a:r>
              <a:rPr lang="en-US" sz="4000" dirty="0">
                <a:latin typeface="Times New Roman" pitchFamily="18" charset="0"/>
                <a:cs typeface="Times New Roman" pitchFamily="18" charset="0"/>
              </a:rPr>
              <a:t> and have held out their accomplishments as </a:t>
            </a:r>
            <a:r>
              <a:rPr lang="en-US" sz="4000" b="1" dirty="0">
                <a:latin typeface="Times New Roman" pitchFamily="18" charset="0"/>
                <a:cs typeface="Times New Roman" pitchFamily="18" charset="0"/>
              </a:rPr>
              <a:t>model to follow</a:t>
            </a:r>
            <a:r>
              <a:rPr lang="en-US" sz="4000" dirty="0">
                <a:latin typeface="Times New Roman" pitchFamily="18" charset="0"/>
                <a:cs typeface="Times New Roman" pitchFamily="18" charset="0"/>
              </a:rPr>
              <a:t>. Business founders such as Michael Dell (Dell Inc.) and Kwame Despite( Peace fm) are recognised as role models in their respective societies.</a:t>
            </a:r>
          </a:p>
        </p:txBody>
      </p:sp>
      <p:sp>
        <p:nvSpPr>
          <p:cNvPr id="4" name="Slide Number Placeholder 3">
            <a:extLst>
              <a:ext uri="{FF2B5EF4-FFF2-40B4-BE49-F238E27FC236}">
                <a16:creationId xmlns:a16="http://schemas.microsoft.com/office/drawing/2014/main" id="{C99EFC90-80A3-45E5-B07B-9BB0CC9B8C03}"/>
              </a:ext>
            </a:extLst>
          </p:cNvPr>
          <p:cNvSpPr>
            <a:spLocks noGrp="1"/>
          </p:cNvSpPr>
          <p:nvPr>
            <p:ph type="sldNum" sz="quarter" idx="12"/>
          </p:nvPr>
        </p:nvSpPr>
        <p:spPr/>
        <p:txBody>
          <a:bodyPr/>
          <a:lstStyle/>
          <a:p>
            <a:fld id="{B2C27B00-F19D-4A6D-889F-A6ACC913AB3E}"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399"/>
            <a:ext cx="10972800" cy="914401"/>
          </a:xfrm>
        </p:spPr>
        <p:txBody>
          <a:bodyPr>
            <a:noAutofit/>
          </a:bodyPr>
          <a:lstStyle/>
          <a:p>
            <a:r>
              <a:rPr lang="en-US" sz="3600" b="1" dirty="0">
                <a:latin typeface="Times New Roman" pitchFamily="18" charset="0"/>
                <a:cs typeface="Times New Roman" pitchFamily="18" charset="0"/>
              </a:rPr>
              <a:t>FACTORS INFLUENCING ENTREPRENEURSHIP</a:t>
            </a:r>
            <a:endParaRPr lang="en-US" sz="3600" dirty="0"/>
          </a:p>
        </p:txBody>
      </p:sp>
      <p:sp>
        <p:nvSpPr>
          <p:cNvPr id="3" name="Content Placeholder 2"/>
          <p:cNvSpPr>
            <a:spLocks noGrp="1"/>
          </p:cNvSpPr>
          <p:nvPr>
            <p:ph idx="1"/>
          </p:nvPr>
        </p:nvSpPr>
        <p:spPr>
          <a:xfrm>
            <a:off x="304800" y="1255547"/>
            <a:ext cx="11506200" cy="5486401"/>
          </a:xfrm>
        </p:spPr>
        <p:txBody>
          <a:bodyPr>
            <a:noAutofit/>
          </a:bodyPr>
          <a:lstStyle/>
          <a:p>
            <a:r>
              <a:rPr lang="en-US" sz="3600" b="1" dirty="0">
                <a:latin typeface="Times New Roman" pitchFamily="18" charset="0"/>
                <a:cs typeface="Times New Roman" pitchFamily="18" charset="0"/>
              </a:rPr>
              <a:t>Entrepreneurial Education</a:t>
            </a:r>
          </a:p>
          <a:p>
            <a:pPr lvl="1"/>
            <a:r>
              <a:rPr lang="en-US" sz="3600" dirty="0">
                <a:latin typeface="Times New Roman" pitchFamily="18" charset="0"/>
                <a:cs typeface="Times New Roman" pitchFamily="18" charset="0"/>
              </a:rPr>
              <a:t>People with </a:t>
            </a:r>
            <a:r>
              <a:rPr lang="en-US" sz="3600" b="1" dirty="0">
                <a:latin typeface="Times New Roman" pitchFamily="18" charset="0"/>
                <a:cs typeface="Times New Roman" pitchFamily="18" charset="0"/>
              </a:rPr>
              <a:t>more</a:t>
            </a:r>
            <a:r>
              <a:rPr lang="en-US" sz="3600" dirty="0">
                <a:latin typeface="Times New Roman" pitchFamily="18" charset="0"/>
                <a:cs typeface="Times New Roman" pitchFamily="18" charset="0"/>
              </a:rPr>
              <a:t> </a:t>
            </a:r>
            <a:r>
              <a:rPr lang="en-US" sz="3600" b="1" dirty="0">
                <a:latin typeface="Times New Roman" pitchFamily="18" charset="0"/>
                <a:cs typeface="Times New Roman" pitchFamily="18" charset="0"/>
              </a:rPr>
              <a:t>education</a:t>
            </a:r>
            <a:r>
              <a:rPr lang="en-US" sz="3600" dirty="0">
                <a:latin typeface="Times New Roman" pitchFamily="18" charset="0"/>
                <a:cs typeface="Times New Roman" pitchFamily="18" charset="0"/>
              </a:rPr>
              <a:t> are more likely to </a:t>
            </a:r>
            <a:r>
              <a:rPr lang="en-US" sz="3600" b="1" dirty="0">
                <a:latin typeface="Times New Roman" pitchFamily="18" charset="0"/>
                <a:cs typeface="Times New Roman" pitchFamily="18" charset="0"/>
              </a:rPr>
              <a:t>start businesses</a:t>
            </a:r>
            <a:r>
              <a:rPr lang="en-US" sz="3600" dirty="0">
                <a:latin typeface="Times New Roman" pitchFamily="18" charset="0"/>
                <a:cs typeface="Times New Roman" pitchFamily="18" charset="0"/>
              </a:rPr>
              <a:t> than those with less education, and entrepreneurship, in particular, is an extremely </a:t>
            </a:r>
            <a:r>
              <a:rPr lang="en-US" sz="3600" b="1" dirty="0">
                <a:latin typeface="Times New Roman" pitchFamily="18" charset="0"/>
                <a:cs typeface="Times New Roman" pitchFamily="18" charset="0"/>
              </a:rPr>
              <a:t>popular course</a:t>
            </a:r>
            <a:r>
              <a:rPr lang="en-US" sz="3600" dirty="0">
                <a:latin typeface="Times New Roman" pitchFamily="18" charset="0"/>
                <a:cs typeface="Times New Roman" pitchFamily="18" charset="0"/>
              </a:rPr>
              <a:t> of study among students at all levels.</a:t>
            </a:r>
          </a:p>
          <a:p>
            <a:pPr lvl="1"/>
            <a:r>
              <a:rPr lang="en-US" sz="3600" dirty="0">
                <a:latin typeface="Times New Roman" pitchFamily="18" charset="0"/>
                <a:cs typeface="Times New Roman" pitchFamily="18" charset="0"/>
              </a:rPr>
              <a:t>A rapidly growing number of </a:t>
            </a:r>
            <a:r>
              <a:rPr lang="en-US" sz="3600" b="1" dirty="0">
                <a:latin typeface="Times New Roman" pitchFamily="18" charset="0"/>
                <a:cs typeface="Times New Roman" pitchFamily="18" charset="0"/>
              </a:rPr>
              <a:t>college students</a:t>
            </a:r>
            <a:r>
              <a:rPr lang="en-US" sz="3600" dirty="0">
                <a:latin typeface="Times New Roman" pitchFamily="18" charset="0"/>
                <a:cs typeface="Times New Roman" pitchFamily="18" charset="0"/>
              </a:rPr>
              <a:t> see owing a business as an </a:t>
            </a:r>
            <a:r>
              <a:rPr lang="en-US" sz="3600" b="1" dirty="0">
                <a:latin typeface="Times New Roman" pitchFamily="18" charset="0"/>
                <a:cs typeface="Times New Roman" pitchFamily="18" charset="0"/>
              </a:rPr>
              <a:t>attractive career option</a:t>
            </a:r>
            <a:r>
              <a:rPr lang="en-US" sz="3600" dirty="0">
                <a:latin typeface="Times New Roman" pitchFamily="18" charset="0"/>
                <a:cs typeface="Times New Roman" pitchFamily="18" charset="0"/>
              </a:rPr>
              <a:t>, and </a:t>
            </a:r>
          </a:p>
          <a:p>
            <a:pPr lvl="1"/>
            <a:r>
              <a:rPr lang="en-US" sz="3600" dirty="0">
                <a:latin typeface="Times New Roman" pitchFamily="18" charset="0"/>
                <a:cs typeface="Times New Roman" pitchFamily="18" charset="0"/>
              </a:rPr>
              <a:t>In addition to signing up for entrepreneurship courses, many of them are </a:t>
            </a:r>
            <a:r>
              <a:rPr lang="en-US" sz="3600" b="1" dirty="0">
                <a:latin typeface="Times New Roman" pitchFamily="18" charset="0"/>
                <a:cs typeface="Times New Roman" pitchFamily="18" charset="0"/>
              </a:rPr>
              <a:t>launching companies</a:t>
            </a:r>
            <a:r>
              <a:rPr lang="en-US" sz="3600" dirty="0">
                <a:latin typeface="Times New Roman" pitchFamily="18" charset="0"/>
                <a:cs typeface="Times New Roman" pitchFamily="18" charset="0"/>
              </a:rPr>
              <a:t> while in school.</a:t>
            </a:r>
            <a:endParaRPr lang="en-US" sz="3600" dirty="0"/>
          </a:p>
        </p:txBody>
      </p:sp>
      <p:sp>
        <p:nvSpPr>
          <p:cNvPr id="4" name="Slide Number Placeholder 3">
            <a:extLst>
              <a:ext uri="{FF2B5EF4-FFF2-40B4-BE49-F238E27FC236}">
                <a16:creationId xmlns:a16="http://schemas.microsoft.com/office/drawing/2014/main" id="{4D8F57A7-9219-4B41-9C6A-9E731C660D71}"/>
              </a:ext>
            </a:extLst>
          </p:cNvPr>
          <p:cNvSpPr>
            <a:spLocks noGrp="1"/>
          </p:cNvSpPr>
          <p:nvPr>
            <p:ph type="sldNum" sz="quarter" idx="12"/>
          </p:nvPr>
        </p:nvSpPr>
        <p:spPr/>
        <p:txBody>
          <a:bodyPr/>
          <a:lstStyle/>
          <a:p>
            <a:fld id="{B2C27B00-F19D-4A6D-889F-A6ACC913AB3E}" type="slidenum">
              <a:rPr lang="en-US" smtClean="0"/>
              <a:pPr/>
              <a:t>58</a:t>
            </a:fld>
            <a:endParaRPr lang="en-US"/>
          </a:p>
        </p:txBody>
      </p:sp>
    </p:spTree>
    <p:extLst>
      <p:ext uri="{BB962C8B-B14F-4D97-AF65-F5344CB8AC3E}">
        <p14:creationId xmlns:p14="http://schemas.microsoft.com/office/powerpoint/2010/main" val="12376346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501" y="152400"/>
            <a:ext cx="11201400" cy="1295400"/>
          </a:xfrm>
        </p:spPr>
        <p:txBody>
          <a:bodyPr>
            <a:noAutofit/>
          </a:bodyPr>
          <a:lstStyle/>
          <a:p>
            <a:r>
              <a:rPr lang="en-US" sz="4000" b="1" dirty="0">
                <a:latin typeface="Times New Roman" pitchFamily="18" charset="0"/>
                <a:cs typeface="Times New Roman" pitchFamily="18" charset="0"/>
              </a:rPr>
              <a:t>FACTORS INFLUENCING ENTREPRENEURSHIP cont.</a:t>
            </a:r>
            <a:endParaRPr lang="en-US" sz="4000" b="1" dirty="0"/>
          </a:p>
        </p:txBody>
      </p:sp>
      <p:sp>
        <p:nvSpPr>
          <p:cNvPr id="3" name="Content Placeholder 2"/>
          <p:cNvSpPr>
            <a:spLocks noGrp="1"/>
          </p:cNvSpPr>
          <p:nvPr>
            <p:ph idx="1"/>
          </p:nvPr>
        </p:nvSpPr>
        <p:spPr>
          <a:xfrm>
            <a:off x="601638" y="1864010"/>
            <a:ext cx="10820400" cy="4876800"/>
          </a:xfrm>
        </p:spPr>
        <p:txBody>
          <a:bodyPr>
            <a:normAutofit/>
          </a:bodyPr>
          <a:lstStyle/>
          <a:p>
            <a:r>
              <a:rPr lang="en-US" sz="4000" b="1" dirty="0">
                <a:latin typeface="Times New Roman" pitchFamily="18" charset="0"/>
                <a:cs typeface="Times New Roman" pitchFamily="18" charset="0"/>
              </a:rPr>
              <a:t>Shift to a Service Economy</a:t>
            </a:r>
          </a:p>
          <a:p>
            <a:pPr lvl="1"/>
            <a:r>
              <a:rPr lang="en-US" sz="4000" dirty="0">
                <a:latin typeface="Times New Roman" pitchFamily="18" charset="0"/>
                <a:cs typeface="Times New Roman" pitchFamily="18" charset="0"/>
              </a:rPr>
              <a:t>The cost of establishing a service company is </a:t>
            </a:r>
            <a:r>
              <a:rPr lang="en-US" sz="4000" b="1" dirty="0">
                <a:latin typeface="Times New Roman" pitchFamily="18" charset="0"/>
                <a:cs typeface="Times New Roman" pitchFamily="18" charset="0"/>
              </a:rPr>
              <a:t>relatively low </a:t>
            </a:r>
            <a:r>
              <a:rPr lang="en-US" sz="4000" dirty="0">
                <a:latin typeface="Times New Roman" pitchFamily="18" charset="0"/>
                <a:cs typeface="Times New Roman" pitchFamily="18" charset="0"/>
              </a:rPr>
              <a:t>as compared to manufacturing.</a:t>
            </a:r>
          </a:p>
          <a:p>
            <a:pPr lvl="1"/>
            <a:r>
              <a:rPr lang="en-US" sz="4000" dirty="0">
                <a:latin typeface="Times New Roman" pitchFamily="18" charset="0"/>
                <a:cs typeface="Times New Roman" pitchFamily="18" charset="0"/>
              </a:rPr>
              <a:t>The </a:t>
            </a:r>
            <a:r>
              <a:rPr lang="en-US" sz="4000" b="1" dirty="0">
                <a:latin typeface="Times New Roman" pitchFamily="18" charset="0"/>
                <a:cs typeface="Times New Roman" pitchFamily="18" charset="0"/>
              </a:rPr>
              <a:t>booming service sector</a:t>
            </a:r>
            <a:r>
              <a:rPr lang="en-US" sz="4000" dirty="0">
                <a:latin typeface="Times New Roman" pitchFamily="18" charset="0"/>
                <a:cs typeface="Times New Roman" pitchFamily="18" charset="0"/>
              </a:rPr>
              <a:t> has provided entrepreneurs with many </a:t>
            </a:r>
            <a:r>
              <a:rPr lang="en-US" sz="4000" b="1" dirty="0">
                <a:latin typeface="Times New Roman" pitchFamily="18" charset="0"/>
                <a:cs typeface="Times New Roman" pitchFamily="18" charset="0"/>
              </a:rPr>
              <a:t>business opportunities</a:t>
            </a:r>
            <a:r>
              <a:rPr lang="en-US" sz="4000" dirty="0">
                <a:latin typeface="Times New Roman" pitchFamily="18" charset="0"/>
                <a:cs typeface="Times New Roman" pitchFamily="18" charset="0"/>
              </a:rPr>
              <a:t>.</a:t>
            </a:r>
          </a:p>
        </p:txBody>
      </p:sp>
      <p:sp>
        <p:nvSpPr>
          <p:cNvPr id="4" name="Slide Number Placeholder 3">
            <a:extLst>
              <a:ext uri="{FF2B5EF4-FFF2-40B4-BE49-F238E27FC236}">
                <a16:creationId xmlns:a16="http://schemas.microsoft.com/office/drawing/2014/main" id="{E89D4DD9-7765-45B2-ADC4-ACBD9C1EAC40}"/>
              </a:ext>
            </a:extLst>
          </p:cNvPr>
          <p:cNvSpPr>
            <a:spLocks noGrp="1"/>
          </p:cNvSpPr>
          <p:nvPr>
            <p:ph type="sldNum" sz="quarter" idx="12"/>
          </p:nvPr>
        </p:nvSpPr>
        <p:spPr/>
        <p:txBody>
          <a:bodyPr/>
          <a:lstStyle/>
          <a:p>
            <a:fld id="{B2C27B00-F19D-4A6D-889F-A6ACC913AB3E}"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Times New Roman" panose="02020603050405020304" pitchFamily="18" charset="0"/>
                <a:cs typeface="Times New Roman" panose="02020603050405020304" pitchFamily="18" charset="0"/>
              </a:rPr>
              <a:t>Course Objectives</a:t>
            </a:r>
            <a:endParaRPr lang="en-GB" dirty="0"/>
          </a:p>
        </p:txBody>
      </p:sp>
      <p:sp>
        <p:nvSpPr>
          <p:cNvPr id="3" name="Content Placeholder 2"/>
          <p:cNvSpPr>
            <a:spLocks noGrp="1"/>
          </p:cNvSpPr>
          <p:nvPr>
            <p:ph idx="1"/>
          </p:nvPr>
        </p:nvSpPr>
        <p:spPr/>
        <p:txBody>
          <a:bodyPr/>
          <a:lstStyle/>
          <a:p>
            <a:pPr algn="just">
              <a:buFont typeface="Wingdings" panose="05000000000000000000" pitchFamily="2" charset="2"/>
              <a:buChar char="q"/>
              <a:defRPr/>
            </a:pPr>
            <a:r>
              <a:rPr lang="en-US" dirty="0">
                <a:latin typeface="Times New Roman" panose="02020603050405020304" pitchFamily="18" charset="0"/>
                <a:cs typeface="Times New Roman" panose="02020603050405020304" pitchFamily="18" charset="0"/>
              </a:rPr>
              <a:t>It will also prepare you to lead effectively in an ever-evolving sector, with the skills and confidence needed to tackle the issues the sector is facing today and into the future.</a:t>
            </a:r>
          </a:p>
          <a:p>
            <a:pPr algn="just">
              <a:buFont typeface="Wingdings" panose="05000000000000000000" pitchFamily="2" charset="2"/>
              <a:buChar char="q"/>
              <a:defRPr/>
            </a:pPr>
            <a:endParaRPr lang="en-GB"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defRPr/>
            </a:pPr>
            <a:r>
              <a:rPr lang="en-US" dirty="0">
                <a:latin typeface="Times New Roman" panose="02020603050405020304" pitchFamily="18" charset="0"/>
                <a:cs typeface="Times New Roman" panose="02020603050405020304" pitchFamily="18" charset="0"/>
              </a:rPr>
              <a:t>Upon successful completion of the course, you could run your own business</a:t>
            </a:r>
            <a:endParaRPr lang="en-GB" dirty="0"/>
          </a:p>
        </p:txBody>
      </p:sp>
      <p:sp>
        <p:nvSpPr>
          <p:cNvPr id="4" name="Slide Number Placeholder 3"/>
          <p:cNvSpPr>
            <a:spLocks noGrp="1"/>
          </p:cNvSpPr>
          <p:nvPr>
            <p:ph type="sldNum" sz="quarter" idx="12"/>
          </p:nvPr>
        </p:nvSpPr>
        <p:spPr/>
        <p:txBody>
          <a:bodyPr/>
          <a:lstStyle/>
          <a:p>
            <a:pPr>
              <a:defRPr/>
            </a:pPr>
            <a:fld id="{E2B7D141-1A4F-425E-84B1-0B937273AFDB}" type="slidenum">
              <a:rPr lang="en-US" altLang="en-US" smtClean="0"/>
              <a:pPr>
                <a:defRPr/>
              </a:pPr>
              <a:t>6</a:t>
            </a:fld>
            <a:endParaRPr lang="en-US" altLang="en-US" dirty="0"/>
          </a:p>
        </p:txBody>
      </p:sp>
    </p:spTree>
    <p:extLst>
      <p:ext uri="{BB962C8B-B14F-4D97-AF65-F5344CB8AC3E}">
        <p14:creationId xmlns:p14="http://schemas.microsoft.com/office/powerpoint/2010/main" val="10319950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219200"/>
          </a:xfrm>
        </p:spPr>
        <p:txBody>
          <a:bodyPr>
            <a:normAutofit/>
          </a:bodyPr>
          <a:lstStyle/>
          <a:p>
            <a:r>
              <a:rPr lang="en-US" sz="3600" b="1" dirty="0">
                <a:latin typeface="Times New Roman" pitchFamily="18" charset="0"/>
                <a:cs typeface="Times New Roman" pitchFamily="18" charset="0"/>
              </a:rPr>
              <a:t>FACTORS INFLUENCING ENTREPRENEURSHIP cont.</a:t>
            </a:r>
            <a:endParaRPr lang="en-US" sz="3600" dirty="0"/>
          </a:p>
        </p:txBody>
      </p:sp>
      <p:sp>
        <p:nvSpPr>
          <p:cNvPr id="3" name="Content Placeholder 2"/>
          <p:cNvSpPr>
            <a:spLocks noGrp="1"/>
          </p:cNvSpPr>
          <p:nvPr>
            <p:ph idx="1"/>
          </p:nvPr>
        </p:nvSpPr>
        <p:spPr>
          <a:xfrm>
            <a:off x="228600" y="1371600"/>
            <a:ext cx="11811000" cy="5334000"/>
          </a:xfrm>
        </p:spPr>
        <p:txBody>
          <a:bodyPr>
            <a:noAutofit/>
          </a:bodyPr>
          <a:lstStyle/>
          <a:p>
            <a:pPr>
              <a:buNone/>
            </a:pPr>
            <a:r>
              <a:rPr lang="en-US" b="1" dirty="0">
                <a:latin typeface="Times New Roman" pitchFamily="18" charset="0"/>
                <a:cs typeface="Times New Roman" pitchFamily="18" charset="0"/>
              </a:rPr>
              <a:t>Technology Advancement</a:t>
            </a:r>
          </a:p>
          <a:p>
            <a:r>
              <a:rPr lang="en-US" dirty="0">
                <a:latin typeface="Times New Roman" pitchFamily="18" charset="0"/>
                <a:cs typeface="Times New Roman" pitchFamily="18" charset="0"/>
              </a:rPr>
              <a:t>Small to large scale enterprises depend on </a:t>
            </a:r>
            <a:r>
              <a:rPr lang="en-US" b="1" dirty="0">
                <a:latin typeface="Times New Roman" pitchFamily="18" charset="0"/>
                <a:cs typeface="Times New Roman" pitchFamily="18" charset="0"/>
              </a:rPr>
              <a:t>computers </a:t>
            </a:r>
            <a:r>
              <a:rPr lang="en-US" dirty="0">
                <a:latin typeface="Times New Roman" pitchFamily="18" charset="0"/>
                <a:cs typeface="Times New Roman" pitchFamily="18" charset="0"/>
              </a:rPr>
              <a:t>to help them with their business needs.</a:t>
            </a:r>
          </a:p>
          <a:p>
            <a:r>
              <a:rPr lang="en-US" dirty="0">
                <a:latin typeface="Times New Roman" pitchFamily="18" charset="0"/>
                <a:cs typeface="Times New Roman" pitchFamily="18" charset="0"/>
              </a:rPr>
              <a:t>Ranging from </a:t>
            </a:r>
          </a:p>
          <a:p>
            <a:pPr lvl="1"/>
            <a:r>
              <a:rPr lang="en-US" sz="3200" dirty="0">
                <a:latin typeface="Times New Roman" pitchFamily="18" charset="0"/>
                <a:cs typeface="Times New Roman" pitchFamily="18" charset="0"/>
              </a:rPr>
              <a:t>Point of Sales systems, </a:t>
            </a:r>
          </a:p>
          <a:p>
            <a:pPr lvl="1"/>
            <a:r>
              <a:rPr lang="en-US" sz="3200" dirty="0">
                <a:latin typeface="Times New Roman" pitchFamily="18" charset="0"/>
                <a:cs typeface="Times New Roman" pitchFamily="18" charset="0"/>
              </a:rPr>
              <a:t>information management systems capable of handling all kinds of information such as </a:t>
            </a:r>
            <a:r>
              <a:rPr lang="en-US" sz="3200" b="1" dirty="0">
                <a:latin typeface="Times New Roman" pitchFamily="18" charset="0"/>
                <a:cs typeface="Times New Roman" pitchFamily="18" charset="0"/>
              </a:rPr>
              <a:t>employee profile, client profile, accounting</a:t>
            </a:r>
            <a:r>
              <a:rPr lang="en-US" sz="3200" dirty="0">
                <a:latin typeface="Times New Roman" pitchFamily="18" charset="0"/>
                <a:cs typeface="Times New Roman" pitchFamily="18" charset="0"/>
              </a:rPr>
              <a:t> and </a:t>
            </a:r>
            <a:r>
              <a:rPr lang="en-US" sz="3200" b="1" dirty="0">
                <a:latin typeface="Times New Roman" pitchFamily="18" charset="0"/>
                <a:cs typeface="Times New Roman" pitchFamily="18" charset="0"/>
              </a:rPr>
              <a:t>tracking, automation systems</a:t>
            </a:r>
            <a:r>
              <a:rPr lang="en-US" sz="3200" dirty="0">
                <a:latin typeface="Times New Roman" pitchFamily="18" charset="0"/>
                <a:cs typeface="Times New Roman" pitchFamily="18" charset="0"/>
              </a:rPr>
              <a:t> for use in large scale production of commodities, package sorting, assembly lines, all the way to marketing and communications.</a:t>
            </a:r>
          </a:p>
          <a:p>
            <a:pPr marL="0" indent="0">
              <a:buNone/>
            </a:pPr>
            <a:endParaRPr lang="en-US" sz="3600" dirty="0"/>
          </a:p>
        </p:txBody>
      </p:sp>
      <p:sp>
        <p:nvSpPr>
          <p:cNvPr id="4" name="Slide Number Placeholder 3">
            <a:extLst>
              <a:ext uri="{FF2B5EF4-FFF2-40B4-BE49-F238E27FC236}">
                <a16:creationId xmlns:a16="http://schemas.microsoft.com/office/drawing/2014/main" id="{F994B062-68B3-4B1C-A1B2-8BAB11C01C15}"/>
              </a:ext>
            </a:extLst>
          </p:cNvPr>
          <p:cNvSpPr>
            <a:spLocks noGrp="1"/>
          </p:cNvSpPr>
          <p:nvPr>
            <p:ph type="sldNum" sz="quarter" idx="12"/>
          </p:nvPr>
        </p:nvSpPr>
        <p:spPr/>
        <p:txBody>
          <a:bodyPr/>
          <a:lstStyle/>
          <a:p>
            <a:fld id="{B2C27B00-F19D-4A6D-889F-A6ACC913AB3E}" type="slidenum">
              <a:rPr lang="en-US" smtClean="0"/>
              <a:pPr/>
              <a:t>60</a:t>
            </a:fld>
            <a:endParaRPr lang="en-US"/>
          </a:p>
        </p:txBody>
      </p:sp>
    </p:spTree>
    <p:extLst>
      <p:ext uri="{BB962C8B-B14F-4D97-AF65-F5344CB8AC3E}">
        <p14:creationId xmlns:p14="http://schemas.microsoft.com/office/powerpoint/2010/main" val="17394302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8196"/>
            <a:ext cx="11125200" cy="1277203"/>
          </a:xfrm>
        </p:spPr>
        <p:txBody>
          <a:bodyPr>
            <a:normAutofit/>
          </a:bodyPr>
          <a:lstStyle/>
          <a:p>
            <a:r>
              <a:rPr lang="en-US" sz="3600" b="1" dirty="0">
                <a:latin typeface="Times New Roman" pitchFamily="18" charset="0"/>
                <a:cs typeface="Times New Roman" pitchFamily="18" charset="0"/>
              </a:rPr>
              <a:t>FACTORS INHIBITING ENTREPRENEURSHIP</a:t>
            </a:r>
          </a:p>
        </p:txBody>
      </p:sp>
      <p:sp>
        <p:nvSpPr>
          <p:cNvPr id="3" name="Content Placeholder 2"/>
          <p:cNvSpPr>
            <a:spLocks noGrp="1"/>
          </p:cNvSpPr>
          <p:nvPr>
            <p:ph idx="1"/>
          </p:nvPr>
        </p:nvSpPr>
        <p:spPr>
          <a:xfrm>
            <a:off x="533400" y="1295399"/>
            <a:ext cx="11125200" cy="5562601"/>
          </a:xfrm>
        </p:spPr>
        <p:txBody>
          <a:bodyPr>
            <a:normAutofit lnSpcReduction="10000"/>
          </a:bodyPr>
          <a:lstStyle/>
          <a:p>
            <a:pPr>
              <a:buNone/>
            </a:pPr>
            <a:r>
              <a:rPr lang="en-US" sz="3600" b="1" dirty="0">
                <a:latin typeface="Times New Roman" pitchFamily="18" charset="0"/>
                <a:cs typeface="Times New Roman" pitchFamily="18" charset="0"/>
              </a:rPr>
              <a:t>Uncertainty of Income</a:t>
            </a:r>
          </a:p>
          <a:p>
            <a:r>
              <a:rPr lang="en-US" sz="3600" dirty="0">
                <a:latin typeface="Times New Roman" pitchFamily="18" charset="0"/>
                <a:cs typeface="Times New Roman" pitchFamily="18" charset="0"/>
              </a:rPr>
              <a:t>Opening and running a business provides </a:t>
            </a:r>
            <a:r>
              <a:rPr lang="en-US" sz="3600" b="1" dirty="0">
                <a:latin typeface="Times New Roman" pitchFamily="18" charset="0"/>
                <a:cs typeface="Times New Roman" pitchFamily="18" charset="0"/>
              </a:rPr>
              <a:t>no guarantees</a:t>
            </a:r>
            <a:r>
              <a:rPr lang="en-US" sz="3600" dirty="0">
                <a:latin typeface="Times New Roman" pitchFamily="18" charset="0"/>
                <a:cs typeface="Times New Roman" pitchFamily="18" charset="0"/>
              </a:rPr>
              <a:t> that an entrepreneur will earn enough </a:t>
            </a:r>
            <a:r>
              <a:rPr lang="en-US" sz="3600" b="1" dirty="0">
                <a:latin typeface="Times New Roman" pitchFamily="18" charset="0"/>
                <a:cs typeface="Times New Roman" pitchFamily="18" charset="0"/>
              </a:rPr>
              <a:t>money to survive</a:t>
            </a:r>
            <a:r>
              <a:rPr lang="en-US" sz="3600" dirty="0">
                <a:latin typeface="Times New Roman" pitchFamily="18" charset="0"/>
                <a:cs typeface="Times New Roman" pitchFamily="18" charset="0"/>
              </a:rPr>
              <a:t>. </a:t>
            </a:r>
          </a:p>
          <a:p>
            <a:endParaRPr lang="en-US" sz="3600" dirty="0">
              <a:latin typeface="Times New Roman" pitchFamily="18" charset="0"/>
              <a:cs typeface="Times New Roman" pitchFamily="18" charset="0"/>
            </a:endParaRPr>
          </a:p>
          <a:p>
            <a:r>
              <a:rPr lang="en-US" sz="3600" dirty="0">
                <a:latin typeface="Times New Roman" pitchFamily="18" charset="0"/>
                <a:cs typeface="Times New Roman" pitchFamily="18" charset="0"/>
              </a:rPr>
              <a:t>Some small businesses </a:t>
            </a:r>
            <a:r>
              <a:rPr lang="en-US" sz="3600" b="1" dirty="0">
                <a:latin typeface="Times New Roman" pitchFamily="18" charset="0"/>
                <a:cs typeface="Times New Roman" pitchFamily="18" charset="0"/>
              </a:rPr>
              <a:t>barely earn enough</a:t>
            </a:r>
            <a:r>
              <a:rPr lang="en-US" sz="3600" dirty="0">
                <a:latin typeface="Times New Roman" pitchFamily="18" charset="0"/>
                <a:cs typeface="Times New Roman" pitchFamily="18" charset="0"/>
              </a:rPr>
              <a:t> to provide the owner-manager with adequate income. </a:t>
            </a:r>
          </a:p>
          <a:p>
            <a:endParaRPr lang="en-US" sz="3600" dirty="0">
              <a:latin typeface="Times New Roman" pitchFamily="18" charset="0"/>
              <a:cs typeface="Times New Roman" pitchFamily="18" charset="0"/>
            </a:endParaRPr>
          </a:p>
          <a:p>
            <a:r>
              <a:rPr lang="en-US" sz="3600" dirty="0">
                <a:latin typeface="Times New Roman" pitchFamily="18" charset="0"/>
                <a:cs typeface="Times New Roman" pitchFamily="18" charset="0"/>
              </a:rPr>
              <a:t>In the early days of a start-up, a business often </a:t>
            </a:r>
            <a:r>
              <a:rPr lang="en-US" sz="3600" b="1" dirty="0">
                <a:latin typeface="Times New Roman" pitchFamily="18" charset="0"/>
                <a:cs typeface="Times New Roman" pitchFamily="18" charset="0"/>
              </a:rPr>
              <a:t>cannot provide an attractive salary</a:t>
            </a:r>
            <a:r>
              <a:rPr lang="en-US" sz="3600" dirty="0">
                <a:latin typeface="Times New Roman" pitchFamily="18" charset="0"/>
                <a:cs typeface="Times New Roman" pitchFamily="18" charset="0"/>
              </a:rPr>
              <a:t> for its owner. </a:t>
            </a:r>
          </a:p>
        </p:txBody>
      </p:sp>
      <p:sp>
        <p:nvSpPr>
          <p:cNvPr id="4" name="Slide Number Placeholder 3">
            <a:extLst>
              <a:ext uri="{FF2B5EF4-FFF2-40B4-BE49-F238E27FC236}">
                <a16:creationId xmlns:a16="http://schemas.microsoft.com/office/drawing/2014/main" id="{C7DCFF3B-9D54-4FEC-BF10-06282363C2E4}"/>
              </a:ext>
            </a:extLst>
          </p:cNvPr>
          <p:cNvSpPr>
            <a:spLocks noGrp="1"/>
          </p:cNvSpPr>
          <p:nvPr>
            <p:ph type="sldNum" sz="quarter" idx="12"/>
          </p:nvPr>
        </p:nvSpPr>
        <p:spPr/>
        <p:txBody>
          <a:bodyPr/>
          <a:lstStyle/>
          <a:p>
            <a:fld id="{B2C27B00-F19D-4A6D-889F-A6ACC913AB3E}"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896600" cy="1295400"/>
          </a:xfrm>
        </p:spPr>
        <p:txBody>
          <a:bodyPr>
            <a:noAutofit/>
          </a:bodyPr>
          <a:lstStyle/>
          <a:p>
            <a:r>
              <a:rPr lang="en-US" sz="3600" b="1" dirty="0">
                <a:latin typeface="Times New Roman" pitchFamily="18" charset="0"/>
                <a:cs typeface="Times New Roman" pitchFamily="18" charset="0"/>
              </a:rPr>
              <a:t>FACTORS INHIBITING ENTREPRENEURSHIP </a:t>
            </a:r>
            <a:r>
              <a:rPr lang="en-US" sz="3600" b="1" dirty="0" err="1"/>
              <a:t>Con’t</a:t>
            </a:r>
            <a:endParaRPr lang="en-US" sz="3600" b="1" dirty="0"/>
          </a:p>
        </p:txBody>
      </p:sp>
      <p:sp>
        <p:nvSpPr>
          <p:cNvPr id="3" name="Content Placeholder 2"/>
          <p:cNvSpPr>
            <a:spLocks noGrp="1"/>
          </p:cNvSpPr>
          <p:nvPr>
            <p:ph idx="1"/>
          </p:nvPr>
        </p:nvSpPr>
        <p:spPr>
          <a:xfrm>
            <a:off x="457200" y="1447800"/>
            <a:ext cx="11353800" cy="5257800"/>
          </a:xfrm>
        </p:spPr>
        <p:txBody>
          <a:bodyPr>
            <a:noAutofit/>
          </a:bodyPr>
          <a:lstStyle/>
          <a:p>
            <a:pPr>
              <a:buNone/>
            </a:pPr>
            <a:r>
              <a:rPr lang="en-US" sz="4000" b="1" dirty="0">
                <a:latin typeface="Times New Roman" pitchFamily="18" charset="0"/>
                <a:cs typeface="Times New Roman" pitchFamily="18" charset="0"/>
              </a:rPr>
              <a:t>Risk of Losing Your Entire Invested Capital</a:t>
            </a:r>
            <a:endParaRPr lang="en-US" sz="4000" dirty="0">
              <a:latin typeface="Times New Roman" pitchFamily="18" charset="0"/>
              <a:cs typeface="Times New Roman" pitchFamily="18" charset="0"/>
            </a:endParaRPr>
          </a:p>
          <a:p>
            <a:r>
              <a:rPr lang="en-US" sz="4000" dirty="0">
                <a:latin typeface="Times New Roman" pitchFamily="18" charset="0"/>
                <a:cs typeface="Times New Roman" pitchFamily="18" charset="0"/>
              </a:rPr>
              <a:t>The small business failure rate is </a:t>
            </a:r>
            <a:r>
              <a:rPr lang="en-US" sz="4000" b="1" dirty="0">
                <a:latin typeface="Times New Roman" pitchFamily="18" charset="0"/>
                <a:cs typeface="Times New Roman" pitchFamily="18" charset="0"/>
              </a:rPr>
              <a:t>relatively high</a:t>
            </a:r>
            <a:r>
              <a:rPr lang="en-US" sz="4000" dirty="0">
                <a:latin typeface="Times New Roman" pitchFamily="18" charset="0"/>
                <a:cs typeface="Times New Roman" pitchFamily="18" charset="0"/>
              </a:rPr>
              <a:t>.</a:t>
            </a:r>
          </a:p>
          <a:p>
            <a:r>
              <a:rPr lang="en-US" sz="4000" dirty="0">
                <a:latin typeface="Times New Roman" pitchFamily="18" charset="0"/>
                <a:cs typeface="Times New Roman" pitchFamily="18" charset="0"/>
              </a:rPr>
              <a:t> A failed business can be </a:t>
            </a:r>
            <a:r>
              <a:rPr lang="en-US" sz="4000" b="1" dirty="0">
                <a:latin typeface="Times New Roman" pitchFamily="18" charset="0"/>
                <a:cs typeface="Times New Roman" pitchFamily="18" charset="0"/>
              </a:rPr>
              <a:t>financially</a:t>
            </a:r>
            <a:r>
              <a:rPr lang="en-US" sz="4000" dirty="0">
                <a:latin typeface="Times New Roman" pitchFamily="18" charset="0"/>
                <a:cs typeface="Times New Roman" pitchFamily="18" charset="0"/>
              </a:rPr>
              <a:t> and </a:t>
            </a:r>
            <a:r>
              <a:rPr lang="en-US" sz="4000" b="1" dirty="0">
                <a:latin typeface="Times New Roman" pitchFamily="18" charset="0"/>
                <a:cs typeface="Times New Roman" pitchFamily="18" charset="0"/>
              </a:rPr>
              <a:t>emotionally devastating</a:t>
            </a:r>
            <a:r>
              <a:rPr lang="en-US" sz="4000" dirty="0">
                <a:latin typeface="Times New Roman" pitchFamily="18" charset="0"/>
                <a:cs typeface="Times New Roman" pitchFamily="18" charset="0"/>
              </a:rPr>
              <a:t>. </a:t>
            </a:r>
          </a:p>
          <a:p>
            <a:r>
              <a:rPr lang="en-US" sz="4000" dirty="0">
                <a:latin typeface="Times New Roman" pitchFamily="18" charset="0"/>
                <a:cs typeface="Times New Roman" pitchFamily="18" charset="0"/>
              </a:rPr>
              <a:t>They should consider the </a:t>
            </a:r>
            <a:r>
              <a:rPr lang="en-US" sz="4000" b="1" dirty="0">
                <a:latin typeface="Times New Roman" pitchFamily="18" charset="0"/>
                <a:cs typeface="Times New Roman" pitchFamily="18" charset="0"/>
              </a:rPr>
              <a:t>risk/reward trade-off </a:t>
            </a:r>
            <a:r>
              <a:rPr lang="en-US" sz="4000" dirty="0">
                <a:latin typeface="Times New Roman" pitchFamily="18" charset="0"/>
                <a:cs typeface="Times New Roman" pitchFamily="18" charset="0"/>
              </a:rPr>
              <a:t>before putting their personal assets and their mental well-being at risk.</a:t>
            </a:r>
          </a:p>
          <a:p>
            <a:endParaRPr lang="en-US" sz="44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20DBAA1C-7FAA-4B9A-8B78-C6F65CDBBBBA}"/>
              </a:ext>
            </a:extLst>
          </p:cNvPr>
          <p:cNvSpPr>
            <a:spLocks noGrp="1"/>
          </p:cNvSpPr>
          <p:nvPr>
            <p:ph type="sldNum" sz="quarter" idx="12"/>
          </p:nvPr>
        </p:nvSpPr>
        <p:spPr/>
        <p:txBody>
          <a:bodyPr/>
          <a:lstStyle/>
          <a:p>
            <a:fld id="{B2C27B00-F19D-4A6D-889F-A6ACC913AB3E}"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295400"/>
          </a:xfrm>
        </p:spPr>
        <p:txBody>
          <a:bodyPr>
            <a:noAutofit/>
          </a:bodyPr>
          <a:lstStyle/>
          <a:p>
            <a:r>
              <a:rPr lang="en-US" sz="3600" b="1" dirty="0">
                <a:latin typeface="Times New Roman" pitchFamily="18" charset="0"/>
                <a:cs typeface="Times New Roman" pitchFamily="18" charset="0"/>
              </a:rPr>
              <a:t>FACTORS INHIBITING ENTREPRENEURSHIP </a:t>
            </a:r>
            <a:r>
              <a:rPr lang="en-US" sz="3600" b="1" dirty="0" err="1"/>
              <a:t>Con’t</a:t>
            </a:r>
            <a:endParaRPr lang="en-US" sz="3600" b="1" dirty="0"/>
          </a:p>
        </p:txBody>
      </p:sp>
      <p:sp>
        <p:nvSpPr>
          <p:cNvPr id="3" name="Content Placeholder 2"/>
          <p:cNvSpPr>
            <a:spLocks noGrp="1"/>
          </p:cNvSpPr>
          <p:nvPr>
            <p:ph idx="1"/>
          </p:nvPr>
        </p:nvSpPr>
        <p:spPr>
          <a:xfrm>
            <a:off x="457200" y="1447800"/>
            <a:ext cx="11277600" cy="5181600"/>
          </a:xfrm>
        </p:spPr>
        <p:txBody>
          <a:bodyPr>
            <a:noAutofit/>
          </a:bodyPr>
          <a:lstStyle/>
          <a:p>
            <a:pPr>
              <a:buNone/>
            </a:pPr>
            <a:r>
              <a:rPr lang="en-US" sz="4000" b="1" dirty="0">
                <a:latin typeface="Times New Roman" pitchFamily="18" charset="0"/>
                <a:cs typeface="Times New Roman" pitchFamily="18" charset="0"/>
              </a:rPr>
              <a:t>Long Hours and Hard Work</a:t>
            </a:r>
          </a:p>
          <a:p>
            <a:r>
              <a:rPr lang="en-US" dirty="0">
                <a:latin typeface="Times New Roman" pitchFamily="18" charset="0"/>
                <a:cs typeface="Times New Roman" pitchFamily="18" charset="0"/>
              </a:rPr>
              <a:t>Most business owners </a:t>
            </a:r>
            <a:r>
              <a:rPr lang="en-US" b="1" dirty="0">
                <a:latin typeface="Times New Roman" pitchFamily="18" charset="0"/>
                <a:cs typeface="Times New Roman" pitchFamily="18" charset="0"/>
              </a:rPr>
              <a:t>do everything</a:t>
            </a:r>
            <a:r>
              <a:rPr lang="en-US" dirty="0">
                <a:latin typeface="Times New Roman" pitchFamily="18" charset="0"/>
                <a:cs typeface="Times New Roman" pitchFamily="18" charset="0"/>
              </a:rPr>
              <a:t> themselves, owners experience</a:t>
            </a:r>
            <a:r>
              <a:rPr lang="en-US" b="1" dirty="0">
                <a:latin typeface="Times New Roman" pitchFamily="18" charset="0"/>
                <a:cs typeface="Times New Roman" pitchFamily="18" charset="0"/>
              </a:rPr>
              <a:t> intense, draining workdays</a:t>
            </a: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People who work an average of </a:t>
            </a:r>
            <a:r>
              <a:rPr lang="en-US" b="1" dirty="0">
                <a:latin typeface="Times New Roman" pitchFamily="18" charset="0"/>
                <a:cs typeface="Times New Roman" pitchFamily="18" charset="0"/>
              </a:rPr>
              <a:t>11 or more hours per day</a:t>
            </a:r>
            <a:r>
              <a:rPr lang="en-US" dirty="0">
                <a:latin typeface="Times New Roman" pitchFamily="18" charset="0"/>
                <a:cs typeface="Times New Roman" pitchFamily="18" charset="0"/>
              </a:rPr>
              <a:t> have a </a:t>
            </a:r>
            <a:r>
              <a:rPr lang="en-US" b="1" dirty="0">
                <a:latin typeface="Times New Roman" pitchFamily="18" charset="0"/>
                <a:cs typeface="Times New Roman" pitchFamily="18" charset="0"/>
              </a:rPr>
              <a:t>67 percent higher risk of suffering a heart attack</a:t>
            </a:r>
            <a:r>
              <a:rPr lang="en-US" dirty="0">
                <a:latin typeface="Times New Roman" pitchFamily="18" charset="0"/>
                <a:cs typeface="Times New Roman" pitchFamily="18" charset="0"/>
              </a:rPr>
              <a:t> or dying from heart disease than people who work a standard seven- to eight-hour day, according to a new study in the Annals of Internal Medicine.</a:t>
            </a:r>
          </a:p>
        </p:txBody>
      </p:sp>
      <p:sp>
        <p:nvSpPr>
          <p:cNvPr id="4" name="Slide Number Placeholder 3">
            <a:extLst>
              <a:ext uri="{FF2B5EF4-FFF2-40B4-BE49-F238E27FC236}">
                <a16:creationId xmlns:a16="http://schemas.microsoft.com/office/drawing/2014/main" id="{634EC83D-E821-4475-B177-14E80417A7B7}"/>
              </a:ext>
            </a:extLst>
          </p:cNvPr>
          <p:cNvSpPr>
            <a:spLocks noGrp="1"/>
          </p:cNvSpPr>
          <p:nvPr>
            <p:ph type="sldNum" sz="quarter" idx="12"/>
          </p:nvPr>
        </p:nvSpPr>
        <p:spPr/>
        <p:txBody>
          <a:bodyPr/>
          <a:lstStyle/>
          <a:p>
            <a:fld id="{B2C27B00-F19D-4A6D-889F-A6ACC913AB3E}"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11125200" cy="1371600"/>
          </a:xfrm>
        </p:spPr>
        <p:txBody>
          <a:bodyPr>
            <a:noAutofit/>
          </a:bodyPr>
          <a:lstStyle/>
          <a:p>
            <a:r>
              <a:rPr lang="en-US" sz="3600" b="1" dirty="0">
                <a:latin typeface="Times New Roman" pitchFamily="18" charset="0"/>
                <a:cs typeface="Times New Roman" pitchFamily="18" charset="0"/>
              </a:rPr>
              <a:t>FACTORS INHIBITING ENTREPRENEURSHIP </a:t>
            </a:r>
            <a:r>
              <a:rPr lang="en-US" sz="3600" b="1" dirty="0" err="1"/>
              <a:t>Con’t</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533400" y="1281113"/>
            <a:ext cx="11125200" cy="5257800"/>
          </a:xfrm>
        </p:spPr>
        <p:txBody>
          <a:bodyPr>
            <a:noAutofit/>
          </a:bodyPr>
          <a:lstStyle/>
          <a:p>
            <a:pPr>
              <a:buNone/>
            </a:pPr>
            <a:r>
              <a:rPr lang="en-US" sz="3600" b="1" dirty="0">
                <a:latin typeface="Times New Roman" panose="02020603050405020304" pitchFamily="18" charset="0"/>
                <a:cs typeface="Times New Roman" panose="02020603050405020304" pitchFamily="18" charset="0"/>
              </a:rPr>
              <a:t>Discouragement</a:t>
            </a:r>
          </a:p>
          <a:p>
            <a:r>
              <a:rPr lang="en-US" sz="3600" dirty="0">
                <a:latin typeface="Times New Roman" panose="02020603050405020304" pitchFamily="18" charset="0"/>
                <a:cs typeface="Times New Roman" panose="02020603050405020304" pitchFamily="18" charset="0"/>
              </a:rPr>
              <a:t> Launching a business requires </a:t>
            </a:r>
            <a:r>
              <a:rPr lang="en-US" sz="3600" b="1" dirty="0">
                <a:latin typeface="Times New Roman" panose="02020603050405020304" pitchFamily="18" charset="0"/>
                <a:cs typeface="Times New Roman" pitchFamily="18" charset="0"/>
              </a:rPr>
              <a:t>much dedication, discipline </a:t>
            </a:r>
            <a:r>
              <a:rPr lang="en-US" sz="3600" dirty="0">
                <a:latin typeface="Times New Roman" panose="02020603050405020304" pitchFamily="18" charset="0"/>
                <a:cs typeface="Times New Roman" pitchFamily="18" charset="0"/>
              </a:rPr>
              <a:t>and</a:t>
            </a:r>
            <a:r>
              <a:rPr lang="en-US" sz="3600" b="1" dirty="0">
                <a:latin typeface="Times New Roman" panose="02020603050405020304" pitchFamily="18" charset="0"/>
                <a:cs typeface="Times New Roman" pitchFamily="18" charset="0"/>
              </a:rPr>
              <a:t> tenacity</a:t>
            </a:r>
            <a:r>
              <a:rPr lang="en-US" sz="3600" dirty="0">
                <a:latin typeface="Times New Roman" pitchFamily="18" charset="0"/>
                <a:cs typeface="Times New Roman" pitchFamily="18" charset="0"/>
              </a:rPr>
              <a:t>. </a:t>
            </a:r>
          </a:p>
          <a:p>
            <a:endParaRPr lang="en-US" sz="3600" dirty="0">
              <a:latin typeface="Times New Roman" pitchFamily="18" charset="0"/>
              <a:cs typeface="Times New Roman" pitchFamily="18" charset="0"/>
            </a:endParaRPr>
          </a:p>
          <a:p>
            <a:r>
              <a:rPr lang="en-US" sz="3600" dirty="0">
                <a:latin typeface="Times New Roman" pitchFamily="18" charset="0"/>
                <a:cs typeface="Times New Roman" pitchFamily="18" charset="0"/>
              </a:rPr>
              <a:t>Discouragement and disillusionment can set in but </a:t>
            </a:r>
            <a:r>
              <a:rPr lang="en-US" sz="3600" b="1" dirty="0">
                <a:latin typeface="Times New Roman" panose="02020603050405020304" pitchFamily="18" charset="0"/>
                <a:cs typeface="Times New Roman" pitchFamily="18" charset="0"/>
              </a:rPr>
              <a:t>successful entrepreneurs</a:t>
            </a:r>
            <a:r>
              <a:rPr lang="en-US" sz="3600" dirty="0">
                <a:latin typeface="Times New Roman" panose="02020603050405020304" pitchFamily="18" charset="0"/>
                <a:cs typeface="Times New Roman" pitchFamily="18" charset="0"/>
              </a:rPr>
              <a:t> know that every business </a:t>
            </a:r>
            <a:r>
              <a:rPr lang="en-US" sz="3600" b="1" dirty="0">
                <a:latin typeface="Times New Roman" panose="02020603050405020304" pitchFamily="18" charset="0"/>
                <a:cs typeface="Times New Roman" pitchFamily="18" charset="0"/>
              </a:rPr>
              <a:t>encourage rough spots</a:t>
            </a:r>
            <a:r>
              <a:rPr lang="en-US" sz="3600" dirty="0">
                <a:latin typeface="Times New Roman" pitchFamily="18" charset="0"/>
                <a:cs typeface="Times New Roman" pitchFamily="18" charset="0"/>
              </a:rPr>
              <a:t>.</a:t>
            </a:r>
          </a:p>
          <a:p>
            <a:r>
              <a:rPr lang="en-US" sz="3600" dirty="0">
                <a:latin typeface="Times New Roman" pitchFamily="18" charset="0"/>
                <a:cs typeface="Times New Roman" pitchFamily="18" charset="0"/>
              </a:rPr>
              <a:t>And that </a:t>
            </a:r>
            <a:r>
              <a:rPr lang="en-US" sz="3600" b="1" dirty="0">
                <a:latin typeface="Times New Roman" panose="02020603050405020304" pitchFamily="18" charset="0"/>
                <a:cs typeface="Times New Roman" pitchFamily="18" charset="0"/>
              </a:rPr>
              <a:t>perseverance </a:t>
            </a:r>
            <a:r>
              <a:rPr lang="en-US" sz="3600" dirty="0">
                <a:latin typeface="Times New Roman" panose="02020603050405020304" pitchFamily="18" charset="0"/>
                <a:cs typeface="Times New Roman" pitchFamily="18" charset="0"/>
              </a:rPr>
              <a:t>is </a:t>
            </a:r>
            <a:r>
              <a:rPr lang="en-US" sz="3600" b="1" dirty="0">
                <a:latin typeface="Times New Roman" panose="02020603050405020304" pitchFamily="18" charset="0"/>
                <a:cs typeface="Times New Roman" pitchFamily="18" charset="0"/>
              </a:rPr>
              <a:t>required</a:t>
            </a:r>
            <a:r>
              <a:rPr lang="en-US" sz="3600" dirty="0">
                <a:latin typeface="Times New Roman" panose="02020603050405020304" pitchFamily="18" charset="0"/>
                <a:cs typeface="Times New Roman" pitchFamily="18" charset="0"/>
              </a:rPr>
              <a:t> to get through them. </a:t>
            </a:r>
          </a:p>
          <a:p>
            <a:pPr>
              <a:buNone/>
            </a:pPr>
            <a:endParaRPr lang="en-US" sz="3600" dirty="0">
              <a:latin typeface="Times New Roman" panose="02020603050405020304" pitchFamily="18" charset="0"/>
              <a:cs typeface="Times New Roman" pitchFamily="18" charset="0"/>
            </a:endParaRPr>
          </a:p>
        </p:txBody>
      </p:sp>
      <p:sp>
        <p:nvSpPr>
          <p:cNvPr id="4" name="Slide Number Placeholder 3">
            <a:extLst>
              <a:ext uri="{FF2B5EF4-FFF2-40B4-BE49-F238E27FC236}">
                <a16:creationId xmlns:a16="http://schemas.microsoft.com/office/drawing/2014/main" id="{A86111E5-D93B-42AA-B44E-554443356B67}"/>
              </a:ext>
            </a:extLst>
          </p:cNvPr>
          <p:cNvSpPr>
            <a:spLocks noGrp="1"/>
          </p:cNvSpPr>
          <p:nvPr>
            <p:ph type="sldNum" sz="quarter" idx="12"/>
          </p:nvPr>
        </p:nvSpPr>
        <p:spPr/>
        <p:txBody>
          <a:bodyPr/>
          <a:lstStyle/>
          <a:p>
            <a:fld id="{B2C27B00-F19D-4A6D-889F-A6ACC913AB3E}"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11125200" cy="1295400"/>
          </a:xfrm>
        </p:spPr>
        <p:txBody>
          <a:bodyPr>
            <a:normAutofit/>
          </a:bodyPr>
          <a:lstStyle/>
          <a:p>
            <a:r>
              <a:rPr lang="en-US" b="1" dirty="0">
                <a:latin typeface="Times New Roman" pitchFamily="18" charset="0"/>
                <a:cs typeface="Times New Roman" pitchFamily="18" charset="0"/>
              </a:rPr>
              <a:t>TYPES OF ENTREPRENEURS</a:t>
            </a:r>
          </a:p>
        </p:txBody>
      </p:sp>
      <p:sp>
        <p:nvSpPr>
          <p:cNvPr id="3" name="Content Placeholder 2"/>
          <p:cNvSpPr>
            <a:spLocks noGrp="1"/>
          </p:cNvSpPr>
          <p:nvPr>
            <p:ph idx="1"/>
          </p:nvPr>
        </p:nvSpPr>
        <p:spPr>
          <a:xfrm>
            <a:off x="762000" y="1371600"/>
            <a:ext cx="10820400" cy="5257800"/>
          </a:xfrm>
        </p:spPr>
        <p:txBody>
          <a:bodyPr>
            <a:normAutofit/>
          </a:bodyPr>
          <a:lstStyle/>
          <a:p>
            <a:pPr>
              <a:buNone/>
            </a:pPr>
            <a:r>
              <a:rPr lang="en-US" sz="4000" dirty="0">
                <a:latin typeface="Times New Roman" pitchFamily="18" charset="0"/>
                <a:cs typeface="Times New Roman" pitchFamily="18" charset="0"/>
              </a:rPr>
              <a:t>Entrepreneurs can be classified on the basis of:</a:t>
            </a:r>
          </a:p>
          <a:p>
            <a:pPr lvl="1"/>
            <a:r>
              <a:rPr lang="en-US" sz="3600" dirty="0">
                <a:latin typeface="Times New Roman" pitchFamily="18" charset="0"/>
                <a:cs typeface="Times New Roman" pitchFamily="18" charset="0"/>
              </a:rPr>
              <a:t>Type of business</a:t>
            </a:r>
          </a:p>
          <a:p>
            <a:pPr lvl="1"/>
            <a:r>
              <a:rPr lang="en-US" sz="3600" dirty="0">
                <a:latin typeface="Times New Roman" pitchFamily="18" charset="0"/>
                <a:cs typeface="Times New Roman" pitchFamily="18" charset="0"/>
              </a:rPr>
              <a:t>Use of Technology</a:t>
            </a:r>
          </a:p>
          <a:p>
            <a:pPr lvl="1"/>
            <a:r>
              <a:rPr lang="en-US" sz="3600" dirty="0">
                <a:latin typeface="Times New Roman" pitchFamily="18" charset="0"/>
                <a:cs typeface="Times New Roman" pitchFamily="18" charset="0"/>
              </a:rPr>
              <a:t>Motivation</a:t>
            </a:r>
          </a:p>
          <a:p>
            <a:pPr lvl="1"/>
            <a:r>
              <a:rPr lang="en-US" sz="3600" dirty="0">
                <a:latin typeface="Times New Roman" pitchFamily="18" charset="0"/>
                <a:cs typeface="Times New Roman" pitchFamily="18" charset="0"/>
              </a:rPr>
              <a:t>Growth</a:t>
            </a:r>
          </a:p>
          <a:p>
            <a:pPr lvl="1"/>
            <a:r>
              <a:rPr lang="en-US" sz="3600" dirty="0">
                <a:latin typeface="Times New Roman" pitchFamily="18" charset="0"/>
                <a:cs typeface="Times New Roman" pitchFamily="18" charset="0"/>
              </a:rPr>
              <a:t>Stages in Development</a:t>
            </a:r>
          </a:p>
        </p:txBody>
      </p:sp>
      <p:sp>
        <p:nvSpPr>
          <p:cNvPr id="4" name="Slide Number Placeholder 3">
            <a:extLst>
              <a:ext uri="{FF2B5EF4-FFF2-40B4-BE49-F238E27FC236}">
                <a16:creationId xmlns:a16="http://schemas.microsoft.com/office/drawing/2014/main" id="{CFAC2E66-B4C1-432F-8083-F36DF1DE24F1}"/>
              </a:ext>
            </a:extLst>
          </p:cNvPr>
          <p:cNvSpPr>
            <a:spLocks noGrp="1"/>
          </p:cNvSpPr>
          <p:nvPr>
            <p:ph type="sldNum" sz="quarter" idx="12"/>
          </p:nvPr>
        </p:nvSpPr>
        <p:spPr/>
        <p:txBody>
          <a:bodyPr/>
          <a:lstStyle/>
          <a:p>
            <a:fld id="{B2C27B00-F19D-4A6D-889F-A6ACC913AB3E}" type="slidenum">
              <a:rPr lang="en-US" smtClean="0"/>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11125200" cy="990600"/>
          </a:xfrm>
        </p:spPr>
        <p:txBody>
          <a:bodyPr>
            <a:noAutofit/>
          </a:bodyPr>
          <a:lstStyle/>
          <a:p>
            <a:r>
              <a:rPr lang="en-US" sz="4800" b="1" dirty="0">
                <a:latin typeface="Times New Roman" pitchFamily="18" charset="0"/>
                <a:cs typeface="Times New Roman" pitchFamily="18" charset="0"/>
              </a:rPr>
              <a:t>TYPE OF BUSINESS </a:t>
            </a:r>
          </a:p>
        </p:txBody>
      </p:sp>
      <p:sp>
        <p:nvSpPr>
          <p:cNvPr id="3" name="Content Placeholder 2"/>
          <p:cNvSpPr>
            <a:spLocks noGrp="1"/>
          </p:cNvSpPr>
          <p:nvPr>
            <p:ph idx="1"/>
          </p:nvPr>
        </p:nvSpPr>
        <p:spPr>
          <a:xfrm>
            <a:off x="533400" y="1219200"/>
            <a:ext cx="10972800" cy="5257800"/>
          </a:xfrm>
        </p:spPr>
        <p:txBody>
          <a:bodyPr>
            <a:normAutofit fontScale="92500" lnSpcReduction="20000"/>
          </a:bodyPr>
          <a:lstStyle/>
          <a:p>
            <a:pPr lvl="0"/>
            <a:r>
              <a:rPr lang="en-US" b="1" dirty="0">
                <a:latin typeface="Times New Roman" pitchFamily="18" charset="0"/>
                <a:cs typeface="Times New Roman" pitchFamily="18" charset="0"/>
              </a:rPr>
              <a:t>Business entrepreneur: </a:t>
            </a:r>
          </a:p>
          <a:p>
            <a:pPr lvl="1"/>
            <a:r>
              <a:rPr lang="en-US" sz="3200" dirty="0">
                <a:latin typeface="Times New Roman" pitchFamily="18" charset="0"/>
                <a:cs typeface="Times New Roman" pitchFamily="18" charset="0"/>
              </a:rPr>
              <a:t>Convert ideas into reality; deal with both manufacturing and trading aspect of business (Small trading and manufacturing business)</a:t>
            </a:r>
          </a:p>
          <a:p>
            <a:pPr lvl="1">
              <a:buNone/>
            </a:pPr>
            <a:endParaRPr lang="en-US" dirty="0">
              <a:latin typeface="Times New Roman" pitchFamily="18" charset="0"/>
              <a:cs typeface="Times New Roman" pitchFamily="18" charset="0"/>
            </a:endParaRPr>
          </a:p>
          <a:p>
            <a:pPr lvl="0"/>
            <a:r>
              <a:rPr lang="en-US" b="1" dirty="0">
                <a:latin typeface="Times New Roman" pitchFamily="18" charset="0"/>
                <a:cs typeface="Times New Roman" pitchFamily="18" charset="0"/>
              </a:rPr>
              <a:t>Trading entrepreneur: </a:t>
            </a:r>
          </a:p>
          <a:p>
            <a:pPr lvl="1"/>
            <a:r>
              <a:rPr lang="en-US" sz="3500" dirty="0">
                <a:latin typeface="Times New Roman" pitchFamily="18" charset="0"/>
                <a:cs typeface="Times New Roman" pitchFamily="18" charset="0"/>
              </a:rPr>
              <a:t>Undertakes trading activities; concerned with marketing (Domestic and international level).</a:t>
            </a:r>
          </a:p>
          <a:p>
            <a:pPr lvl="1"/>
            <a:endParaRPr lang="en-US" dirty="0">
              <a:latin typeface="Times New Roman" pitchFamily="18" charset="0"/>
              <a:cs typeface="Times New Roman" pitchFamily="18" charset="0"/>
            </a:endParaRPr>
          </a:p>
          <a:p>
            <a:pPr lvl="0"/>
            <a:r>
              <a:rPr lang="en-US" b="1" dirty="0">
                <a:latin typeface="Times New Roman" pitchFamily="18" charset="0"/>
                <a:cs typeface="Times New Roman" pitchFamily="18" charset="0"/>
              </a:rPr>
              <a:t>Industrial entrepreneur: </a:t>
            </a:r>
          </a:p>
          <a:p>
            <a:pPr lvl="1"/>
            <a:r>
              <a:rPr lang="en-US" sz="3500" dirty="0">
                <a:latin typeface="Times New Roman" pitchFamily="18" charset="0"/>
                <a:cs typeface="Times New Roman" pitchFamily="18" charset="0"/>
              </a:rPr>
              <a:t>Undertakes manufacturing activities only; new product development etc (textile, electronics, </a:t>
            </a:r>
            <a:r>
              <a:rPr lang="en-US" sz="3500" dirty="0" err="1">
                <a:latin typeface="Times New Roman" pitchFamily="18" charset="0"/>
                <a:cs typeface="Times New Roman" pitchFamily="18" charset="0"/>
              </a:rPr>
              <a:t>etc</a:t>
            </a:r>
            <a:r>
              <a:rPr lang="en-US" sz="3500" dirty="0">
                <a:latin typeface="Times New Roman" pitchFamily="18" charset="0"/>
                <a:cs typeface="Times New Roman" pitchFamily="18" charset="0"/>
              </a:rPr>
              <a:t>)</a:t>
            </a:r>
          </a:p>
        </p:txBody>
      </p:sp>
      <p:sp>
        <p:nvSpPr>
          <p:cNvPr id="4" name="Slide Number Placeholder 3">
            <a:extLst>
              <a:ext uri="{FF2B5EF4-FFF2-40B4-BE49-F238E27FC236}">
                <a16:creationId xmlns:a16="http://schemas.microsoft.com/office/drawing/2014/main" id="{C0E50ADB-2CC4-458D-9D69-4E6AEA9AA6ED}"/>
              </a:ext>
            </a:extLst>
          </p:cNvPr>
          <p:cNvSpPr>
            <a:spLocks noGrp="1"/>
          </p:cNvSpPr>
          <p:nvPr>
            <p:ph type="sldNum" sz="quarter" idx="12"/>
          </p:nvPr>
        </p:nvSpPr>
        <p:spPr/>
        <p:txBody>
          <a:bodyPr/>
          <a:lstStyle/>
          <a:p>
            <a:fld id="{B2C27B00-F19D-4A6D-889F-A6ACC913AB3E}"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TYPE OF BUSINESS Cont.</a:t>
            </a:r>
            <a:endParaRPr lang="en-GB" dirty="0"/>
          </a:p>
        </p:txBody>
      </p:sp>
      <p:sp>
        <p:nvSpPr>
          <p:cNvPr id="3" name="Content Placeholder 2"/>
          <p:cNvSpPr>
            <a:spLocks noGrp="1"/>
          </p:cNvSpPr>
          <p:nvPr>
            <p:ph idx="1"/>
          </p:nvPr>
        </p:nvSpPr>
        <p:spPr>
          <a:xfrm>
            <a:off x="304800" y="1600201"/>
            <a:ext cx="11658600" cy="5121275"/>
          </a:xfrm>
        </p:spPr>
        <p:txBody>
          <a:bodyPr>
            <a:normAutofit/>
          </a:bodyPr>
          <a:lstStyle/>
          <a:p>
            <a:pPr lvl="0"/>
            <a:r>
              <a:rPr lang="en-US" sz="3600" b="1" dirty="0">
                <a:latin typeface="Times New Roman" pitchFamily="18" charset="0"/>
                <a:cs typeface="Times New Roman" pitchFamily="18" charset="0"/>
              </a:rPr>
              <a:t>Corporate entrepreneur: </a:t>
            </a:r>
          </a:p>
          <a:p>
            <a:pPr lvl="1"/>
            <a:r>
              <a:rPr lang="en-US" sz="3600" dirty="0">
                <a:latin typeface="Times New Roman" pitchFamily="18" charset="0"/>
                <a:cs typeface="Times New Roman" pitchFamily="18" charset="0"/>
              </a:rPr>
              <a:t>Interested in </a:t>
            </a:r>
            <a:r>
              <a:rPr lang="en-US" sz="3600" b="1" dirty="0">
                <a:latin typeface="Times New Roman" pitchFamily="18" charset="0"/>
                <a:cs typeface="Times New Roman" pitchFamily="18" charset="0"/>
              </a:rPr>
              <a:t>management</a:t>
            </a:r>
            <a:r>
              <a:rPr lang="en-US" sz="3600" dirty="0">
                <a:latin typeface="Times New Roman" pitchFamily="18" charset="0"/>
                <a:cs typeface="Times New Roman" pitchFamily="18" charset="0"/>
              </a:rPr>
              <a:t> part of </a:t>
            </a:r>
            <a:r>
              <a:rPr lang="en-US" sz="3600" dirty="0" err="1">
                <a:latin typeface="Times New Roman" pitchFamily="18" charset="0"/>
                <a:cs typeface="Times New Roman" pitchFamily="18" charset="0"/>
              </a:rPr>
              <a:t>organisation</a:t>
            </a:r>
            <a:r>
              <a:rPr lang="en-US" sz="3600" dirty="0">
                <a:latin typeface="Times New Roman" pitchFamily="18" charset="0"/>
                <a:cs typeface="Times New Roman" pitchFamily="18" charset="0"/>
              </a:rPr>
              <a:t>; exceptional organizing, coordinating skills to manage a corporate undertaking</a:t>
            </a:r>
          </a:p>
          <a:p>
            <a:pPr lvl="1"/>
            <a:endParaRPr lang="en-US" sz="3600" dirty="0">
              <a:latin typeface="Times New Roman" pitchFamily="18" charset="0"/>
              <a:cs typeface="Times New Roman" pitchFamily="18" charset="0"/>
            </a:endParaRPr>
          </a:p>
          <a:p>
            <a:r>
              <a:rPr lang="en-US" sz="3600" b="1" dirty="0">
                <a:latin typeface="Times New Roman" pitchFamily="18" charset="0"/>
                <a:cs typeface="Times New Roman" pitchFamily="18" charset="0"/>
              </a:rPr>
              <a:t>Agricultural entrepreneur: </a:t>
            </a:r>
          </a:p>
          <a:p>
            <a:pPr lvl="1"/>
            <a:r>
              <a:rPr lang="en-US" sz="3600" dirty="0">
                <a:latin typeface="Times New Roman" pitchFamily="18" charset="0"/>
                <a:cs typeface="Times New Roman" pitchFamily="18" charset="0"/>
              </a:rPr>
              <a:t>Production and marketing of agricultural inputs and outputs. </a:t>
            </a:r>
          </a:p>
          <a:p>
            <a:endParaRPr lang="en-GB" dirty="0"/>
          </a:p>
        </p:txBody>
      </p:sp>
      <p:sp>
        <p:nvSpPr>
          <p:cNvPr id="4" name="Slide Number Placeholder 3"/>
          <p:cNvSpPr>
            <a:spLocks noGrp="1"/>
          </p:cNvSpPr>
          <p:nvPr>
            <p:ph type="sldNum" sz="quarter" idx="12"/>
          </p:nvPr>
        </p:nvSpPr>
        <p:spPr/>
        <p:txBody>
          <a:bodyPr/>
          <a:lstStyle/>
          <a:p>
            <a:fld id="{B2C27B00-F19D-4A6D-889F-A6ACC913AB3E}" type="slidenum">
              <a:rPr lang="en-US" smtClean="0"/>
              <a:pPr/>
              <a:t>67</a:t>
            </a:fld>
            <a:endParaRPr lang="en-US"/>
          </a:p>
        </p:txBody>
      </p:sp>
    </p:spTree>
    <p:extLst>
      <p:ext uri="{BB962C8B-B14F-4D97-AF65-F5344CB8AC3E}">
        <p14:creationId xmlns:p14="http://schemas.microsoft.com/office/powerpoint/2010/main" val="15121747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11049000" cy="762000"/>
          </a:xfrm>
        </p:spPr>
        <p:txBody>
          <a:bodyPr>
            <a:normAutofit/>
          </a:bodyPr>
          <a:lstStyle/>
          <a:p>
            <a:r>
              <a:rPr lang="en-US" b="1" dirty="0">
                <a:latin typeface="Times New Roman" pitchFamily="18" charset="0"/>
                <a:cs typeface="Times New Roman" pitchFamily="18" charset="0"/>
              </a:rPr>
              <a:t>USE OF TECHNOLOGY</a:t>
            </a:r>
          </a:p>
        </p:txBody>
      </p:sp>
      <p:sp>
        <p:nvSpPr>
          <p:cNvPr id="3" name="Content Placeholder 2"/>
          <p:cNvSpPr>
            <a:spLocks noGrp="1"/>
          </p:cNvSpPr>
          <p:nvPr>
            <p:ph idx="1"/>
          </p:nvPr>
        </p:nvSpPr>
        <p:spPr>
          <a:xfrm>
            <a:off x="190500" y="914400"/>
            <a:ext cx="11734800" cy="5638800"/>
          </a:xfrm>
        </p:spPr>
        <p:txBody>
          <a:bodyPr>
            <a:noAutofit/>
          </a:bodyPr>
          <a:lstStyle/>
          <a:p>
            <a:pPr lvl="0"/>
            <a:r>
              <a:rPr lang="en-US" b="1" dirty="0">
                <a:latin typeface="Times New Roman" pitchFamily="18" charset="0"/>
                <a:cs typeface="Times New Roman" pitchFamily="18" charset="0"/>
              </a:rPr>
              <a:t>Technical entrepreneur: </a:t>
            </a:r>
          </a:p>
          <a:p>
            <a:pPr lvl="1"/>
            <a:r>
              <a:rPr lang="en-US" sz="3200" dirty="0">
                <a:latin typeface="Times New Roman" pitchFamily="18" charset="0"/>
                <a:cs typeface="Times New Roman" pitchFamily="18" charset="0"/>
              </a:rPr>
              <a:t>Production oriented, possesses </a:t>
            </a:r>
            <a:r>
              <a:rPr lang="en-US" sz="3200" b="1" dirty="0">
                <a:latin typeface="Times New Roman" pitchFamily="18" charset="0"/>
                <a:cs typeface="Times New Roman" pitchFamily="18" charset="0"/>
              </a:rPr>
              <a:t>innovative skills</a:t>
            </a:r>
            <a:r>
              <a:rPr lang="en-US" sz="3200" dirty="0">
                <a:latin typeface="Times New Roman" pitchFamily="18" charset="0"/>
                <a:cs typeface="Times New Roman" pitchFamily="18" charset="0"/>
              </a:rPr>
              <a:t> in manufacturing, quality control etc.</a:t>
            </a:r>
          </a:p>
          <a:p>
            <a:pPr lvl="1"/>
            <a:endParaRPr lang="en-US" sz="3200" dirty="0">
              <a:latin typeface="Times New Roman" pitchFamily="18" charset="0"/>
              <a:cs typeface="Times New Roman" pitchFamily="18" charset="0"/>
            </a:endParaRPr>
          </a:p>
          <a:p>
            <a:pPr lvl="0"/>
            <a:r>
              <a:rPr lang="en-US" b="1" dirty="0">
                <a:latin typeface="Times New Roman" pitchFamily="18" charset="0"/>
                <a:cs typeface="Times New Roman" pitchFamily="18" charset="0"/>
              </a:rPr>
              <a:t>Non technical entrepreneur: </a:t>
            </a:r>
          </a:p>
          <a:p>
            <a:pPr lvl="1"/>
            <a:r>
              <a:rPr lang="en-US" sz="3200" dirty="0">
                <a:latin typeface="Times New Roman" pitchFamily="18" charset="0"/>
                <a:cs typeface="Times New Roman" pitchFamily="18" charset="0"/>
              </a:rPr>
              <a:t>Develops marketing, distribution facilities and strategies</a:t>
            </a:r>
          </a:p>
          <a:p>
            <a:pPr lvl="1">
              <a:buNone/>
            </a:pPr>
            <a:endParaRPr lang="en-US" sz="3200" dirty="0">
              <a:latin typeface="Times New Roman" pitchFamily="18" charset="0"/>
              <a:cs typeface="Times New Roman" pitchFamily="18" charset="0"/>
            </a:endParaRPr>
          </a:p>
          <a:p>
            <a:pPr lvl="0"/>
            <a:r>
              <a:rPr lang="en-US" b="1" dirty="0">
                <a:latin typeface="Times New Roman" pitchFamily="18" charset="0"/>
                <a:cs typeface="Times New Roman" pitchFamily="18" charset="0"/>
              </a:rPr>
              <a:t>Professional entrepreneur:</a:t>
            </a:r>
          </a:p>
          <a:p>
            <a:pPr lvl="1"/>
            <a:r>
              <a:rPr lang="en-US" sz="3200" dirty="0">
                <a:latin typeface="Times New Roman" pitchFamily="18" charset="0"/>
                <a:cs typeface="Times New Roman" pitchFamily="18" charset="0"/>
              </a:rPr>
              <a:t>Uses the proceeds from sale of one business to </a:t>
            </a:r>
            <a:r>
              <a:rPr lang="en-US" sz="3200" b="1" dirty="0">
                <a:latin typeface="Times New Roman" pitchFamily="18" charset="0"/>
                <a:cs typeface="Times New Roman" pitchFamily="18" charset="0"/>
              </a:rPr>
              <a:t>start another one</a:t>
            </a:r>
            <a:r>
              <a:rPr lang="en-US" sz="3200" dirty="0">
                <a:latin typeface="Times New Roman" pitchFamily="18" charset="0"/>
                <a:cs typeface="Times New Roman" pitchFamily="18" charset="0"/>
              </a:rPr>
              <a:t>. Brimming with </a:t>
            </a:r>
            <a:r>
              <a:rPr lang="en-US" sz="3200" b="1" dirty="0">
                <a:latin typeface="Times New Roman" pitchFamily="18" charset="0"/>
                <a:cs typeface="Times New Roman" pitchFamily="18" charset="0"/>
              </a:rPr>
              <a:t>ideas</a:t>
            </a:r>
            <a:r>
              <a:rPr lang="en-US" sz="3200" dirty="0">
                <a:latin typeface="Times New Roman" pitchFamily="18" charset="0"/>
                <a:cs typeface="Times New Roman" pitchFamily="18" charset="0"/>
              </a:rPr>
              <a:t> to start new ventures</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3446F1F7-1412-4A20-A742-DA08DD3ECE31}"/>
              </a:ext>
            </a:extLst>
          </p:cNvPr>
          <p:cNvSpPr>
            <a:spLocks noGrp="1"/>
          </p:cNvSpPr>
          <p:nvPr>
            <p:ph type="sldNum" sz="quarter" idx="12"/>
          </p:nvPr>
        </p:nvSpPr>
        <p:spPr/>
        <p:txBody>
          <a:bodyPr/>
          <a:lstStyle/>
          <a:p>
            <a:fld id="{B2C27B00-F19D-4A6D-889F-A6ACC913AB3E}" type="slidenum">
              <a:rPr lang="en-US" smtClean="0"/>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388" y="344606"/>
            <a:ext cx="10896600" cy="593724"/>
          </a:xfrm>
        </p:spPr>
        <p:txBody>
          <a:bodyPr>
            <a:noAutofit/>
          </a:bodyPr>
          <a:lstStyle/>
          <a:p>
            <a:r>
              <a:rPr lang="en-US" sz="3600" b="1" dirty="0">
                <a:latin typeface="Times New Roman" pitchFamily="18" charset="0"/>
                <a:cs typeface="Times New Roman" pitchFamily="18" charset="0"/>
              </a:rPr>
              <a:t>MOTIVATION</a:t>
            </a:r>
          </a:p>
        </p:txBody>
      </p:sp>
      <p:sp>
        <p:nvSpPr>
          <p:cNvPr id="3" name="Content Placeholder 2"/>
          <p:cNvSpPr>
            <a:spLocks noGrp="1"/>
          </p:cNvSpPr>
          <p:nvPr>
            <p:ph idx="1"/>
          </p:nvPr>
        </p:nvSpPr>
        <p:spPr>
          <a:xfrm>
            <a:off x="533400" y="938330"/>
            <a:ext cx="11049000" cy="5538670"/>
          </a:xfrm>
        </p:spPr>
        <p:txBody>
          <a:bodyPr>
            <a:noAutofit/>
          </a:bodyPr>
          <a:lstStyle/>
          <a:p>
            <a:pPr lvl="0" algn="just"/>
            <a:r>
              <a:rPr lang="en-US" b="1" dirty="0">
                <a:latin typeface="Times New Roman" pitchFamily="18" charset="0"/>
                <a:cs typeface="Times New Roman" pitchFamily="18" charset="0"/>
              </a:rPr>
              <a:t>Pure entrepreneur: </a:t>
            </a:r>
          </a:p>
          <a:p>
            <a:pPr lvl="1" algn="just"/>
            <a:r>
              <a:rPr lang="en-US" sz="3200" dirty="0">
                <a:latin typeface="Times New Roman" pitchFamily="18" charset="0"/>
                <a:cs typeface="Times New Roman" pitchFamily="18" charset="0"/>
              </a:rPr>
              <a:t>Psychological and economic rewards motivate him</a:t>
            </a:r>
          </a:p>
          <a:p>
            <a:pPr lvl="0" algn="just"/>
            <a:r>
              <a:rPr lang="en-US" b="1" dirty="0">
                <a:latin typeface="Times New Roman" pitchFamily="18" charset="0"/>
                <a:cs typeface="Times New Roman" pitchFamily="18" charset="0"/>
              </a:rPr>
              <a:t>Induced entrepreneur: </a:t>
            </a:r>
          </a:p>
          <a:p>
            <a:pPr lvl="1" algn="just"/>
            <a:r>
              <a:rPr lang="en-US" sz="3200" dirty="0">
                <a:latin typeface="Times New Roman" pitchFamily="18" charset="0"/>
                <a:cs typeface="Times New Roman" pitchFamily="18" charset="0"/>
              </a:rPr>
              <a:t>Incentives, concessions, benefits </a:t>
            </a:r>
            <a:r>
              <a:rPr lang="en-US" sz="3200" b="1" dirty="0">
                <a:latin typeface="Times New Roman" pitchFamily="18" charset="0"/>
                <a:cs typeface="Times New Roman" pitchFamily="18" charset="0"/>
              </a:rPr>
              <a:t>offered by government</a:t>
            </a:r>
            <a:r>
              <a:rPr lang="en-US" sz="3200" dirty="0">
                <a:latin typeface="Times New Roman" pitchFamily="18" charset="0"/>
                <a:cs typeface="Times New Roman" pitchFamily="18" charset="0"/>
              </a:rPr>
              <a:t> for entrepreneurs motivates him</a:t>
            </a:r>
          </a:p>
          <a:p>
            <a:pPr lvl="0" algn="just"/>
            <a:r>
              <a:rPr lang="en-US" b="1" dirty="0">
                <a:latin typeface="Times New Roman" pitchFamily="18" charset="0"/>
                <a:cs typeface="Times New Roman" pitchFamily="18" charset="0"/>
              </a:rPr>
              <a:t>Motivated entrepreneur: </a:t>
            </a:r>
          </a:p>
          <a:p>
            <a:pPr lvl="1" algn="just"/>
            <a:r>
              <a:rPr lang="en-US" sz="3200" dirty="0">
                <a:latin typeface="Times New Roman" pitchFamily="18" charset="0"/>
                <a:cs typeface="Times New Roman" pitchFamily="18" charset="0"/>
              </a:rPr>
              <a:t>Sense of </a:t>
            </a:r>
            <a:r>
              <a:rPr lang="en-US" sz="3200" b="1" dirty="0">
                <a:latin typeface="Times New Roman" pitchFamily="18" charset="0"/>
                <a:cs typeface="Times New Roman" pitchFamily="18" charset="0"/>
              </a:rPr>
              <a:t>achievement </a:t>
            </a:r>
            <a:r>
              <a:rPr lang="en-US" sz="3200" dirty="0">
                <a:latin typeface="Times New Roman" pitchFamily="18" charset="0"/>
                <a:cs typeface="Times New Roman" pitchFamily="18" charset="0"/>
              </a:rPr>
              <a:t>and</a:t>
            </a:r>
            <a:r>
              <a:rPr lang="en-US" sz="3200" b="1" dirty="0">
                <a:latin typeface="Times New Roman" pitchFamily="18" charset="0"/>
                <a:cs typeface="Times New Roman" pitchFamily="18" charset="0"/>
              </a:rPr>
              <a:t> fulfillment</a:t>
            </a:r>
            <a:r>
              <a:rPr lang="en-US" sz="3200" dirty="0">
                <a:latin typeface="Times New Roman" pitchFamily="18" charset="0"/>
                <a:cs typeface="Times New Roman" pitchFamily="18" charset="0"/>
              </a:rPr>
              <a:t> motivate him</a:t>
            </a:r>
          </a:p>
          <a:p>
            <a:pPr lvl="0" algn="just"/>
            <a:r>
              <a:rPr lang="en-US" b="1" dirty="0">
                <a:latin typeface="Times New Roman" pitchFamily="18" charset="0"/>
                <a:cs typeface="Times New Roman" pitchFamily="18" charset="0"/>
              </a:rPr>
              <a:t>Spontaneous entrepreneur:</a:t>
            </a:r>
          </a:p>
          <a:p>
            <a:pPr lvl="1" algn="just"/>
            <a:r>
              <a:rPr lang="en-US" sz="3200" dirty="0">
                <a:latin typeface="Times New Roman" pitchFamily="18" charset="0"/>
                <a:cs typeface="Times New Roman" pitchFamily="18" charset="0"/>
              </a:rPr>
              <a:t> Born entrepreneurs with inborn traits of confidence, vision, initiative</a:t>
            </a:r>
          </a:p>
          <a:p>
            <a:pPr algn="just"/>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A4401AC3-1372-4D63-BB3F-477CEA05CDA3}"/>
              </a:ext>
            </a:extLst>
          </p:cNvPr>
          <p:cNvSpPr>
            <a:spLocks noGrp="1"/>
          </p:cNvSpPr>
          <p:nvPr>
            <p:ph type="sldNum" sz="quarter" idx="12"/>
          </p:nvPr>
        </p:nvSpPr>
        <p:spPr/>
        <p:txBody>
          <a:bodyPr/>
          <a:lstStyle/>
          <a:p>
            <a:fld id="{B2C27B00-F19D-4A6D-889F-A6ACC913AB3E}"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981200" y="304800"/>
            <a:ext cx="8229600" cy="609600"/>
          </a:xfrm>
        </p:spPr>
        <p:txBody>
          <a:bodyPr>
            <a:normAutofit fontScale="90000"/>
          </a:bodyPr>
          <a:lstStyle/>
          <a:p>
            <a:pPr eaLnBrk="1" hangingPunct="1"/>
            <a:r>
              <a:rPr lang="en-US" altLang="en-US" sz="4800" b="1" dirty="0">
                <a:latin typeface="Times New Roman" panose="02020603050405020304" pitchFamily="18" charset="0"/>
                <a:cs typeface="Times New Roman" panose="02020603050405020304" pitchFamily="18" charset="0"/>
              </a:rPr>
              <a:t>Course Topics</a:t>
            </a:r>
            <a:endParaRPr lang="en-GB" altLang="en-US" sz="4800" dirty="0">
              <a:latin typeface="Times New Roman" panose="02020603050405020304" pitchFamily="18" charset="0"/>
              <a:cs typeface="Times New Roman" panose="02020603050405020304" pitchFamily="18" charset="0"/>
            </a:endParaRPr>
          </a:p>
        </p:txBody>
      </p:sp>
      <p:sp>
        <p:nvSpPr>
          <p:cNvPr id="8195" name="Content Placeholder 2"/>
          <p:cNvSpPr>
            <a:spLocks noGrp="1"/>
          </p:cNvSpPr>
          <p:nvPr>
            <p:ph idx="1"/>
          </p:nvPr>
        </p:nvSpPr>
        <p:spPr>
          <a:xfrm>
            <a:off x="1066800" y="1600200"/>
            <a:ext cx="9829800" cy="4114800"/>
          </a:xfrm>
        </p:spPr>
        <p:txBody>
          <a:bodyPr>
            <a:normAutofit fontScale="92500" lnSpcReduction="10000"/>
          </a:bodyPr>
          <a:lstStyle/>
          <a:p>
            <a:pPr eaLnBrk="1" hangingPunct="1"/>
            <a:r>
              <a:rPr lang="en-US" altLang="en-US" b="1" dirty="0">
                <a:latin typeface="Times New Roman" panose="02020603050405020304" pitchFamily="18" charset="0"/>
                <a:cs typeface="Times New Roman" panose="02020603050405020304" pitchFamily="18" charset="0"/>
              </a:rPr>
              <a:t>Weeks 1&amp; 2          </a:t>
            </a:r>
            <a:r>
              <a:rPr lang="en-US" altLang="en-US" dirty="0">
                <a:latin typeface="Times New Roman" panose="02020603050405020304" pitchFamily="18" charset="0"/>
                <a:cs typeface="Times New Roman" panose="02020603050405020304" pitchFamily="18" charset="0"/>
              </a:rPr>
              <a:t>	</a:t>
            </a:r>
          </a:p>
          <a:p>
            <a:pPr lvl="1" eaLnBrk="1" hangingPunct="1"/>
            <a:r>
              <a:rPr lang="en-US" altLang="en-US" dirty="0">
                <a:latin typeface="Times New Roman" panose="02020603050405020304" pitchFamily="18" charset="0"/>
                <a:cs typeface="Times New Roman" panose="02020603050405020304" pitchFamily="18" charset="0"/>
              </a:rPr>
              <a:t>NATURE AND DEVELOPMENT OF ENTREPRENEURSHIP</a:t>
            </a:r>
          </a:p>
          <a:p>
            <a:pPr lvl="1" eaLnBrk="1" hangingPunct="1"/>
            <a:endParaRPr lang="en-US" altLang="en-US" dirty="0">
              <a:latin typeface="Times New Roman" panose="02020603050405020304" pitchFamily="18" charset="0"/>
              <a:cs typeface="Times New Roman" panose="02020603050405020304" pitchFamily="18" charset="0"/>
            </a:endParaRPr>
          </a:p>
          <a:p>
            <a:pPr eaLnBrk="1" hangingPunct="1"/>
            <a:r>
              <a:rPr lang="en-US" altLang="en-US" b="1" dirty="0">
                <a:latin typeface="Times New Roman" panose="02020603050405020304" pitchFamily="18" charset="0"/>
                <a:cs typeface="Times New Roman" panose="02020603050405020304" pitchFamily="18" charset="0"/>
              </a:rPr>
              <a:t>Week 3</a:t>
            </a:r>
          </a:p>
          <a:p>
            <a:pPr lvl="1" eaLnBrk="1" hangingPunct="1"/>
            <a:r>
              <a:rPr lang="en-US" altLang="en-US" dirty="0">
                <a:latin typeface="Times New Roman" panose="02020603050405020304" pitchFamily="18" charset="0"/>
                <a:cs typeface="Times New Roman" panose="02020603050405020304" pitchFamily="18" charset="0"/>
              </a:rPr>
              <a:t>THE BUSINESS ENVIRONMENT AND ENTREPRENEURSHIP</a:t>
            </a:r>
          </a:p>
          <a:p>
            <a:pPr lvl="1" eaLnBrk="1" hangingPunct="1"/>
            <a:endParaRPr lang="en-US" altLang="en-US" dirty="0">
              <a:latin typeface="Times New Roman" panose="02020603050405020304" pitchFamily="18" charset="0"/>
              <a:cs typeface="Times New Roman" panose="02020603050405020304" pitchFamily="18" charset="0"/>
            </a:endParaRPr>
          </a:p>
          <a:p>
            <a:pPr eaLnBrk="1" hangingPunct="1"/>
            <a:r>
              <a:rPr lang="en-US" altLang="en-US" b="1" dirty="0">
                <a:latin typeface="Times New Roman" panose="02020603050405020304" pitchFamily="18" charset="0"/>
                <a:cs typeface="Times New Roman" panose="02020603050405020304" pitchFamily="18" charset="0"/>
              </a:rPr>
              <a:t>Weeks 4 &amp; 5        </a:t>
            </a:r>
          </a:p>
          <a:p>
            <a:pPr lvl="1" eaLnBrk="1" hangingPunct="1"/>
            <a:r>
              <a:rPr lang="en-US" altLang="en-US" dirty="0">
                <a:latin typeface="Times New Roman" panose="02020603050405020304" pitchFamily="18" charset="0"/>
                <a:cs typeface="Times New Roman" panose="02020603050405020304" pitchFamily="18" charset="0"/>
              </a:rPr>
              <a:t> WRITING A BUSINESS PLAN</a:t>
            </a:r>
          </a:p>
          <a:p>
            <a:pPr eaLnBrk="1" hangingPunct="1"/>
            <a:endParaRPr lang="en-GB" altLang="en-US" dirty="0">
              <a:latin typeface="Times New Roman" panose="02020603050405020304" pitchFamily="18" charset="0"/>
              <a:cs typeface="Times New Roman" panose="02020603050405020304" pitchFamily="18" charset="0"/>
            </a:endParaRPr>
          </a:p>
        </p:txBody>
      </p:sp>
      <p:sp>
        <p:nvSpPr>
          <p:cNvPr id="8196"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FA37B62-DBC0-431D-A178-6AC1BD9D20F7}" type="slidenum">
              <a:rPr lang="en-US" altLang="en-US" sz="1200">
                <a:solidFill>
                  <a:srgbClr val="898989"/>
                </a:solidFill>
              </a:rPr>
              <a:pPr>
                <a:spcBef>
                  <a:spcPct val="0"/>
                </a:spcBef>
                <a:buFontTx/>
                <a:buNone/>
              </a:pPr>
              <a:t>7</a:t>
            </a:fld>
            <a:endParaRPr lang="en-US" altLang="en-US" sz="1200" dirty="0">
              <a:solidFill>
                <a:srgbClr val="898989"/>
              </a:solidFill>
            </a:endParaRPr>
          </a:p>
        </p:txBody>
      </p:sp>
    </p:spTree>
    <p:extLst>
      <p:ext uri="{BB962C8B-B14F-4D97-AF65-F5344CB8AC3E}">
        <p14:creationId xmlns:p14="http://schemas.microsoft.com/office/powerpoint/2010/main" val="29768221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11277600" cy="838200"/>
          </a:xfrm>
        </p:spPr>
        <p:txBody>
          <a:bodyPr>
            <a:noAutofit/>
          </a:bodyPr>
          <a:lstStyle/>
          <a:p>
            <a:r>
              <a:rPr lang="en-US" sz="4800" b="1" dirty="0">
                <a:latin typeface="Times New Roman" pitchFamily="18" charset="0"/>
                <a:cs typeface="Times New Roman" pitchFamily="18" charset="0"/>
              </a:rPr>
              <a:t>Growth</a:t>
            </a:r>
          </a:p>
        </p:txBody>
      </p:sp>
      <p:sp>
        <p:nvSpPr>
          <p:cNvPr id="3" name="Content Placeholder 2"/>
          <p:cNvSpPr>
            <a:spLocks noGrp="1"/>
          </p:cNvSpPr>
          <p:nvPr>
            <p:ph idx="1"/>
          </p:nvPr>
        </p:nvSpPr>
        <p:spPr>
          <a:xfrm>
            <a:off x="533400" y="1600199"/>
            <a:ext cx="10972800" cy="4525965"/>
          </a:xfrm>
        </p:spPr>
        <p:txBody>
          <a:bodyPr>
            <a:normAutofit/>
          </a:bodyPr>
          <a:lstStyle/>
          <a:p>
            <a:pPr lvl="0"/>
            <a:r>
              <a:rPr lang="en-US" b="1" dirty="0">
                <a:latin typeface="Times New Roman" pitchFamily="18" charset="0"/>
                <a:cs typeface="Times New Roman" pitchFamily="18" charset="0"/>
              </a:rPr>
              <a:t>Growth entrepreneur:</a:t>
            </a:r>
            <a:r>
              <a:rPr lang="en-US" dirty="0">
                <a:latin typeface="Times New Roman" pitchFamily="18" charset="0"/>
                <a:cs typeface="Times New Roman" pitchFamily="18" charset="0"/>
              </a:rPr>
              <a:t> </a:t>
            </a:r>
          </a:p>
          <a:p>
            <a:pPr lvl="0">
              <a:buNone/>
            </a:pPr>
            <a:r>
              <a:rPr lang="en-US" dirty="0">
                <a:latin typeface="Times New Roman" pitchFamily="18" charset="0"/>
                <a:cs typeface="Times New Roman" pitchFamily="18" charset="0"/>
              </a:rPr>
              <a:t>		- One who enters a sector with a </a:t>
            </a:r>
            <a:r>
              <a:rPr lang="en-US" b="1" dirty="0">
                <a:latin typeface="Times New Roman" pitchFamily="18" charset="0"/>
                <a:cs typeface="Times New Roman" pitchFamily="18" charset="0"/>
              </a:rPr>
              <a:t>high growth rate</a:t>
            </a:r>
            <a:r>
              <a:rPr lang="en-US" dirty="0">
                <a:latin typeface="Times New Roman" pitchFamily="18" charset="0"/>
                <a:cs typeface="Times New Roman" pitchFamily="18" charset="0"/>
              </a:rPr>
              <a:t>; is a    </a:t>
            </a:r>
          </a:p>
          <a:p>
            <a:pPr lvl="0">
              <a:buNone/>
            </a:pPr>
            <a:r>
              <a:rPr lang="en-US" b="1" dirty="0">
                <a:latin typeface="Times New Roman" pitchFamily="18" charset="0"/>
                <a:cs typeface="Times New Roman" pitchFamily="18" charset="0"/>
              </a:rPr>
              <a:t>               positive thinker</a:t>
            </a:r>
          </a:p>
          <a:p>
            <a:pPr marL="0" lvl="0" indent="0">
              <a:buNone/>
            </a:pPr>
            <a:endParaRPr lang="en-US" dirty="0">
              <a:latin typeface="Times New Roman" pitchFamily="18" charset="0"/>
              <a:cs typeface="Times New Roman" pitchFamily="18" charset="0"/>
            </a:endParaRPr>
          </a:p>
          <a:p>
            <a:pPr lvl="0"/>
            <a:r>
              <a:rPr lang="en-US" b="1" dirty="0">
                <a:latin typeface="Times New Roman" pitchFamily="18" charset="0"/>
                <a:cs typeface="Times New Roman" pitchFamily="18" charset="0"/>
              </a:rPr>
              <a:t>Super growth entrepreneur</a:t>
            </a:r>
            <a:r>
              <a:rPr lang="en-US" dirty="0">
                <a:latin typeface="Times New Roman" pitchFamily="18" charset="0"/>
                <a:cs typeface="Times New Roman" pitchFamily="18" charset="0"/>
              </a:rPr>
              <a:t>: </a:t>
            </a:r>
          </a:p>
          <a:p>
            <a:pPr lvl="0">
              <a:buNone/>
            </a:pPr>
            <a:r>
              <a:rPr lang="en-US" dirty="0">
                <a:latin typeface="Times New Roman" pitchFamily="18" charset="0"/>
                <a:cs typeface="Times New Roman" pitchFamily="18" charset="0"/>
              </a:rPr>
              <a:t> 		- One who enters a business and shows a </a:t>
            </a:r>
            <a:r>
              <a:rPr lang="en-US" b="1" dirty="0">
                <a:latin typeface="Times New Roman" pitchFamily="18" charset="0"/>
                <a:cs typeface="Times New Roman" pitchFamily="18" charset="0"/>
              </a:rPr>
              <a:t>quick, steep</a:t>
            </a:r>
            <a:r>
              <a:rPr lang="en-US" dirty="0">
                <a:latin typeface="Times New Roman" pitchFamily="18" charset="0"/>
                <a:cs typeface="Times New Roman" pitchFamily="18" charset="0"/>
              </a:rPr>
              <a:t> and 	    </a:t>
            </a:r>
            <a:r>
              <a:rPr lang="en-US" b="1" dirty="0">
                <a:latin typeface="Times New Roman" pitchFamily="18" charset="0"/>
                <a:cs typeface="Times New Roman" pitchFamily="18" charset="0"/>
              </a:rPr>
              <a:t>upward growth curve</a:t>
            </a:r>
          </a:p>
          <a:p>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388967E1-3FD3-4CFD-BC75-F05C1413DD00}"/>
              </a:ext>
            </a:extLst>
          </p:cNvPr>
          <p:cNvSpPr>
            <a:spLocks noGrp="1"/>
          </p:cNvSpPr>
          <p:nvPr>
            <p:ph type="sldNum" sz="quarter" idx="12"/>
          </p:nvPr>
        </p:nvSpPr>
        <p:spPr/>
        <p:txBody>
          <a:bodyPr/>
          <a:lstStyle/>
          <a:p>
            <a:fld id="{B2C27B00-F19D-4A6D-889F-A6ACC913AB3E}"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4477"/>
            <a:ext cx="11201400" cy="1066800"/>
          </a:xfrm>
        </p:spPr>
        <p:txBody>
          <a:bodyPr>
            <a:noAutofit/>
          </a:bodyPr>
          <a:lstStyle/>
          <a:p>
            <a:r>
              <a:rPr lang="en-US" b="1" dirty="0">
                <a:latin typeface="Times New Roman" pitchFamily="18" charset="0"/>
                <a:cs typeface="Times New Roman" pitchFamily="18" charset="0"/>
              </a:rPr>
              <a:t>STAGES IN DEVELOPMENT</a:t>
            </a:r>
          </a:p>
        </p:txBody>
      </p:sp>
      <p:sp>
        <p:nvSpPr>
          <p:cNvPr id="3" name="Content Placeholder 2"/>
          <p:cNvSpPr>
            <a:spLocks noGrp="1"/>
          </p:cNvSpPr>
          <p:nvPr>
            <p:ph idx="1"/>
          </p:nvPr>
        </p:nvSpPr>
        <p:spPr>
          <a:xfrm>
            <a:off x="533400" y="1311277"/>
            <a:ext cx="11049000" cy="5410199"/>
          </a:xfrm>
        </p:spPr>
        <p:txBody>
          <a:bodyPr>
            <a:noAutofit/>
          </a:bodyPr>
          <a:lstStyle/>
          <a:p>
            <a:r>
              <a:rPr lang="en-US" b="1" dirty="0">
                <a:latin typeface="Times New Roman" pitchFamily="18" charset="0"/>
                <a:cs typeface="Times New Roman" pitchFamily="18" charset="0"/>
              </a:rPr>
              <a:t>First generation entrepreneur</a:t>
            </a:r>
            <a:r>
              <a:rPr lang="en-US" dirty="0">
                <a:latin typeface="Times New Roman" pitchFamily="18" charset="0"/>
                <a:cs typeface="Times New Roman" pitchFamily="18" charset="0"/>
              </a:rPr>
              <a:t>: </a:t>
            </a:r>
          </a:p>
          <a:p>
            <a:pPr lvl="2"/>
            <a:r>
              <a:rPr lang="en-US" sz="3200" dirty="0">
                <a:latin typeface="Times New Roman" pitchFamily="18" charset="0"/>
                <a:cs typeface="Times New Roman" pitchFamily="18" charset="0"/>
              </a:rPr>
              <a:t>Innovator, risk taker, among the </a:t>
            </a:r>
            <a:r>
              <a:rPr lang="en-US" sz="3200" b="1" dirty="0">
                <a:latin typeface="Times New Roman" pitchFamily="18" charset="0"/>
                <a:cs typeface="Times New Roman" pitchFamily="18" charset="0"/>
              </a:rPr>
              <a:t>firsts in family</a:t>
            </a:r>
            <a:r>
              <a:rPr lang="en-US" sz="3200" dirty="0">
                <a:latin typeface="Times New Roman" pitchFamily="18" charset="0"/>
                <a:cs typeface="Times New Roman" pitchFamily="18" charset="0"/>
              </a:rPr>
              <a:t> to enter business</a:t>
            </a:r>
          </a:p>
          <a:p>
            <a:pPr lvl="0"/>
            <a:r>
              <a:rPr lang="en-US" b="1" dirty="0">
                <a:latin typeface="Times New Roman" pitchFamily="18" charset="0"/>
                <a:cs typeface="Times New Roman" pitchFamily="18" charset="0"/>
              </a:rPr>
              <a:t>Modern entrepreneur</a:t>
            </a:r>
            <a:r>
              <a:rPr lang="en-US" dirty="0">
                <a:latin typeface="Times New Roman" pitchFamily="18" charset="0"/>
                <a:cs typeface="Times New Roman" pitchFamily="18" charset="0"/>
              </a:rPr>
              <a:t>: </a:t>
            </a:r>
          </a:p>
          <a:p>
            <a:pPr lvl="2"/>
            <a:r>
              <a:rPr lang="en-US" sz="3200" dirty="0">
                <a:latin typeface="Times New Roman" pitchFamily="18" charset="0"/>
                <a:cs typeface="Times New Roman" pitchFamily="18" charset="0"/>
              </a:rPr>
              <a:t>Who considers feasibility of business, which can adapt to change and dynamic market</a:t>
            </a:r>
          </a:p>
          <a:p>
            <a:pPr lvl="0"/>
            <a:r>
              <a:rPr lang="en-US" b="1" dirty="0">
                <a:latin typeface="Times New Roman" pitchFamily="18" charset="0"/>
                <a:cs typeface="Times New Roman" pitchFamily="18" charset="0"/>
              </a:rPr>
              <a:t>Classical entrepreneur:</a:t>
            </a:r>
            <a:r>
              <a:rPr lang="en-US" dirty="0">
                <a:latin typeface="Times New Roman" pitchFamily="18" charset="0"/>
                <a:cs typeface="Times New Roman" pitchFamily="18" charset="0"/>
              </a:rPr>
              <a:t> </a:t>
            </a:r>
          </a:p>
          <a:p>
            <a:pPr lvl="2"/>
            <a:r>
              <a:rPr lang="en-US" sz="3200" dirty="0">
                <a:latin typeface="Times New Roman" pitchFamily="18" charset="0"/>
                <a:cs typeface="Times New Roman" pitchFamily="18" charset="0"/>
              </a:rPr>
              <a:t>One who gives more importance to consistent returns than to growth; concerned about customer and marketing needs</a:t>
            </a:r>
          </a:p>
          <a:p>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B9D3FD57-4B58-44A2-A2BF-40C37311BB81}"/>
              </a:ext>
            </a:extLst>
          </p:cNvPr>
          <p:cNvSpPr>
            <a:spLocks noGrp="1"/>
          </p:cNvSpPr>
          <p:nvPr>
            <p:ph type="sldNum" sz="quarter" idx="12"/>
          </p:nvPr>
        </p:nvSpPr>
        <p:spPr/>
        <p:txBody>
          <a:bodyPr/>
          <a:lstStyle/>
          <a:p>
            <a:fld id="{B2C27B00-F19D-4A6D-889F-A6ACC913AB3E}"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11125200" cy="914400"/>
          </a:xfrm>
        </p:spPr>
        <p:txBody>
          <a:bodyPr>
            <a:noAutofit/>
          </a:bodyPr>
          <a:lstStyle/>
          <a:p>
            <a:r>
              <a:rPr lang="en-US" sz="3600" b="1" dirty="0">
                <a:latin typeface="Times New Roman" panose="02020603050405020304" pitchFamily="18" charset="0"/>
                <a:cs typeface="Times New Roman" panose="02020603050405020304" pitchFamily="18" charset="0"/>
              </a:rPr>
              <a:t>PERSONALITY TRAITS ALL ENTREPRENEURS MUST HAVE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600200"/>
            <a:ext cx="11125200" cy="5121276"/>
          </a:xfrm>
        </p:spPr>
        <p:txBody>
          <a:bodyPr>
            <a:noAutofit/>
          </a:bodyPr>
          <a:lstStyle/>
          <a:p>
            <a:pPr marL="0" indent="0" algn="just">
              <a:buNone/>
            </a:pPr>
            <a:r>
              <a:rPr lang="en-US" sz="2800" b="1" dirty="0">
                <a:latin typeface="Times New Roman" panose="02020603050405020304" pitchFamily="18" charset="0"/>
                <a:cs typeface="Times New Roman" panose="02020603050405020304" pitchFamily="18" charset="0"/>
              </a:rPr>
              <a:t>1. The need for Autonomy</a:t>
            </a:r>
          </a:p>
          <a:p>
            <a:pPr lvl="1" algn="just"/>
            <a:r>
              <a:rPr lang="en-US" sz="3200" dirty="0">
                <a:latin typeface="Times New Roman" panose="02020603050405020304" pitchFamily="18" charset="0"/>
                <a:ea typeface="Calibri" panose="020F0502020204030204" pitchFamily="34" charset="0"/>
                <a:cs typeface="Times New Roman" panose="02020603050405020304" pitchFamily="18" charset="0"/>
              </a:rPr>
              <a:t>Entrepreneurs see a job as a form of economic slavery and prefer to have personal autonomy to economic security. </a:t>
            </a:r>
          </a:p>
          <a:p>
            <a:pPr lvl="1" algn="just"/>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lvl="1" algn="just"/>
            <a:r>
              <a:rPr lang="en-US" sz="3200" dirty="0">
                <a:latin typeface="Times New Roman" panose="02020603050405020304" pitchFamily="18" charset="0"/>
                <a:ea typeface="Calibri" panose="020F0502020204030204" pitchFamily="34" charset="0"/>
                <a:cs typeface="Times New Roman" panose="02020603050405020304" pitchFamily="18" charset="0"/>
              </a:rPr>
              <a:t>The worst part about being your own boss is that the expectations for your job function are set higher than for everyone else. </a:t>
            </a:r>
          </a:p>
          <a:p>
            <a:pPr lvl="1" algn="just"/>
            <a:r>
              <a:rPr lang="en-US" sz="3200" dirty="0">
                <a:latin typeface="Times New Roman" panose="02020603050405020304" pitchFamily="18" charset="0"/>
                <a:ea typeface="Calibri" panose="020F0502020204030204" pitchFamily="34" charset="0"/>
                <a:cs typeface="Times New Roman" panose="02020603050405020304" pitchFamily="18" charset="0"/>
              </a:rPr>
              <a:t>The best part about being your own boss is that if you don’t like your orders, you can change them anytime you please.</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73C2DDE-0506-4D26-B6C0-B9C439D28CF6}"/>
              </a:ext>
            </a:extLst>
          </p:cNvPr>
          <p:cNvSpPr>
            <a:spLocks noGrp="1"/>
          </p:cNvSpPr>
          <p:nvPr>
            <p:ph type="sldNum" sz="quarter" idx="12"/>
          </p:nvPr>
        </p:nvSpPr>
        <p:spPr/>
        <p:txBody>
          <a:bodyPr/>
          <a:lstStyle/>
          <a:p>
            <a:fld id="{B2C27B00-F19D-4A6D-889F-A6ACC913AB3E}" type="slidenum">
              <a:rPr lang="en-US" smtClean="0"/>
              <a:pPr/>
              <a:t>72</a:t>
            </a:fld>
            <a:endParaRPr lang="en-US"/>
          </a:p>
        </p:txBody>
      </p:sp>
    </p:spTree>
    <p:extLst>
      <p:ext uri="{BB962C8B-B14F-4D97-AF65-F5344CB8AC3E}">
        <p14:creationId xmlns:p14="http://schemas.microsoft.com/office/powerpoint/2010/main" val="33358214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7E305-D606-4CB3-8EEF-0C261DD3DD5A}"/>
              </a:ext>
            </a:extLst>
          </p:cNvPr>
          <p:cNvSpPr>
            <a:spLocks noGrp="1"/>
          </p:cNvSpPr>
          <p:nvPr>
            <p:ph type="title"/>
          </p:nvPr>
        </p:nvSpPr>
        <p:spPr>
          <a:xfrm>
            <a:off x="609600" y="381000"/>
            <a:ext cx="10972800" cy="1082676"/>
          </a:xfrm>
        </p:spPr>
        <p:txBody>
          <a:bodyPr>
            <a:normAutofit fontScale="90000"/>
          </a:bodyPr>
          <a:lstStyle/>
          <a:p>
            <a:r>
              <a:rPr lang="en-US" sz="3600" b="1" dirty="0">
                <a:solidFill>
                  <a:prstClr val="black"/>
                </a:solidFill>
                <a:latin typeface="Times New Roman" panose="02020603050405020304" pitchFamily="18" charset="0"/>
                <a:cs typeface="Times New Roman" panose="02020603050405020304" pitchFamily="18" charset="0"/>
              </a:rPr>
              <a:t>PERSONALITY TRAITS ALL ENTREPRENEURS MUST HAVE cont.</a:t>
            </a:r>
            <a:endParaRPr lang="en-US" dirty="0"/>
          </a:p>
        </p:txBody>
      </p:sp>
      <p:sp>
        <p:nvSpPr>
          <p:cNvPr id="3" name="Content Placeholder 2">
            <a:extLst>
              <a:ext uri="{FF2B5EF4-FFF2-40B4-BE49-F238E27FC236}">
                <a16:creationId xmlns:a16="http://schemas.microsoft.com/office/drawing/2014/main" id="{6BC49274-7E4F-4833-B200-E04089D12B82}"/>
              </a:ext>
            </a:extLst>
          </p:cNvPr>
          <p:cNvSpPr>
            <a:spLocks noGrp="1"/>
          </p:cNvSpPr>
          <p:nvPr>
            <p:ph idx="1"/>
          </p:nvPr>
        </p:nvSpPr>
        <p:spPr>
          <a:xfrm>
            <a:off x="609600" y="1752600"/>
            <a:ext cx="11125200" cy="5105400"/>
          </a:xfrm>
        </p:spPr>
        <p:txBody>
          <a:bodyPr/>
          <a:lstStyle/>
          <a:p>
            <a:pPr marL="0" indent="0">
              <a:buNone/>
            </a:pPr>
            <a:r>
              <a:rPr lang="en-US" b="1" dirty="0">
                <a:latin typeface="Times New Roman" panose="02020603050405020304" pitchFamily="18" charset="0"/>
                <a:cs typeface="Times New Roman" panose="02020603050405020304" pitchFamily="18" charset="0"/>
              </a:rPr>
              <a:t>2. Decisiveness</a:t>
            </a:r>
          </a:p>
          <a:p>
            <a:pPr lvl="1"/>
            <a:r>
              <a:rPr lang="en-US" sz="3600" dirty="0">
                <a:latin typeface="Times New Roman" panose="02020603050405020304" pitchFamily="18" charset="0"/>
                <a:cs typeface="Times New Roman" panose="02020603050405020304" pitchFamily="18" charset="0"/>
              </a:rPr>
              <a:t>The ability to make decisions, sometimes quickly, is a key component of the entrepreneurial personality. </a:t>
            </a:r>
          </a:p>
          <a:p>
            <a:pPr lvl="1"/>
            <a:endParaRPr lang="en-US" sz="3600" dirty="0">
              <a:latin typeface="Times New Roman" panose="02020603050405020304" pitchFamily="18" charset="0"/>
              <a:cs typeface="Times New Roman" panose="02020603050405020304" pitchFamily="18" charset="0"/>
            </a:endParaRPr>
          </a:p>
          <a:p>
            <a:pPr lvl="1"/>
            <a:r>
              <a:rPr lang="en-US" sz="3600" dirty="0">
                <a:latin typeface="Times New Roman" panose="02020603050405020304" pitchFamily="18" charset="0"/>
                <a:cs typeface="Times New Roman" panose="02020603050405020304" pitchFamily="18" charset="0"/>
              </a:rPr>
              <a:t>This willingness to make, and hold to, a decision is a necessary leadership skill. </a:t>
            </a:r>
          </a:p>
          <a:p>
            <a:pPr marL="0" indent="0">
              <a:buNone/>
            </a:pPr>
            <a:endParaRPr lang="en-US" dirty="0"/>
          </a:p>
        </p:txBody>
      </p:sp>
      <p:sp>
        <p:nvSpPr>
          <p:cNvPr id="4" name="Slide Number Placeholder 3">
            <a:extLst>
              <a:ext uri="{FF2B5EF4-FFF2-40B4-BE49-F238E27FC236}">
                <a16:creationId xmlns:a16="http://schemas.microsoft.com/office/drawing/2014/main" id="{7ADB4CF2-D306-44AF-A3F8-563FB5526EAA}"/>
              </a:ext>
            </a:extLst>
          </p:cNvPr>
          <p:cNvSpPr>
            <a:spLocks noGrp="1"/>
          </p:cNvSpPr>
          <p:nvPr>
            <p:ph type="sldNum" sz="quarter" idx="12"/>
          </p:nvPr>
        </p:nvSpPr>
        <p:spPr/>
        <p:txBody>
          <a:bodyPr/>
          <a:lstStyle/>
          <a:p>
            <a:fld id="{B2C27B00-F19D-4A6D-889F-A6ACC913AB3E}" type="slidenum">
              <a:rPr lang="en-US" smtClean="0"/>
              <a:pPr/>
              <a:t>73</a:t>
            </a:fld>
            <a:endParaRPr lang="en-US"/>
          </a:p>
        </p:txBody>
      </p:sp>
    </p:spTree>
    <p:extLst>
      <p:ext uri="{BB962C8B-B14F-4D97-AF65-F5344CB8AC3E}">
        <p14:creationId xmlns:p14="http://schemas.microsoft.com/office/powerpoint/2010/main" val="20074338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EF7A2-BA9C-4224-BDFF-F7230F179A00}"/>
              </a:ext>
            </a:extLst>
          </p:cNvPr>
          <p:cNvSpPr>
            <a:spLocks noGrp="1"/>
          </p:cNvSpPr>
          <p:nvPr>
            <p:ph type="title"/>
          </p:nvPr>
        </p:nvSpPr>
        <p:spPr/>
        <p:txBody>
          <a:bodyPr>
            <a:noAutofit/>
          </a:bodyPr>
          <a:lstStyle/>
          <a:p>
            <a:r>
              <a:rPr lang="en-US" sz="3600" b="1" dirty="0">
                <a:solidFill>
                  <a:prstClr val="black"/>
                </a:solidFill>
                <a:latin typeface="Times New Roman" panose="02020603050405020304" pitchFamily="18" charset="0"/>
                <a:cs typeface="Times New Roman" panose="02020603050405020304" pitchFamily="18" charset="0"/>
              </a:rPr>
              <a:t>PERSONALITY TRAITS ALL ENTREPRENEURS MUST HAVE cont.</a:t>
            </a:r>
            <a:endParaRPr lang="en-US" sz="3600" dirty="0"/>
          </a:p>
        </p:txBody>
      </p:sp>
      <p:sp>
        <p:nvSpPr>
          <p:cNvPr id="3" name="Content Placeholder 2">
            <a:extLst>
              <a:ext uri="{FF2B5EF4-FFF2-40B4-BE49-F238E27FC236}">
                <a16:creationId xmlns:a16="http://schemas.microsoft.com/office/drawing/2014/main" id="{94819136-6678-4D21-BE46-9E978F867921}"/>
              </a:ext>
            </a:extLst>
          </p:cNvPr>
          <p:cNvSpPr>
            <a:spLocks noGrp="1"/>
          </p:cNvSpPr>
          <p:nvPr>
            <p:ph idx="1"/>
          </p:nvPr>
        </p:nvSpPr>
        <p:spPr>
          <a:xfrm>
            <a:off x="457200" y="1981200"/>
            <a:ext cx="11201400" cy="4876800"/>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3. The ability to adapt to changing circumstances</a:t>
            </a:r>
          </a:p>
          <a:p>
            <a:pPr lvl="1"/>
            <a:r>
              <a:rPr lang="en-US" sz="3600" dirty="0">
                <a:latin typeface="Times New Roman" panose="02020603050405020304" pitchFamily="18" charset="0"/>
                <a:ea typeface="Calibri" panose="020F0502020204030204" pitchFamily="34" charset="0"/>
                <a:cs typeface="Times New Roman" panose="02020603050405020304" pitchFamily="18" charset="0"/>
              </a:rPr>
              <a:t>Rather than resisting or resenting change, entrepreneurs have the ability to easily adapt to changing circumstances and conditions. </a:t>
            </a:r>
          </a:p>
          <a:p>
            <a:pPr lvl="1"/>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lvl="1"/>
            <a:r>
              <a:rPr lang="en-US" sz="3600" dirty="0">
                <a:latin typeface="Times New Roman" panose="02020603050405020304" pitchFamily="18" charset="0"/>
                <a:ea typeface="Calibri" panose="020F0502020204030204" pitchFamily="34" charset="0"/>
                <a:cs typeface="Times New Roman" panose="02020603050405020304" pitchFamily="18" charset="0"/>
              </a:rPr>
              <a:t>In fact, many entrepreneurs thrive on change. On the negative side, some are so thrilled by change that they will force it, even when things are going perfectly.</a:t>
            </a:r>
            <a:br>
              <a:rPr lang="en-US" sz="3600" dirty="0">
                <a:latin typeface="Times New Roman" panose="02020603050405020304" pitchFamily="18" charset="0"/>
                <a:ea typeface="Calibri" panose="020F0502020204030204" pitchFamily="34"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FEE1EE79-351F-4E8C-AE5F-A60B0B9790E0}"/>
              </a:ext>
            </a:extLst>
          </p:cNvPr>
          <p:cNvSpPr>
            <a:spLocks noGrp="1"/>
          </p:cNvSpPr>
          <p:nvPr>
            <p:ph type="sldNum" sz="quarter" idx="12"/>
          </p:nvPr>
        </p:nvSpPr>
        <p:spPr/>
        <p:txBody>
          <a:bodyPr/>
          <a:lstStyle/>
          <a:p>
            <a:fld id="{B2C27B00-F19D-4A6D-889F-A6ACC913AB3E}" type="slidenum">
              <a:rPr lang="en-US" smtClean="0"/>
              <a:pPr/>
              <a:t>74</a:t>
            </a:fld>
            <a:endParaRPr lang="en-US"/>
          </a:p>
        </p:txBody>
      </p:sp>
    </p:spTree>
    <p:extLst>
      <p:ext uri="{BB962C8B-B14F-4D97-AF65-F5344CB8AC3E}">
        <p14:creationId xmlns:p14="http://schemas.microsoft.com/office/powerpoint/2010/main" val="18926962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2E949-8024-42AE-A16F-5FF138ECFF8B}"/>
              </a:ext>
            </a:extLst>
          </p:cNvPr>
          <p:cNvSpPr>
            <a:spLocks noGrp="1"/>
          </p:cNvSpPr>
          <p:nvPr>
            <p:ph type="title"/>
          </p:nvPr>
        </p:nvSpPr>
        <p:spPr/>
        <p:txBody>
          <a:bodyPr>
            <a:normAutofit fontScale="90000"/>
          </a:bodyPr>
          <a:lstStyle/>
          <a:p>
            <a:r>
              <a:rPr lang="en-US" sz="4000" b="1" dirty="0">
                <a:solidFill>
                  <a:prstClr val="black"/>
                </a:solidFill>
                <a:latin typeface="Times New Roman" panose="02020603050405020304" pitchFamily="18" charset="0"/>
                <a:cs typeface="Times New Roman" panose="02020603050405020304" pitchFamily="18" charset="0"/>
              </a:rPr>
              <a:t>PERSONALITY TRAITS ALL ENTREPRENEURS MUST HAVE cont.</a:t>
            </a:r>
            <a:endParaRPr lang="en-US" dirty="0"/>
          </a:p>
        </p:txBody>
      </p:sp>
      <p:sp>
        <p:nvSpPr>
          <p:cNvPr id="3" name="Content Placeholder 2">
            <a:extLst>
              <a:ext uri="{FF2B5EF4-FFF2-40B4-BE49-F238E27FC236}">
                <a16:creationId xmlns:a16="http://schemas.microsoft.com/office/drawing/2014/main" id="{265BCAEA-03DC-4098-A699-AFBD545D5910}"/>
              </a:ext>
            </a:extLst>
          </p:cNvPr>
          <p:cNvSpPr>
            <a:spLocks noGrp="1"/>
          </p:cNvSpPr>
          <p:nvPr>
            <p:ph idx="1"/>
          </p:nvPr>
        </p:nvSpPr>
        <p:spPr>
          <a:xfrm>
            <a:off x="457200" y="1600201"/>
            <a:ext cx="11125200" cy="5121275"/>
          </a:xfrm>
        </p:spPr>
        <p:txBody>
          <a:bodyPr/>
          <a:lstStyle/>
          <a:p>
            <a:pPr marL="0" lvl="0" indent="0">
              <a:buNone/>
            </a:pPr>
            <a:r>
              <a:rPr lang="en-US" sz="4000" b="1" dirty="0">
                <a:solidFill>
                  <a:prstClr val="black"/>
                </a:solidFill>
                <a:latin typeface="Times New Roman" panose="02020603050405020304" pitchFamily="18" charset="0"/>
                <a:cs typeface="Times New Roman" panose="02020603050405020304" pitchFamily="18" charset="0"/>
              </a:rPr>
              <a:t>4. An intense drive to succeed.</a:t>
            </a:r>
          </a:p>
          <a:p>
            <a:pPr lvl="1"/>
            <a:r>
              <a:rPr lang="en-US" sz="3200" dirty="0">
                <a:latin typeface="Times New Roman" panose="02020603050405020304" pitchFamily="18" charset="0"/>
                <a:ea typeface="Calibri" panose="020F0502020204030204" pitchFamily="34" charset="0"/>
                <a:cs typeface="Times New Roman" panose="02020603050405020304" pitchFamily="18" charset="0"/>
              </a:rPr>
              <a:t>A powerful drive to create success, wealth, legacy or fame is the primary motivator for most entrepreneurs. </a:t>
            </a:r>
          </a:p>
          <a:p>
            <a:pPr lvl="1"/>
            <a:r>
              <a:rPr lang="en-US" sz="3200" dirty="0">
                <a:latin typeface="Times New Roman" panose="02020603050405020304" pitchFamily="18" charset="0"/>
                <a:ea typeface="Calibri" panose="020F0502020204030204" pitchFamily="34" charset="0"/>
                <a:cs typeface="Times New Roman" panose="02020603050405020304" pitchFamily="18" charset="0"/>
              </a:rPr>
              <a:t>They are intensely passionate about what they do, almost to the point of fanaticism. </a:t>
            </a:r>
          </a:p>
          <a:p>
            <a:pPr lvl="1"/>
            <a:r>
              <a:rPr lang="en-US" sz="3200" dirty="0">
                <a:latin typeface="Times New Roman" panose="02020603050405020304" pitchFamily="18" charset="0"/>
                <a:ea typeface="Calibri" panose="020F0502020204030204" pitchFamily="34" charset="0"/>
                <a:cs typeface="Times New Roman" panose="02020603050405020304" pitchFamily="18" charset="0"/>
              </a:rPr>
              <a:t>Their goals are set high and when attained, are reset even higher. Money is not usually sought for its own sake, but as way of keeping score. </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3E0893E-ED5F-4F68-9224-6456E363DFDC}"/>
              </a:ext>
            </a:extLst>
          </p:cNvPr>
          <p:cNvSpPr>
            <a:spLocks noGrp="1"/>
          </p:cNvSpPr>
          <p:nvPr>
            <p:ph type="sldNum" sz="quarter" idx="12"/>
          </p:nvPr>
        </p:nvSpPr>
        <p:spPr/>
        <p:txBody>
          <a:bodyPr/>
          <a:lstStyle/>
          <a:p>
            <a:fld id="{B2C27B00-F19D-4A6D-889F-A6ACC913AB3E}" type="slidenum">
              <a:rPr lang="en-US" smtClean="0"/>
              <a:pPr/>
              <a:t>75</a:t>
            </a:fld>
            <a:endParaRPr lang="en-US"/>
          </a:p>
        </p:txBody>
      </p:sp>
    </p:spTree>
    <p:extLst>
      <p:ext uri="{BB962C8B-B14F-4D97-AF65-F5344CB8AC3E}">
        <p14:creationId xmlns:p14="http://schemas.microsoft.com/office/powerpoint/2010/main" val="18949891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3B390-91A5-4631-A436-3E9CC402A0EB}"/>
              </a:ext>
            </a:extLst>
          </p:cNvPr>
          <p:cNvSpPr>
            <a:spLocks noGrp="1"/>
          </p:cNvSpPr>
          <p:nvPr>
            <p:ph type="title"/>
          </p:nvPr>
        </p:nvSpPr>
        <p:spPr/>
        <p:txBody>
          <a:bodyPr>
            <a:noAutofit/>
          </a:bodyPr>
          <a:lstStyle/>
          <a:p>
            <a:r>
              <a:rPr lang="en-US" sz="3600" b="1" dirty="0">
                <a:solidFill>
                  <a:prstClr val="black"/>
                </a:solidFill>
                <a:latin typeface="Times New Roman" panose="02020603050405020304" pitchFamily="18" charset="0"/>
                <a:cs typeface="Times New Roman" panose="02020603050405020304" pitchFamily="18" charset="0"/>
              </a:rPr>
              <a:t>PERSONALITY TRAITS ALL ENTREPRENEURS MUST HAVE cont.</a:t>
            </a:r>
            <a:endParaRPr lang="en-US" sz="3600" dirty="0"/>
          </a:p>
        </p:txBody>
      </p:sp>
      <p:sp>
        <p:nvSpPr>
          <p:cNvPr id="3" name="Content Placeholder 2">
            <a:extLst>
              <a:ext uri="{FF2B5EF4-FFF2-40B4-BE49-F238E27FC236}">
                <a16:creationId xmlns:a16="http://schemas.microsoft.com/office/drawing/2014/main" id="{6F732A43-0138-49DC-8A86-8E5FDCD92260}"/>
              </a:ext>
            </a:extLst>
          </p:cNvPr>
          <p:cNvSpPr>
            <a:spLocks noGrp="1"/>
          </p:cNvSpPr>
          <p:nvPr>
            <p:ph idx="1"/>
          </p:nvPr>
        </p:nvSpPr>
        <p:spPr>
          <a:xfrm>
            <a:off x="457200" y="1600201"/>
            <a:ext cx="11125200" cy="5121275"/>
          </a:xfrm>
        </p:spPr>
        <p:txBody>
          <a:bodyPr/>
          <a:lstStyle/>
          <a:p>
            <a:pPr marL="0" indent="0">
              <a:buNone/>
            </a:pPr>
            <a:r>
              <a:rPr lang="en-US" b="1" dirty="0">
                <a:latin typeface="Times New Roman" panose="02020603050405020304" pitchFamily="18" charset="0"/>
                <a:cs typeface="Times New Roman" panose="02020603050405020304" pitchFamily="18" charset="0"/>
              </a:rPr>
              <a:t>5. Energy</a:t>
            </a:r>
          </a:p>
          <a:p>
            <a:pPr lvl="1" algn="just"/>
            <a:r>
              <a:rPr lang="en-US" sz="3600" dirty="0">
                <a:latin typeface="Times New Roman" panose="02020603050405020304" pitchFamily="18" charset="0"/>
                <a:ea typeface="Calibri" panose="020F0502020204030204" pitchFamily="34" charset="0"/>
                <a:cs typeface="Times New Roman" panose="02020603050405020304" pitchFamily="18" charset="0"/>
              </a:rPr>
              <a:t>Entrepreneurs are energetic. They put in more work hours than most people. They also often play hard and competitively. </a:t>
            </a:r>
          </a:p>
          <a:p>
            <a:pPr lvl="1" algn="just"/>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lvl="1" algn="just"/>
            <a:r>
              <a:rPr lang="en-US" sz="3600" dirty="0">
                <a:latin typeface="Times New Roman" panose="02020603050405020304" pitchFamily="18" charset="0"/>
                <a:ea typeface="Calibri" panose="020F0502020204030204" pitchFamily="34" charset="0"/>
                <a:cs typeface="Times New Roman" panose="02020603050405020304" pitchFamily="18" charset="0"/>
              </a:rPr>
              <a:t>They are usually too busy working or playing to be spectators. This high personal energy level translates as constant enthusiasm and personal charisma.</a:t>
            </a:r>
            <a:endParaRPr lang="en-US"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0F1E46E-B3B2-4385-81F8-44563F137EFB}"/>
              </a:ext>
            </a:extLst>
          </p:cNvPr>
          <p:cNvSpPr>
            <a:spLocks noGrp="1"/>
          </p:cNvSpPr>
          <p:nvPr>
            <p:ph type="sldNum" sz="quarter" idx="12"/>
          </p:nvPr>
        </p:nvSpPr>
        <p:spPr/>
        <p:txBody>
          <a:bodyPr/>
          <a:lstStyle/>
          <a:p>
            <a:fld id="{B2C27B00-F19D-4A6D-889F-A6ACC913AB3E}" type="slidenum">
              <a:rPr lang="en-US" smtClean="0"/>
              <a:pPr/>
              <a:t>76</a:t>
            </a:fld>
            <a:endParaRPr lang="en-US"/>
          </a:p>
        </p:txBody>
      </p:sp>
    </p:spTree>
    <p:extLst>
      <p:ext uri="{BB962C8B-B14F-4D97-AF65-F5344CB8AC3E}">
        <p14:creationId xmlns:p14="http://schemas.microsoft.com/office/powerpoint/2010/main" val="15958118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Times New Roman" panose="02020603050405020304" pitchFamily="18" charset="0"/>
                <a:cs typeface="Times New Roman" panose="02020603050405020304" pitchFamily="18" charset="0"/>
              </a:rPr>
              <a:t>PERSONALITY TRAITS ALL ENTREPRENEURS MUST HAVE cont.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905000"/>
            <a:ext cx="10972800" cy="4816476"/>
          </a:xfrm>
        </p:spPr>
        <p:txBody>
          <a:bodyPr>
            <a:normAutofit fontScale="92500" lnSpcReduction="20000"/>
          </a:bodyPr>
          <a:lstStyle/>
          <a:p>
            <a:pPr marL="0" indent="0">
              <a:buNone/>
            </a:pPr>
            <a:r>
              <a:rPr lang="en-US" sz="4000" b="1" dirty="0">
                <a:latin typeface="Times New Roman" panose="02020603050405020304" pitchFamily="18" charset="0"/>
                <a:cs typeface="Times New Roman" panose="02020603050405020304" pitchFamily="18" charset="0"/>
              </a:rPr>
              <a:t>6. A sense of personal destiny</a:t>
            </a:r>
          </a:p>
          <a:p>
            <a:pPr lvl="1"/>
            <a:r>
              <a:rPr lang="en-US" sz="3600" dirty="0">
                <a:latin typeface="Times New Roman" panose="02020603050405020304" pitchFamily="18" charset="0"/>
                <a:cs typeface="Times New Roman" panose="02020603050405020304" pitchFamily="18" charset="0"/>
              </a:rPr>
              <a:t>Most entrepreneurs have more than just a strong desire to mold their personal destiny; they have a strong belief in their ability to create their own destiny by their own choices and actions.</a:t>
            </a:r>
          </a:p>
          <a:p>
            <a:pPr marL="457200" lvl="1" indent="0">
              <a:buNone/>
            </a:pPr>
            <a:r>
              <a:rPr lang="en-US" sz="3600" dirty="0">
                <a:latin typeface="Times New Roman" panose="02020603050405020304" pitchFamily="18" charset="0"/>
                <a:cs typeface="Times New Roman" panose="02020603050405020304" pitchFamily="18" charset="0"/>
              </a:rPr>
              <a:t> </a:t>
            </a:r>
          </a:p>
          <a:p>
            <a:pPr lvl="1"/>
            <a:r>
              <a:rPr lang="en-US" sz="3600" dirty="0">
                <a:latin typeface="Times New Roman" panose="02020603050405020304" pitchFamily="18" charset="0"/>
                <a:cs typeface="Times New Roman" panose="02020603050405020304" pitchFamily="18" charset="0"/>
              </a:rPr>
              <a:t>If they are among the few who believe in a set fate or predetermined destiny, they believe that they are fated or destined to be successful.</a:t>
            </a:r>
            <a:br>
              <a:rPr lang="en-US" dirty="0"/>
            </a:br>
            <a:endParaRPr lang="en-US" dirty="0"/>
          </a:p>
          <a:p>
            <a:pPr marL="0" indent="0">
              <a:buNone/>
            </a:pPr>
            <a:endParaRPr lang="en-US" sz="4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A5EB38C-8927-4B18-BA84-6DC43D5C6E00}"/>
              </a:ext>
            </a:extLst>
          </p:cNvPr>
          <p:cNvSpPr>
            <a:spLocks noGrp="1"/>
          </p:cNvSpPr>
          <p:nvPr>
            <p:ph type="sldNum" sz="quarter" idx="12"/>
          </p:nvPr>
        </p:nvSpPr>
        <p:spPr/>
        <p:txBody>
          <a:bodyPr/>
          <a:lstStyle/>
          <a:p>
            <a:fld id="{B2C27B00-F19D-4A6D-889F-A6ACC913AB3E}" type="slidenum">
              <a:rPr lang="en-US" smtClean="0"/>
              <a:pPr/>
              <a:t>77</a:t>
            </a:fld>
            <a:endParaRPr lang="en-US"/>
          </a:p>
        </p:txBody>
      </p:sp>
    </p:spTree>
    <p:extLst>
      <p:ext uri="{BB962C8B-B14F-4D97-AF65-F5344CB8AC3E}">
        <p14:creationId xmlns:p14="http://schemas.microsoft.com/office/powerpoint/2010/main" val="28425697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6F056-A5E5-457C-B3E5-D9BA220912B4}"/>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PERSONALITY TRAITS ALL ENTREPRENEURS MUST HAVE cont.</a:t>
            </a:r>
            <a:endParaRPr lang="en-US" dirty="0"/>
          </a:p>
        </p:txBody>
      </p:sp>
      <p:sp>
        <p:nvSpPr>
          <p:cNvPr id="3" name="Content Placeholder 2">
            <a:extLst>
              <a:ext uri="{FF2B5EF4-FFF2-40B4-BE49-F238E27FC236}">
                <a16:creationId xmlns:a16="http://schemas.microsoft.com/office/drawing/2014/main" id="{93AE090A-CEC7-424B-BD46-A31F1345ED37}"/>
              </a:ext>
            </a:extLst>
          </p:cNvPr>
          <p:cNvSpPr>
            <a:spLocks noGrp="1"/>
          </p:cNvSpPr>
          <p:nvPr>
            <p:ph idx="1"/>
          </p:nvPr>
        </p:nvSpPr>
        <p:spPr>
          <a:xfrm>
            <a:off x="609600" y="1981200"/>
            <a:ext cx="10972800" cy="4144964"/>
          </a:xfrm>
        </p:spPr>
        <p:txBody>
          <a:bodyPr>
            <a:normAutofit fontScale="92500"/>
          </a:bodyPr>
          <a:lstStyle/>
          <a:p>
            <a:pPr marL="0" indent="0">
              <a:buNone/>
            </a:pPr>
            <a:r>
              <a:rPr lang="en-US" b="1" dirty="0">
                <a:latin typeface="Times New Roman" panose="02020603050405020304" pitchFamily="18" charset="0"/>
                <a:cs typeface="Times New Roman" panose="02020603050405020304" pitchFamily="18" charset="0"/>
              </a:rPr>
              <a:t>7. A highly developed intuition.</a:t>
            </a:r>
          </a:p>
          <a:p>
            <a:pPr lvl="1" algn="just"/>
            <a:r>
              <a:rPr lang="en-US" sz="3600" dirty="0">
                <a:latin typeface="Times New Roman" panose="02020603050405020304" pitchFamily="18" charset="0"/>
                <a:cs typeface="Times New Roman" panose="02020603050405020304" pitchFamily="18" charset="0"/>
              </a:rPr>
              <a:t>Most entrepreneurs rely more on gut feelings to make decisions than they do on conscious analysis of a situation. </a:t>
            </a:r>
          </a:p>
          <a:p>
            <a:pPr lvl="1" algn="just"/>
            <a:endParaRPr lang="en-US" sz="3600" dirty="0">
              <a:latin typeface="Times New Roman" panose="02020603050405020304" pitchFamily="18" charset="0"/>
              <a:cs typeface="Times New Roman" panose="02020603050405020304" pitchFamily="18" charset="0"/>
            </a:endParaRPr>
          </a:p>
          <a:p>
            <a:pPr lvl="1" algn="just"/>
            <a:r>
              <a:rPr lang="en-US" sz="3600" dirty="0">
                <a:latin typeface="Times New Roman" panose="02020603050405020304" pitchFamily="18" charset="0"/>
                <a:cs typeface="Times New Roman" panose="02020603050405020304" pitchFamily="18" charset="0"/>
              </a:rPr>
              <a:t>Even though they may be highly analytical and like to accumulate lots of data, their actual decisions are usually based on what feels right. </a:t>
            </a:r>
          </a:p>
          <a:p>
            <a:pPr marL="0" indent="0">
              <a:buNone/>
            </a:pPr>
            <a:endParaRPr lang="en-US" dirty="0"/>
          </a:p>
        </p:txBody>
      </p:sp>
      <p:sp>
        <p:nvSpPr>
          <p:cNvPr id="4" name="Slide Number Placeholder 3">
            <a:extLst>
              <a:ext uri="{FF2B5EF4-FFF2-40B4-BE49-F238E27FC236}">
                <a16:creationId xmlns:a16="http://schemas.microsoft.com/office/drawing/2014/main" id="{979ECCBC-1DC8-46A1-B926-BD9A215345E5}"/>
              </a:ext>
            </a:extLst>
          </p:cNvPr>
          <p:cNvSpPr>
            <a:spLocks noGrp="1"/>
          </p:cNvSpPr>
          <p:nvPr>
            <p:ph type="sldNum" sz="quarter" idx="12"/>
          </p:nvPr>
        </p:nvSpPr>
        <p:spPr/>
        <p:txBody>
          <a:bodyPr/>
          <a:lstStyle/>
          <a:p>
            <a:fld id="{B2C27B00-F19D-4A6D-889F-A6ACC913AB3E}" type="slidenum">
              <a:rPr lang="en-US" smtClean="0"/>
              <a:pPr/>
              <a:t>78</a:t>
            </a:fld>
            <a:endParaRPr lang="en-US"/>
          </a:p>
        </p:txBody>
      </p:sp>
    </p:spTree>
    <p:extLst>
      <p:ext uri="{BB962C8B-B14F-4D97-AF65-F5344CB8AC3E}">
        <p14:creationId xmlns:p14="http://schemas.microsoft.com/office/powerpoint/2010/main" val="17140093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C6E55-8A90-4677-9426-2A99682BBAA2}"/>
              </a:ext>
            </a:extLst>
          </p:cNvPr>
          <p:cNvSpPr>
            <a:spLocks noGrp="1"/>
          </p:cNvSpPr>
          <p:nvPr>
            <p:ph type="title"/>
          </p:nvPr>
        </p:nvSpPr>
        <p:spPr/>
        <p:txBody>
          <a:bodyPr>
            <a:noAutofit/>
          </a:bodyPr>
          <a:lstStyle/>
          <a:p>
            <a:r>
              <a:rPr lang="en-US" sz="3200" b="1" dirty="0">
                <a:latin typeface="Times New Roman" panose="02020603050405020304" pitchFamily="18" charset="0"/>
                <a:cs typeface="Times New Roman" panose="02020603050405020304" pitchFamily="18" charset="0"/>
              </a:rPr>
              <a:t>PERSONALITY TRAITS ALL ENTREPRENEURS MUST HAVE cont.</a:t>
            </a:r>
            <a:endParaRPr lang="en-US" sz="3200" dirty="0"/>
          </a:p>
        </p:txBody>
      </p:sp>
      <p:sp>
        <p:nvSpPr>
          <p:cNvPr id="3" name="Content Placeholder 2">
            <a:extLst>
              <a:ext uri="{FF2B5EF4-FFF2-40B4-BE49-F238E27FC236}">
                <a16:creationId xmlns:a16="http://schemas.microsoft.com/office/drawing/2014/main" id="{257F1172-BB68-455A-9DAA-685285805A1C}"/>
              </a:ext>
            </a:extLst>
          </p:cNvPr>
          <p:cNvSpPr>
            <a:spLocks noGrp="1"/>
          </p:cNvSpPr>
          <p:nvPr>
            <p:ph idx="1"/>
          </p:nvPr>
        </p:nvSpPr>
        <p:spPr>
          <a:xfrm>
            <a:off x="381000" y="1417639"/>
            <a:ext cx="11506200" cy="5135562"/>
          </a:xfrm>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8. Opportunity seeking.</a:t>
            </a:r>
          </a:p>
          <a:p>
            <a:pPr algn="just"/>
            <a:r>
              <a:rPr lang="en-US" dirty="0"/>
              <a:t>The true entrepreneur is always on the lookout for yet another new opportunity. It is often just a matter of perspective. </a:t>
            </a:r>
          </a:p>
          <a:p>
            <a:pPr algn="just"/>
            <a:r>
              <a:rPr lang="en-US" dirty="0"/>
              <a:t>There is the famous story (usually attributed to Joseph Bata) about the shoe company who sends an employee to a country in Africa to ascertain if there is a market for their shoes. The representative reports back, “There is no shoe market here. These people don’t even wear shoes.” </a:t>
            </a:r>
          </a:p>
          <a:p>
            <a:pPr algn="just"/>
            <a:r>
              <a:rPr lang="en-US" dirty="0"/>
              <a:t>The boss, on hearing this news, exclaims, “This is wonderful. No one has any shoes yet. What a huge opportunity!”</a:t>
            </a:r>
          </a:p>
        </p:txBody>
      </p:sp>
      <p:sp>
        <p:nvSpPr>
          <p:cNvPr id="4" name="Slide Number Placeholder 3">
            <a:extLst>
              <a:ext uri="{FF2B5EF4-FFF2-40B4-BE49-F238E27FC236}">
                <a16:creationId xmlns:a16="http://schemas.microsoft.com/office/drawing/2014/main" id="{DB01506D-8ACA-4ECE-A7E6-6B33A3F3B825}"/>
              </a:ext>
            </a:extLst>
          </p:cNvPr>
          <p:cNvSpPr>
            <a:spLocks noGrp="1"/>
          </p:cNvSpPr>
          <p:nvPr>
            <p:ph type="sldNum" sz="quarter" idx="12"/>
          </p:nvPr>
        </p:nvSpPr>
        <p:spPr/>
        <p:txBody>
          <a:bodyPr/>
          <a:lstStyle/>
          <a:p>
            <a:fld id="{B2C27B00-F19D-4A6D-889F-A6ACC913AB3E}" type="slidenum">
              <a:rPr lang="en-US" smtClean="0"/>
              <a:pPr/>
              <a:t>79</a:t>
            </a:fld>
            <a:endParaRPr lang="en-US"/>
          </a:p>
        </p:txBody>
      </p:sp>
    </p:spTree>
    <p:extLst>
      <p:ext uri="{BB962C8B-B14F-4D97-AF65-F5344CB8AC3E}">
        <p14:creationId xmlns:p14="http://schemas.microsoft.com/office/powerpoint/2010/main" val="2623805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981200" y="274638"/>
            <a:ext cx="8229600" cy="639762"/>
          </a:xfrm>
        </p:spPr>
        <p:txBody>
          <a:bodyPr>
            <a:normAutofit fontScale="90000"/>
          </a:bodyPr>
          <a:lstStyle/>
          <a:p>
            <a:pPr eaLnBrk="1" hangingPunct="1"/>
            <a:r>
              <a:rPr lang="en-US" altLang="en-US" b="1" dirty="0">
                <a:latin typeface="Times New Roman" panose="02020603050405020304" pitchFamily="18" charset="0"/>
                <a:cs typeface="Times New Roman" panose="02020603050405020304" pitchFamily="18" charset="0"/>
              </a:rPr>
              <a:t>Course Topics Cont. </a:t>
            </a:r>
            <a:endParaRPr lang="en-GB" altLang="en-US" dirty="0"/>
          </a:p>
        </p:txBody>
      </p:sp>
      <p:sp>
        <p:nvSpPr>
          <p:cNvPr id="9219" name="Content Placeholder 2"/>
          <p:cNvSpPr>
            <a:spLocks noGrp="1"/>
          </p:cNvSpPr>
          <p:nvPr>
            <p:ph idx="1"/>
          </p:nvPr>
        </p:nvSpPr>
        <p:spPr>
          <a:xfrm>
            <a:off x="914400" y="1143001"/>
            <a:ext cx="10668000" cy="4525963"/>
          </a:xfrm>
        </p:spPr>
        <p:txBody>
          <a:bodyPr>
            <a:normAutofit fontScale="92500" lnSpcReduction="10000"/>
          </a:bodyPr>
          <a:lstStyle/>
          <a:p>
            <a:pPr eaLnBrk="1" hangingPunct="1"/>
            <a:r>
              <a:rPr lang="en-US" altLang="en-US" b="1" dirty="0">
                <a:latin typeface="Times New Roman" panose="02020603050405020304" pitchFamily="18" charset="0"/>
                <a:cs typeface="Times New Roman" panose="02020603050405020304" pitchFamily="18" charset="0"/>
              </a:rPr>
              <a:t>Week 5                  </a:t>
            </a:r>
          </a:p>
          <a:p>
            <a:pPr lvl="1" eaLnBrk="1" hangingPunct="1"/>
            <a:r>
              <a:rPr lang="en-GB" altLang="en-US" sz="2600" dirty="0">
                <a:latin typeface="Times New Roman" panose="02020603050405020304" pitchFamily="18" charset="0"/>
                <a:cs typeface="Times New Roman" panose="02020603050405020304" pitchFamily="18" charset="0"/>
              </a:rPr>
              <a:t>THE ROLE OF SMALL AND MEDIUM ENTERPRISES IN ECONOMIC DEVELOPMENT</a:t>
            </a:r>
            <a:r>
              <a:rPr lang="en-US" altLang="en-US" sz="2600" dirty="0">
                <a:latin typeface="Times New Roman" panose="02020603050405020304" pitchFamily="18" charset="0"/>
                <a:cs typeface="Times New Roman" panose="02020603050405020304" pitchFamily="18" charset="0"/>
              </a:rPr>
              <a:t>                </a:t>
            </a:r>
          </a:p>
          <a:p>
            <a:pPr eaLnBrk="1" hangingPunct="1"/>
            <a:endParaRPr lang="en-US" altLang="en-US" sz="2400" b="1" dirty="0">
              <a:latin typeface="Times New Roman" panose="02020603050405020304" pitchFamily="18" charset="0"/>
              <a:cs typeface="Times New Roman" panose="02020603050405020304" pitchFamily="18" charset="0"/>
            </a:endParaRPr>
          </a:p>
          <a:p>
            <a:pPr eaLnBrk="1" hangingPunct="1"/>
            <a:r>
              <a:rPr lang="en-US" altLang="en-US" b="1" dirty="0">
                <a:latin typeface="Times New Roman" panose="02020603050405020304" pitchFamily="18" charset="0"/>
                <a:cs typeface="Times New Roman" panose="02020603050405020304" pitchFamily="18" charset="0"/>
              </a:rPr>
              <a:t>Week 6 </a:t>
            </a:r>
          </a:p>
          <a:p>
            <a:pPr lvl="1" eaLnBrk="1" hangingPunct="1"/>
            <a:r>
              <a:rPr lang="en-GB" altLang="en-US" sz="2600" dirty="0">
                <a:latin typeface="Times New Roman" panose="02020603050405020304" pitchFamily="18" charset="0"/>
                <a:cs typeface="Times New Roman" panose="02020603050405020304" pitchFamily="18" charset="0"/>
              </a:rPr>
              <a:t>STARTING A BUSINESS VENTURE</a:t>
            </a:r>
          </a:p>
          <a:p>
            <a:pPr lvl="1" eaLnBrk="1" hangingPunct="1"/>
            <a:r>
              <a:rPr lang="en-GB" altLang="en-US" sz="2600" dirty="0">
                <a:latin typeface="Times New Roman" panose="02020603050405020304" pitchFamily="18" charset="0"/>
                <a:cs typeface="Times New Roman" panose="02020603050405020304" pitchFamily="18" charset="0"/>
              </a:rPr>
              <a:t>FORMS OF BUSINESS OWNERSHIP</a:t>
            </a:r>
          </a:p>
          <a:p>
            <a:pPr eaLnBrk="1" hangingPunct="1"/>
            <a:endParaRPr lang="en-US" altLang="en-US" b="1" dirty="0">
              <a:latin typeface="Times New Roman" panose="02020603050405020304" pitchFamily="18" charset="0"/>
              <a:cs typeface="Times New Roman" panose="02020603050405020304" pitchFamily="18" charset="0"/>
            </a:endParaRPr>
          </a:p>
          <a:p>
            <a:pPr eaLnBrk="1" hangingPunct="1"/>
            <a:r>
              <a:rPr lang="en-US" altLang="en-US" b="1" dirty="0">
                <a:latin typeface="Times New Roman" panose="02020603050405020304" pitchFamily="18" charset="0"/>
                <a:cs typeface="Times New Roman" panose="02020603050405020304" pitchFamily="18" charset="0"/>
              </a:rPr>
              <a:t>Week 7</a:t>
            </a:r>
          </a:p>
          <a:p>
            <a:pPr lvl="1" eaLnBrk="1" hangingPunct="1"/>
            <a:r>
              <a:rPr lang="en-GB" altLang="en-US" sz="2600" dirty="0">
                <a:latin typeface="Times New Roman" panose="02020603050405020304" pitchFamily="18" charset="0"/>
                <a:cs typeface="Times New Roman" panose="02020603050405020304" pitchFamily="18" charset="0"/>
              </a:rPr>
              <a:t>RECOGNIZING BUSINESS OPPORTUNITIES AND GENERATING IDEAS</a:t>
            </a:r>
            <a:endParaRPr lang="en-US" altLang="en-US" sz="2600" dirty="0">
              <a:latin typeface="Times New Roman" panose="02020603050405020304" pitchFamily="18" charset="0"/>
              <a:cs typeface="Times New Roman" panose="02020603050405020304" pitchFamily="18" charset="0"/>
            </a:endParaRPr>
          </a:p>
          <a:p>
            <a:pPr lvl="1" eaLnBrk="1" hangingPunct="1"/>
            <a:endParaRPr lang="en-US" altLang="en-US" sz="2000" dirty="0">
              <a:latin typeface="Times New Roman" panose="02020603050405020304" pitchFamily="18" charset="0"/>
              <a:cs typeface="Times New Roman" panose="02020603050405020304" pitchFamily="18" charset="0"/>
            </a:endParaRPr>
          </a:p>
          <a:p>
            <a:pPr eaLnBrk="1" hangingPunct="1"/>
            <a:endParaRPr lang="en-GB" altLang="en-US" sz="2400" dirty="0">
              <a:latin typeface="Times New Roman" panose="02020603050405020304" pitchFamily="18" charset="0"/>
              <a:cs typeface="Times New Roman" panose="02020603050405020304" pitchFamily="18" charset="0"/>
            </a:endParaRPr>
          </a:p>
        </p:txBody>
      </p:sp>
      <p:sp>
        <p:nvSpPr>
          <p:cNvPr id="9220"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40C5A20-D67A-48DA-8EAA-5570D3B7D440}" type="slidenum">
              <a:rPr lang="en-US" altLang="en-US" sz="1200">
                <a:solidFill>
                  <a:srgbClr val="898989"/>
                </a:solidFill>
              </a:rPr>
              <a:pPr>
                <a:spcBef>
                  <a:spcPct val="0"/>
                </a:spcBef>
                <a:buFontTx/>
                <a:buNone/>
              </a:pPr>
              <a:t>8</a:t>
            </a:fld>
            <a:endParaRPr lang="en-US" altLang="en-US" sz="1200" dirty="0">
              <a:solidFill>
                <a:srgbClr val="898989"/>
              </a:solidFill>
            </a:endParaRPr>
          </a:p>
        </p:txBody>
      </p:sp>
    </p:spTree>
    <p:extLst>
      <p:ext uri="{BB962C8B-B14F-4D97-AF65-F5344CB8AC3E}">
        <p14:creationId xmlns:p14="http://schemas.microsoft.com/office/powerpoint/2010/main" val="27898419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55E7B-869D-40E4-BADD-64B08238ABCC}"/>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PERSONALITY TRAITS ALL ENTREPRENEURS MUST HAVE cont.</a:t>
            </a:r>
            <a:endParaRPr lang="en-US" dirty="0"/>
          </a:p>
        </p:txBody>
      </p:sp>
      <p:sp>
        <p:nvSpPr>
          <p:cNvPr id="3" name="Content Placeholder 2">
            <a:extLst>
              <a:ext uri="{FF2B5EF4-FFF2-40B4-BE49-F238E27FC236}">
                <a16:creationId xmlns:a16="http://schemas.microsoft.com/office/drawing/2014/main" id="{CF658D5C-261D-4FC8-974A-D53A48064CA3}"/>
              </a:ext>
            </a:extLst>
          </p:cNvPr>
          <p:cNvSpPr>
            <a:spLocks noGrp="1"/>
          </p:cNvSpPr>
          <p:nvPr>
            <p:ph idx="1"/>
          </p:nvPr>
        </p:nvSpPr>
        <p:spPr>
          <a:xfrm>
            <a:off x="609600" y="1905000"/>
            <a:ext cx="10972800" cy="4648200"/>
          </a:xfrm>
        </p:spPr>
        <p:txBody>
          <a:bodyPr>
            <a:normAutofit fontScale="92500"/>
          </a:bodyPr>
          <a:lstStyle/>
          <a:p>
            <a:pPr marL="0" indent="0">
              <a:buNone/>
            </a:pPr>
            <a:r>
              <a:rPr lang="en-US" b="1" dirty="0">
                <a:latin typeface="Times New Roman" panose="02020603050405020304" pitchFamily="18" charset="0"/>
                <a:cs typeface="Times New Roman" panose="02020603050405020304" pitchFamily="18" charset="0"/>
              </a:rPr>
              <a:t>9. Perseverance and determination</a:t>
            </a:r>
          </a:p>
          <a:p>
            <a:pPr lvl="1"/>
            <a:r>
              <a:rPr lang="en-US" sz="3600" dirty="0">
                <a:latin typeface="Times New Roman" panose="02020603050405020304" pitchFamily="18" charset="0"/>
                <a:cs typeface="Times New Roman" panose="02020603050405020304" pitchFamily="18" charset="0"/>
              </a:rPr>
              <a:t>The obstacles that cause many people to quit are minor setbacks for the true entrepreneur. </a:t>
            </a:r>
            <a:r>
              <a:rPr lang="en-US" sz="3600" b="1" i="1" dirty="0">
                <a:latin typeface="Times New Roman" panose="02020603050405020304" pitchFamily="18" charset="0"/>
                <a:cs typeface="Times New Roman" panose="02020603050405020304" pitchFamily="18" charset="0"/>
              </a:rPr>
              <a:t>Winners persist. Losers desist. </a:t>
            </a:r>
          </a:p>
          <a:p>
            <a:pPr lvl="1"/>
            <a:endParaRPr lang="en-US" sz="3600" dirty="0">
              <a:latin typeface="Times New Roman" panose="02020603050405020304" pitchFamily="18" charset="0"/>
              <a:cs typeface="Times New Roman" panose="02020603050405020304" pitchFamily="18" charset="0"/>
            </a:endParaRPr>
          </a:p>
          <a:p>
            <a:pPr lvl="1"/>
            <a:r>
              <a:rPr lang="en-US" sz="3600" dirty="0">
                <a:latin typeface="Times New Roman" panose="02020603050405020304" pitchFamily="18" charset="0"/>
                <a:cs typeface="Times New Roman" panose="02020603050405020304" pitchFamily="18" charset="0"/>
              </a:rPr>
              <a:t>It is often that simple personality difference that separates the happy successful person from the frustrated failure.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AA23AD7-CA59-4FE3-A871-8C6248258C7D}"/>
              </a:ext>
            </a:extLst>
          </p:cNvPr>
          <p:cNvSpPr>
            <a:spLocks noGrp="1"/>
          </p:cNvSpPr>
          <p:nvPr>
            <p:ph type="sldNum" sz="quarter" idx="12"/>
          </p:nvPr>
        </p:nvSpPr>
        <p:spPr/>
        <p:txBody>
          <a:bodyPr/>
          <a:lstStyle/>
          <a:p>
            <a:fld id="{B2C27B00-F19D-4A6D-889F-A6ACC913AB3E}" type="slidenum">
              <a:rPr lang="en-US" smtClean="0"/>
              <a:pPr/>
              <a:t>80</a:t>
            </a:fld>
            <a:endParaRPr lang="en-US"/>
          </a:p>
        </p:txBody>
      </p:sp>
    </p:spTree>
    <p:extLst>
      <p:ext uri="{BB962C8B-B14F-4D97-AF65-F5344CB8AC3E}">
        <p14:creationId xmlns:p14="http://schemas.microsoft.com/office/powerpoint/2010/main" val="19220968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53A9-537D-4C9D-9495-60DE678C03B0}"/>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PERSONALITY TRAITS ALL ENTREPRENEURS MUST HAVE cont.</a:t>
            </a:r>
            <a:endParaRPr lang="en-US" dirty="0"/>
          </a:p>
        </p:txBody>
      </p:sp>
      <p:sp>
        <p:nvSpPr>
          <p:cNvPr id="3" name="Content Placeholder 2">
            <a:extLst>
              <a:ext uri="{FF2B5EF4-FFF2-40B4-BE49-F238E27FC236}">
                <a16:creationId xmlns:a16="http://schemas.microsoft.com/office/drawing/2014/main" id="{0C412A6E-9516-4303-AC60-8852DBCEA1C7}"/>
              </a:ext>
            </a:extLst>
          </p:cNvPr>
          <p:cNvSpPr>
            <a:spLocks noGrp="1"/>
          </p:cNvSpPr>
          <p:nvPr>
            <p:ph idx="1"/>
          </p:nvPr>
        </p:nvSpPr>
        <p:spPr>
          <a:xfrm>
            <a:off x="457200" y="1752600"/>
            <a:ext cx="11277600" cy="4373564"/>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10. Problem solving.</a:t>
            </a:r>
          </a:p>
          <a:p>
            <a:pPr lvl="1"/>
            <a:r>
              <a:rPr lang="en-US" sz="3600" dirty="0">
                <a:latin typeface="Times New Roman" panose="02020603050405020304" pitchFamily="18" charset="0"/>
                <a:cs typeface="Times New Roman" panose="02020603050405020304" pitchFamily="18" charset="0"/>
              </a:rPr>
              <a:t>When others focus on existing problems, entrepreneurs focus on possible solutions. There is always a solution. There is always a problem. </a:t>
            </a:r>
          </a:p>
          <a:p>
            <a:pPr lvl="1"/>
            <a:endParaRPr lang="en-US" sz="3600" dirty="0">
              <a:latin typeface="Times New Roman" panose="02020603050405020304" pitchFamily="18" charset="0"/>
              <a:cs typeface="Times New Roman" panose="02020603050405020304" pitchFamily="18" charset="0"/>
            </a:endParaRPr>
          </a:p>
          <a:p>
            <a:pPr lvl="1"/>
            <a:r>
              <a:rPr lang="en-US" sz="3600" dirty="0">
                <a:latin typeface="Times New Roman" panose="02020603050405020304" pitchFamily="18" charset="0"/>
                <a:cs typeface="Times New Roman" panose="02020603050405020304" pitchFamily="18" charset="0"/>
              </a:rPr>
              <a:t>For most people, a problem is an impediment. For the entrepreneur, a problem is an opportunity to discover or create a better solution.</a:t>
            </a:r>
            <a:br>
              <a:rPr lang="en-US" dirty="0"/>
            </a:b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E1359F61-1728-4A85-AFB6-0C5AA279EEE0}"/>
              </a:ext>
            </a:extLst>
          </p:cNvPr>
          <p:cNvSpPr>
            <a:spLocks noGrp="1"/>
          </p:cNvSpPr>
          <p:nvPr>
            <p:ph type="sldNum" sz="quarter" idx="12"/>
          </p:nvPr>
        </p:nvSpPr>
        <p:spPr/>
        <p:txBody>
          <a:bodyPr/>
          <a:lstStyle/>
          <a:p>
            <a:fld id="{B2C27B00-F19D-4A6D-889F-A6ACC913AB3E}" type="slidenum">
              <a:rPr lang="en-US" smtClean="0"/>
              <a:pPr/>
              <a:t>81</a:t>
            </a:fld>
            <a:endParaRPr lang="en-US"/>
          </a:p>
        </p:txBody>
      </p:sp>
    </p:spTree>
    <p:extLst>
      <p:ext uri="{BB962C8B-B14F-4D97-AF65-F5344CB8AC3E}">
        <p14:creationId xmlns:p14="http://schemas.microsoft.com/office/powerpoint/2010/main" val="173424038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7B85E-0941-4CEB-9A4B-92E1C67A80C7}"/>
              </a:ext>
            </a:extLst>
          </p:cNvPr>
          <p:cNvSpPr>
            <a:spLocks noGrp="1"/>
          </p:cNvSpPr>
          <p:nvPr>
            <p:ph type="title"/>
          </p:nvPr>
        </p:nvSpPr>
        <p:spPr>
          <a:xfrm>
            <a:off x="609600" y="274638"/>
            <a:ext cx="10972800" cy="944562"/>
          </a:xfrm>
        </p:spPr>
        <p:txBody>
          <a:bodyPr>
            <a:normAutofit fontScale="90000"/>
          </a:bodyPr>
          <a:lstStyle/>
          <a:p>
            <a:r>
              <a:rPr lang="en-US" b="1" dirty="0">
                <a:latin typeface="Times New Roman" panose="02020603050405020304" pitchFamily="18" charset="0"/>
                <a:cs typeface="Times New Roman" panose="02020603050405020304" pitchFamily="18" charset="0"/>
              </a:rPr>
              <a:t>PERSONALITY TRAITS ALL ENTREPRENEURS MUST HAVE cont.</a:t>
            </a:r>
            <a:endParaRPr lang="en-US" dirty="0"/>
          </a:p>
        </p:txBody>
      </p:sp>
      <p:sp>
        <p:nvSpPr>
          <p:cNvPr id="3" name="Content Placeholder 2">
            <a:extLst>
              <a:ext uri="{FF2B5EF4-FFF2-40B4-BE49-F238E27FC236}">
                <a16:creationId xmlns:a16="http://schemas.microsoft.com/office/drawing/2014/main" id="{9BFA572C-791B-4106-B2A1-273E0F959D8B}"/>
              </a:ext>
            </a:extLst>
          </p:cNvPr>
          <p:cNvSpPr>
            <a:spLocks noGrp="1"/>
          </p:cNvSpPr>
          <p:nvPr>
            <p:ph idx="1"/>
          </p:nvPr>
        </p:nvSpPr>
        <p:spPr>
          <a:xfrm>
            <a:off x="457200" y="1600201"/>
            <a:ext cx="11353800" cy="5257799"/>
          </a:xfrm>
        </p:spPr>
        <p:txBody>
          <a:bodyPr/>
          <a:lstStyle/>
          <a:p>
            <a:pPr marL="0" indent="0">
              <a:buNone/>
            </a:pPr>
            <a:r>
              <a:rPr lang="en-US" b="1" dirty="0">
                <a:latin typeface="Times New Roman" panose="02020603050405020304" pitchFamily="18" charset="0"/>
                <a:cs typeface="Times New Roman" panose="02020603050405020304" pitchFamily="18" charset="0"/>
              </a:rPr>
              <a:t>11. A desire for personal growth.</a:t>
            </a:r>
          </a:p>
          <a:p>
            <a:pPr lvl="1"/>
            <a:r>
              <a:rPr lang="en-US" sz="3200" dirty="0">
                <a:latin typeface="Times New Roman" panose="02020603050405020304" pitchFamily="18" charset="0"/>
                <a:cs typeface="Times New Roman" panose="02020603050405020304" pitchFamily="18" charset="0"/>
              </a:rPr>
              <a:t>Entrepreneurs are learners and self-improvers. </a:t>
            </a:r>
          </a:p>
          <a:p>
            <a:pPr lvl="1"/>
            <a:r>
              <a:rPr lang="en-US" sz="3200" dirty="0">
                <a:latin typeface="Times New Roman" panose="02020603050405020304" pitchFamily="18" charset="0"/>
                <a:cs typeface="Times New Roman" panose="02020603050405020304" pitchFamily="18" charset="0"/>
              </a:rPr>
              <a:t>They are always on the lookout for ways to get the competitive edge, to become better at doing what they do, to develop new skill sets or understandings. </a:t>
            </a:r>
          </a:p>
          <a:p>
            <a:pPr lvl="1"/>
            <a:endParaRPr lang="en-US" sz="3200" dirty="0">
              <a:latin typeface="Times New Roman" panose="02020603050405020304" pitchFamily="18" charset="0"/>
              <a:cs typeface="Times New Roman" panose="02020603050405020304" pitchFamily="18" charset="0"/>
            </a:endParaRPr>
          </a:p>
          <a:p>
            <a:pPr lvl="1"/>
            <a:r>
              <a:rPr lang="en-US" sz="3200" dirty="0">
                <a:latin typeface="Times New Roman" panose="02020603050405020304" pitchFamily="18" charset="0"/>
                <a:cs typeface="Times New Roman" panose="02020603050405020304" pitchFamily="18" charset="0"/>
              </a:rPr>
              <a:t>They understand that what you have depends upon what you do and what you are able to do depends upon who you are. They work constantly to become more.</a:t>
            </a:r>
          </a:p>
        </p:txBody>
      </p:sp>
      <p:sp>
        <p:nvSpPr>
          <p:cNvPr id="4" name="Slide Number Placeholder 3">
            <a:extLst>
              <a:ext uri="{FF2B5EF4-FFF2-40B4-BE49-F238E27FC236}">
                <a16:creationId xmlns:a16="http://schemas.microsoft.com/office/drawing/2014/main" id="{1C6EF57B-6E52-4DFD-A7EE-DF53BD9BD50A}"/>
              </a:ext>
            </a:extLst>
          </p:cNvPr>
          <p:cNvSpPr>
            <a:spLocks noGrp="1"/>
          </p:cNvSpPr>
          <p:nvPr>
            <p:ph type="sldNum" sz="quarter" idx="12"/>
          </p:nvPr>
        </p:nvSpPr>
        <p:spPr/>
        <p:txBody>
          <a:bodyPr/>
          <a:lstStyle/>
          <a:p>
            <a:fld id="{B2C27B00-F19D-4A6D-889F-A6ACC913AB3E}" type="slidenum">
              <a:rPr lang="en-US" smtClean="0"/>
              <a:pPr/>
              <a:t>82</a:t>
            </a:fld>
            <a:endParaRPr lang="en-US"/>
          </a:p>
        </p:txBody>
      </p:sp>
    </p:spTree>
    <p:extLst>
      <p:ext uri="{BB962C8B-B14F-4D97-AF65-F5344CB8AC3E}">
        <p14:creationId xmlns:p14="http://schemas.microsoft.com/office/powerpoint/2010/main" val="27523518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28600"/>
            <a:ext cx="11201400" cy="1143000"/>
          </a:xfrm>
        </p:spPr>
        <p:txBody>
          <a:bodyPr>
            <a:noAutofit/>
          </a:bodyPr>
          <a:lstStyle/>
          <a:p>
            <a:r>
              <a:rPr lang="en-US" sz="3600" b="1" dirty="0">
                <a:latin typeface="Times New Roman" pitchFamily="18" charset="0"/>
                <a:cs typeface="Times New Roman" pitchFamily="18" charset="0"/>
              </a:rPr>
              <a:t>CHARACTERISTICS OF SUCCESSFUL ENTREPRENEURS</a:t>
            </a:r>
          </a:p>
        </p:txBody>
      </p:sp>
      <p:sp>
        <p:nvSpPr>
          <p:cNvPr id="3" name="Content Placeholder 2"/>
          <p:cNvSpPr>
            <a:spLocks noGrp="1"/>
          </p:cNvSpPr>
          <p:nvPr>
            <p:ph idx="1"/>
          </p:nvPr>
        </p:nvSpPr>
        <p:spPr>
          <a:xfrm>
            <a:off x="228600" y="1600200"/>
            <a:ext cx="11734800" cy="5029200"/>
          </a:xfrm>
        </p:spPr>
        <p:txBody>
          <a:bodyPr>
            <a:normAutofit/>
          </a:bodyPr>
          <a:lstStyle/>
          <a:p>
            <a:pPr>
              <a:buNone/>
            </a:pPr>
            <a:r>
              <a:rPr lang="en-US" sz="4000" b="1" dirty="0"/>
              <a:t>1. Have a Unique Perspective on Risk. </a:t>
            </a:r>
          </a:p>
          <a:p>
            <a:pPr lvl="1"/>
            <a:r>
              <a:rPr lang="en-US" sz="3600" dirty="0"/>
              <a:t>Successful entrepreneurs </a:t>
            </a:r>
            <a:r>
              <a:rPr lang="en-US" sz="3600" b="1" dirty="0"/>
              <a:t>don’t take no for an answer</a:t>
            </a:r>
            <a:r>
              <a:rPr lang="en-US" sz="3600" dirty="0"/>
              <a:t> and </a:t>
            </a:r>
            <a:r>
              <a:rPr lang="en-US" sz="3600" b="1" dirty="0"/>
              <a:t>they don’t fear failure</a:t>
            </a:r>
            <a:r>
              <a:rPr lang="en-US" sz="3600" dirty="0"/>
              <a:t>. </a:t>
            </a:r>
          </a:p>
          <a:p>
            <a:pPr lvl="1">
              <a:buNone/>
            </a:pPr>
            <a:endParaRPr lang="en-US" sz="3600" dirty="0"/>
          </a:p>
          <a:p>
            <a:pPr lvl="1"/>
            <a:r>
              <a:rPr lang="en-US" sz="3600" dirty="0"/>
              <a:t>They don’t view risk the same way ordinary people do, which allows these entrepreneurs the </a:t>
            </a:r>
            <a:r>
              <a:rPr lang="en-US" sz="3600" b="1" dirty="0"/>
              <a:t>psychological freedom to explore opportunities</a:t>
            </a:r>
            <a:r>
              <a:rPr lang="en-US" sz="3600" dirty="0"/>
              <a:t> that would scare most conventional business thinkers.</a:t>
            </a:r>
          </a:p>
        </p:txBody>
      </p:sp>
      <p:sp>
        <p:nvSpPr>
          <p:cNvPr id="4" name="Slide Number Placeholder 3">
            <a:extLst>
              <a:ext uri="{FF2B5EF4-FFF2-40B4-BE49-F238E27FC236}">
                <a16:creationId xmlns:a16="http://schemas.microsoft.com/office/drawing/2014/main" id="{85DDAF91-2D04-4C2F-BB79-40B2C1862BB9}"/>
              </a:ext>
            </a:extLst>
          </p:cNvPr>
          <p:cNvSpPr>
            <a:spLocks noGrp="1"/>
          </p:cNvSpPr>
          <p:nvPr>
            <p:ph type="sldNum" sz="quarter" idx="12"/>
          </p:nvPr>
        </p:nvSpPr>
        <p:spPr/>
        <p:txBody>
          <a:bodyPr/>
          <a:lstStyle/>
          <a:p>
            <a:fld id="{B2C27B00-F19D-4A6D-889F-A6ACC913AB3E}" type="slidenum">
              <a:rPr lang="en-US" smtClean="0"/>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1201400" cy="762000"/>
          </a:xfrm>
        </p:spPr>
        <p:txBody>
          <a:bodyPr>
            <a:normAutofit/>
          </a:bodyPr>
          <a:lstStyle/>
          <a:p>
            <a:r>
              <a:rPr lang="en-US" b="1" dirty="0"/>
              <a:t>Con’t</a:t>
            </a:r>
          </a:p>
        </p:txBody>
      </p:sp>
      <p:sp>
        <p:nvSpPr>
          <p:cNvPr id="3" name="Content Placeholder 2"/>
          <p:cNvSpPr>
            <a:spLocks noGrp="1"/>
          </p:cNvSpPr>
          <p:nvPr>
            <p:ph idx="1"/>
          </p:nvPr>
        </p:nvSpPr>
        <p:spPr>
          <a:xfrm>
            <a:off x="152400" y="838200"/>
            <a:ext cx="11811000" cy="5638799"/>
          </a:xfrm>
        </p:spPr>
        <p:txBody>
          <a:bodyPr>
            <a:noAutofit/>
          </a:bodyPr>
          <a:lstStyle/>
          <a:p>
            <a:pPr>
              <a:buNone/>
            </a:pPr>
            <a:r>
              <a:rPr lang="en-US" sz="4400" b="1" dirty="0">
                <a:latin typeface="Times New Roman" panose="02020603050405020304" pitchFamily="18" charset="0"/>
                <a:cs typeface="Times New Roman" panose="02020603050405020304" pitchFamily="18" charset="0"/>
              </a:rPr>
              <a:t>2. Communicate Vision and Instill Passion.</a:t>
            </a:r>
          </a:p>
          <a:p>
            <a:pPr lvl="1"/>
            <a:r>
              <a:rPr lang="en-US" sz="3600" dirty="0">
                <a:latin typeface="Times New Roman" panose="02020603050405020304" pitchFamily="18" charset="0"/>
                <a:cs typeface="Times New Roman" panose="02020603050405020304" pitchFamily="18" charset="0"/>
              </a:rPr>
              <a:t>Great entrepreneurs must be able to </a:t>
            </a:r>
            <a:r>
              <a:rPr lang="en-US" sz="3600" b="1" dirty="0">
                <a:latin typeface="Times New Roman" panose="02020603050405020304" pitchFamily="18" charset="0"/>
                <a:cs typeface="Times New Roman" panose="02020603050405020304" pitchFamily="18" charset="0"/>
              </a:rPr>
              <a:t>move an idea to reality</a:t>
            </a:r>
            <a:r>
              <a:rPr lang="en-US" sz="3600" dirty="0">
                <a:latin typeface="Times New Roman" panose="02020603050405020304" pitchFamily="18" charset="0"/>
                <a:cs typeface="Times New Roman" panose="02020603050405020304" pitchFamily="18" charset="0"/>
              </a:rPr>
              <a:t> in order to be successful.</a:t>
            </a:r>
          </a:p>
          <a:p>
            <a:pPr lvl="1">
              <a:buNone/>
            </a:pPr>
            <a:endParaRPr lang="en-US" sz="3600" dirty="0">
              <a:latin typeface="Times New Roman" panose="02020603050405020304" pitchFamily="18" charset="0"/>
              <a:cs typeface="Times New Roman" panose="02020603050405020304" pitchFamily="18" charset="0"/>
            </a:endParaRPr>
          </a:p>
          <a:p>
            <a:pPr lvl="1"/>
            <a:r>
              <a:rPr lang="en-US" sz="3600" dirty="0">
                <a:latin typeface="Times New Roman" panose="02020603050405020304" pitchFamily="18" charset="0"/>
                <a:cs typeface="Times New Roman" panose="02020603050405020304" pitchFamily="18" charset="0"/>
              </a:rPr>
              <a:t>Accomplishing this requires </a:t>
            </a:r>
            <a:r>
              <a:rPr lang="en-US" sz="3600" b="1" dirty="0">
                <a:latin typeface="Times New Roman" panose="02020603050405020304" pitchFamily="18" charset="0"/>
                <a:cs typeface="Times New Roman" panose="02020603050405020304" pitchFamily="18" charset="0"/>
              </a:rPr>
              <a:t>working through others</a:t>
            </a:r>
            <a:r>
              <a:rPr lang="en-US" sz="3600" dirty="0">
                <a:latin typeface="Times New Roman" panose="02020603050405020304" pitchFamily="18" charset="0"/>
                <a:cs typeface="Times New Roman" panose="02020603050405020304" pitchFamily="18" charset="0"/>
              </a:rPr>
              <a:t>.</a:t>
            </a:r>
          </a:p>
          <a:p>
            <a:pPr lvl="1">
              <a:buNone/>
            </a:pPr>
            <a:r>
              <a:rPr lang="en-US" sz="3600" dirty="0">
                <a:latin typeface="Times New Roman" panose="02020603050405020304" pitchFamily="18" charset="0"/>
                <a:cs typeface="Times New Roman" panose="02020603050405020304" pitchFamily="18" charset="0"/>
              </a:rPr>
              <a:t> </a:t>
            </a:r>
          </a:p>
          <a:p>
            <a:pPr lvl="1"/>
            <a:r>
              <a:rPr lang="en-US" sz="3600" dirty="0">
                <a:latin typeface="Times New Roman" panose="02020603050405020304" pitchFamily="18" charset="0"/>
                <a:cs typeface="Times New Roman" panose="02020603050405020304" pitchFamily="18" charset="0"/>
              </a:rPr>
              <a:t>Entrepreneurs must </a:t>
            </a:r>
            <a:r>
              <a:rPr lang="en-US" sz="3600" b="1" dirty="0">
                <a:latin typeface="Times New Roman" panose="02020603050405020304" pitchFamily="18" charset="0"/>
                <a:cs typeface="Times New Roman" panose="02020603050405020304" pitchFamily="18" charset="0"/>
              </a:rPr>
              <a:t>create</a:t>
            </a:r>
            <a:r>
              <a:rPr lang="en-US" sz="3600" dirty="0">
                <a:latin typeface="Times New Roman" panose="02020603050405020304" pitchFamily="18" charset="0"/>
                <a:cs typeface="Times New Roman" panose="02020603050405020304" pitchFamily="18" charset="0"/>
              </a:rPr>
              <a:t> and </a:t>
            </a:r>
            <a:r>
              <a:rPr lang="en-US" sz="3600" b="1" dirty="0">
                <a:latin typeface="Times New Roman" panose="02020603050405020304" pitchFamily="18" charset="0"/>
                <a:cs typeface="Times New Roman" panose="02020603050405020304" pitchFamily="18" charset="0"/>
              </a:rPr>
              <a:t>communicate their vision</a:t>
            </a:r>
            <a:r>
              <a:rPr lang="en-US" sz="3600" dirty="0">
                <a:latin typeface="Times New Roman" panose="02020603050405020304" pitchFamily="18" charset="0"/>
                <a:cs typeface="Times New Roman" panose="02020603050405020304" pitchFamily="18" charset="0"/>
              </a:rPr>
              <a:t> in a way that </a:t>
            </a:r>
            <a:r>
              <a:rPr lang="en-US" sz="3600" b="1" dirty="0">
                <a:latin typeface="Times New Roman" panose="02020603050405020304" pitchFamily="18" charset="0"/>
                <a:cs typeface="Times New Roman" panose="02020603050405020304" pitchFamily="18" charset="0"/>
              </a:rPr>
              <a:t>generates enthusiasm</a:t>
            </a:r>
            <a:r>
              <a:rPr lang="en-US" sz="3600" dirty="0">
                <a:latin typeface="Times New Roman" panose="02020603050405020304" pitchFamily="18" charset="0"/>
                <a:cs typeface="Times New Roman" panose="02020603050405020304" pitchFamily="18" charset="0"/>
              </a:rPr>
              <a:t> and </a:t>
            </a:r>
            <a:r>
              <a:rPr lang="en-US" sz="3600" b="1" dirty="0">
                <a:latin typeface="Times New Roman" panose="02020603050405020304" pitchFamily="18" charset="0"/>
                <a:cs typeface="Times New Roman" panose="02020603050405020304" pitchFamily="18" charset="0"/>
              </a:rPr>
              <a:t>inspires action</a:t>
            </a:r>
            <a:r>
              <a:rPr lang="en-US" sz="3600"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AB415689-0974-438B-ADC3-AD45B9F7F654}"/>
              </a:ext>
            </a:extLst>
          </p:cNvPr>
          <p:cNvSpPr>
            <a:spLocks noGrp="1"/>
          </p:cNvSpPr>
          <p:nvPr>
            <p:ph type="sldNum" sz="quarter" idx="12"/>
          </p:nvPr>
        </p:nvSpPr>
        <p:spPr/>
        <p:txBody>
          <a:bodyPr/>
          <a:lstStyle/>
          <a:p>
            <a:fld id="{B2C27B00-F19D-4A6D-889F-A6ACC913AB3E}" type="slidenum">
              <a:rPr lang="en-US" smtClean="0"/>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1201400" cy="914400"/>
          </a:xfrm>
        </p:spPr>
        <p:txBody>
          <a:bodyPr>
            <a:normAutofit/>
          </a:bodyPr>
          <a:lstStyle/>
          <a:p>
            <a:r>
              <a:rPr lang="en-US" b="1" dirty="0"/>
              <a:t>Con’t</a:t>
            </a:r>
          </a:p>
        </p:txBody>
      </p:sp>
      <p:sp>
        <p:nvSpPr>
          <p:cNvPr id="3" name="Content Placeholder 2"/>
          <p:cNvSpPr>
            <a:spLocks noGrp="1"/>
          </p:cNvSpPr>
          <p:nvPr>
            <p:ph idx="1"/>
          </p:nvPr>
        </p:nvSpPr>
        <p:spPr>
          <a:xfrm>
            <a:off x="152400" y="1143000"/>
            <a:ext cx="11811000" cy="5562600"/>
          </a:xfrm>
        </p:spPr>
        <p:txBody>
          <a:bodyPr>
            <a:normAutofit fontScale="92500" lnSpcReduction="10000"/>
          </a:bodyPr>
          <a:lstStyle/>
          <a:p>
            <a:pPr>
              <a:buNone/>
            </a:pPr>
            <a:r>
              <a:rPr lang="en-US" sz="3500" b="1" dirty="0">
                <a:latin typeface="Times New Roman" pitchFamily="18" charset="0"/>
                <a:cs typeface="Times New Roman" pitchFamily="18" charset="0"/>
              </a:rPr>
              <a:t>3. Demonstrate Resilience and Rapid Recovery</a:t>
            </a:r>
            <a:r>
              <a:rPr lang="en-US" dirty="0">
                <a:latin typeface="Times New Roman" pitchFamily="18" charset="0"/>
                <a:cs typeface="Times New Roman" pitchFamily="18" charset="0"/>
              </a:rPr>
              <a:t>.</a:t>
            </a:r>
          </a:p>
          <a:p>
            <a:pPr>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Entrepreneurs who thrive</a:t>
            </a:r>
            <a:r>
              <a:rPr lang="en-US" b="1" dirty="0">
                <a:latin typeface="Times New Roman" pitchFamily="18" charset="0"/>
                <a:cs typeface="Times New Roman" pitchFamily="18" charset="0"/>
              </a:rPr>
              <a:t> accept the potential for failure</a:t>
            </a:r>
            <a:r>
              <a:rPr lang="en-US" dirty="0">
                <a:latin typeface="Times New Roman" pitchFamily="18" charset="0"/>
                <a:cs typeface="Times New Roman" pitchFamily="18" charset="0"/>
              </a:rPr>
              <a:t> and embrace failure when it happens. The root of their strength is that they don’t necessarily</a:t>
            </a:r>
            <a:r>
              <a:rPr lang="en-US" b="1" dirty="0">
                <a:latin typeface="Times New Roman" pitchFamily="18" charset="0"/>
                <a:cs typeface="Times New Roman" pitchFamily="18" charset="0"/>
              </a:rPr>
              <a:t> see themselves</a:t>
            </a:r>
            <a:r>
              <a:rPr lang="en-US" dirty="0">
                <a:latin typeface="Times New Roman" pitchFamily="18" charset="0"/>
                <a:cs typeface="Times New Roman" pitchFamily="18" charset="0"/>
              </a:rPr>
              <a:t> or their partners as </a:t>
            </a:r>
            <a:r>
              <a:rPr lang="en-US" b="1" dirty="0">
                <a:latin typeface="Times New Roman" pitchFamily="18" charset="0"/>
                <a:cs typeface="Times New Roman" pitchFamily="18" charset="0"/>
              </a:rPr>
              <a:t>failures.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Their focus is on </a:t>
            </a:r>
            <a:r>
              <a:rPr lang="en-US" b="1" dirty="0">
                <a:latin typeface="Times New Roman" pitchFamily="18" charset="0"/>
                <a:cs typeface="Times New Roman" pitchFamily="18" charset="0"/>
              </a:rPr>
              <a:t>learning</a:t>
            </a:r>
            <a:r>
              <a:rPr lang="en-US" dirty="0">
                <a:latin typeface="Times New Roman" pitchFamily="18" charset="0"/>
                <a:cs typeface="Times New Roman" pitchFamily="18" charset="0"/>
              </a:rPr>
              <a:t> and </a:t>
            </a:r>
            <a:r>
              <a:rPr lang="en-US" b="1" dirty="0">
                <a:latin typeface="Times New Roman" pitchFamily="18" charset="0"/>
                <a:cs typeface="Times New Roman" pitchFamily="18" charset="0"/>
              </a:rPr>
              <a:t>adjusting</a:t>
            </a:r>
            <a:r>
              <a:rPr lang="en-US" dirty="0">
                <a:latin typeface="Times New Roman" pitchFamily="18" charset="0"/>
                <a:cs typeface="Times New Roman" pitchFamily="18" charset="0"/>
              </a:rPr>
              <a:t> as opposed to </a:t>
            </a:r>
            <a:r>
              <a:rPr lang="en-US" b="1" dirty="0">
                <a:latin typeface="Times New Roman" pitchFamily="18" charset="0"/>
                <a:cs typeface="Times New Roman" pitchFamily="18" charset="0"/>
              </a:rPr>
              <a:t>wallowing in self-pity </a:t>
            </a:r>
            <a:r>
              <a:rPr lang="en-US" dirty="0">
                <a:latin typeface="Times New Roman" pitchFamily="18" charset="0"/>
                <a:cs typeface="Times New Roman" pitchFamily="18" charset="0"/>
              </a:rPr>
              <a:t>or </a:t>
            </a:r>
            <a:r>
              <a:rPr lang="en-US" b="1" dirty="0">
                <a:latin typeface="Times New Roman" pitchFamily="18" charset="0"/>
                <a:cs typeface="Times New Roman" pitchFamily="18" charset="0"/>
              </a:rPr>
              <a:t>seeking out scapegoats</a:t>
            </a:r>
            <a:r>
              <a:rPr lang="en-US"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They always find a way to </a:t>
            </a:r>
            <a:r>
              <a:rPr lang="en-US" b="1" dirty="0">
                <a:latin typeface="Times New Roman" pitchFamily="18" charset="0"/>
                <a:cs typeface="Times New Roman" pitchFamily="18" charset="0"/>
              </a:rPr>
              <a:t>get back on track quickly</a:t>
            </a:r>
            <a:r>
              <a:rPr lang="en-US" dirty="0">
                <a:latin typeface="Times New Roman" pitchFamily="18" charset="0"/>
                <a:cs typeface="Times New Roman" pitchFamily="18" charset="0"/>
              </a:rPr>
              <a:t>, which means they have little time for playing the </a:t>
            </a:r>
            <a:r>
              <a:rPr lang="en-US" b="1" dirty="0">
                <a:latin typeface="Times New Roman" pitchFamily="18" charset="0"/>
                <a:cs typeface="Times New Roman" pitchFamily="18" charset="0"/>
              </a:rPr>
              <a:t>blame game</a:t>
            </a:r>
            <a:r>
              <a:rPr lang="en-US" dirty="0">
                <a:latin typeface="Times New Roman" pitchFamily="18" charset="0"/>
                <a:cs typeface="Times New Roman" pitchFamily="18" charset="0"/>
              </a:rPr>
              <a:t>.</a:t>
            </a:r>
          </a:p>
        </p:txBody>
      </p:sp>
      <p:sp>
        <p:nvSpPr>
          <p:cNvPr id="4" name="Slide Number Placeholder 3">
            <a:extLst>
              <a:ext uri="{FF2B5EF4-FFF2-40B4-BE49-F238E27FC236}">
                <a16:creationId xmlns:a16="http://schemas.microsoft.com/office/drawing/2014/main" id="{B63B105B-B231-4E03-8CE1-B7805E611E48}"/>
              </a:ext>
            </a:extLst>
          </p:cNvPr>
          <p:cNvSpPr>
            <a:spLocks noGrp="1"/>
          </p:cNvSpPr>
          <p:nvPr>
            <p:ph type="sldNum" sz="quarter" idx="12"/>
          </p:nvPr>
        </p:nvSpPr>
        <p:spPr/>
        <p:txBody>
          <a:bodyPr/>
          <a:lstStyle/>
          <a:p>
            <a:fld id="{B2C27B00-F19D-4A6D-889F-A6ACC913AB3E}" type="slidenum">
              <a:rPr lang="en-US" smtClean="0"/>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1201400" cy="762000"/>
          </a:xfrm>
        </p:spPr>
        <p:txBody>
          <a:bodyPr>
            <a:normAutofit/>
          </a:bodyPr>
          <a:lstStyle/>
          <a:p>
            <a:r>
              <a:rPr lang="en-US" dirty="0"/>
              <a:t>Con’t</a:t>
            </a:r>
          </a:p>
        </p:txBody>
      </p:sp>
      <p:sp>
        <p:nvSpPr>
          <p:cNvPr id="3" name="Content Placeholder 2"/>
          <p:cNvSpPr>
            <a:spLocks noGrp="1"/>
          </p:cNvSpPr>
          <p:nvPr>
            <p:ph idx="1"/>
          </p:nvPr>
        </p:nvSpPr>
        <p:spPr>
          <a:xfrm>
            <a:off x="304800" y="914400"/>
            <a:ext cx="11658600" cy="5791200"/>
          </a:xfrm>
        </p:spPr>
        <p:txBody>
          <a:bodyPr>
            <a:normAutofit lnSpcReduction="10000"/>
          </a:bodyPr>
          <a:lstStyle/>
          <a:p>
            <a:pPr>
              <a:buNone/>
            </a:pPr>
            <a:r>
              <a:rPr lang="en-US" sz="3600" b="1" dirty="0">
                <a:latin typeface="Times New Roman" pitchFamily="18" charset="0"/>
                <a:cs typeface="Times New Roman" pitchFamily="18" charset="0"/>
              </a:rPr>
              <a:t>4. Do What They Do Best</a:t>
            </a:r>
            <a:r>
              <a:rPr lang="en-US" sz="3600" dirty="0">
                <a:latin typeface="Times New Roman" pitchFamily="18" charset="0"/>
                <a:cs typeface="Times New Roman" pitchFamily="18" charset="0"/>
              </a:rPr>
              <a:t>.</a:t>
            </a:r>
          </a:p>
          <a:p>
            <a:pPr lvl="1"/>
            <a:r>
              <a:rPr lang="en-US" sz="3200" dirty="0">
                <a:latin typeface="Times New Roman" pitchFamily="18" charset="0"/>
                <a:cs typeface="Times New Roman" pitchFamily="18" charset="0"/>
              </a:rPr>
              <a:t>Top entrepreneurs stick to their </a:t>
            </a:r>
            <a:r>
              <a:rPr lang="en-US" sz="3200" b="1" dirty="0">
                <a:latin typeface="Times New Roman" pitchFamily="18" charset="0"/>
                <a:cs typeface="Times New Roman" pitchFamily="18" charset="0"/>
              </a:rPr>
              <a:t>core competencies</a:t>
            </a:r>
            <a:r>
              <a:rPr lang="en-US" sz="3200" dirty="0">
                <a:latin typeface="Times New Roman" pitchFamily="18" charset="0"/>
                <a:cs typeface="Times New Roman" pitchFamily="18" charset="0"/>
              </a:rPr>
              <a:t> and </a:t>
            </a:r>
            <a:r>
              <a:rPr lang="en-US" sz="3200" b="1" dirty="0">
                <a:latin typeface="Times New Roman" pitchFamily="18" charset="0"/>
                <a:cs typeface="Times New Roman" pitchFamily="18" charset="0"/>
              </a:rPr>
              <a:t>outsource the rest</a:t>
            </a:r>
            <a:r>
              <a:rPr lang="en-US" sz="3200" dirty="0">
                <a:latin typeface="Times New Roman" pitchFamily="18" charset="0"/>
                <a:cs typeface="Times New Roman" pitchFamily="18" charset="0"/>
              </a:rPr>
              <a:t>. </a:t>
            </a:r>
          </a:p>
          <a:p>
            <a:pPr marL="457200" lvl="1" indent="0">
              <a:buNone/>
            </a:pPr>
            <a:endParaRPr lang="en-US" sz="3200" dirty="0">
              <a:latin typeface="Times New Roman" pitchFamily="18" charset="0"/>
              <a:cs typeface="Times New Roman" pitchFamily="18" charset="0"/>
            </a:endParaRPr>
          </a:p>
          <a:p>
            <a:pPr lvl="1"/>
            <a:r>
              <a:rPr lang="en-US" sz="3200" dirty="0">
                <a:latin typeface="Times New Roman" pitchFamily="18" charset="0"/>
                <a:cs typeface="Times New Roman" pitchFamily="18" charset="0"/>
              </a:rPr>
              <a:t>The </a:t>
            </a:r>
            <a:r>
              <a:rPr lang="en-US" sz="3200" b="1" dirty="0">
                <a:latin typeface="Times New Roman" pitchFamily="18" charset="0"/>
                <a:cs typeface="Times New Roman" pitchFamily="18" charset="0"/>
              </a:rPr>
              <a:t>ability to identify</a:t>
            </a:r>
            <a:r>
              <a:rPr lang="en-US" sz="3200" dirty="0">
                <a:latin typeface="Times New Roman" pitchFamily="18" charset="0"/>
                <a:cs typeface="Times New Roman" pitchFamily="18" charset="0"/>
              </a:rPr>
              <a:t> and then let go that which is </a:t>
            </a:r>
            <a:r>
              <a:rPr lang="en-US" sz="3200" b="1" dirty="0">
                <a:latin typeface="Times New Roman" pitchFamily="18" charset="0"/>
                <a:cs typeface="Times New Roman" pitchFamily="18" charset="0"/>
              </a:rPr>
              <a:t>outside the scope </a:t>
            </a:r>
            <a:r>
              <a:rPr lang="en-US" sz="3200" dirty="0">
                <a:latin typeface="Times New Roman" pitchFamily="18" charset="0"/>
                <a:cs typeface="Times New Roman" pitchFamily="18" charset="0"/>
              </a:rPr>
              <a:t>of their expertise is what enables these entrepreneurs to rapidly grow their organizations.</a:t>
            </a:r>
          </a:p>
          <a:p>
            <a:pPr lvl="1"/>
            <a:endParaRPr lang="en-US" sz="3200" dirty="0">
              <a:latin typeface="Times New Roman" pitchFamily="18" charset="0"/>
              <a:cs typeface="Times New Roman" pitchFamily="18" charset="0"/>
            </a:endParaRPr>
          </a:p>
          <a:p>
            <a:pPr lvl="1"/>
            <a:r>
              <a:rPr lang="en-US" sz="3200" dirty="0">
                <a:latin typeface="Times New Roman" pitchFamily="18" charset="0"/>
                <a:cs typeface="Times New Roman" pitchFamily="18" charset="0"/>
              </a:rPr>
              <a:t>Scalability has always been fundamental to taking a start-up and building it into a successful enterprise. Creating scalability starts with </a:t>
            </a:r>
            <a:r>
              <a:rPr lang="en-US" sz="3200" b="1" dirty="0">
                <a:latin typeface="Times New Roman" pitchFamily="18" charset="0"/>
                <a:cs typeface="Times New Roman" pitchFamily="18" charset="0"/>
              </a:rPr>
              <a:t>selecting </a:t>
            </a:r>
            <a:r>
              <a:rPr lang="en-US" sz="3200" dirty="0">
                <a:latin typeface="Times New Roman" pitchFamily="18" charset="0"/>
                <a:cs typeface="Times New Roman" pitchFamily="18" charset="0"/>
              </a:rPr>
              <a:t>and</a:t>
            </a:r>
            <a:r>
              <a:rPr lang="en-US" sz="3200" b="1" dirty="0">
                <a:latin typeface="Times New Roman" pitchFamily="18" charset="0"/>
                <a:cs typeface="Times New Roman" pitchFamily="18" charset="0"/>
              </a:rPr>
              <a:t> hiring the right people</a:t>
            </a:r>
            <a:r>
              <a:rPr lang="en-US" sz="3200" dirty="0">
                <a:latin typeface="Times New Roman" pitchFamily="18" charset="0"/>
                <a:cs typeface="Times New Roman" pitchFamily="18" charset="0"/>
              </a:rPr>
              <a:t>. </a:t>
            </a:r>
          </a:p>
        </p:txBody>
      </p:sp>
      <p:sp>
        <p:nvSpPr>
          <p:cNvPr id="4" name="Slide Number Placeholder 3">
            <a:extLst>
              <a:ext uri="{FF2B5EF4-FFF2-40B4-BE49-F238E27FC236}">
                <a16:creationId xmlns:a16="http://schemas.microsoft.com/office/drawing/2014/main" id="{AA76524D-8614-4BCB-991F-8A0132610D59}"/>
              </a:ext>
            </a:extLst>
          </p:cNvPr>
          <p:cNvSpPr>
            <a:spLocks noGrp="1"/>
          </p:cNvSpPr>
          <p:nvPr>
            <p:ph type="sldNum" sz="quarter" idx="12"/>
          </p:nvPr>
        </p:nvSpPr>
        <p:spPr/>
        <p:txBody>
          <a:bodyPr/>
          <a:lstStyle/>
          <a:p>
            <a:fld id="{B2C27B00-F19D-4A6D-889F-A6ACC913AB3E}" type="slidenum">
              <a:rPr lang="en-US" smtClean="0"/>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11353800" cy="914400"/>
          </a:xfrm>
        </p:spPr>
        <p:txBody>
          <a:bodyPr>
            <a:normAutofit/>
          </a:bodyPr>
          <a:lstStyle/>
          <a:p>
            <a:r>
              <a:rPr lang="en-US" dirty="0"/>
              <a:t>Con’t</a:t>
            </a:r>
          </a:p>
        </p:txBody>
      </p:sp>
      <p:sp>
        <p:nvSpPr>
          <p:cNvPr id="3" name="Content Placeholder 2"/>
          <p:cNvSpPr>
            <a:spLocks noGrp="1"/>
          </p:cNvSpPr>
          <p:nvPr>
            <p:ph idx="1"/>
          </p:nvPr>
        </p:nvSpPr>
        <p:spPr>
          <a:xfrm>
            <a:off x="152400" y="1143000"/>
            <a:ext cx="11887200" cy="5562600"/>
          </a:xfrm>
        </p:spPr>
        <p:txBody>
          <a:bodyPr>
            <a:noAutofit/>
          </a:bodyPr>
          <a:lstStyle/>
          <a:p>
            <a:pPr>
              <a:buNone/>
            </a:pPr>
            <a:r>
              <a:rPr lang="en-US" sz="3600" b="1" dirty="0">
                <a:latin typeface="Times New Roman" pitchFamily="18" charset="0"/>
                <a:cs typeface="Times New Roman" pitchFamily="18" charset="0"/>
              </a:rPr>
              <a:t>5. Preserve What They Build.</a:t>
            </a:r>
            <a:r>
              <a:rPr lang="en-US" sz="3600" dirty="0">
                <a:latin typeface="Times New Roman" pitchFamily="18" charset="0"/>
                <a:cs typeface="Times New Roman" pitchFamily="18" charset="0"/>
              </a:rPr>
              <a:t> </a:t>
            </a:r>
          </a:p>
          <a:p>
            <a:pPr lvl="1"/>
            <a:r>
              <a:rPr lang="en-US" sz="3200" dirty="0">
                <a:latin typeface="Times New Roman" pitchFamily="18" charset="0"/>
                <a:cs typeface="Times New Roman" pitchFamily="18" charset="0"/>
              </a:rPr>
              <a:t>For many entrepreneurs, founding a business is </a:t>
            </a:r>
            <a:r>
              <a:rPr lang="en-US" sz="3200" b="1" dirty="0">
                <a:latin typeface="Times New Roman" pitchFamily="18" charset="0"/>
                <a:cs typeface="Times New Roman" pitchFamily="18" charset="0"/>
              </a:rPr>
              <a:t>like creating a child</a:t>
            </a:r>
            <a:r>
              <a:rPr lang="en-US" sz="3200" dirty="0">
                <a:latin typeface="Times New Roman" pitchFamily="18" charset="0"/>
                <a:cs typeface="Times New Roman" pitchFamily="18" charset="0"/>
              </a:rPr>
              <a:t>. </a:t>
            </a:r>
          </a:p>
          <a:p>
            <a:pPr lvl="1"/>
            <a:endParaRPr lang="en-US" sz="3200" dirty="0">
              <a:latin typeface="Times New Roman" pitchFamily="18" charset="0"/>
              <a:cs typeface="Times New Roman" pitchFamily="18" charset="0"/>
            </a:endParaRPr>
          </a:p>
          <a:p>
            <a:pPr lvl="1"/>
            <a:r>
              <a:rPr lang="en-US" sz="3200" dirty="0">
                <a:latin typeface="Times New Roman" pitchFamily="18" charset="0"/>
                <a:cs typeface="Times New Roman" pitchFamily="18" charset="0"/>
              </a:rPr>
              <a:t>It’s a labor of love that they have a </a:t>
            </a:r>
            <a:r>
              <a:rPr lang="en-US" sz="3200" b="1" dirty="0">
                <a:latin typeface="Times New Roman" pitchFamily="18" charset="0"/>
                <a:cs typeface="Times New Roman" pitchFamily="18" charset="0"/>
              </a:rPr>
              <a:t>strong personal investmen</a:t>
            </a:r>
            <a:r>
              <a:rPr lang="en-US" sz="3200" dirty="0">
                <a:latin typeface="Times New Roman" pitchFamily="18" charset="0"/>
                <a:cs typeface="Times New Roman" pitchFamily="18" charset="0"/>
              </a:rPr>
              <a:t>t in. </a:t>
            </a:r>
          </a:p>
          <a:p>
            <a:endParaRPr lang="en-US" dirty="0">
              <a:latin typeface="Times New Roman" pitchFamily="18" charset="0"/>
              <a:cs typeface="Times New Roman" pitchFamily="18" charset="0"/>
            </a:endParaRPr>
          </a:p>
          <a:p>
            <a:pPr lvl="1"/>
            <a:r>
              <a:rPr lang="en-US" sz="3200" dirty="0">
                <a:latin typeface="Times New Roman" pitchFamily="18" charset="0"/>
                <a:cs typeface="Times New Roman" pitchFamily="18" charset="0"/>
              </a:rPr>
              <a:t>Personal attachment is often why founders like </a:t>
            </a:r>
            <a:r>
              <a:rPr lang="en-US" sz="3200" b="1" dirty="0">
                <a:latin typeface="Times New Roman" pitchFamily="18" charset="0"/>
                <a:cs typeface="Times New Roman" pitchFamily="18" charset="0"/>
              </a:rPr>
              <a:t>Steve Jobs</a:t>
            </a:r>
            <a:r>
              <a:rPr lang="en-US" sz="3200" dirty="0">
                <a:latin typeface="Times New Roman" pitchFamily="18" charset="0"/>
                <a:cs typeface="Times New Roman" pitchFamily="18" charset="0"/>
              </a:rPr>
              <a:t> and Howard Schultz return to the businesses they started during turbulent times.</a:t>
            </a:r>
          </a:p>
        </p:txBody>
      </p:sp>
      <p:sp>
        <p:nvSpPr>
          <p:cNvPr id="4" name="Slide Number Placeholder 3">
            <a:extLst>
              <a:ext uri="{FF2B5EF4-FFF2-40B4-BE49-F238E27FC236}">
                <a16:creationId xmlns:a16="http://schemas.microsoft.com/office/drawing/2014/main" id="{EDE5F56A-85EC-412C-8D99-AE706D2C86EF}"/>
              </a:ext>
            </a:extLst>
          </p:cNvPr>
          <p:cNvSpPr>
            <a:spLocks noGrp="1"/>
          </p:cNvSpPr>
          <p:nvPr>
            <p:ph type="sldNum" sz="quarter" idx="12"/>
          </p:nvPr>
        </p:nvSpPr>
        <p:spPr/>
        <p:txBody>
          <a:bodyPr/>
          <a:lstStyle/>
          <a:p>
            <a:fld id="{B2C27B00-F19D-4A6D-889F-A6ACC913AB3E}" type="slidenum">
              <a:rPr lang="en-US" smtClean="0"/>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11430000" cy="1295400"/>
          </a:xfrm>
        </p:spPr>
        <p:txBody>
          <a:bodyPr>
            <a:noAutofit/>
          </a:bodyPr>
          <a:lstStyle/>
          <a:p>
            <a:r>
              <a:rPr lang="en-US" sz="3600" b="1" dirty="0">
                <a:latin typeface="Times New Roman" pitchFamily="18" charset="0"/>
                <a:cs typeface="Times New Roman" pitchFamily="18" charset="0"/>
              </a:rPr>
              <a:t>REASONS WHY PEOPLE BECOME ENTREPRENEUR</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295400"/>
            <a:ext cx="11277600" cy="4953000"/>
          </a:xfrm>
        </p:spPr>
        <p:txBody>
          <a:bodyPr>
            <a:normAutofit lnSpcReduction="10000"/>
          </a:bodyPr>
          <a:lstStyle/>
          <a:p>
            <a:pPr>
              <a:buNone/>
            </a:pPr>
            <a:r>
              <a:rPr lang="en-US" sz="3600" b="1" dirty="0">
                <a:latin typeface="Times New Roman" pitchFamily="18" charset="0"/>
                <a:cs typeface="Times New Roman" pitchFamily="18" charset="0"/>
              </a:rPr>
              <a:t>1. Satisfaction</a:t>
            </a:r>
          </a:p>
          <a:p>
            <a:r>
              <a:rPr lang="en-US" dirty="0">
                <a:latin typeface="Times New Roman" pitchFamily="18" charset="0"/>
                <a:cs typeface="Times New Roman" pitchFamily="18" charset="0"/>
              </a:rPr>
              <a:t>Helping other people and </a:t>
            </a:r>
            <a:r>
              <a:rPr lang="en-US" b="1" dirty="0">
                <a:latin typeface="Times New Roman" pitchFamily="18" charset="0"/>
                <a:cs typeface="Times New Roman" pitchFamily="18" charset="0"/>
              </a:rPr>
              <a:t>improving other people’</a:t>
            </a:r>
            <a:r>
              <a:rPr lang="en-US" dirty="0">
                <a:latin typeface="Times New Roman" pitchFamily="18" charset="0"/>
                <a:cs typeface="Times New Roman" pitchFamily="18" charset="0"/>
              </a:rPr>
              <a:t>s lives is quite satisfying.</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In fact, entrepreneurs experience much personal satisfaction through </a:t>
            </a:r>
            <a:r>
              <a:rPr lang="en-US" b="1" dirty="0">
                <a:latin typeface="Times New Roman" pitchFamily="18" charset="0"/>
                <a:cs typeface="Times New Roman" pitchFamily="18" charset="0"/>
              </a:rPr>
              <a:t>helping other people</a:t>
            </a: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Often, their new venture is </a:t>
            </a:r>
            <a:r>
              <a:rPr lang="en-US" b="1" dirty="0">
                <a:latin typeface="Times New Roman" pitchFamily="18" charset="0"/>
                <a:cs typeface="Times New Roman" pitchFamily="18" charset="0"/>
              </a:rPr>
              <a:t>beneficial to others</a:t>
            </a:r>
            <a:r>
              <a:rPr lang="en-US" dirty="0">
                <a:latin typeface="Times New Roman" pitchFamily="18" charset="0"/>
                <a:cs typeface="Times New Roman" pitchFamily="18" charset="0"/>
              </a:rPr>
              <a:t>, and it meets other people’s needs through </a:t>
            </a:r>
            <a:r>
              <a:rPr lang="en-US" b="1" dirty="0">
                <a:latin typeface="Times New Roman" pitchFamily="18" charset="0"/>
                <a:cs typeface="Times New Roman" pitchFamily="18" charset="0"/>
              </a:rPr>
              <a:t>services </a:t>
            </a:r>
            <a:r>
              <a:rPr lang="en-US" dirty="0">
                <a:latin typeface="Times New Roman" pitchFamily="18" charset="0"/>
                <a:cs typeface="Times New Roman" pitchFamily="18" charset="0"/>
              </a:rPr>
              <a:t>and</a:t>
            </a:r>
            <a:r>
              <a:rPr lang="en-US" b="1" dirty="0">
                <a:latin typeface="Times New Roman" pitchFamily="18" charset="0"/>
                <a:cs typeface="Times New Roman" pitchFamily="18" charset="0"/>
              </a:rPr>
              <a:t> products offered</a:t>
            </a:r>
            <a:r>
              <a:rPr lang="en-US" dirty="0">
                <a:latin typeface="Times New Roman" pitchFamily="18" charset="0"/>
                <a:cs typeface="Times New Roman" pitchFamily="18" charset="0"/>
              </a:rPr>
              <a:t>.</a:t>
            </a:r>
          </a:p>
        </p:txBody>
      </p:sp>
      <p:sp>
        <p:nvSpPr>
          <p:cNvPr id="4" name="Slide Number Placeholder 3">
            <a:extLst>
              <a:ext uri="{FF2B5EF4-FFF2-40B4-BE49-F238E27FC236}">
                <a16:creationId xmlns:a16="http://schemas.microsoft.com/office/drawing/2014/main" id="{6B505FE3-4AB0-45B8-93E9-266B237C4338}"/>
              </a:ext>
            </a:extLst>
          </p:cNvPr>
          <p:cNvSpPr>
            <a:spLocks noGrp="1"/>
          </p:cNvSpPr>
          <p:nvPr>
            <p:ph type="sldNum" sz="quarter" idx="12"/>
          </p:nvPr>
        </p:nvSpPr>
        <p:spPr/>
        <p:txBody>
          <a:bodyPr/>
          <a:lstStyle/>
          <a:p>
            <a:fld id="{B2C27B00-F19D-4A6D-889F-A6ACC913AB3E}" type="slidenum">
              <a:rPr lang="en-US" smtClean="0"/>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296"/>
            <a:ext cx="11201400" cy="941695"/>
          </a:xfrm>
        </p:spPr>
        <p:txBody>
          <a:bodyPr>
            <a:normAutofit/>
          </a:bodyPr>
          <a:lstStyle/>
          <a:p>
            <a:r>
              <a:rPr lang="en-US" b="1" dirty="0">
                <a:latin typeface="Times New Roman" pitchFamily="18" charset="0"/>
                <a:cs typeface="Times New Roman" pitchFamily="18" charset="0"/>
              </a:rPr>
              <a:t>cont.</a:t>
            </a:r>
          </a:p>
        </p:txBody>
      </p:sp>
      <p:sp>
        <p:nvSpPr>
          <p:cNvPr id="3" name="Content Placeholder 2"/>
          <p:cNvSpPr>
            <a:spLocks noGrp="1"/>
          </p:cNvSpPr>
          <p:nvPr>
            <p:ph idx="1"/>
          </p:nvPr>
        </p:nvSpPr>
        <p:spPr>
          <a:xfrm>
            <a:off x="533400" y="1066800"/>
            <a:ext cx="11201400" cy="5562600"/>
          </a:xfrm>
        </p:spPr>
        <p:txBody>
          <a:bodyPr>
            <a:normAutofit/>
          </a:bodyPr>
          <a:lstStyle/>
          <a:p>
            <a:pPr marL="0" indent="0">
              <a:buNone/>
            </a:pPr>
            <a:r>
              <a:rPr lang="en-US" sz="3600" b="1" dirty="0">
                <a:latin typeface="Times New Roman" pitchFamily="18" charset="0"/>
                <a:cs typeface="Times New Roman" pitchFamily="18" charset="0"/>
              </a:rPr>
              <a:t>2. Independence</a:t>
            </a:r>
            <a:endParaRPr lang="en-US" sz="3600" dirty="0">
              <a:latin typeface="Times New Roman" pitchFamily="18" charset="0"/>
              <a:cs typeface="Times New Roman" pitchFamily="18" charset="0"/>
            </a:endParaRPr>
          </a:p>
          <a:p>
            <a:r>
              <a:rPr lang="en-US" dirty="0">
                <a:latin typeface="Times New Roman" pitchFamily="18" charset="0"/>
                <a:cs typeface="Times New Roman" pitchFamily="18" charset="0"/>
              </a:rPr>
              <a:t>Getting to </a:t>
            </a:r>
            <a:r>
              <a:rPr lang="en-US" b="1" dirty="0">
                <a:latin typeface="Times New Roman" pitchFamily="18" charset="0"/>
                <a:cs typeface="Times New Roman" pitchFamily="18" charset="0"/>
              </a:rPr>
              <a:t>work on your own</a:t>
            </a:r>
            <a:r>
              <a:rPr lang="en-US" dirty="0">
                <a:latin typeface="Times New Roman" pitchFamily="18" charset="0"/>
                <a:cs typeface="Times New Roman" pitchFamily="18" charset="0"/>
              </a:rPr>
              <a:t> is one of the best reasons to become an entrepreneur.</a:t>
            </a:r>
          </a:p>
          <a:p>
            <a:pPr>
              <a:buNone/>
            </a:pP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Being the boss, you get to </a:t>
            </a:r>
            <a:r>
              <a:rPr lang="en-US" b="1" dirty="0">
                <a:latin typeface="Times New Roman" pitchFamily="18" charset="0"/>
                <a:cs typeface="Times New Roman" pitchFamily="18" charset="0"/>
              </a:rPr>
              <a:t>call the shots</a:t>
            </a:r>
            <a:r>
              <a:rPr lang="en-US" dirty="0">
                <a:latin typeface="Times New Roman" pitchFamily="18" charset="0"/>
                <a:cs typeface="Times New Roman" pitchFamily="18" charset="0"/>
              </a:rPr>
              <a:t>. An entrepreneur can set his </a:t>
            </a:r>
            <a:r>
              <a:rPr lang="en-US" b="1" dirty="0">
                <a:latin typeface="Times New Roman" pitchFamily="18" charset="0"/>
                <a:cs typeface="Times New Roman" pitchFamily="18" charset="0"/>
              </a:rPr>
              <a:t>own schedule</a:t>
            </a:r>
            <a:r>
              <a:rPr lang="en-US" dirty="0">
                <a:latin typeface="Times New Roman" pitchFamily="18" charset="0"/>
                <a:cs typeface="Times New Roman" pitchFamily="18" charset="0"/>
              </a:rPr>
              <a:t>; can work regular hours.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An entrepreneur can manage their own business independently and can have </a:t>
            </a:r>
            <a:r>
              <a:rPr lang="en-US" b="1" dirty="0">
                <a:latin typeface="Times New Roman" pitchFamily="18" charset="0"/>
                <a:cs typeface="Times New Roman" pitchFamily="18" charset="0"/>
              </a:rPr>
              <a:t>quality time with their family anytime</a:t>
            </a:r>
            <a:r>
              <a:rPr lang="en-US" dirty="0">
                <a:latin typeface="Times New Roman" pitchFamily="18" charset="0"/>
                <a:cs typeface="Times New Roman" pitchFamily="18" charset="0"/>
              </a:rPr>
              <a:t> they want.</a:t>
            </a:r>
          </a:p>
          <a:p>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E8DE604-2446-4D9E-9FC7-16CFCF6A2E31}"/>
              </a:ext>
            </a:extLst>
          </p:cNvPr>
          <p:cNvSpPr>
            <a:spLocks noGrp="1"/>
          </p:cNvSpPr>
          <p:nvPr>
            <p:ph type="sldNum" sz="quarter" idx="12"/>
          </p:nvPr>
        </p:nvSpPr>
        <p:spPr/>
        <p:txBody>
          <a:bodyPr/>
          <a:lstStyle/>
          <a:p>
            <a:fld id="{B2C27B00-F19D-4A6D-889F-A6ACC913AB3E}" type="slidenum">
              <a:rPr lang="en-US" smtClean="0"/>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981200" y="152400"/>
            <a:ext cx="8229600" cy="762000"/>
          </a:xfrm>
        </p:spPr>
        <p:txBody>
          <a:bodyPr/>
          <a:lstStyle/>
          <a:p>
            <a:pPr eaLnBrk="1" hangingPunct="1"/>
            <a:r>
              <a:rPr lang="en-US" altLang="en-US" b="1" dirty="0">
                <a:latin typeface="Times New Roman" panose="02020603050405020304" pitchFamily="18" charset="0"/>
                <a:cs typeface="Times New Roman" panose="02020603050405020304" pitchFamily="18" charset="0"/>
              </a:rPr>
              <a:t>Course Topics Cont.</a:t>
            </a:r>
            <a:endParaRPr lang="en-GB" altLang="en-US" dirty="0"/>
          </a:p>
        </p:txBody>
      </p:sp>
      <p:sp>
        <p:nvSpPr>
          <p:cNvPr id="9219" name="Content Placeholder 2"/>
          <p:cNvSpPr>
            <a:spLocks noGrp="1"/>
          </p:cNvSpPr>
          <p:nvPr>
            <p:ph idx="1"/>
          </p:nvPr>
        </p:nvSpPr>
        <p:spPr>
          <a:xfrm>
            <a:off x="990600" y="1066800"/>
            <a:ext cx="10363200" cy="5638800"/>
          </a:xfrm>
        </p:spPr>
        <p:txBody>
          <a:bodyPr/>
          <a:lstStyle/>
          <a:p>
            <a:pPr eaLnBrk="1" hangingPunct="1">
              <a:defRPr/>
            </a:pPr>
            <a:r>
              <a:rPr lang="en-US" altLang="en-US" sz="2800" b="1" dirty="0">
                <a:latin typeface="Times New Roman" panose="02020603050405020304" pitchFamily="18" charset="0"/>
                <a:cs typeface="Times New Roman" panose="02020603050405020304" pitchFamily="18" charset="0"/>
              </a:rPr>
              <a:t>Week 8        </a:t>
            </a:r>
          </a:p>
          <a:p>
            <a:pPr lvl="1" eaLnBrk="1" hangingPunct="1">
              <a:defRPr/>
            </a:pPr>
            <a:r>
              <a:rPr lang="en-GB" sz="2400" dirty="0">
                <a:latin typeface="Times New Roman" panose="02020603050405020304" pitchFamily="18" charset="0"/>
                <a:cs typeface="Times New Roman" panose="02020603050405020304" pitchFamily="18" charset="0"/>
              </a:rPr>
              <a:t>FEASIBILITY ANALYSIS</a:t>
            </a:r>
          </a:p>
          <a:p>
            <a:pPr lvl="1" eaLnBrk="1" hangingPunct="1">
              <a:defRPr/>
            </a:pPr>
            <a:r>
              <a:rPr lang="en-GB" sz="2400" dirty="0">
                <a:latin typeface="Times New Roman" panose="02020603050405020304" pitchFamily="18" charset="0"/>
                <a:cs typeface="Times New Roman" panose="02020603050405020304" pitchFamily="18" charset="0"/>
              </a:rPr>
              <a:t>DEVELOPING AN EFFECTIVE BUSINESS MODEL</a:t>
            </a:r>
            <a:endParaRPr lang="en-US" sz="2400" dirty="0">
              <a:latin typeface="Times New Roman" panose="02020603050405020304" pitchFamily="18" charset="0"/>
              <a:cs typeface="Times New Roman" panose="02020603050405020304" pitchFamily="18" charset="0"/>
            </a:endParaRPr>
          </a:p>
          <a:p>
            <a:pPr marL="457200" lvl="1" indent="0">
              <a:buNone/>
              <a:defRPr/>
            </a:pPr>
            <a:r>
              <a:rPr lang="en-US" altLang="en-US" dirty="0">
                <a:latin typeface="Times New Roman" panose="02020603050405020304" pitchFamily="18" charset="0"/>
                <a:cs typeface="Times New Roman" panose="02020603050405020304" pitchFamily="18" charset="0"/>
              </a:rPr>
              <a:t>           </a:t>
            </a:r>
          </a:p>
          <a:p>
            <a:pPr eaLnBrk="1" hangingPunct="1">
              <a:defRPr/>
            </a:pPr>
            <a:r>
              <a:rPr lang="en-US" altLang="en-US" sz="2800" b="1" dirty="0">
                <a:latin typeface="Times New Roman" panose="02020603050405020304" pitchFamily="18" charset="0"/>
                <a:cs typeface="Times New Roman" panose="02020603050405020304" pitchFamily="18" charset="0"/>
              </a:rPr>
              <a:t>Week 9      </a:t>
            </a:r>
          </a:p>
          <a:p>
            <a:pPr lvl="1" eaLnBrk="1" hangingPunct="1">
              <a:defRPr/>
            </a:pPr>
            <a:r>
              <a:rPr lang="en-GB" sz="2400" dirty="0">
                <a:latin typeface="Times New Roman" panose="02020603050405020304" pitchFamily="18" charset="0"/>
                <a:cs typeface="Times New Roman" panose="02020603050405020304" pitchFamily="18" charset="0"/>
              </a:rPr>
              <a:t>ENTREPRENEURIAL RESOURCE</a:t>
            </a:r>
            <a:endParaRPr lang="en-US" altLang="en-US" sz="2400" dirty="0">
              <a:latin typeface="Times New Roman" panose="02020603050405020304" pitchFamily="18" charset="0"/>
              <a:cs typeface="Times New Roman" panose="02020603050405020304" pitchFamily="18" charset="0"/>
            </a:endParaRPr>
          </a:p>
          <a:p>
            <a:pPr lvl="1" eaLnBrk="1" hangingPunct="1">
              <a:defRPr/>
            </a:pPr>
            <a:r>
              <a:rPr lang="en-US" altLang="en-US" sz="2400" dirty="0">
                <a:latin typeface="Times New Roman" panose="02020603050405020304" pitchFamily="18" charset="0"/>
                <a:cs typeface="Times New Roman" panose="02020603050405020304" pitchFamily="18" charset="0"/>
              </a:rPr>
              <a:t>CREATING NEW-VENTURE TEAM               </a:t>
            </a:r>
          </a:p>
          <a:p>
            <a:pPr eaLnBrk="1" hangingPunct="1">
              <a:defRPr/>
            </a:pPr>
            <a:endParaRPr lang="en-US" altLang="en-US" sz="2800" dirty="0">
              <a:latin typeface="Times New Roman" panose="02020603050405020304" pitchFamily="18" charset="0"/>
              <a:cs typeface="Times New Roman" panose="02020603050405020304" pitchFamily="18" charset="0"/>
            </a:endParaRPr>
          </a:p>
          <a:p>
            <a:pPr eaLnBrk="1" hangingPunct="1">
              <a:defRPr/>
            </a:pPr>
            <a:r>
              <a:rPr lang="en-US" altLang="en-US" sz="2800" b="1" dirty="0">
                <a:latin typeface="Times New Roman" panose="02020603050405020304" pitchFamily="18" charset="0"/>
                <a:cs typeface="Times New Roman" panose="02020603050405020304" pitchFamily="18" charset="0"/>
              </a:rPr>
              <a:t>Week 10                      </a:t>
            </a:r>
          </a:p>
          <a:p>
            <a:pPr lvl="1" eaLnBrk="1" hangingPunct="1">
              <a:defRPr/>
            </a:pPr>
            <a:r>
              <a:rPr lang="en-US" altLang="en-US" sz="2400" dirty="0">
                <a:latin typeface="Times New Roman" panose="02020603050405020304" pitchFamily="18" charset="0"/>
                <a:cs typeface="Times New Roman" panose="02020603050405020304" pitchFamily="18" charset="0"/>
              </a:rPr>
              <a:t>INTELLECTUAL PROPERTY FOR BUSINESS</a:t>
            </a:r>
          </a:p>
          <a:p>
            <a:pPr lvl="1" eaLnBrk="1" hangingPunct="1">
              <a:defRPr/>
            </a:pPr>
            <a:r>
              <a:rPr lang="en-GB" sz="2400" dirty="0">
                <a:latin typeface="Times New Roman" panose="02020603050405020304" pitchFamily="18" charset="0"/>
                <a:cs typeface="Times New Roman" panose="02020603050405020304" pitchFamily="18" charset="0"/>
              </a:rPr>
              <a:t>FINANCIAL MANAGEMENT</a:t>
            </a:r>
          </a:p>
        </p:txBody>
      </p:sp>
      <p:sp>
        <p:nvSpPr>
          <p:cNvPr id="10244"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C6DC5BB-CE40-409D-8487-2D2A5AD2B406}" type="slidenum">
              <a:rPr lang="en-US" altLang="en-US" sz="1200">
                <a:solidFill>
                  <a:srgbClr val="898989"/>
                </a:solidFill>
              </a:rPr>
              <a:pPr>
                <a:spcBef>
                  <a:spcPct val="0"/>
                </a:spcBef>
                <a:buFontTx/>
                <a:buNone/>
              </a:pPr>
              <a:t>9</a:t>
            </a:fld>
            <a:endParaRPr lang="en-US" altLang="en-US" sz="1200" dirty="0">
              <a:solidFill>
                <a:srgbClr val="898989"/>
              </a:solidFill>
            </a:endParaRPr>
          </a:p>
        </p:txBody>
      </p:sp>
    </p:spTree>
    <p:extLst>
      <p:ext uri="{BB962C8B-B14F-4D97-AF65-F5344CB8AC3E}">
        <p14:creationId xmlns:p14="http://schemas.microsoft.com/office/powerpoint/2010/main" val="25585621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1353800" cy="838200"/>
          </a:xfrm>
        </p:spPr>
        <p:txBody>
          <a:bodyPr>
            <a:normAutofit/>
          </a:bodyPr>
          <a:lstStyle/>
          <a:p>
            <a:r>
              <a:rPr lang="en-US" b="1" dirty="0">
                <a:latin typeface="Times New Roman" pitchFamily="18" charset="0"/>
                <a:cs typeface="Times New Roman" pitchFamily="18" charset="0"/>
              </a:rPr>
              <a:t>Cont. </a:t>
            </a:r>
          </a:p>
        </p:txBody>
      </p:sp>
      <p:sp>
        <p:nvSpPr>
          <p:cNvPr id="3" name="Content Placeholder 2"/>
          <p:cNvSpPr>
            <a:spLocks noGrp="1"/>
          </p:cNvSpPr>
          <p:nvPr>
            <p:ph idx="1"/>
          </p:nvPr>
        </p:nvSpPr>
        <p:spPr>
          <a:xfrm>
            <a:off x="609600" y="914401"/>
            <a:ext cx="11049000" cy="5211763"/>
          </a:xfrm>
        </p:spPr>
        <p:txBody>
          <a:bodyPr>
            <a:normAutofit/>
          </a:bodyPr>
          <a:lstStyle/>
          <a:p>
            <a:pPr marL="0" indent="0" algn="just">
              <a:buNone/>
            </a:pPr>
            <a:r>
              <a:rPr lang="en-US" sz="4000" b="1" dirty="0">
                <a:latin typeface="Times New Roman" pitchFamily="18" charset="0"/>
                <a:cs typeface="Times New Roman" pitchFamily="18" charset="0"/>
              </a:rPr>
              <a:t>3. Feeling of Pride</a:t>
            </a:r>
            <a:endParaRPr lang="en-US" sz="4000" dirty="0">
              <a:latin typeface="Times New Roman" pitchFamily="18" charset="0"/>
              <a:cs typeface="Times New Roman" pitchFamily="18" charset="0"/>
            </a:endParaRPr>
          </a:p>
          <a:p>
            <a:pPr algn="just"/>
            <a:r>
              <a:rPr lang="en-US" sz="4000" dirty="0">
                <a:latin typeface="Times New Roman" pitchFamily="18" charset="0"/>
                <a:cs typeface="Times New Roman" pitchFamily="18" charset="0"/>
              </a:rPr>
              <a:t>An entrepreneur’s job always </a:t>
            </a:r>
            <a:r>
              <a:rPr lang="en-US" sz="4000" b="1" dirty="0">
                <a:latin typeface="Times New Roman" pitchFamily="18" charset="0"/>
                <a:cs typeface="Times New Roman" pitchFamily="18" charset="0"/>
              </a:rPr>
              <a:t>accompanies sacrifices</a:t>
            </a:r>
            <a:r>
              <a:rPr lang="en-US" sz="4000" dirty="0">
                <a:latin typeface="Times New Roman" pitchFamily="18" charset="0"/>
                <a:cs typeface="Times New Roman" pitchFamily="18" charset="0"/>
              </a:rPr>
              <a:t>. </a:t>
            </a:r>
          </a:p>
          <a:p>
            <a:pPr algn="just"/>
            <a:endParaRPr lang="en-US" sz="4000" dirty="0">
              <a:latin typeface="Times New Roman" pitchFamily="18" charset="0"/>
              <a:cs typeface="Times New Roman" pitchFamily="18" charset="0"/>
            </a:endParaRPr>
          </a:p>
          <a:p>
            <a:pPr algn="just"/>
            <a:r>
              <a:rPr lang="en-US" sz="4000" dirty="0">
                <a:latin typeface="Times New Roman" pitchFamily="18" charset="0"/>
                <a:cs typeface="Times New Roman" pitchFamily="18" charset="0"/>
              </a:rPr>
              <a:t>An entrepreneur is rewarded with a feeling of pride when they give </a:t>
            </a:r>
            <a:r>
              <a:rPr lang="en-US" sz="4000" b="1" dirty="0">
                <a:latin typeface="Times New Roman" pitchFamily="18" charset="0"/>
                <a:cs typeface="Times New Roman" pitchFamily="18" charset="0"/>
              </a:rPr>
              <a:t>everything to succeed</a:t>
            </a:r>
            <a:r>
              <a:rPr lang="en-US" sz="4000" dirty="0">
                <a:latin typeface="Times New Roman" pitchFamily="18" charset="0"/>
                <a:cs typeface="Times New Roman" pitchFamily="18" charset="0"/>
              </a:rPr>
              <a:t>.</a:t>
            </a:r>
          </a:p>
          <a:p>
            <a:pPr algn="just"/>
            <a:endParaRPr lang="en-US" sz="4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47B2B467-2F3B-4B16-8E9A-1E5AFCD176B0}"/>
              </a:ext>
            </a:extLst>
          </p:cNvPr>
          <p:cNvSpPr>
            <a:spLocks noGrp="1"/>
          </p:cNvSpPr>
          <p:nvPr>
            <p:ph type="sldNum" sz="quarter" idx="12"/>
          </p:nvPr>
        </p:nvSpPr>
        <p:spPr/>
        <p:txBody>
          <a:bodyPr/>
          <a:lstStyle/>
          <a:p>
            <a:fld id="{B2C27B00-F19D-4A6D-889F-A6ACC913AB3E}" type="slidenum">
              <a:rPr lang="en-US" smtClean="0"/>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11506200" cy="990600"/>
          </a:xfrm>
        </p:spPr>
        <p:txBody>
          <a:bodyPr>
            <a:normAutofit/>
          </a:bodyPr>
          <a:lstStyle/>
          <a:p>
            <a:r>
              <a:rPr lang="en-US" b="1" dirty="0">
                <a:latin typeface="Times New Roman" pitchFamily="18" charset="0"/>
                <a:cs typeface="Times New Roman" pitchFamily="18" charset="0"/>
              </a:rPr>
              <a:t>Cont.</a:t>
            </a:r>
          </a:p>
        </p:txBody>
      </p:sp>
      <p:sp>
        <p:nvSpPr>
          <p:cNvPr id="3" name="Content Placeholder 2"/>
          <p:cNvSpPr>
            <a:spLocks noGrp="1"/>
          </p:cNvSpPr>
          <p:nvPr>
            <p:ph idx="1"/>
          </p:nvPr>
        </p:nvSpPr>
        <p:spPr>
          <a:xfrm>
            <a:off x="457200" y="990600"/>
            <a:ext cx="11201400" cy="5562600"/>
          </a:xfrm>
        </p:spPr>
        <p:txBody>
          <a:bodyPr>
            <a:normAutofit/>
          </a:bodyPr>
          <a:lstStyle/>
          <a:p>
            <a:pPr marL="0" indent="0">
              <a:buNone/>
            </a:pPr>
            <a:r>
              <a:rPr lang="en-US" sz="3600" b="1" dirty="0">
                <a:latin typeface="Times New Roman" pitchFamily="18" charset="0"/>
                <a:cs typeface="Times New Roman" pitchFamily="18" charset="0"/>
              </a:rPr>
              <a:t>4. Building Relationships</a:t>
            </a:r>
            <a:endParaRPr lang="en-US" sz="3600" dirty="0">
              <a:latin typeface="Times New Roman" pitchFamily="18" charset="0"/>
              <a:cs typeface="Times New Roman" pitchFamily="18" charset="0"/>
            </a:endParaRPr>
          </a:p>
          <a:p>
            <a:r>
              <a:rPr lang="en-US" dirty="0">
                <a:latin typeface="Times New Roman" pitchFamily="18" charset="0"/>
                <a:cs typeface="Times New Roman" pitchFamily="18" charset="0"/>
              </a:rPr>
              <a:t>You can have the opportunity of </a:t>
            </a:r>
            <a:r>
              <a:rPr lang="en-US" b="1" dirty="0">
                <a:latin typeface="Times New Roman" pitchFamily="18" charset="0"/>
                <a:cs typeface="Times New Roman" pitchFamily="18" charset="0"/>
              </a:rPr>
              <a:t>meeting new people</a:t>
            </a:r>
            <a:r>
              <a:rPr lang="en-US" dirty="0">
                <a:latin typeface="Times New Roman" pitchFamily="18" charset="0"/>
                <a:cs typeface="Times New Roman" pitchFamily="18" charset="0"/>
              </a:rPr>
              <a:t> and build new relationships.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You will have a greater chance of meeting other people who have been in </a:t>
            </a:r>
            <a:r>
              <a:rPr lang="en-US" b="1" dirty="0">
                <a:latin typeface="Times New Roman" pitchFamily="18" charset="0"/>
                <a:cs typeface="Times New Roman" pitchFamily="18" charset="0"/>
              </a:rPr>
              <a:t>similar situations</a:t>
            </a:r>
            <a:r>
              <a:rPr lang="en-US"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Your circle of friends and acquaintances will grow by sharing tips and asking </a:t>
            </a:r>
            <a:r>
              <a:rPr lang="en-US" b="1" dirty="0">
                <a:latin typeface="Times New Roman" pitchFamily="18" charset="0"/>
                <a:cs typeface="Times New Roman" pitchFamily="18" charset="0"/>
              </a:rPr>
              <a:t>for advice</a:t>
            </a:r>
            <a:r>
              <a:rPr lang="en-US" dirty="0">
                <a:latin typeface="Times New Roman" pitchFamily="18" charset="0"/>
                <a:cs typeface="Times New Roman" pitchFamily="18" charset="0"/>
              </a:rPr>
              <a:t> as well as </a:t>
            </a:r>
            <a:r>
              <a:rPr lang="en-US" b="1" dirty="0">
                <a:latin typeface="Times New Roman" pitchFamily="18" charset="0"/>
                <a:cs typeface="Times New Roman" pitchFamily="18" charset="0"/>
              </a:rPr>
              <a:t>partnering</a:t>
            </a:r>
            <a:r>
              <a:rPr lang="en-US" dirty="0">
                <a:latin typeface="Times New Roman" pitchFamily="18" charset="0"/>
                <a:cs typeface="Times New Roman" pitchFamily="18" charset="0"/>
              </a:rPr>
              <a:t> with other </a:t>
            </a:r>
            <a:r>
              <a:rPr lang="en-US" b="1" dirty="0">
                <a:latin typeface="Times New Roman" pitchFamily="18" charset="0"/>
                <a:cs typeface="Times New Roman" pitchFamily="18" charset="0"/>
              </a:rPr>
              <a:t>business owners</a:t>
            </a:r>
            <a:r>
              <a:rPr lang="en-US"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B177B79E-B81A-45AB-A946-7426E3E85F87}"/>
              </a:ext>
            </a:extLst>
          </p:cNvPr>
          <p:cNvSpPr>
            <a:spLocks noGrp="1"/>
          </p:cNvSpPr>
          <p:nvPr>
            <p:ph type="sldNum" sz="quarter" idx="12"/>
          </p:nvPr>
        </p:nvSpPr>
        <p:spPr/>
        <p:txBody>
          <a:bodyPr/>
          <a:lstStyle/>
          <a:p>
            <a:fld id="{B2C27B00-F19D-4A6D-889F-A6ACC913AB3E}" type="slidenum">
              <a:rPr lang="en-US" smtClean="0"/>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1201400" cy="990600"/>
          </a:xfrm>
        </p:spPr>
        <p:txBody>
          <a:bodyPr>
            <a:normAutofit/>
          </a:bodyPr>
          <a:lstStyle/>
          <a:p>
            <a:r>
              <a:rPr lang="en-US" b="1" dirty="0">
                <a:latin typeface="Times New Roman" pitchFamily="18" charset="0"/>
                <a:cs typeface="Times New Roman" pitchFamily="18" charset="0"/>
              </a:rPr>
              <a:t>Cont.</a:t>
            </a:r>
          </a:p>
        </p:txBody>
      </p:sp>
      <p:sp>
        <p:nvSpPr>
          <p:cNvPr id="3" name="Content Placeholder 2"/>
          <p:cNvSpPr>
            <a:spLocks noGrp="1"/>
          </p:cNvSpPr>
          <p:nvPr>
            <p:ph idx="1"/>
          </p:nvPr>
        </p:nvSpPr>
        <p:spPr>
          <a:xfrm>
            <a:off x="457200" y="1066801"/>
            <a:ext cx="11049000" cy="5059363"/>
          </a:xfrm>
        </p:spPr>
        <p:txBody>
          <a:bodyPr>
            <a:normAutofit/>
          </a:bodyPr>
          <a:lstStyle/>
          <a:p>
            <a:pPr marL="0" indent="0">
              <a:buNone/>
            </a:pPr>
            <a:r>
              <a:rPr lang="en-US" sz="3600" b="1" dirty="0">
                <a:latin typeface="Times New Roman" pitchFamily="18" charset="0"/>
                <a:cs typeface="Times New Roman" pitchFamily="18" charset="0"/>
              </a:rPr>
              <a:t>5. Job Security</a:t>
            </a:r>
            <a:endParaRPr lang="en-US" sz="3600" dirty="0">
              <a:latin typeface="Times New Roman" pitchFamily="18" charset="0"/>
              <a:cs typeface="Times New Roman" pitchFamily="18" charset="0"/>
            </a:endParaRPr>
          </a:p>
          <a:p>
            <a:r>
              <a:rPr lang="en-US" dirty="0">
                <a:latin typeface="Times New Roman" pitchFamily="18" charset="0"/>
                <a:cs typeface="Times New Roman" pitchFamily="18" charset="0"/>
              </a:rPr>
              <a:t>If you own your business, you are the </a:t>
            </a:r>
            <a:r>
              <a:rPr lang="en-US" b="1" dirty="0">
                <a:latin typeface="Times New Roman" pitchFamily="18" charset="0"/>
                <a:cs typeface="Times New Roman" pitchFamily="18" charset="0"/>
              </a:rPr>
              <a:t>boss </a:t>
            </a:r>
            <a:r>
              <a:rPr lang="en-US" dirty="0">
                <a:latin typeface="Times New Roman" pitchFamily="18" charset="0"/>
                <a:cs typeface="Times New Roman" pitchFamily="18" charset="0"/>
              </a:rPr>
              <a:t>and</a:t>
            </a:r>
            <a:r>
              <a:rPr lang="en-US" b="1" dirty="0">
                <a:latin typeface="Times New Roman" pitchFamily="18" charset="0"/>
                <a:cs typeface="Times New Roman" pitchFamily="18" charset="0"/>
              </a:rPr>
              <a:t> you won’t get fired</a:t>
            </a:r>
            <a:r>
              <a:rPr lang="en-US" dirty="0">
                <a:latin typeface="Times New Roman" pitchFamily="18" charset="0"/>
                <a:cs typeface="Times New Roman" pitchFamily="18" charset="0"/>
              </a:rPr>
              <a:t>.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Being the boss, you are </a:t>
            </a:r>
            <a:r>
              <a:rPr lang="en-US" b="1" dirty="0">
                <a:latin typeface="Times New Roman" pitchFamily="18" charset="0"/>
                <a:cs typeface="Times New Roman" pitchFamily="18" charset="0"/>
              </a:rPr>
              <a:t>responsible</a:t>
            </a:r>
            <a:r>
              <a:rPr lang="en-US" dirty="0">
                <a:latin typeface="Times New Roman" pitchFamily="18" charset="0"/>
                <a:cs typeface="Times New Roman" pitchFamily="18" charset="0"/>
              </a:rPr>
              <a:t> for the </a:t>
            </a:r>
            <a:r>
              <a:rPr lang="en-US" b="1" dirty="0">
                <a:latin typeface="Times New Roman" pitchFamily="18" charset="0"/>
                <a:cs typeface="Times New Roman" pitchFamily="18" charset="0"/>
              </a:rPr>
              <a:t>lives of many people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It </a:t>
            </a:r>
            <a:r>
              <a:rPr lang="en-US" b="1" dirty="0">
                <a:latin typeface="Times New Roman" pitchFamily="18" charset="0"/>
                <a:cs typeface="Times New Roman" pitchFamily="18" charset="0"/>
              </a:rPr>
              <a:t>motivates</a:t>
            </a:r>
            <a:r>
              <a:rPr lang="en-US" dirty="0">
                <a:latin typeface="Times New Roman" pitchFamily="18" charset="0"/>
                <a:cs typeface="Times New Roman" pitchFamily="18" charset="0"/>
              </a:rPr>
              <a:t> you to be at your best at all times.</a:t>
            </a:r>
          </a:p>
          <a:p>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04F72D7A-E967-4502-BF32-25BC259C4DA2}"/>
              </a:ext>
            </a:extLst>
          </p:cNvPr>
          <p:cNvSpPr>
            <a:spLocks noGrp="1"/>
          </p:cNvSpPr>
          <p:nvPr>
            <p:ph type="sldNum" sz="quarter" idx="12"/>
          </p:nvPr>
        </p:nvSpPr>
        <p:spPr/>
        <p:txBody>
          <a:bodyPr/>
          <a:lstStyle/>
          <a:p>
            <a:fld id="{B2C27B00-F19D-4A6D-889F-A6ACC913AB3E}" type="slidenum">
              <a:rPr lang="en-US" smtClean="0"/>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1277600" cy="914400"/>
          </a:xfrm>
        </p:spPr>
        <p:txBody>
          <a:bodyPr>
            <a:normAutofit/>
          </a:bodyPr>
          <a:lstStyle/>
          <a:p>
            <a:r>
              <a:rPr lang="en-US" b="1" dirty="0">
                <a:latin typeface="Times New Roman" pitchFamily="18" charset="0"/>
                <a:cs typeface="Times New Roman" pitchFamily="18" charset="0"/>
              </a:rPr>
              <a:t>Cont. </a:t>
            </a:r>
          </a:p>
        </p:txBody>
      </p:sp>
      <p:sp>
        <p:nvSpPr>
          <p:cNvPr id="3" name="Content Placeholder 2"/>
          <p:cNvSpPr>
            <a:spLocks noGrp="1"/>
          </p:cNvSpPr>
          <p:nvPr>
            <p:ph idx="1"/>
          </p:nvPr>
        </p:nvSpPr>
        <p:spPr>
          <a:xfrm>
            <a:off x="609600" y="914401"/>
            <a:ext cx="10972800" cy="5211764"/>
          </a:xfrm>
        </p:spPr>
        <p:txBody>
          <a:bodyPr>
            <a:normAutofit/>
          </a:bodyPr>
          <a:lstStyle/>
          <a:p>
            <a:pPr marL="0" indent="0">
              <a:buNone/>
            </a:pPr>
            <a:r>
              <a:rPr lang="en-US" sz="3600" b="1" dirty="0">
                <a:latin typeface="Times New Roman" pitchFamily="18" charset="0"/>
                <a:cs typeface="Times New Roman" pitchFamily="18" charset="0"/>
              </a:rPr>
              <a:t>6. Income Potential</a:t>
            </a:r>
            <a:endParaRPr lang="en-US" sz="3600" dirty="0">
              <a:latin typeface="Times New Roman" pitchFamily="18" charset="0"/>
              <a:cs typeface="Times New Roman" pitchFamily="18" charset="0"/>
            </a:endParaRPr>
          </a:p>
          <a:p>
            <a:r>
              <a:rPr lang="en-US" dirty="0">
                <a:latin typeface="Times New Roman" pitchFamily="18" charset="0"/>
                <a:cs typeface="Times New Roman" pitchFamily="18" charset="0"/>
              </a:rPr>
              <a:t>You can generate your </a:t>
            </a:r>
            <a:r>
              <a:rPr lang="en-US" b="1" dirty="0">
                <a:latin typeface="Times New Roman" pitchFamily="18" charset="0"/>
                <a:cs typeface="Times New Roman" pitchFamily="18" charset="0"/>
              </a:rPr>
              <a:t>own income level</a:t>
            </a:r>
            <a:r>
              <a:rPr lang="en-US" dirty="0">
                <a:latin typeface="Times New Roman" pitchFamily="18" charset="0"/>
                <a:cs typeface="Times New Roman" pitchFamily="18" charset="0"/>
              </a:rPr>
              <a:t> when you own your own business.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You can </a:t>
            </a:r>
            <a:r>
              <a:rPr lang="en-US" b="1" dirty="0">
                <a:latin typeface="Times New Roman" pitchFamily="18" charset="0"/>
                <a:cs typeface="Times New Roman" pitchFamily="18" charset="0"/>
              </a:rPr>
              <a:t>reward yourself with more money</a:t>
            </a:r>
            <a:r>
              <a:rPr lang="en-US" dirty="0">
                <a:latin typeface="Times New Roman" pitchFamily="18" charset="0"/>
                <a:cs typeface="Times New Roman" pitchFamily="18" charset="0"/>
              </a:rPr>
              <a:t> if you work hard, work smart and work longer hours.</a:t>
            </a:r>
          </a:p>
          <a:p>
            <a:pPr>
              <a:buNone/>
            </a:pP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A potential income can keep you </a:t>
            </a:r>
            <a:r>
              <a:rPr lang="en-US" b="1" dirty="0">
                <a:latin typeface="Times New Roman" pitchFamily="18" charset="0"/>
                <a:cs typeface="Times New Roman" pitchFamily="18" charset="0"/>
              </a:rPr>
              <a:t>motivated</a:t>
            </a:r>
            <a:r>
              <a:rPr lang="en-US" dirty="0">
                <a:latin typeface="Times New Roman" pitchFamily="18" charset="0"/>
                <a:cs typeface="Times New Roman" pitchFamily="18" charset="0"/>
              </a:rPr>
              <a:t> to do your best.</a:t>
            </a:r>
          </a:p>
          <a:p>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533EDE2E-8D54-4AA7-B2E6-E6BD8DA26703}"/>
              </a:ext>
            </a:extLst>
          </p:cNvPr>
          <p:cNvSpPr>
            <a:spLocks noGrp="1"/>
          </p:cNvSpPr>
          <p:nvPr>
            <p:ph type="sldNum" sz="quarter" idx="12"/>
          </p:nvPr>
        </p:nvSpPr>
        <p:spPr/>
        <p:txBody>
          <a:bodyPr/>
          <a:lstStyle/>
          <a:p>
            <a:fld id="{B2C27B00-F19D-4A6D-889F-A6ACC913AB3E}" type="slidenum">
              <a:rPr lang="en-US" smtClean="0"/>
              <a:pPr/>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44562"/>
          </a:xfrm>
        </p:spPr>
        <p:txBody>
          <a:bodyPr/>
          <a:lstStyle/>
          <a:p>
            <a:r>
              <a:rPr lang="en-GB" sz="3600" b="1" dirty="0">
                <a:latin typeface="Times New Roman" panose="02020603050405020304" pitchFamily="18" charset="0"/>
                <a:cs typeface="Times New Roman" panose="02020603050405020304" pitchFamily="18" charset="0"/>
              </a:rPr>
              <a:t>ENTREPRENEUR FUNCTIONS </a:t>
            </a:r>
          </a:p>
        </p:txBody>
      </p:sp>
      <p:sp>
        <p:nvSpPr>
          <p:cNvPr id="3" name="Content Placeholder 2"/>
          <p:cNvSpPr>
            <a:spLocks noGrp="1"/>
          </p:cNvSpPr>
          <p:nvPr>
            <p:ph idx="1"/>
          </p:nvPr>
        </p:nvSpPr>
        <p:spPr>
          <a:xfrm>
            <a:off x="1143000" y="1219201"/>
            <a:ext cx="10439400" cy="5137150"/>
          </a:xfrm>
        </p:spPr>
        <p:txBody>
          <a:bodyPr>
            <a:noAutofit/>
          </a:bodyPr>
          <a:lstStyle/>
          <a:p>
            <a:pPr algn="just"/>
            <a:r>
              <a:rPr lang="en-GB" dirty="0">
                <a:latin typeface="Times New Roman" panose="02020603050405020304" pitchFamily="18" charset="0"/>
                <a:cs typeface="Times New Roman" panose="02020603050405020304" pitchFamily="18" charset="0"/>
              </a:rPr>
              <a:t>Risk takers </a:t>
            </a:r>
          </a:p>
          <a:p>
            <a:pPr algn="just"/>
            <a:r>
              <a:rPr lang="en-GB" dirty="0">
                <a:latin typeface="Times New Roman" panose="02020603050405020304" pitchFamily="18" charset="0"/>
                <a:cs typeface="Times New Roman" panose="02020603050405020304" pitchFamily="18" charset="0"/>
              </a:rPr>
              <a:t>Fund Raisers </a:t>
            </a:r>
          </a:p>
          <a:p>
            <a:pPr algn="just"/>
            <a:r>
              <a:rPr lang="en-GB" dirty="0">
                <a:latin typeface="Times New Roman" panose="02020603050405020304" pitchFamily="18" charset="0"/>
                <a:cs typeface="Times New Roman" panose="02020603050405020304" pitchFamily="18" charset="0"/>
              </a:rPr>
              <a:t>Project Planners </a:t>
            </a:r>
          </a:p>
          <a:p>
            <a:pPr algn="just"/>
            <a:r>
              <a:rPr lang="en-GB" dirty="0">
                <a:latin typeface="Times New Roman" panose="02020603050405020304" pitchFamily="18" charset="0"/>
                <a:cs typeface="Times New Roman" panose="02020603050405020304" pitchFamily="18" charset="0"/>
              </a:rPr>
              <a:t>Product Analysists </a:t>
            </a:r>
          </a:p>
          <a:p>
            <a:pPr algn="just"/>
            <a:r>
              <a:rPr lang="en-GB" dirty="0">
                <a:latin typeface="Times New Roman" panose="02020603050405020304" pitchFamily="18" charset="0"/>
                <a:cs typeface="Times New Roman" panose="02020603050405020304" pitchFamily="18" charset="0"/>
              </a:rPr>
              <a:t>Business Decision-makers </a:t>
            </a:r>
          </a:p>
          <a:p>
            <a:pPr algn="just"/>
            <a:r>
              <a:rPr lang="en-GB" dirty="0">
                <a:latin typeface="Times New Roman" panose="02020603050405020304" pitchFamily="18" charset="0"/>
                <a:cs typeface="Times New Roman" panose="02020603050405020304" pitchFamily="18" charset="0"/>
              </a:rPr>
              <a:t>Feasibility Analysists </a:t>
            </a:r>
          </a:p>
          <a:p>
            <a:pPr algn="just"/>
            <a:r>
              <a:rPr lang="en-GB" dirty="0">
                <a:latin typeface="Times New Roman" panose="02020603050405020304" pitchFamily="18" charset="0"/>
                <a:cs typeface="Times New Roman" panose="02020603050405020304" pitchFamily="18" charset="0"/>
              </a:rPr>
              <a:t>Analysists of assessment of risk </a:t>
            </a:r>
          </a:p>
          <a:p>
            <a:pPr algn="just"/>
            <a:r>
              <a:rPr lang="en-GB" dirty="0">
                <a:latin typeface="Times New Roman" panose="02020603050405020304" pitchFamily="18" charset="0"/>
                <a:cs typeface="Times New Roman" panose="02020603050405020304" pitchFamily="18" charset="0"/>
              </a:rPr>
              <a:t>Organization and Management Experts </a:t>
            </a:r>
          </a:p>
          <a:p>
            <a:pPr algn="just"/>
            <a:r>
              <a:rPr lang="en-GB" dirty="0">
                <a:latin typeface="Times New Roman" panose="02020603050405020304" pitchFamily="18" charset="0"/>
                <a:cs typeface="Times New Roman" panose="02020603050405020304" pitchFamily="18" charset="0"/>
              </a:rPr>
              <a:t>Employers </a:t>
            </a:r>
          </a:p>
        </p:txBody>
      </p:sp>
      <p:sp>
        <p:nvSpPr>
          <p:cNvPr id="4" name="Slide Number Placeholder 3"/>
          <p:cNvSpPr>
            <a:spLocks noGrp="1"/>
          </p:cNvSpPr>
          <p:nvPr>
            <p:ph type="sldNum" sz="quarter" idx="12"/>
          </p:nvPr>
        </p:nvSpPr>
        <p:spPr/>
        <p:txBody>
          <a:bodyPr/>
          <a:lstStyle/>
          <a:p>
            <a:fld id="{B2C27B00-F19D-4A6D-889F-A6ACC913AB3E}" type="slidenum">
              <a:rPr lang="en-US" sz="3600" smtClean="0">
                <a:latin typeface="Times New Roman" panose="02020603050405020304" pitchFamily="18" charset="0"/>
                <a:cs typeface="Times New Roman" panose="02020603050405020304" pitchFamily="18" charset="0"/>
              </a:rPr>
              <a:pPr/>
              <a:t>94</a:t>
            </a:fld>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2675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09600" y="152401"/>
            <a:ext cx="10972800" cy="990600"/>
          </a:xfrm>
        </p:spPr>
        <p:txBody>
          <a:bodyPr/>
          <a:lstStyle/>
          <a:p>
            <a:pPr>
              <a:defRPr/>
            </a:pPr>
            <a:r>
              <a:rPr lang="en-US" b="1" dirty="0">
                <a:latin typeface="Times New Roman" panose="02020603050405020304" pitchFamily="18" charset="0"/>
                <a:cs typeface="Times New Roman" panose="02020603050405020304" pitchFamily="18" charset="0"/>
              </a:rPr>
              <a:t>THE CORRIDOR PRINCIPLE</a:t>
            </a:r>
          </a:p>
        </p:txBody>
      </p:sp>
      <p:sp>
        <p:nvSpPr>
          <p:cNvPr id="37891" name="Rectangle 3"/>
          <p:cNvSpPr>
            <a:spLocks noGrp="1" noChangeArrowheads="1"/>
          </p:cNvSpPr>
          <p:nvPr>
            <p:ph type="body" idx="1"/>
          </p:nvPr>
        </p:nvSpPr>
        <p:spPr>
          <a:xfrm>
            <a:off x="609600" y="1676399"/>
            <a:ext cx="10972800" cy="4449765"/>
          </a:xfrm>
        </p:spPr>
        <p:txBody>
          <a:bodyPr>
            <a:normAutofit/>
          </a:bodyPr>
          <a:lstStyle/>
          <a:p>
            <a:pPr algn="ctr">
              <a:buFontTx/>
              <a:buNone/>
              <a:defRPr/>
            </a:pPr>
            <a:r>
              <a:rPr lang="en-US" sz="5400" dirty="0">
                <a:latin typeface="Times New Roman" panose="02020603050405020304" pitchFamily="18" charset="0"/>
                <a:cs typeface="Times New Roman" panose="02020603050405020304" pitchFamily="18" charset="0"/>
              </a:rPr>
              <a:t> The Corridor Principle states, that with every venture launched, new and unintended opportunities often arise.</a:t>
            </a:r>
          </a:p>
        </p:txBody>
      </p:sp>
      <p:sp>
        <p:nvSpPr>
          <p:cNvPr id="2" name="Slide Number Placeholder 1">
            <a:extLst>
              <a:ext uri="{FF2B5EF4-FFF2-40B4-BE49-F238E27FC236}">
                <a16:creationId xmlns:a16="http://schemas.microsoft.com/office/drawing/2014/main" id="{AA7DC738-B329-4B83-8323-3E12456A0096}"/>
              </a:ext>
            </a:extLst>
          </p:cNvPr>
          <p:cNvSpPr>
            <a:spLocks noGrp="1"/>
          </p:cNvSpPr>
          <p:nvPr>
            <p:ph type="sldNum" sz="quarter" idx="12"/>
          </p:nvPr>
        </p:nvSpPr>
        <p:spPr/>
        <p:txBody>
          <a:bodyPr/>
          <a:lstStyle/>
          <a:p>
            <a:fld id="{B2C27B00-F19D-4A6D-889F-A6ACC913AB3E}" type="slidenum">
              <a:rPr lang="en-US" smtClean="0"/>
              <a:pPr/>
              <a:t>95</a:t>
            </a:fld>
            <a:endParaRPr lang="en-US"/>
          </a:p>
        </p:txBody>
      </p:sp>
    </p:spTree>
    <p:extLst>
      <p:ext uri="{BB962C8B-B14F-4D97-AF65-F5344CB8AC3E}">
        <p14:creationId xmlns:p14="http://schemas.microsoft.com/office/powerpoint/2010/main" val="25469912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p:cTn id="7" dur="500" fill="hold"/>
                                        <p:tgtEl>
                                          <p:spTgt spid="3789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7891">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6313" y="4724401"/>
            <a:ext cx="7772400" cy="1044575"/>
          </a:xfrm>
        </p:spPr>
        <p:txBody>
          <a:bodyPr/>
          <a:lstStyle/>
          <a:p>
            <a:pPr>
              <a:defRPr/>
            </a:pPr>
            <a:r>
              <a:rPr lang="en-US" dirty="0"/>
              <a:t>TRUE OR FALSE. Explain.</a:t>
            </a:r>
          </a:p>
        </p:txBody>
      </p:sp>
      <p:sp>
        <p:nvSpPr>
          <p:cNvPr id="3" name="Text Placeholder 2"/>
          <p:cNvSpPr>
            <a:spLocks noGrp="1"/>
          </p:cNvSpPr>
          <p:nvPr>
            <p:ph type="body" idx="1"/>
          </p:nvPr>
        </p:nvSpPr>
        <p:spPr>
          <a:xfrm>
            <a:off x="1752600" y="2209800"/>
            <a:ext cx="8686800" cy="1739900"/>
          </a:xfrm>
        </p:spPr>
        <p:txBody>
          <a:bodyPr/>
          <a:lstStyle/>
          <a:p>
            <a:pPr>
              <a:defRPr/>
            </a:pPr>
            <a:r>
              <a:rPr lang="en-US" sz="3600" dirty="0"/>
              <a:t>Starting and operating a small business is all that entrepreneurship is about.</a:t>
            </a:r>
          </a:p>
        </p:txBody>
      </p:sp>
      <p:sp>
        <p:nvSpPr>
          <p:cNvPr id="4" name="Slide Number Placeholder 3">
            <a:extLst>
              <a:ext uri="{FF2B5EF4-FFF2-40B4-BE49-F238E27FC236}">
                <a16:creationId xmlns:a16="http://schemas.microsoft.com/office/drawing/2014/main" id="{5CF409B8-9B53-4EB8-BD0D-846CF3BE38E9}"/>
              </a:ext>
            </a:extLst>
          </p:cNvPr>
          <p:cNvSpPr>
            <a:spLocks noGrp="1"/>
          </p:cNvSpPr>
          <p:nvPr>
            <p:ph type="sldNum" sz="quarter" idx="12"/>
          </p:nvPr>
        </p:nvSpPr>
        <p:spPr/>
        <p:txBody>
          <a:bodyPr/>
          <a:lstStyle/>
          <a:p>
            <a:fld id="{B2C27B00-F19D-4A6D-889F-A6ACC913AB3E}" type="slidenum">
              <a:rPr lang="en-US" smtClean="0"/>
              <a:pPr/>
              <a:t>96</a:t>
            </a:fld>
            <a:endParaRPr lang="en-US"/>
          </a:p>
        </p:txBody>
      </p:sp>
    </p:spTree>
    <p:extLst>
      <p:ext uri="{BB962C8B-B14F-4D97-AF65-F5344CB8AC3E}">
        <p14:creationId xmlns:p14="http://schemas.microsoft.com/office/powerpoint/2010/main" val="54377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3036</TotalTime>
  <Words>5103</Words>
  <Application>Microsoft Office PowerPoint</Application>
  <PresentationFormat>Widescreen</PresentationFormat>
  <Paragraphs>602</Paragraphs>
  <Slides>96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96</vt:i4>
      </vt:variant>
    </vt:vector>
  </HeadingPairs>
  <TitlesOfParts>
    <vt:vector size="101" baseType="lpstr">
      <vt:lpstr>Arial</vt:lpstr>
      <vt:lpstr>Calibri</vt:lpstr>
      <vt:lpstr>Times New Roman</vt:lpstr>
      <vt:lpstr>Wingdings</vt:lpstr>
      <vt:lpstr>Office Theme</vt:lpstr>
      <vt:lpstr>PowerPoint Presentation</vt:lpstr>
      <vt:lpstr>Course Objectives</vt:lpstr>
      <vt:lpstr>Course Objectives</vt:lpstr>
      <vt:lpstr>Course Objectives</vt:lpstr>
      <vt:lpstr>Course Objectives</vt:lpstr>
      <vt:lpstr>Course Objectives</vt:lpstr>
      <vt:lpstr>Course Topics</vt:lpstr>
      <vt:lpstr>Course Topics Cont. </vt:lpstr>
      <vt:lpstr>Course Topics Cont.</vt:lpstr>
      <vt:lpstr>Course Topics Cont.</vt:lpstr>
      <vt:lpstr>Reading Materials</vt:lpstr>
      <vt:lpstr>CHAPTER ONE:</vt:lpstr>
      <vt:lpstr>NATURE AND DEVELOPMENT OF ENTREPRENEURSHIP</vt:lpstr>
      <vt:lpstr>Con’t</vt:lpstr>
      <vt:lpstr>Con’t</vt:lpstr>
      <vt:lpstr>Con’t </vt:lpstr>
      <vt:lpstr>Exploring the Meaning of Entrepreneurship</vt:lpstr>
      <vt:lpstr>Tracing the Meaning of Entrepreneurship</vt:lpstr>
      <vt:lpstr>RICHARD CANTILLON, FRANCE, 1680-1734</vt:lpstr>
      <vt:lpstr>Richard Cantillon (contd.)</vt:lpstr>
      <vt:lpstr>DEFINITIONS OF ENTREPRENEURSHIP </vt:lpstr>
      <vt:lpstr>DEFINITIONS OF ENTREPRENEURSHIP </vt:lpstr>
      <vt:lpstr>DEFINITIONS OF ENTREPRENEURSHIP </vt:lpstr>
      <vt:lpstr>Joseph Schumpeter (1934)</vt:lpstr>
      <vt:lpstr>Joseph Schumpeter (1934)</vt:lpstr>
      <vt:lpstr>JEAN BAPTISE SAY, FRENCH (1767 -1832)</vt:lpstr>
      <vt:lpstr>ADAM SMITH, BRITISH ECONOMIST, (1723-1790)</vt:lpstr>
      <vt:lpstr>JOHN STUART MILL, BRITISH ECONOMIST (1806-1873)</vt:lpstr>
      <vt:lpstr>John Stuart Mill, British Economist (1806-1873) cont.</vt:lpstr>
      <vt:lpstr>ALFRED MARSHALL, BRITISH ECONOMIST (1842-1924)</vt:lpstr>
      <vt:lpstr>PowerPoint Presentation</vt:lpstr>
      <vt:lpstr>Driver/Motivation for Starting a Business </vt:lpstr>
      <vt:lpstr>Driver/Motivation for Starting a Business </vt:lpstr>
      <vt:lpstr>INNOVATION AND ENTREPRENEUR </vt:lpstr>
      <vt:lpstr>SKILLS OF AN ENTREPRENEUR </vt:lpstr>
      <vt:lpstr>PowerPoint Presentation</vt:lpstr>
      <vt:lpstr>PowerPoint Presentation</vt:lpstr>
      <vt:lpstr>PowerPoint Presentation</vt:lpstr>
      <vt:lpstr>PowerPoint Presentation</vt:lpstr>
      <vt:lpstr>ENTREPRENEURS</vt:lpstr>
      <vt:lpstr>ENTREPRENEURS cont.</vt:lpstr>
      <vt:lpstr>ENTREPRENEURS cont.</vt:lpstr>
      <vt:lpstr>ENTREPRENEURS cont.</vt:lpstr>
      <vt:lpstr>Bill Gates</vt:lpstr>
      <vt:lpstr>Carlos Slim Helu</vt:lpstr>
      <vt:lpstr>Warren Buffett- 4th Richest</vt:lpstr>
      <vt:lpstr>Ingvar Kamprad</vt:lpstr>
      <vt:lpstr>Simon Cowell</vt:lpstr>
      <vt:lpstr>Dr. Mike Adenuga Jnr.</vt:lpstr>
      <vt:lpstr>PowerPoint Presentation</vt:lpstr>
      <vt:lpstr>Theories of Entrepreneurship</vt:lpstr>
      <vt:lpstr>Theories of Entrepreneurship</vt:lpstr>
      <vt:lpstr>Theories of Entrepreneurship</vt:lpstr>
      <vt:lpstr>PowerPoint Presentation</vt:lpstr>
      <vt:lpstr>The Entrepreneurial Process</vt:lpstr>
      <vt:lpstr>The Entrepreneurial Process</vt:lpstr>
      <vt:lpstr>FACTORS INFLUENCING ENTREPRENEURSHIP</vt:lpstr>
      <vt:lpstr>FACTORS INFLUENCING ENTREPRENEURSHIP</vt:lpstr>
      <vt:lpstr>FACTORS INFLUENCING ENTREPRENEURSHIP cont.</vt:lpstr>
      <vt:lpstr>FACTORS INFLUENCING ENTREPRENEURSHIP cont.</vt:lpstr>
      <vt:lpstr>FACTORS INHIBITING ENTREPRENEURSHIP</vt:lpstr>
      <vt:lpstr>FACTORS INHIBITING ENTREPRENEURSHIP Con’t</vt:lpstr>
      <vt:lpstr>FACTORS INHIBITING ENTREPRENEURSHIP Con’t</vt:lpstr>
      <vt:lpstr>FACTORS INHIBITING ENTREPRENEURSHIP Con’t</vt:lpstr>
      <vt:lpstr>TYPES OF ENTREPRENEURS</vt:lpstr>
      <vt:lpstr>TYPE OF BUSINESS </vt:lpstr>
      <vt:lpstr>TYPE OF BUSINESS Cont.</vt:lpstr>
      <vt:lpstr>USE OF TECHNOLOGY</vt:lpstr>
      <vt:lpstr>MOTIVATION</vt:lpstr>
      <vt:lpstr>Growth</vt:lpstr>
      <vt:lpstr>STAGES IN DEVELOPMENT</vt:lpstr>
      <vt:lpstr>PERSONALITY TRAITS ALL ENTREPRENEURS MUST HAVE</vt:lpstr>
      <vt:lpstr>PERSONALITY TRAITS ALL ENTREPRENEURS MUST HAVE cont.</vt:lpstr>
      <vt:lpstr>PERSONALITY TRAITS ALL ENTREPRENEURS MUST HAVE cont.</vt:lpstr>
      <vt:lpstr>PERSONALITY TRAITS ALL ENTREPRENEURS MUST HAVE cont.</vt:lpstr>
      <vt:lpstr>PERSONALITY TRAITS ALL ENTREPRENEURS MUST HAVE cont.</vt:lpstr>
      <vt:lpstr>PERSONALITY TRAITS ALL ENTREPRENEURS MUST HAVE cont.</vt:lpstr>
      <vt:lpstr>PERSONALITY TRAITS ALL ENTREPRENEURS MUST HAVE cont.</vt:lpstr>
      <vt:lpstr>PERSONALITY TRAITS ALL ENTREPRENEURS MUST HAVE cont.</vt:lpstr>
      <vt:lpstr>PERSONALITY TRAITS ALL ENTREPRENEURS MUST HAVE cont.</vt:lpstr>
      <vt:lpstr>PERSONALITY TRAITS ALL ENTREPRENEURS MUST HAVE cont.</vt:lpstr>
      <vt:lpstr>PERSONALITY TRAITS ALL ENTREPRENEURS MUST HAVE cont.</vt:lpstr>
      <vt:lpstr>CHARACTERISTICS OF SUCCESSFUL ENTREPRENEURS</vt:lpstr>
      <vt:lpstr>Con’t</vt:lpstr>
      <vt:lpstr>Con’t</vt:lpstr>
      <vt:lpstr>Con’t</vt:lpstr>
      <vt:lpstr>Con’t</vt:lpstr>
      <vt:lpstr>REASONS WHY PEOPLE BECOME ENTREPRENEUR</vt:lpstr>
      <vt:lpstr>cont.</vt:lpstr>
      <vt:lpstr>Cont. </vt:lpstr>
      <vt:lpstr>Cont.</vt:lpstr>
      <vt:lpstr>Cont.</vt:lpstr>
      <vt:lpstr>Cont. </vt:lpstr>
      <vt:lpstr>ENTREPRENEUR FUNCTIONS </vt:lpstr>
      <vt:lpstr>THE CORRIDOR PRINCIPLE</vt:lpstr>
      <vt:lpstr>TRUE OR FALSE. Explain.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NATURE AND DEVELOPMENT OF ENTREPRENEURSHI</dc:title>
  <dc:creator>Ahonka</dc:creator>
  <cp:lastModifiedBy>CodeitSoft</cp:lastModifiedBy>
  <cp:revision>129</cp:revision>
  <dcterms:created xsi:type="dcterms:W3CDTF">2013-03-04T08:53:13Z</dcterms:created>
  <dcterms:modified xsi:type="dcterms:W3CDTF">2021-07-21T18:00:39Z</dcterms:modified>
</cp:coreProperties>
</file>