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76" r:id="rId5"/>
    <p:sldId id="271" r:id="rId6"/>
    <p:sldId id="260" r:id="rId7"/>
    <p:sldId id="259" r:id="rId8"/>
    <p:sldId id="261" r:id="rId9"/>
    <p:sldId id="262" r:id="rId10"/>
    <p:sldId id="263" r:id="rId11"/>
    <p:sldId id="264" r:id="rId12"/>
    <p:sldId id="265" r:id="rId13"/>
    <p:sldId id="266" r:id="rId14"/>
    <p:sldId id="273" r:id="rId15"/>
    <p:sldId id="274" r:id="rId16"/>
    <p:sldId id="275"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F3F8AB-0CD3-44F2-9A27-0C3092B3B90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EF16B38-DBEA-4A8F-9828-7D74DA85DA5F}">
      <dgm:prSet/>
      <dgm:spPr/>
      <dgm:t>
        <a:bodyPr/>
        <a:lstStyle/>
        <a:p>
          <a:r>
            <a:rPr lang="en-IN" dirty="0">
              <a:latin typeface="Arial" panose="020B0604020202020204" pitchFamily="34" charset="0"/>
              <a:cs typeface="Arial" panose="020B0604020202020204" pitchFamily="34" charset="0"/>
            </a:rPr>
            <a:t>The data is trained using Support Vector Classifier, KNN Classifier, Random Forest Classifier, Extra Tree Classifier, Naïve bayes, XGB classifier</a:t>
          </a:r>
          <a:endParaRPr lang="en-US" dirty="0">
            <a:latin typeface="Arial" panose="020B0604020202020204" pitchFamily="34" charset="0"/>
            <a:cs typeface="Arial" panose="020B0604020202020204" pitchFamily="34" charset="0"/>
          </a:endParaRPr>
        </a:p>
      </dgm:t>
    </dgm:pt>
    <dgm:pt modelId="{4F2D5B4E-4E40-4453-8309-FAFE1A83CFD4}" type="parTrans" cxnId="{8553EF70-C67B-4777-901F-B6333E2EF4AE}">
      <dgm:prSet/>
      <dgm:spPr/>
      <dgm:t>
        <a:bodyPr/>
        <a:lstStyle/>
        <a:p>
          <a:endParaRPr lang="en-US"/>
        </a:p>
      </dgm:t>
    </dgm:pt>
    <dgm:pt modelId="{63E6AA6F-CFBC-477C-81E4-46C0713570D3}" type="sibTrans" cxnId="{8553EF70-C67B-4777-901F-B6333E2EF4AE}">
      <dgm:prSet/>
      <dgm:spPr/>
      <dgm:t>
        <a:bodyPr/>
        <a:lstStyle/>
        <a:p>
          <a:endParaRPr lang="en-US"/>
        </a:p>
      </dgm:t>
    </dgm:pt>
    <dgm:pt modelId="{3A1E5F02-DB33-40B5-9B34-FE6C040E3221}">
      <dgm:prSet/>
      <dgm:spPr/>
      <dgm:t>
        <a:bodyPr/>
        <a:lstStyle/>
        <a:p>
          <a:r>
            <a:rPr lang="en-US" dirty="0">
              <a:latin typeface="Arial" panose="020B0604020202020204" pitchFamily="34" charset="0"/>
              <a:cs typeface="Arial" panose="020B0604020202020204" pitchFamily="34" charset="0"/>
            </a:rPr>
            <a:t>The model having highest accuracy is considered for prediction</a:t>
          </a:r>
        </a:p>
      </dgm:t>
    </dgm:pt>
    <dgm:pt modelId="{349A2934-22A7-4903-B2FF-57C47A5E597C}" type="parTrans" cxnId="{997DC8E2-F830-4E1E-A6FB-F7F6BD97A7FF}">
      <dgm:prSet/>
      <dgm:spPr/>
      <dgm:t>
        <a:bodyPr/>
        <a:lstStyle/>
        <a:p>
          <a:endParaRPr lang="en-US"/>
        </a:p>
      </dgm:t>
    </dgm:pt>
    <dgm:pt modelId="{21E15A45-92F9-4DCF-9427-1D4A314BA32E}" type="sibTrans" cxnId="{997DC8E2-F830-4E1E-A6FB-F7F6BD97A7FF}">
      <dgm:prSet/>
      <dgm:spPr/>
      <dgm:t>
        <a:bodyPr/>
        <a:lstStyle/>
        <a:p>
          <a:endParaRPr lang="en-US"/>
        </a:p>
      </dgm:t>
    </dgm:pt>
    <dgm:pt modelId="{215855B1-454C-4773-9577-7157404A109B}" type="pres">
      <dgm:prSet presAssocID="{A7F3F8AB-0CD3-44F2-9A27-0C3092B3B90D}" presName="hierChild1" presStyleCnt="0">
        <dgm:presLayoutVars>
          <dgm:chPref val="1"/>
          <dgm:dir/>
          <dgm:animOne val="branch"/>
          <dgm:animLvl val="lvl"/>
          <dgm:resizeHandles/>
        </dgm:presLayoutVars>
      </dgm:prSet>
      <dgm:spPr/>
    </dgm:pt>
    <dgm:pt modelId="{6AEECA87-AC7A-490C-AC24-F3F65A3884F0}" type="pres">
      <dgm:prSet presAssocID="{9EF16B38-DBEA-4A8F-9828-7D74DA85DA5F}" presName="hierRoot1" presStyleCnt="0"/>
      <dgm:spPr/>
    </dgm:pt>
    <dgm:pt modelId="{08E809FD-CCE8-4325-8807-A47A6DA0A58C}" type="pres">
      <dgm:prSet presAssocID="{9EF16B38-DBEA-4A8F-9828-7D74DA85DA5F}" presName="composite" presStyleCnt="0"/>
      <dgm:spPr/>
    </dgm:pt>
    <dgm:pt modelId="{14D67ADB-B63E-4DDB-B9D9-4ACE2005067F}" type="pres">
      <dgm:prSet presAssocID="{9EF16B38-DBEA-4A8F-9828-7D74DA85DA5F}" presName="background" presStyleLbl="node0" presStyleIdx="0" presStyleCnt="2"/>
      <dgm:spPr/>
    </dgm:pt>
    <dgm:pt modelId="{274D0F8D-BAE7-4811-9C19-81C3E87D2776}" type="pres">
      <dgm:prSet presAssocID="{9EF16B38-DBEA-4A8F-9828-7D74DA85DA5F}" presName="text" presStyleLbl="fgAcc0" presStyleIdx="0" presStyleCnt="2">
        <dgm:presLayoutVars>
          <dgm:chPref val="3"/>
        </dgm:presLayoutVars>
      </dgm:prSet>
      <dgm:spPr/>
    </dgm:pt>
    <dgm:pt modelId="{09B80B5D-A1CD-438D-96F1-E7F3FC1FD0AD}" type="pres">
      <dgm:prSet presAssocID="{9EF16B38-DBEA-4A8F-9828-7D74DA85DA5F}" presName="hierChild2" presStyleCnt="0"/>
      <dgm:spPr/>
    </dgm:pt>
    <dgm:pt modelId="{DD0CD3DF-1939-4EE9-A338-F6D558755EA9}" type="pres">
      <dgm:prSet presAssocID="{3A1E5F02-DB33-40B5-9B34-FE6C040E3221}" presName="hierRoot1" presStyleCnt="0"/>
      <dgm:spPr/>
    </dgm:pt>
    <dgm:pt modelId="{7ACCFF0A-A369-43E0-9CC7-294B11630428}" type="pres">
      <dgm:prSet presAssocID="{3A1E5F02-DB33-40B5-9B34-FE6C040E3221}" presName="composite" presStyleCnt="0"/>
      <dgm:spPr/>
    </dgm:pt>
    <dgm:pt modelId="{2FE1AA10-02A6-460A-972F-3CEB9737926E}" type="pres">
      <dgm:prSet presAssocID="{3A1E5F02-DB33-40B5-9B34-FE6C040E3221}" presName="background" presStyleLbl="node0" presStyleIdx="1" presStyleCnt="2"/>
      <dgm:spPr/>
    </dgm:pt>
    <dgm:pt modelId="{359E3DD2-4F77-4543-82D7-AC2BCF1B57BB}" type="pres">
      <dgm:prSet presAssocID="{3A1E5F02-DB33-40B5-9B34-FE6C040E3221}" presName="text" presStyleLbl="fgAcc0" presStyleIdx="1" presStyleCnt="2">
        <dgm:presLayoutVars>
          <dgm:chPref val="3"/>
        </dgm:presLayoutVars>
      </dgm:prSet>
      <dgm:spPr/>
    </dgm:pt>
    <dgm:pt modelId="{47E112E0-2128-431D-830C-853294BC90E2}" type="pres">
      <dgm:prSet presAssocID="{3A1E5F02-DB33-40B5-9B34-FE6C040E3221}" presName="hierChild2" presStyleCnt="0"/>
      <dgm:spPr/>
    </dgm:pt>
  </dgm:ptLst>
  <dgm:cxnLst>
    <dgm:cxn modelId="{6920FC3A-9E79-45C5-893A-C000776A0046}" type="presOf" srcId="{9EF16B38-DBEA-4A8F-9828-7D74DA85DA5F}" destId="{274D0F8D-BAE7-4811-9C19-81C3E87D2776}" srcOrd="0" destOrd="0" presId="urn:microsoft.com/office/officeart/2005/8/layout/hierarchy1"/>
    <dgm:cxn modelId="{8553EF70-C67B-4777-901F-B6333E2EF4AE}" srcId="{A7F3F8AB-0CD3-44F2-9A27-0C3092B3B90D}" destId="{9EF16B38-DBEA-4A8F-9828-7D74DA85DA5F}" srcOrd="0" destOrd="0" parTransId="{4F2D5B4E-4E40-4453-8309-FAFE1A83CFD4}" sibTransId="{63E6AA6F-CFBC-477C-81E4-46C0713570D3}"/>
    <dgm:cxn modelId="{FAFD6154-4B2A-4A7C-808B-2798464DF249}" type="presOf" srcId="{3A1E5F02-DB33-40B5-9B34-FE6C040E3221}" destId="{359E3DD2-4F77-4543-82D7-AC2BCF1B57BB}" srcOrd="0" destOrd="0" presId="urn:microsoft.com/office/officeart/2005/8/layout/hierarchy1"/>
    <dgm:cxn modelId="{997DC8E2-F830-4E1E-A6FB-F7F6BD97A7FF}" srcId="{A7F3F8AB-0CD3-44F2-9A27-0C3092B3B90D}" destId="{3A1E5F02-DB33-40B5-9B34-FE6C040E3221}" srcOrd="1" destOrd="0" parTransId="{349A2934-22A7-4903-B2FF-57C47A5E597C}" sibTransId="{21E15A45-92F9-4DCF-9427-1D4A314BA32E}"/>
    <dgm:cxn modelId="{F5568BEC-AAF7-4535-8D74-73A93DBE4D6F}" type="presOf" srcId="{A7F3F8AB-0CD3-44F2-9A27-0C3092B3B90D}" destId="{215855B1-454C-4773-9577-7157404A109B}" srcOrd="0" destOrd="0" presId="urn:microsoft.com/office/officeart/2005/8/layout/hierarchy1"/>
    <dgm:cxn modelId="{C1F3FA7F-1D84-4CFF-9F25-40D53BBE67EC}" type="presParOf" srcId="{215855B1-454C-4773-9577-7157404A109B}" destId="{6AEECA87-AC7A-490C-AC24-F3F65A3884F0}" srcOrd="0" destOrd="0" presId="urn:microsoft.com/office/officeart/2005/8/layout/hierarchy1"/>
    <dgm:cxn modelId="{CBEE8256-63E0-4DCB-9779-EFB332473001}" type="presParOf" srcId="{6AEECA87-AC7A-490C-AC24-F3F65A3884F0}" destId="{08E809FD-CCE8-4325-8807-A47A6DA0A58C}" srcOrd="0" destOrd="0" presId="urn:microsoft.com/office/officeart/2005/8/layout/hierarchy1"/>
    <dgm:cxn modelId="{AED2A350-05AB-49D8-B812-A92B06D772F9}" type="presParOf" srcId="{08E809FD-CCE8-4325-8807-A47A6DA0A58C}" destId="{14D67ADB-B63E-4DDB-B9D9-4ACE2005067F}" srcOrd="0" destOrd="0" presId="urn:microsoft.com/office/officeart/2005/8/layout/hierarchy1"/>
    <dgm:cxn modelId="{E0C0FD74-1661-478E-844A-F166A8D94D66}" type="presParOf" srcId="{08E809FD-CCE8-4325-8807-A47A6DA0A58C}" destId="{274D0F8D-BAE7-4811-9C19-81C3E87D2776}" srcOrd="1" destOrd="0" presId="urn:microsoft.com/office/officeart/2005/8/layout/hierarchy1"/>
    <dgm:cxn modelId="{CF0ED08B-B322-438F-8230-4D6DED0F869C}" type="presParOf" srcId="{6AEECA87-AC7A-490C-AC24-F3F65A3884F0}" destId="{09B80B5D-A1CD-438D-96F1-E7F3FC1FD0AD}" srcOrd="1" destOrd="0" presId="urn:microsoft.com/office/officeart/2005/8/layout/hierarchy1"/>
    <dgm:cxn modelId="{E83BA11F-2C0C-4D98-AC97-2E4B827A8E7F}" type="presParOf" srcId="{215855B1-454C-4773-9577-7157404A109B}" destId="{DD0CD3DF-1939-4EE9-A338-F6D558755EA9}" srcOrd="1" destOrd="0" presId="urn:microsoft.com/office/officeart/2005/8/layout/hierarchy1"/>
    <dgm:cxn modelId="{48E14843-3902-4B98-9E96-337DD9F0A8DF}" type="presParOf" srcId="{DD0CD3DF-1939-4EE9-A338-F6D558755EA9}" destId="{7ACCFF0A-A369-43E0-9CC7-294B11630428}" srcOrd="0" destOrd="0" presId="urn:microsoft.com/office/officeart/2005/8/layout/hierarchy1"/>
    <dgm:cxn modelId="{9F454313-6204-4067-8231-6E18533D06C4}" type="presParOf" srcId="{7ACCFF0A-A369-43E0-9CC7-294B11630428}" destId="{2FE1AA10-02A6-460A-972F-3CEB9737926E}" srcOrd="0" destOrd="0" presId="urn:microsoft.com/office/officeart/2005/8/layout/hierarchy1"/>
    <dgm:cxn modelId="{2E06C12B-F238-49F8-AEFB-29817E29592D}" type="presParOf" srcId="{7ACCFF0A-A369-43E0-9CC7-294B11630428}" destId="{359E3DD2-4F77-4543-82D7-AC2BCF1B57BB}" srcOrd="1" destOrd="0" presId="urn:microsoft.com/office/officeart/2005/8/layout/hierarchy1"/>
    <dgm:cxn modelId="{D1FAB7FF-DBD9-46A4-B2CE-3A1614E8E93C}" type="presParOf" srcId="{DD0CD3DF-1939-4EE9-A338-F6D558755EA9}" destId="{47E112E0-2128-431D-830C-853294BC90E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D67ADB-B63E-4DDB-B9D9-4ACE2005067F}">
      <dsp:nvSpPr>
        <dsp:cNvPr id="0" name=""/>
        <dsp:cNvSpPr/>
      </dsp:nvSpPr>
      <dsp:spPr>
        <a:xfrm>
          <a:off x="1320" y="150224"/>
          <a:ext cx="4636182" cy="2943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4D0F8D-BAE7-4811-9C19-81C3E87D2776}">
      <dsp:nvSpPr>
        <dsp:cNvPr id="0" name=""/>
        <dsp:cNvSpPr/>
      </dsp:nvSpPr>
      <dsp:spPr>
        <a:xfrm>
          <a:off x="516452" y="639599"/>
          <a:ext cx="4636182" cy="29439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latin typeface="Arial" panose="020B0604020202020204" pitchFamily="34" charset="0"/>
              <a:cs typeface="Arial" panose="020B0604020202020204" pitchFamily="34" charset="0"/>
            </a:rPr>
            <a:t>The data is trained using Support Vector Classifier, KNN Classifier, Random Forest Classifier, Extra Tree Classifier, Naïve bayes, XGB classifier</a:t>
          </a:r>
          <a:endParaRPr lang="en-US" sz="2900" kern="1200" dirty="0">
            <a:latin typeface="Arial" panose="020B0604020202020204" pitchFamily="34" charset="0"/>
            <a:cs typeface="Arial" panose="020B0604020202020204" pitchFamily="34" charset="0"/>
          </a:endParaRPr>
        </a:p>
      </dsp:txBody>
      <dsp:txXfrm>
        <a:off x="602678" y="725825"/>
        <a:ext cx="4463730" cy="2771523"/>
      </dsp:txXfrm>
    </dsp:sp>
    <dsp:sp modelId="{2FE1AA10-02A6-460A-972F-3CEB9737926E}">
      <dsp:nvSpPr>
        <dsp:cNvPr id="0" name=""/>
        <dsp:cNvSpPr/>
      </dsp:nvSpPr>
      <dsp:spPr>
        <a:xfrm>
          <a:off x="5667765" y="150224"/>
          <a:ext cx="4636182" cy="2943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9E3DD2-4F77-4543-82D7-AC2BCF1B57BB}">
      <dsp:nvSpPr>
        <dsp:cNvPr id="0" name=""/>
        <dsp:cNvSpPr/>
      </dsp:nvSpPr>
      <dsp:spPr>
        <a:xfrm>
          <a:off x="6182897" y="639599"/>
          <a:ext cx="4636182" cy="29439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Arial" panose="020B0604020202020204" pitchFamily="34" charset="0"/>
              <a:cs typeface="Arial" panose="020B0604020202020204" pitchFamily="34" charset="0"/>
            </a:rPr>
            <a:t>The model having highest accuracy is considered for prediction</a:t>
          </a:r>
        </a:p>
      </dsp:txBody>
      <dsp:txXfrm>
        <a:off x="6269123" y="725825"/>
        <a:ext cx="4463730" cy="27715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8765E-B618-E90D-6F94-DFF58FC4FB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9E70D4-227E-5DE5-0B08-D60074F127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CA9EF0-B34B-FD4E-06F0-2AD128B91A4B}"/>
              </a:ext>
            </a:extLst>
          </p:cNvPr>
          <p:cNvSpPr>
            <a:spLocks noGrp="1"/>
          </p:cNvSpPr>
          <p:nvPr>
            <p:ph type="dt" sz="half" idx="10"/>
          </p:nvPr>
        </p:nvSpPr>
        <p:spPr/>
        <p:txBody>
          <a:bodyPr/>
          <a:lstStyle/>
          <a:p>
            <a:fld id="{7124869E-2CA6-4727-8850-6EE0DA317055}" type="datetimeFigureOut">
              <a:rPr lang="en-IN" smtClean="0"/>
              <a:t>04-12-2022</a:t>
            </a:fld>
            <a:endParaRPr lang="en-IN"/>
          </a:p>
        </p:txBody>
      </p:sp>
      <p:sp>
        <p:nvSpPr>
          <p:cNvPr id="5" name="Footer Placeholder 4">
            <a:extLst>
              <a:ext uri="{FF2B5EF4-FFF2-40B4-BE49-F238E27FC236}">
                <a16:creationId xmlns:a16="http://schemas.microsoft.com/office/drawing/2014/main" id="{BCD586EB-2904-93CA-2602-73E7829648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E8825B-8CAC-9E1C-2381-053B58E347ED}"/>
              </a:ext>
            </a:extLst>
          </p:cNvPr>
          <p:cNvSpPr>
            <a:spLocks noGrp="1"/>
          </p:cNvSpPr>
          <p:nvPr>
            <p:ph type="sldNum" sz="quarter" idx="12"/>
          </p:nvPr>
        </p:nvSpPr>
        <p:spPr/>
        <p:txBody>
          <a:bodyPr/>
          <a:lstStyle/>
          <a:p>
            <a:fld id="{121FB0D5-6F3F-4A6E-9887-CCB4427B9D2D}" type="slidenum">
              <a:rPr lang="en-IN" smtClean="0"/>
              <a:t>‹#›</a:t>
            </a:fld>
            <a:endParaRPr lang="en-IN"/>
          </a:p>
        </p:txBody>
      </p:sp>
    </p:spTree>
    <p:extLst>
      <p:ext uri="{BB962C8B-B14F-4D97-AF65-F5344CB8AC3E}">
        <p14:creationId xmlns:p14="http://schemas.microsoft.com/office/powerpoint/2010/main" val="2626743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2A1CB-F889-A090-C3E9-3AEE3D31EF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628385-0189-5897-5D81-76E3EA8C15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01B890-501A-25CD-1DAE-E5CB8A5ED448}"/>
              </a:ext>
            </a:extLst>
          </p:cNvPr>
          <p:cNvSpPr>
            <a:spLocks noGrp="1"/>
          </p:cNvSpPr>
          <p:nvPr>
            <p:ph type="dt" sz="half" idx="10"/>
          </p:nvPr>
        </p:nvSpPr>
        <p:spPr/>
        <p:txBody>
          <a:bodyPr/>
          <a:lstStyle/>
          <a:p>
            <a:fld id="{7124869E-2CA6-4727-8850-6EE0DA317055}" type="datetimeFigureOut">
              <a:rPr lang="en-IN" smtClean="0"/>
              <a:t>04-12-2022</a:t>
            </a:fld>
            <a:endParaRPr lang="en-IN"/>
          </a:p>
        </p:txBody>
      </p:sp>
      <p:sp>
        <p:nvSpPr>
          <p:cNvPr id="5" name="Footer Placeholder 4">
            <a:extLst>
              <a:ext uri="{FF2B5EF4-FFF2-40B4-BE49-F238E27FC236}">
                <a16:creationId xmlns:a16="http://schemas.microsoft.com/office/drawing/2014/main" id="{9E6ACD5E-54FA-ABE2-E7E0-545349B83E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E3045E-7F24-B0D4-5555-4292ADA8BE05}"/>
              </a:ext>
            </a:extLst>
          </p:cNvPr>
          <p:cNvSpPr>
            <a:spLocks noGrp="1"/>
          </p:cNvSpPr>
          <p:nvPr>
            <p:ph type="sldNum" sz="quarter" idx="12"/>
          </p:nvPr>
        </p:nvSpPr>
        <p:spPr/>
        <p:txBody>
          <a:bodyPr/>
          <a:lstStyle/>
          <a:p>
            <a:fld id="{121FB0D5-6F3F-4A6E-9887-CCB4427B9D2D}" type="slidenum">
              <a:rPr lang="en-IN" smtClean="0"/>
              <a:t>‹#›</a:t>
            </a:fld>
            <a:endParaRPr lang="en-IN"/>
          </a:p>
        </p:txBody>
      </p:sp>
    </p:spTree>
    <p:extLst>
      <p:ext uri="{BB962C8B-B14F-4D97-AF65-F5344CB8AC3E}">
        <p14:creationId xmlns:p14="http://schemas.microsoft.com/office/powerpoint/2010/main" val="373771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02CDBC-EF79-A7C1-8402-43BA3FA4C8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3158A6-93C0-100B-7174-8CC0E72C39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41FA4-00AA-0301-E59A-55A75BA57508}"/>
              </a:ext>
            </a:extLst>
          </p:cNvPr>
          <p:cNvSpPr>
            <a:spLocks noGrp="1"/>
          </p:cNvSpPr>
          <p:nvPr>
            <p:ph type="dt" sz="half" idx="10"/>
          </p:nvPr>
        </p:nvSpPr>
        <p:spPr/>
        <p:txBody>
          <a:bodyPr/>
          <a:lstStyle/>
          <a:p>
            <a:fld id="{7124869E-2CA6-4727-8850-6EE0DA317055}" type="datetimeFigureOut">
              <a:rPr lang="en-IN" smtClean="0"/>
              <a:t>04-12-2022</a:t>
            </a:fld>
            <a:endParaRPr lang="en-IN"/>
          </a:p>
        </p:txBody>
      </p:sp>
      <p:sp>
        <p:nvSpPr>
          <p:cNvPr id="5" name="Footer Placeholder 4">
            <a:extLst>
              <a:ext uri="{FF2B5EF4-FFF2-40B4-BE49-F238E27FC236}">
                <a16:creationId xmlns:a16="http://schemas.microsoft.com/office/drawing/2014/main" id="{7FD9030B-9E9E-3C92-F12F-B777A1B024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210110-0360-18F8-D14F-CCC80C6F9BB8}"/>
              </a:ext>
            </a:extLst>
          </p:cNvPr>
          <p:cNvSpPr>
            <a:spLocks noGrp="1"/>
          </p:cNvSpPr>
          <p:nvPr>
            <p:ph type="sldNum" sz="quarter" idx="12"/>
          </p:nvPr>
        </p:nvSpPr>
        <p:spPr/>
        <p:txBody>
          <a:bodyPr/>
          <a:lstStyle/>
          <a:p>
            <a:fld id="{121FB0D5-6F3F-4A6E-9887-CCB4427B9D2D}" type="slidenum">
              <a:rPr lang="en-IN" smtClean="0"/>
              <a:t>‹#›</a:t>
            </a:fld>
            <a:endParaRPr lang="en-IN"/>
          </a:p>
        </p:txBody>
      </p:sp>
    </p:spTree>
    <p:extLst>
      <p:ext uri="{BB962C8B-B14F-4D97-AF65-F5344CB8AC3E}">
        <p14:creationId xmlns:p14="http://schemas.microsoft.com/office/powerpoint/2010/main" val="228305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39D3-8BDD-6153-2AFA-3E04454D7D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B82580-29F2-11BB-7644-BFA2D417C3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96E6D9-E69B-68D5-5F86-CBC5819ABFF5}"/>
              </a:ext>
            </a:extLst>
          </p:cNvPr>
          <p:cNvSpPr>
            <a:spLocks noGrp="1"/>
          </p:cNvSpPr>
          <p:nvPr>
            <p:ph type="dt" sz="half" idx="10"/>
          </p:nvPr>
        </p:nvSpPr>
        <p:spPr/>
        <p:txBody>
          <a:bodyPr/>
          <a:lstStyle/>
          <a:p>
            <a:fld id="{7124869E-2CA6-4727-8850-6EE0DA317055}" type="datetimeFigureOut">
              <a:rPr lang="en-IN" smtClean="0"/>
              <a:t>04-12-2022</a:t>
            </a:fld>
            <a:endParaRPr lang="en-IN"/>
          </a:p>
        </p:txBody>
      </p:sp>
      <p:sp>
        <p:nvSpPr>
          <p:cNvPr id="5" name="Footer Placeholder 4">
            <a:extLst>
              <a:ext uri="{FF2B5EF4-FFF2-40B4-BE49-F238E27FC236}">
                <a16:creationId xmlns:a16="http://schemas.microsoft.com/office/drawing/2014/main" id="{A3BD2DF2-7BE5-CD2D-8FEA-D519EE01A8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3B5E74-67E1-F927-C586-FF381C9B25D9}"/>
              </a:ext>
            </a:extLst>
          </p:cNvPr>
          <p:cNvSpPr>
            <a:spLocks noGrp="1"/>
          </p:cNvSpPr>
          <p:nvPr>
            <p:ph type="sldNum" sz="quarter" idx="12"/>
          </p:nvPr>
        </p:nvSpPr>
        <p:spPr/>
        <p:txBody>
          <a:bodyPr/>
          <a:lstStyle/>
          <a:p>
            <a:fld id="{121FB0D5-6F3F-4A6E-9887-CCB4427B9D2D}" type="slidenum">
              <a:rPr lang="en-IN" smtClean="0"/>
              <a:t>‹#›</a:t>
            </a:fld>
            <a:endParaRPr lang="en-IN"/>
          </a:p>
        </p:txBody>
      </p:sp>
    </p:spTree>
    <p:extLst>
      <p:ext uri="{BB962C8B-B14F-4D97-AF65-F5344CB8AC3E}">
        <p14:creationId xmlns:p14="http://schemas.microsoft.com/office/powerpoint/2010/main" val="3305424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2EB5-CB93-C481-CBCF-9858AAD31B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9695F7-282C-655F-8C6F-08DC35E21F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9C0123-399E-07A9-8062-AE33B99C1768}"/>
              </a:ext>
            </a:extLst>
          </p:cNvPr>
          <p:cNvSpPr>
            <a:spLocks noGrp="1"/>
          </p:cNvSpPr>
          <p:nvPr>
            <p:ph type="dt" sz="half" idx="10"/>
          </p:nvPr>
        </p:nvSpPr>
        <p:spPr/>
        <p:txBody>
          <a:bodyPr/>
          <a:lstStyle/>
          <a:p>
            <a:fld id="{7124869E-2CA6-4727-8850-6EE0DA317055}" type="datetimeFigureOut">
              <a:rPr lang="en-IN" smtClean="0"/>
              <a:t>04-12-2022</a:t>
            </a:fld>
            <a:endParaRPr lang="en-IN"/>
          </a:p>
        </p:txBody>
      </p:sp>
      <p:sp>
        <p:nvSpPr>
          <p:cNvPr id="5" name="Footer Placeholder 4">
            <a:extLst>
              <a:ext uri="{FF2B5EF4-FFF2-40B4-BE49-F238E27FC236}">
                <a16:creationId xmlns:a16="http://schemas.microsoft.com/office/drawing/2014/main" id="{A09CEFE8-B48E-F252-BBCE-A01115EE0B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B76936-50D4-90A1-3AD5-773D8C94D398}"/>
              </a:ext>
            </a:extLst>
          </p:cNvPr>
          <p:cNvSpPr>
            <a:spLocks noGrp="1"/>
          </p:cNvSpPr>
          <p:nvPr>
            <p:ph type="sldNum" sz="quarter" idx="12"/>
          </p:nvPr>
        </p:nvSpPr>
        <p:spPr/>
        <p:txBody>
          <a:bodyPr/>
          <a:lstStyle/>
          <a:p>
            <a:fld id="{121FB0D5-6F3F-4A6E-9887-CCB4427B9D2D}" type="slidenum">
              <a:rPr lang="en-IN" smtClean="0"/>
              <a:t>‹#›</a:t>
            </a:fld>
            <a:endParaRPr lang="en-IN"/>
          </a:p>
        </p:txBody>
      </p:sp>
    </p:spTree>
    <p:extLst>
      <p:ext uri="{BB962C8B-B14F-4D97-AF65-F5344CB8AC3E}">
        <p14:creationId xmlns:p14="http://schemas.microsoft.com/office/powerpoint/2010/main" val="2477001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3C70-0465-CB63-A247-E3D3BB4C5F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E77101-F313-0A91-D0A5-05664BF4E3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5F9D94-A0BE-A2A3-98DE-5F1F4627D6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955751-3944-CBC6-B572-D20B2D249C55}"/>
              </a:ext>
            </a:extLst>
          </p:cNvPr>
          <p:cNvSpPr>
            <a:spLocks noGrp="1"/>
          </p:cNvSpPr>
          <p:nvPr>
            <p:ph type="dt" sz="half" idx="10"/>
          </p:nvPr>
        </p:nvSpPr>
        <p:spPr/>
        <p:txBody>
          <a:bodyPr/>
          <a:lstStyle/>
          <a:p>
            <a:fld id="{7124869E-2CA6-4727-8850-6EE0DA317055}" type="datetimeFigureOut">
              <a:rPr lang="en-IN" smtClean="0"/>
              <a:t>04-12-2022</a:t>
            </a:fld>
            <a:endParaRPr lang="en-IN"/>
          </a:p>
        </p:txBody>
      </p:sp>
      <p:sp>
        <p:nvSpPr>
          <p:cNvPr id="6" name="Footer Placeholder 5">
            <a:extLst>
              <a:ext uri="{FF2B5EF4-FFF2-40B4-BE49-F238E27FC236}">
                <a16:creationId xmlns:a16="http://schemas.microsoft.com/office/drawing/2014/main" id="{B8902555-0F06-CAC8-A53E-50747860F2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A14FF-26D8-80CB-B8B7-1A511615E971}"/>
              </a:ext>
            </a:extLst>
          </p:cNvPr>
          <p:cNvSpPr>
            <a:spLocks noGrp="1"/>
          </p:cNvSpPr>
          <p:nvPr>
            <p:ph type="sldNum" sz="quarter" idx="12"/>
          </p:nvPr>
        </p:nvSpPr>
        <p:spPr/>
        <p:txBody>
          <a:bodyPr/>
          <a:lstStyle/>
          <a:p>
            <a:fld id="{121FB0D5-6F3F-4A6E-9887-CCB4427B9D2D}" type="slidenum">
              <a:rPr lang="en-IN" smtClean="0"/>
              <a:t>‹#›</a:t>
            </a:fld>
            <a:endParaRPr lang="en-IN"/>
          </a:p>
        </p:txBody>
      </p:sp>
    </p:spTree>
    <p:extLst>
      <p:ext uri="{BB962C8B-B14F-4D97-AF65-F5344CB8AC3E}">
        <p14:creationId xmlns:p14="http://schemas.microsoft.com/office/powerpoint/2010/main" val="2228316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72B2-C4E8-B115-0CA5-F85D5527D4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988439-6ED0-6A6D-5A54-BAB52E6C0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2F269B-0CA4-2747-D81B-BBF42B9A12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93F8BC-7DCB-1A2D-10AE-FECDE5A18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B5690D-574C-8D9D-A27F-3DC9D2F071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BE210D-38AE-BB19-4AE5-2D73185317F6}"/>
              </a:ext>
            </a:extLst>
          </p:cNvPr>
          <p:cNvSpPr>
            <a:spLocks noGrp="1"/>
          </p:cNvSpPr>
          <p:nvPr>
            <p:ph type="dt" sz="half" idx="10"/>
          </p:nvPr>
        </p:nvSpPr>
        <p:spPr/>
        <p:txBody>
          <a:bodyPr/>
          <a:lstStyle/>
          <a:p>
            <a:fld id="{7124869E-2CA6-4727-8850-6EE0DA317055}" type="datetimeFigureOut">
              <a:rPr lang="en-IN" smtClean="0"/>
              <a:t>04-12-2022</a:t>
            </a:fld>
            <a:endParaRPr lang="en-IN"/>
          </a:p>
        </p:txBody>
      </p:sp>
      <p:sp>
        <p:nvSpPr>
          <p:cNvPr id="8" name="Footer Placeholder 7">
            <a:extLst>
              <a:ext uri="{FF2B5EF4-FFF2-40B4-BE49-F238E27FC236}">
                <a16:creationId xmlns:a16="http://schemas.microsoft.com/office/drawing/2014/main" id="{000D06AE-6602-EA61-14CD-3214D1E1BE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9556F3-31C0-2798-5AED-0B1AC4AAC32D}"/>
              </a:ext>
            </a:extLst>
          </p:cNvPr>
          <p:cNvSpPr>
            <a:spLocks noGrp="1"/>
          </p:cNvSpPr>
          <p:nvPr>
            <p:ph type="sldNum" sz="quarter" idx="12"/>
          </p:nvPr>
        </p:nvSpPr>
        <p:spPr/>
        <p:txBody>
          <a:bodyPr/>
          <a:lstStyle/>
          <a:p>
            <a:fld id="{121FB0D5-6F3F-4A6E-9887-CCB4427B9D2D}" type="slidenum">
              <a:rPr lang="en-IN" smtClean="0"/>
              <a:t>‹#›</a:t>
            </a:fld>
            <a:endParaRPr lang="en-IN"/>
          </a:p>
        </p:txBody>
      </p:sp>
    </p:spTree>
    <p:extLst>
      <p:ext uri="{BB962C8B-B14F-4D97-AF65-F5344CB8AC3E}">
        <p14:creationId xmlns:p14="http://schemas.microsoft.com/office/powerpoint/2010/main" val="3050208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6876-B722-0D97-3FC3-8EF8B72BC7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65D505-E7DE-67E1-0CC7-605C5AC1292C}"/>
              </a:ext>
            </a:extLst>
          </p:cNvPr>
          <p:cNvSpPr>
            <a:spLocks noGrp="1"/>
          </p:cNvSpPr>
          <p:nvPr>
            <p:ph type="dt" sz="half" idx="10"/>
          </p:nvPr>
        </p:nvSpPr>
        <p:spPr/>
        <p:txBody>
          <a:bodyPr/>
          <a:lstStyle/>
          <a:p>
            <a:fld id="{7124869E-2CA6-4727-8850-6EE0DA317055}" type="datetimeFigureOut">
              <a:rPr lang="en-IN" smtClean="0"/>
              <a:t>04-12-2022</a:t>
            </a:fld>
            <a:endParaRPr lang="en-IN"/>
          </a:p>
        </p:txBody>
      </p:sp>
      <p:sp>
        <p:nvSpPr>
          <p:cNvPr id="4" name="Footer Placeholder 3">
            <a:extLst>
              <a:ext uri="{FF2B5EF4-FFF2-40B4-BE49-F238E27FC236}">
                <a16:creationId xmlns:a16="http://schemas.microsoft.com/office/drawing/2014/main" id="{F13CEAF7-B5D2-C05D-7E4F-BC5A6664BF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60E661-E027-F44C-6442-00D190887500}"/>
              </a:ext>
            </a:extLst>
          </p:cNvPr>
          <p:cNvSpPr>
            <a:spLocks noGrp="1"/>
          </p:cNvSpPr>
          <p:nvPr>
            <p:ph type="sldNum" sz="quarter" idx="12"/>
          </p:nvPr>
        </p:nvSpPr>
        <p:spPr/>
        <p:txBody>
          <a:bodyPr/>
          <a:lstStyle/>
          <a:p>
            <a:fld id="{121FB0D5-6F3F-4A6E-9887-CCB4427B9D2D}" type="slidenum">
              <a:rPr lang="en-IN" smtClean="0"/>
              <a:t>‹#›</a:t>
            </a:fld>
            <a:endParaRPr lang="en-IN"/>
          </a:p>
        </p:txBody>
      </p:sp>
    </p:spTree>
    <p:extLst>
      <p:ext uri="{BB962C8B-B14F-4D97-AF65-F5344CB8AC3E}">
        <p14:creationId xmlns:p14="http://schemas.microsoft.com/office/powerpoint/2010/main" val="120176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2748A-AB6E-40AA-7010-58FBF9F7D62D}"/>
              </a:ext>
            </a:extLst>
          </p:cNvPr>
          <p:cNvSpPr>
            <a:spLocks noGrp="1"/>
          </p:cNvSpPr>
          <p:nvPr>
            <p:ph type="dt" sz="half" idx="10"/>
          </p:nvPr>
        </p:nvSpPr>
        <p:spPr/>
        <p:txBody>
          <a:bodyPr/>
          <a:lstStyle/>
          <a:p>
            <a:fld id="{7124869E-2CA6-4727-8850-6EE0DA317055}" type="datetimeFigureOut">
              <a:rPr lang="en-IN" smtClean="0"/>
              <a:t>04-12-2022</a:t>
            </a:fld>
            <a:endParaRPr lang="en-IN"/>
          </a:p>
        </p:txBody>
      </p:sp>
      <p:sp>
        <p:nvSpPr>
          <p:cNvPr id="3" name="Footer Placeholder 2">
            <a:extLst>
              <a:ext uri="{FF2B5EF4-FFF2-40B4-BE49-F238E27FC236}">
                <a16:creationId xmlns:a16="http://schemas.microsoft.com/office/drawing/2014/main" id="{F5A558FD-F746-C63C-1704-9CDA7B6B86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B60D07-2E26-EFD5-37AD-A1624D3F8A8F}"/>
              </a:ext>
            </a:extLst>
          </p:cNvPr>
          <p:cNvSpPr>
            <a:spLocks noGrp="1"/>
          </p:cNvSpPr>
          <p:nvPr>
            <p:ph type="sldNum" sz="quarter" idx="12"/>
          </p:nvPr>
        </p:nvSpPr>
        <p:spPr/>
        <p:txBody>
          <a:bodyPr/>
          <a:lstStyle/>
          <a:p>
            <a:fld id="{121FB0D5-6F3F-4A6E-9887-CCB4427B9D2D}" type="slidenum">
              <a:rPr lang="en-IN" smtClean="0"/>
              <a:t>‹#›</a:t>
            </a:fld>
            <a:endParaRPr lang="en-IN"/>
          </a:p>
        </p:txBody>
      </p:sp>
    </p:spTree>
    <p:extLst>
      <p:ext uri="{BB962C8B-B14F-4D97-AF65-F5344CB8AC3E}">
        <p14:creationId xmlns:p14="http://schemas.microsoft.com/office/powerpoint/2010/main" val="416886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91295-961C-048C-208C-C8CE92C53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90CCE5-AFCF-E31E-C1D5-6963CA87E3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3FFDE9-33F5-145B-61A9-A5E2B239CB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D3930-C6BD-1925-1965-6B5BB06B66F5}"/>
              </a:ext>
            </a:extLst>
          </p:cNvPr>
          <p:cNvSpPr>
            <a:spLocks noGrp="1"/>
          </p:cNvSpPr>
          <p:nvPr>
            <p:ph type="dt" sz="half" idx="10"/>
          </p:nvPr>
        </p:nvSpPr>
        <p:spPr/>
        <p:txBody>
          <a:bodyPr/>
          <a:lstStyle/>
          <a:p>
            <a:fld id="{7124869E-2CA6-4727-8850-6EE0DA317055}" type="datetimeFigureOut">
              <a:rPr lang="en-IN" smtClean="0"/>
              <a:t>04-12-2022</a:t>
            </a:fld>
            <a:endParaRPr lang="en-IN"/>
          </a:p>
        </p:txBody>
      </p:sp>
      <p:sp>
        <p:nvSpPr>
          <p:cNvPr id="6" name="Footer Placeholder 5">
            <a:extLst>
              <a:ext uri="{FF2B5EF4-FFF2-40B4-BE49-F238E27FC236}">
                <a16:creationId xmlns:a16="http://schemas.microsoft.com/office/drawing/2014/main" id="{A89B1D48-19BA-D405-46A6-0495744BF6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1E9BB2-4CA3-57E7-49B9-F2AF9EB0180A}"/>
              </a:ext>
            </a:extLst>
          </p:cNvPr>
          <p:cNvSpPr>
            <a:spLocks noGrp="1"/>
          </p:cNvSpPr>
          <p:nvPr>
            <p:ph type="sldNum" sz="quarter" idx="12"/>
          </p:nvPr>
        </p:nvSpPr>
        <p:spPr/>
        <p:txBody>
          <a:bodyPr/>
          <a:lstStyle/>
          <a:p>
            <a:fld id="{121FB0D5-6F3F-4A6E-9887-CCB4427B9D2D}" type="slidenum">
              <a:rPr lang="en-IN" smtClean="0"/>
              <a:t>‹#›</a:t>
            </a:fld>
            <a:endParaRPr lang="en-IN"/>
          </a:p>
        </p:txBody>
      </p:sp>
    </p:spTree>
    <p:extLst>
      <p:ext uri="{BB962C8B-B14F-4D97-AF65-F5344CB8AC3E}">
        <p14:creationId xmlns:p14="http://schemas.microsoft.com/office/powerpoint/2010/main" val="1238340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44FB-D274-B337-F647-3CC29669E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CE76F4-4871-5A0A-68BB-9CA03C3FFE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111ED0-E80C-4A4B-3FDA-D3B01EE8E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5105DC-6CBE-9AA0-2BB4-63D0DE66E460}"/>
              </a:ext>
            </a:extLst>
          </p:cNvPr>
          <p:cNvSpPr>
            <a:spLocks noGrp="1"/>
          </p:cNvSpPr>
          <p:nvPr>
            <p:ph type="dt" sz="half" idx="10"/>
          </p:nvPr>
        </p:nvSpPr>
        <p:spPr/>
        <p:txBody>
          <a:bodyPr/>
          <a:lstStyle/>
          <a:p>
            <a:fld id="{7124869E-2CA6-4727-8850-6EE0DA317055}" type="datetimeFigureOut">
              <a:rPr lang="en-IN" smtClean="0"/>
              <a:t>04-12-2022</a:t>
            </a:fld>
            <a:endParaRPr lang="en-IN"/>
          </a:p>
        </p:txBody>
      </p:sp>
      <p:sp>
        <p:nvSpPr>
          <p:cNvPr id="6" name="Footer Placeholder 5">
            <a:extLst>
              <a:ext uri="{FF2B5EF4-FFF2-40B4-BE49-F238E27FC236}">
                <a16:creationId xmlns:a16="http://schemas.microsoft.com/office/drawing/2014/main" id="{9742A90C-4253-A975-6444-41E1083F99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417DAA-EACE-BAB2-1862-11E2278729B8}"/>
              </a:ext>
            </a:extLst>
          </p:cNvPr>
          <p:cNvSpPr>
            <a:spLocks noGrp="1"/>
          </p:cNvSpPr>
          <p:nvPr>
            <p:ph type="sldNum" sz="quarter" idx="12"/>
          </p:nvPr>
        </p:nvSpPr>
        <p:spPr/>
        <p:txBody>
          <a:bodyPr/>
          <a:lstStyle/>
          <a:p>
            <a:fld id="{121FB0D5-6F3F-4A6E-9887-CCB4427B9D2D}" type="slidenum">
              <a:rPr lang="en-IN" smtClean="0"/>
              <a:t>‹#›</a:t>
            </a:fld>
            <a:endParaRPr lang="en-IN"/>
          </a:p>
        </p:txBody>
      </p:sp>
    </p:spTree>
    <p:extLst>
      <p:ext uri="{BB962C8B-B14F-4D97-AF65-F5344CB8AC3E}">
        <p14:creationId xmlns:p14="http://schemas.microsoft.com/office/powerpoint/2010/main" val="29284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96DA8-FFCC-8B60-4748-FC60E3B31D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11E503-7456-E4D3-3AB0-7DF17ABCEE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E7E693-8786-1FA9-57D8-17F8AB16FD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4869E-2CA6-4727-8850-6EE0DA317055}" type="datetimeFigureOut">
              <a:rPr lang="en-IN" smtClean="0"/>
              <a:t>04-12-2022</a:t>
            </a:fld>
            <a:endParaRPr lang="en-IN"/>
          </a:p>
        </p:txBody>
      </p:sp>
      <p:sp>
        <p:nvSpPr>
          <p:cNvPr id="5" name="Footer Placeholder 4">
            <a:extLst>
              <a:ext uri="{FF2B5EF4-FFF2-40B4-BE49-F238E27FC236}">
                <a16:creationId xmlns:a16="http://schemas.microsoft.com/office/drawing/2014/main" id="{629CFEE4-5DFF-4EFF-DB3A-1E5EC53DFB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D63F48-D6DC-C4E4-350A-8B1F7F836A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1FB0D5-6F3F-4A6E-9887-CCB4427B9D2D}" type="slidenum">
              <a:rPr lang="en-IN" smtClean="0"/>
              <a:t>‹#›</a:t>
            </a:fld>
            <a:endParaRPr lang="en-IN"/>
          </a:p>
        </p:txBody>
      </p:sp>
    </p:spTree>
    <p:extLst>
      <p:ext uri="{BB962C8B-B14F-4D97-AF65-F5344CB8AC3E}">
        <p14:creationId xmlns:p14="http://schemas.microsoft.com/office/powerpoint/2010/main" val="352454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5EAE-D305-7219-B6FC-56C8EBF15EA9}"/>
              </a:ext>
            </a:extLst>
          </p:cNvPr>
          <p:cNvSpPr>
            <a:spLocks noGrp="1"/>
          </p:cNvSpPr>
          <p:nvPr>
            <p:ph type="ctrTitle"/>
          </p:nvPr>
        </p:nvSpPr>
        <p:spPr>
          <a:xfrm>
            <a:off x="7442719" y="2176438"/>
            <a:ext cx="4749281" cy="1841916"/>
          </a:xfrm>
        </p:spPr>
        <p:txBody>
          <a:bodyPr anchor="b">
            <a:noAutofit/>
          </a:bodyPr>
          <a:lstStyle/>
          <a:p>
            <a:r>
              <a:rPr lang="en-IN" sz="5400" b="1" dirty="0">
                <a:latin typeface="Arial" panose="020B0604020202020204" pitchFamily="34" charset="0"/>
                <a:cs typeface="Arial" panose="020B0604020202020204" pitchFamily="34" charset="0"/>
              </a:rPr>
              <a:t>SMS SPAM CLASSIFIER</a:t>
            </a:r>
          </a:p>
        </p:txBody>
      </p:sp>
      <p:sp>
        <p:nvSpPr>
          <p:cNvPr id="3" name="Subtitle 2">
            <a:extLst>
              <a:ext uri="{FF2B5EF4-FFF2-40B4-BE49-F238E27FC236}">
                <a16:creationId xmlns:a16="http://schemas.microsoft.com/office/drawing/2014/main" id="{E39C16AF-48EC-FC6C-CF9C-30BFAA11AEB4}"/>
              </a:ext>
            </a:extLst>
          </p:cNvPr>
          <p:cNvSpPr>
            <a:spLocks noGrp="1"/>
          </p:cNvSpPr>
          <p:nvPr>
            <p:ph type="subTitle" idx="1"/>
          </p:nvPr>
        </p:nvSpPr>
        <p:spPr>
          <a:xfrm>
            <a:off x="6764694" y="5617027"/>
            <a:ext cx="7996953" cy="1705035"/>
          </a:xfrm>
        </p:spPr>
        <p:txBody>
          <a:bodyPr anchor="t">
            <a:normAutofit/>
          </a:bodyPr>
          <a:lstStyle/>
          <a:p>
            <a:pPr algn="l"/>
            <a:r>
              <a:rPr lang="en-IN" sz="2000" dirty="0"/>
              <a:t>Priyanka(B21212)               Prajwal </a:t>
            </a:r>
            <a:r>
              <a:rPr lang="en-IN" sz="2000" dirty="0" err="1"/>
              <a:t>Erappa</a:t>
            </a:r>
            <a:r>
              <a:rPr lang="en-IN" sz="2000" dirty="0"/>
              <a:t> (B21258)</a:t>
            </a:r>
          </a:p>
          <a:p>
            <a:pPr algn="l"/>
            <a:r>
              <a:rPr lang="en-IN" sz="2000" dirty="0"/>
              <a:t>Kumar Love (B21301)        Vasu Jain (B21233)</a:t>
            </a:r>
          </a:p>
          <a:p>
            <a:pPr algn="l"/>
            <a:r>
              <a:rPr lang="en-IN" sz="2000" dirty="0"/>
              <a:t>Neha N (B21109)                </a:t>
            </a:r>
            <a:r>
              <a:rPr lang="en-IN" sz="2000" dirty="0" err="1"/>
              <a:t>Srijan</a:t>
            </a:r>
            <a:r>
              <a:rPr lang="en-IN" sz="2000" dirty="0"/>
              <a:t> (B21227)</a:t>
            </a:r>
          </a:p>
        </p:txBody>
      </p:sp>
      <p:sp>
        <p:nvSpPr>
          <p:cNvPr id="42" name="Freeform: Shape 41">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CBF14D8-004A-E361-7AE9-FF797237B6C9}"/>
              </a:ext>
            </a:extLst>
          </p:cNvPr>
          <p:cNvPicPr>
            <a:picLocks noChangeAspect="1"/>
          </p:cNvPicPr>
          <p:nvPr/>
        </p:nvPicPr>
        <p:blipFill rotWithShape="1">
          <a:blip r:embed="rId2"/>
          <a:srcRect l="13464" r="787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4" name="TextBox 3">
            <a:extLst>
              <a:ext uri="{FF2B5EF4-FFF2-40B4-BE49-F238E27FC236}">
                <a16:creationId xmlns:a16="http://schemas.microsoft.com/office/drawing/2014/main" id="{CFE43C95-BF5A-75DC-D78A-987879480B35}"/>
              </a:ext>
            </a:extLst>
          </p:cNvPr>
          <p:cNvSpPr txBox="1"/>
          <p:nvPr/>
        </p:nvSpPr>
        <p:spPr>
          <a:xfrm>
            <a:off x="8099093" y="4792794"/>
            <a:ext cx="2401447" cy="584775"/>
          </a:xfrm>
          <a:prstGeom prst="rect">
            <a:avLst/>
          </a:prstGeom>
          <a:noFill/>
        </p:spPr>
        <p:txBody>
          <a:bodyPr wrap="square" rtlCol="0">
            <a:spAutoFit/>
          </a:bodyPr>
          <a:lstStyle/>
          <a:p>
            <a:r>
              <a:rPr lang="en-IN" sz="3200" dirty="0"/>
              <a:t>Group no. 33</a:t>
            </a:r>
          </a:p>
        </p:txBody>
      </p:sp>
    </p:spTree>
    <p:extLst>
      <p:ext uri="{BB962C8B-B14F-4D97-AF65-F5344CB8AC3E}">
        <p14:creationId xmlns:p14="http://schemas.microsoft.com/office/powerpoint/2010/main" val="5301304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6743-DBF8-9B18-1102-5129E8210EEC}"/>
              </a:ext>
            </a:extLst>
          </p:cNvPr>
          <p:cNvSpPr>
            <a:spLocks noGrp="1"/>
          </p:cNvSpPr>
          <p:nvPr>
            <p:ph type="title"/>
          </p:nvPr>
        </p:nvSpPr>
        <p:spPr>
          <a:xfrm>
            <a:off x="481013" y="3752849"/>
            <a:ext cx="3290887" cy="2452687"/>
          </a:xfrm>
        </p:spPr>
        <p:txBody>
          <a:bodyPr anchor="ctr">
            <a:normAutofit/>
          </a:bodyPr>
          <a:lstStyle/>
          <a:p>
            <a:r>
              <a:rPr lang="en-IN" sz="3600"/>
              <a:t>RANDOM FOREST CLASSIFIER</a:t>
            </a:r>
          </a:p>
        </p:txBody>
      </p:sp>
      <p:pic>
        <p:nvPicPr>
          <p:cNvPr id="5" name="Picture 4" descr="Diagram&#10;&#10;Description automatically generated">
            <a:extLst>
              <a:ext uri="{FF2B5EF4-FFF2-40B4-BE49-F238E27FC236}">
                <a16:creationId xmlns:a16="http://schemas.microsoft.com/office/drawing/2014/main" id="{13C36102-2E04-AED1-9D13-32278F72F9A2}"/>
              </a:ext>
            </a:extLst>
          </p:cNvPr>
          <p:cNvPicPr>
            <a:picLocks noChangeAspect="1"/>
          </p:cNvPicPr>
          <p:nvPr/>
        </p:nvPicPr>
        <p:blipFill rotWithShape="1">
          <a:blip r:embed="rId2">
            <a:extLst>
              <a:ext uri="{28A0092B-C50C-407E-A947-70E740481C1C}">
                <a14:useLocalDpi xmlns:a14="http://schemas.microsoft.com/office/drawing/2010/main" val="0"/>
              </a:ext>
            </a:extLst>
          </a:blip>
          <a:srcRect b="40324"/>
          <a:stretch/>
        </p:blipFill>
        <p:spPr>
          <a:xfrm>
            <a:off x="20" y="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C7DC95E7-931F-ED22-FBF8-9C60870B408D}"/>
              </a:ext>
            </a:extLst>
          </p:cNvPr>
          <p:cNvSpPr>
            <a:spLocks noGrp="1"/>
          </p:cNvSpPr>
          <p:nvPr>
            <p:ph idx="1"/>
          </p:nvPr>
        </p:nvSpPr>
        <p:spPr>
          <a:xfrm>
            <a:off x="4223982" y="3752850"/>
            <a:ext cx="7485413" cy="2452687"/>
          </a:xfrm>
        </p:spPr>
        <p:txBody>
          <a:bodyPr anchor="ctr">
            <a:normAutofit/>
          </a:bodyPr>
          <a:lstStyle/>
          <a:p>
            <a:pPr marL="0" indent="0">
              <a:buNone/>
            </a:pPr>
            <a:r>
              <a:rPr lang="en-US" sz="1800" b="0" i="0">
                <a:effectLst/>
                <a:latin typeface="Studio-Feixen-Sans"/>
              </a:rPr>
              <a:t>Random forests is a supervised learning algorithm. It can be used both for classification and regression. It is also the most flexible and easy to use algorithm. A forest is comprised of trees. It is said that the more trees it has, the more robust a forest is. Random forests creates decision trees on randomly selected data samples, gets prediction from each tree and selects the best solution by means of voting. It also provides a pretty good indicator of the feature importance.</a:t>
            </a:r>
            <a:endParaRPr lang="en-IN" sz="1800"/>
          </a:p>
        </p:txBody>
      </p:sp>
    </p:spTree>
    <p:extLst>
      <p:ext uri="{BB962C8B-B14F-4D97-AF65-F5344CB8AC3E}">
        <p14:creationId xmlns:p14="http://schemas.microsoft.com/office/powerpoint/2010/main" val="1647637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42881E-9C30-3669-A2E6-1A771B11077D}"/>
              </a:ext>
            </a:extLst>
          </p:cNvPr>
          <p:cNvSpPr>
            <a:spLocks noGrp="1"/>
          </p:cNvSpPr>
          <p:nvPr>
            <p:ph type="title"/>
          </p:nvPr>
        </p:nvSpPr>
        <p:spPr>
          <a:xfrm>
            <a:off x="5894962" y="479493"/>
            <a:ext cx="5458838" cy="1325563"/>
          </a:xfrm>
        </p:spPr>
        <p:txBody>
          <a:bodyPr>
            <a:normAutofit/>
          </a:bodyPr>
          <a:lstStyle/>
          <a:p>
            <a:r>
              <a:rPr lang="en-IN" dirty="0"/>
              <a:t>EXTRA TREE CLASSIFIER</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183625C9-BECB-FE56-011E-4D551A9FD272}"/>
              </a:ext>
            </a:extLst>
          </p:cNvPr>
          <p:cNvPicPr>
            <a:picLocks noChangeAspect="1"/>
          </p:cNvPicPr>
          <p:nvPr/>
        </p:nvPicPr>
        <p:blipFill>
          <a:blip r:embed="rId2"/>
          <a:stretch>
            <a:fillRect/>
          </a:stretch>
        </p:blipFill>
        <p:spPr>
          <a:xfrm>
            <a:off x="703182" y="1701903"/>
            <a:ext cx="4777381" cy="328445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94DB0CA3-D1AD-4AA9-AC76-31020A9DCF74}"/>
              </a:ext>
            </a:extLst>
          </p:cNvPr>
          <p:cNvSpPr>
            <a:spLocks noGrp="1"/>
          </p:cNvSpPr>
          <p:nvPr>
            <p:ph idx="1"/>
          </p:nvPr>
        </p:nvSpPr>
        <p:spPr>
          <a:xfrm>
            <a:off x="5894962" y="1984443"/>
            <a:ext cx="5458838" cy="4192520"/>
          </a:xfrm>
        </p:spPr>
        <p:txBody>
          <a:bodyPr>
            <a:normAutofit/>
          </a:bodyPr>
          <a:lstStyle/>
          <a:p>
            <a:pPr marL="0" indent="0">
              <a:buNone/>
            </a:pPr>
            <a:r>
              <a:rPr lang="en-US" b="0" i="0">
                <a:effectLst/>
                <a:latin typeface="source-serif-pro"/>
              </a:rPr>
              <a:t>Extra Trees is like Random Forest, in that it builds multiple trees and splits nodes using random subsets of features, but with two key differences: it does not bootstrap observations (meaning it samples without replacement), and nodes are split on random splits, not best splits.</a:t>
            </a:r>
            <a:endParaRPr lang="en-IN" dirty="0"/>
          </a:p>
        </p:txBody>
      </p:sp>
    </p:spTree>
    <p:extLst>
      <p:ext uri="{BB962C8B-B14F-4D97-AF65-F5344CB8AC3E}">
        <p14:creationId xmlns:p14="http://schemas.microsoft.com/office/powerpoint/2010/main" val="2163448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BAEF53-1AF7-E45B-824E-4D1C17508B27}"/>
              </a:ext>
            </a:extLst>
          </p:cNvPr>
          <p:cNvSpPr>
            <a:spLocks noGrp="1"/>
          </p:cNvSpPr>
          <p:nvPr>
            <p:ph type="title"/>
          </p:nvPr>
        </p:nvSpPr>
        <p:spPr>
          <a:xfrm>
            <a:off x="630936" y="639520"/>
            <a:ext cx="3429000" cy="1719072"/>
          </a:xfrm>
        </p:spPr>
        <p:txBody>
          <a:bodyPr anchor="b">
            <a:normAutofit/>
          </a:bodyPr>
          <a:lstStyle/>
          <a:p>
            <a:r>
              <a:rPr lang="en-IN" sz="5400"/>
              <a:t>NAÏVE BAYES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E637A6-9E5D-B967-844B-CB30AC2E789A}"/>
              </a:ext>
            </a:extLst>
          </p:cNvPr>
          <p:cNvSpPr>
            <a:spLocks noGrp="1"/>
          </p:cNvSpPr>
          <p:nvPr>
            <p:ph idx="1"/>
          </p:nvPr>
        </p:nvSpPr>
        <p:spPr>
          <a:xfrm>
            <a:off x="630936" y="2807208"/>
            <a:ext cx="3429000" cy="3410712"/>
          </a:xfrm>
        </p:spPr>
        <p:txBody>
          <a:bodyPr anchor="t">
            <a:normAutofit/>
          </a:bodyPr>
          <a:lstStyle/>
          <a:p>
            <a:pPr marL="0" indent="0">
              <a:buNone/>
            </a:pPr>
            <a:r>
              <a:rPr lang="en-IN" sz="2200"/>
              <a:t>Naïve bayes classifiers are a family of probabilistic classifiers based on applying bayes’ theorem with strong independence assumptions between the features.</a:t>
            </a:r>
          </a:p>
        </p:txBody>
      </p:sp>
      <p:pic>
        <p:nvPicPr>
          <p:cNvPr id="5" name="Picture 4">
            <a:extLst>
              <a:ext uri="{FF2B5EF4-FFF2-40B4-BE49-F238E27FC236}">
                <a16:creationId xmlns:a16="http://schemas.microsoft.com/office/drawing/2014/main" id="{6F6C796A-C19F-A70F-911F-4658DF7147DC}"/>
              </a:ext>
            </a:extLst>
          </p:cNvPr>
          <p:cNvPicPr>
            <a:picLocks noChangeAspect="1"/>
          </p:cNvPicPr>
          <p:nvPr/>
        </p:nvPicPr>
        <p:blipFill>
          <a:blip r:embed="rId2"/>
          <a:stretch>
            <a:fillRect/>
          </a:stretch>
        </p:blipFill>
        <p:spPr>
          <a:xfrm>
            <a:off x="4654296" y="1668551"/>
            <a:ext cx="6903720" cy="3520898"/>
          </a:xfrm>
          <a:prstGeom prst="rect">
            <a:avLst/>
          </a:prstGeom>
        </p:spPr>
      </p:pic>
    </p:spTree>
    <p:extLst>
      <p:ext uri="{BB962C8B-B14F-4D97-AF65-F5344CB8AC3E}">
        <p14:creationId xmlns:p14="http://schemas.microsoft.com/office/powerpoint/2010/main" val="1244228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3A5CA-5CAC-3657-6732-A3C9DDE6C582}"/>
              </a:ext>
            </a:extLst>
          </p:cNvPr>
          <p:cNvSpPr>
            <a:spLocks noGrp="1"/>
          </p:cNvSpPr>
          <p:nvPr>
            <p:ph type="title"/>
          </p:nvPr>
        </p:nvSpPr>
        <p:spPr>
          <a:xfrm>
            <a:off x="630936" y="640080"/>
            <a:ext cx="4818888" cy="1481328"/>
          </a:xfrm>
        </p:spPr>
        <p:txBody>
          <a:bodyPr anchor="b">
            <a:normAutofit/>
          </a:bodyPr>
          <a:lstStyle/>
          <a:p>
            <a:r>
              <a:rPr lang="en-IN" sz="5400"/>
              <a:t>XGB CLASSIFIER</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46678F-AF61-8DC3-67D6-2F7798BA0F63}"/>
              </a:ext>
            </a:extLst>
          </p:cNvPr>
          <p:cNvSpPr>
            <a:spLocks noGrp="1"/>
          </p:cNvSpPr>
          <p:nvPr>
            <p:ph idx="1"/>
          </p:nvPr>
        </p:nvSpPr>
        <p:spPr>
          <a:xfrm>
            <a:off x="630936" y="2660904"/>
            <a:ext cx="4818888" cy="3547872"/>
          </a:xfrm>
        </p:spPr>
        <p:txBody>
          <a:bodyPr anchor="t">
            <a:normAutofit/>
          </a:bodyPr>
          <a:lstStyle/>
          <a:p>
            <a:pPr marL="0" indent="0">
              <a:buNone/>
            </a:pPr>
            <a:r>
              <a:rPr lang="en-IN" sz="2200"/>
              <a:t>XGBoost, which stands for Extreme Gradient Boosting, is a distributed gradient decision tree machine leaning library. It provides parallel tree boosting.</a:t>
            </a:r>
          </a:p>
        </p:txBody>
      </p:sp>
      <p:pic>
        <p:nvPicPr>
          <p:cNvPr id="5" name="Picture 4">
            <a:extLst>
              <a:ext uri="{FF2B5EF4-FFF2-40B4-BE49-F238E27FC236}">
                <a16:creationId xmlns:a16="http://schemas.microsoft.com/office/drawing/2014/main" id="{94FD3C82-4D35-32CC-A092-DE1E0C3AC9C0}"/>
              </a:ext>
            </a:extLst>
          </p:cNvPr>
          <p:cNvPicPr>
            <a:picLocks noChangeAspect="1"/>
          </p:cNvPicPr>
          <p:nvPr/>
        </p:nvPicPr>
        <p:blipFill>
          <a:blip r:embed="rId2"/>
          <a:stretch>
            <a:fillRect/>
          </a:stretch>
        </p:blipFill>
        <p:spPr>
          <a:xfrm>
            <a:off x="6099048" y="1702601"/>
            <a:ext cx="5458968" cy="3452797"/>
          </a:xfrm>
          <a:prstGeom prst="rect">
            <a:avLst/>
          </a:prstGeom>
        </p:spPr>
      </p:pic>
    </p:spTree>
    <p:extLst>
      <p:ext uri="{BB962C8B-B14F-4D97-AF65-F5344CB8AC3E}">
        <p14:creationId xmlns:p14="http://schemas.microsoft.com/office/powerpoint/2010/main" val="650113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E30436-434C-2A2A-9DA2-674DEDB764F1}"/>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b="1" u="sng" kern="1200">
                <a:solidFill>
                  <a:schemeClr val="tx1"/>
                </a:solidFill>
                <a:latin typeface="+mj-lt"/>
                <a:ea typeface="+mj-ea"/>
                <a:cs typeface="+mj-cs"/>
              </a:rPr>
              <a:t>Website Designing</a:t>
            </a:r>
          </a:p>
        </p:txBody>
      </p:sp>
      <p:sp>
        <p:nvSpPr>
          <p:cNvPr id="1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329C467F-BC30-A591-AD80-8B57FC4D1816}"/>
              </a:ext>
            </a:extLst>
          </p:cNvPr>
          <p:cNvSpPr txBox="1">
            <a:spLocks/>
          </p:cNvSpPr>
          <p:nvPr/>
        </p:nvSpPr>
        <p:spPr>
          <a:xfrm>
            <a:off x="4654295" y="502920"/>
            <a:ext cx="6894576" cy="146304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defTabSz="914400">
              <a:lnSpc>
                <a:spcPct val="90000"/>
              </a:lnSpc>
              <a:spcAft>
                <a:spcPts val="600"/>
              </a:spcAft>
            </a:pPr>
            <a:r>
              <a:rPr lang="en-US" sz="2200" dirty="0">
                <a:solidFill>
                  <a:schemeClr val="tx1"/>
                </a:solidFill>
                <a:latin typeface="+mn-lt"/>
                <a:ea typeface="+mn-ea"/>
                <a:cs typeface="+mn-cs"/>
              </a:rPr>
              <a:t>The </a:t>
            </a:r>
            <a:r>
              <a:rPr lang="en-US" sz="2200" b="1" dirty="0">
                <a:solidFill>
                  <a:schemeClr val="tx1"/>
                </a:solidFill>
                <a:latin typeface="+mn-lt"/>
                <a:ea typeface="+mn-ea"/>
                <a:cs typeface="+mn-cs"/>
              </a:rPr>
              <a:t>Pickle</a:t>
            </a:r>
            <a:r>
              <a:rPr lang="en-US" sz="2200" dirty="0">
                <a:solidFill>
                  <a:schemeClr val="tx1"/>
                </a:solidFill>
                <a:latin typeface="+mn-lt"/>
                <a:ea typeface="+mn-ea"/>
                <a:cs typeface="+mn-cs"/>
              </a:rPr>
              <a:t> library used to covert the vectorizer and the best models to files. The files are then imported on PyCharm to make the website. The </a:t>
            </a:r>
            <a:r>
              <a:rPr lang="en-US" sz="2200" b="1" dirty="0" err="1">
                <a:solidFill>
                  <a:schemeClr val="tx1"/>
                </a:solidFill>
                <a:latin typeface="+mn-lt"/>
                <a:ea typeface="+mn-ea"/>
                <a:cs typeface="+mn-cs"/>
              </a:rPr>
              <a:t>Streamlit</a:t>
            </a:r>
            <a:r>
              <a:rPr lang="en-US" sz="2200" b="1" dirty="0">
                <a:solidFill>
                  <a:schemeClr val="tx1"/>
                </a:solidFill>
                <a:latin typeface="+mn-lt"/>
                <a:ea typeface="+mn-ea"/>
                <a:cs typeface="+mn-cs"/>
              </a:rPr>
              <a:t> </a:t>
            </a:r>
            <a:r>
              <a:rPr lang="en-US" sz="2200" dirty="0">
                <a:solidFill>
                  <a:schemeClr val="tx1"/>
                </a:solidFill>
                <a:latin typeface="+mn-lt"/>
                <a:ea typeface="+mn-ea"/>
                <a:cs typeface="+mn-cs"/>
              </a:rPr>
              <a:t>library is used for making the website. </a:t>
            </a:r>
          </a:p>
        </p:txBody>
      </p:sp>
      <p:pic>
        <p:nvPicPr>
          <p:cNvPr id="7" name="Content Placeholder 6">
            <a:extLst>
              <a:ext uri="{FF2B5EF4-FFF2-40B4-BE49-F238E27FC236}">
                <a16:creationId xmlns:a16="http://schemas.microsoft.com/office/drawing/2014/main" id="{9CB57125-068E-E947-79E5-4780A8CE2BB9}"/>
              </a:ext>
            </a:extLst>
          </p:cNvPr>
          <p:cNvPicPr>
            <a:picLocks noGrp="1" noChangeAspect="1"/>
          </p:cNvPicPr>
          <p:nvPr>
            <p:ph idx="1"/>
          </p:nvPr>
        </p:nvPicPr>
        <p:blipFill>
          <a:blip r:embed="rId2"/>
          <a:stretch>
            <a:fillRect/>
          </a:stretch>
        </p:blipFill>
        <p:spPr>
          <a:xfrm>
            <a:off x="739430" y="2290936"/>
            <a:ext cx="10700948" cy="3959352"/>
          </a:xfrm>
          <a:prstGeom prst="rect">
            <a:avLst/>
          </a:prstGeom>
        </p:spPr>
      </p:pic>
    </p:spTree>
    <p:extLst>
      <p:ext uri="{BB962C8B-B14F-4D97-AF65-F5344CB8AC3E}">
        <p14:creationId xmlns:p14="http://schemas.microsoft.com/office/powerpoint/2010/main" val="3747536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E30436-434C-2A2A-9DA2-674DEDB764F1}"/>
              </a:ext>
            </a:extLst>
          </p:cNvPr>
          <p:cNvSpPr>
            <a:spLocks noGrp="1"/>
          </p:cNvSpPr>
          <p:nvPr>
            <p:ph type="title"/>
          </p:nvPr>
        </p:nvSpPr>
        <p:spPr>
          <a:xfrm>
            <a:off x="804672" y="640080"/>
            <a:ext cx="3282696" cy="5257800"/>
          </a:xfrm>
        </p:spPr>
        <p:txBody>
          <a:bodyPr vert="horz" lIns="91440" tIns="45720" rIns="91440" bIns="45720" rtlCol="0" anchor="ctr">
            <a:normAutofit/>
          </a:bodyPr>
          <a:lstStyle/>
          <a:p>
            <a:r>
              <a:rPr lang="en-US" b="1" u="sng" kern="1200">
                <a:solidFill>
                  <a:schemeClr val="bg1"/>
                </a:solidFill>
                <a:latin typeface="+mj-lt"/>
                <a:ea typeface="+mj-ea"/>
                <a:cs typeface="+mj-cs"/>
              </a:rPr>
              <a:t>FUTURE SCOPE</a:t>
            </a:r>
          </a:p>
        </p:txBody>
      </p:sp>
      <p:sp>
        <p:nvSpPr>
          <p:cNvPr id="5" name="TextBox 4">
            <a:extLst>
              <a:ext uri="{FF2B5EF4-FFF2-40B4-BE49-F238E27FC236}">
                <a16:creationId xmlns:a16="http://schemas.microsoft.com/office/drawing/2014/main" id="{F9BDB91C-DDBE-3315-E8BC-AC939CFA819E}"/>
              </a:ext>
            </a:extLst>
          </p:cNvPr>
          <p:cNvSpPr txBox="1"/>
          <p:nvPr/>
        </p:nvSpPr>
        <p:spPr>
          <a:xfrm>
            <a:off x="5358384" y="640081"/>
            <a:ext cx="6024654" cy="5257800"/>
          </a:xfrm>
          <a:prstGeom prst="rect">
            <a:avLst/>
          </a:prstGeom>
        </p:spPr>
        <p:txBody>
          <a:bodyPr vert="horz" lIns="91440" tIns="45720" rIns="91440" bIns="45720" rtlCol="0" anchor="ctr">
            <a:normAutofit/>
          </a:bodyPr>
          <a:lstStyle/>
          <a:p>
            <a:pPr>
              <a:lnSpc>
                <a:spcPct val="90000"/>
              </a:lnSpc>
              <a:spcAft>
                <a:spcPts val="600"/>
              </a:spcAft>
            </a:pPr>
            <a:r>
              <a:rPr lang="en-US" sz="2400" dirty="0"/>
              <a:t>Review spam detection is critical because it can ensure justice for sellers while also maintaining buyer trust in online stores. So far, the algorithms developed have not been able to eliminate the need for manual review. As a result, complete automation of spam detection systems with maximum efficiency is possible. As the popularity of online stores grows, so does the competition. Spammers are becoming smarter by the day, and spam reviews are becoming untraceable. To develop counter-algorithms, it is necessary to first identify spamming techniques.</a:t>
            </a:r>
          </a:p>
        </p:txBody>
      </p:sp>
      <p:sp>
        <p:nvSpPr>
          <p:cNvPr id="8" name="Title 1">
            <a:extLst>
              <a:ext uri="{FF2B5EF4-FFF2-40B4-BE49-F238E27FC236}">
                <a16:creationId xmlns:a16="http://schemas.microsoft.com/office/drawing/2014/main" id="{329C467F-BC30-A591-AD80-8B57FC4D1816}"/>
              </a:ext>
            </a:extLst>
          </p:cNvPr>
          <p:cNvSpPr txBox="1">
            <a:spLocks/>
          </p:cNvSpPr>
          <p:nvPr/>
        </p:nvSpPr>
        <p:spPr>
          <a:xfrm>
            <a:off x="1648671" y="1402580"/>
            <a:ext cx="9404723" cy="942449"/>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2071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0436-434C-2A2A-9DA2-674DEDB764F1}"/>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b="1" u="sng"/>
              <a:t>CONCLUSION</a:t>
            </a:r>
          </a:p>
        </p:txBody>
      </p:sp>
      <p:sp>
        <p:nvSpPr>
          <p:cNvPr id="3" name="TextBox 2">
            <a:extLst>
              <a:ext uri="{FF2B5EF4-FFF2-40B4-BE49-F238E27FC236}">
                <a16:creationId xmlns:a16="http://schemas.microsoft.com/office/drawing/2014/main" id="{B6E32343-2054-4946-D97B-B44058B42F0F}"/>
              </a:ext>
            </a:extLst>
          </p:cNvPr>
          <p:cNvSpPr txBox="1"/>
          <p:nvPr/>
        </p:nvSpPr>
        <p:spPr>
          <a:xfrm>
            <a:off x="4965431" y="2438400"/>
            <a:ext cx="6586489"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The existing spam detection techniques, their current applications, and their limitations are highlighted in this paper. It has been realized that even existing techniques have imperfections, and none of the methods are completely effective on their own. Review spam detection is a difficult task, but it necessitates ongoing research and development in this field.</a:t>
            </a:r>
          </a:p>
        </p:txBody>
      </p:sp>
      <p:pic>
        <p:nvPicPr>
          <p:cNvPr id="10" name="Picture 9">
            <a:extLst>
              <a:ext uri="{FF2B5EF4-FFF2-40B4-BE49-F238E27FC236}">
                <a16:creationId xmlns:a16="http://schemas.microsoft.com/office/drawing/2014/main" id="{4DD053BF-049B-985F-0457-58FF7192EFB0}"/>
              </a:ext>
            </a:extLst>
          </p:cNvPr>
          <p:cNvPicPr>
            <a:picLocks noChangeAspect="1"/>
          </p:cNvPicPr>
          <p:nvPr/>
        </p:nvPicPr>
        <p:blipFill rotWithShape="1">
          <a:blip r:embed="rId2"/>
          <a:srcRect l="36139" r="18741" b="-1"/>
          <a:stretch/>
        </p:blipFill>
        <p:spPr>
          <a:xfrm>
            <a:off x="20" y="10"/>
            <a:ext cx="4635571" cy="6857990"/>
          </a:xfrm>
          <a:prstGeom prst="rect">
            <a:avLst/>
          </a:prstGeom>
          <a:effectLst/>
        </p:spPr>
      </p:pic>
      <p:cxnSp>
        <p:nvCxnSpPr>
          <p:cNvPr id="14" name="Straight Connector 13">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1B74DA"/>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329C467F-BC30-A591-AD80-8B57FC4D1816}"/>
              </a:ext>
            </a:extLst>
          </p:cNvPr>
          <p:cNvSpPr txBox="1">
            <a:spLocks/>
          </p:cNvSpPr>
          <p:nvPr/>
        </p:nvSpPr>
        <p:spPr>
          <a:xfrm>
            <a:off x="1648671" y="1402580"/>
            <a:ext cx="9404723" cy="942449"/>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3728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9F556A4-2525-B60E-12BF-1AADA5B1CC23}"/>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THANK YOU</a:t>
            </a:r>
          </a:p>
        </p:txBody>
      </p:sp>
    </p:spTree>
    <p:extLst>
      <p:ext uri="{BB962C8B-B14F-4D97-AF65-F5344CB8AC3E}">
        <p14:creationId xmlns:p14="http://schemas.microsoft.com/office/powerpoint/2010/main" val="83012176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A0874-32F2-21F7-7EDF-E3E195C7DBBF}"/>
              </a:ext>
            </a:extLst>
          </p:cNvPr>
          <p:cNvSpPr>
            <a:spLocks noGrp="1"/>
          </p:cNvSpPr>
          <p:nvPr>
            <p:ph type="title"/>
          </p:nvPr>
        </p:nvSpPr>
        <p:spPr>
          <a:xfrm>
            <a:off x="7334293" y="-485313"/>
            <a:ext cx="4347941" cy="2889114"/>
          </a:xfrm>
        </p:spPr>
        <p:txBody>
          <a:bodyPr vert="horz" lIns="91440" tIns="45720" rIns="91440" bIns="45720" rtlCol="0" anchor="b">
            <a:normAutofit/>
          </a:bodyPr>
          <a:lstStyle/>
          <a:p>
            <a:r>
              <a:rPr lang="en-US" sz="5400">
                <a:latin typeface="Arial" panose="020B0604020202020204" pitchFamily="34" charset="0"/>
                <a:cs typeface="Arial" panose="020B0604020202020204" pitchFamily="34" charset="0"/>
              </a:rPr>
              <a:t>PROBLEM STATEMENT</a:t>
            </a:r>
            <a:endParaRPr lang="en-US" sz="5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CD36447-9D09-F7BB-EB34-892A50419703}"/>
              </a:ext>
            </a:extLst>
          </p:cNvPr>
          <p:cNvSpPr>
            <a:spLocks noGrp="1"/>
          </p:cNvSpPr>
          <p:nvPr>
            <p:ph idx="1"/>
          </p:nvPr>
        </p:nvSpPr>
        <p:spPr>
          <a:xfrm>
            <a:off x="7334293" y="2403801"/>
            <a:ext cx="4087305" cy="4113189"/>
          </a:xfrm>
        </p:spPr>
        <p:txBody>
          <a:bodyPr vert="horz" lIns="91440" tIns="45720" rIns="91440" bIns="45720" rtlCol="0" anchor="t">
            <a:normAutofit/>
          </a:bodyPr>
          <a:lstStyle/>
          <a:p>
            <a:r>
              <a:rPr lang="en-US" sz="1800">
                <a:latin typeface="Arial" panose="020B0604020202020204" pitchFamily="34" charset="0"/>
                <a:cs typeface="Arial" panose="020B0604020202020204" pitchFamily="34" charset="0"/>
              </a:rPr>
              <a:t>We are required to predict whether the input SMS is spam or not.  </a:t>
            </a:r>
          </a:p>
          <a:p>
            <a:r>
              <a:rPr lang="en-US" sz="1800">
                <a:latin typeface="Arial" panose="020B0604020202020204" pitchFamily="34" charset="0"/>
                <a:cs typeface="Arial" panose="020B0604020202020204" pitchFamily="34" charset="0"/>
              </a:rPr>
              <a:t>The given dataset has two attributes and approximately 5600 records. </a:t>
            </a:r>
          </a:p>
          <a:p>
            <a:r>
              <a:rPr lang="en-US" sz="1800">
                <a:latin typeface="Arial" panose="020B0604020202020204" pitchFamily="34" charset="0"/>
                <a:cs typeface="Arial" panose="020B0604020202020204" pitchFamily="34" charset="0"/>
              </a:rPr>
              <a:t>The two attributes are a message and an associated label (spam or ham). </a:t>
            </a:r>
          </a:p>
          <a:p>
            <a:r>
              <a:rPr lang="en-US" sz="1800">
                <a:latin typeface="Arial" panose="020B0604020202020204" pitchFamily="34" charset="0"/>
                <a:cs typeface="Arial" panose="020B0604020202020204" pitchFamily="34" charset="0"/>
              </a:rPr>
              <a:t>Then, using classification techniques, prediction of the SMS as spam is done.</a:t>
            </a:r>
            <a:endParaRPr lang="en-US" sz="1800" dirty="0">
              <a:latin typeface="Arial" panose="020B0604020202020204" pitchFamily="34" charset="0"/>
              <a:cs typeface="Arial" panose="020B0604020202020204" pitchFamily="34" charset="0"/>
            </a:endParaRP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5DCF53F-3E4B-4E49-5488-146D6D190B7B}"/>
              </a:ext>
            </a:extLst>
          </p:cNvPr>
          <p:cNvPicPr>
            <a:picLocks noChangeAspect="1"/>
          </p:cNvPicPr>
          <p:nvPr/>
        </p:nvPicPr>
        <p:blipFill rotWithShape="1">
          <a:blip r:embed="rId2"/>
          <a:srcRect l="3321" r="1364" b="-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5973565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CE6A9-4AD7-8A66-5BEA-F970A306088D}"/>
              </a:ext>
            </a:extLst>
          </p:cNvPr>
          <p:cNvSpPr>
            <a:spLocks noGrp="1"/>
          </p:cNvSpPr>
          <p:nvPr>
            <p:ph type="title"/>
          </p:nvPr>
        </p:nvSpPr>
        <p:spPr>
          <a:xfrm>
            <a:off x="594360" y="640263"/>
            <a:ext cx="5239512" cy="1344975"/>
          </a:xfrm>
        </p:spPr>
        <p:txBody>
          <a:bodyPr>
            <a:normAutofit/>
          </a:bodyPr>
          <a:lstStyle/>
          <a:p>
            <a:r>
              <a:rPr lang="en-IN" sz="4000">
                <a:solidFill>
                  <a:schemeClr val="bg1"/>
                </a:solidFill>
              </a:rPr>
              <a:t>DATA CLEANING </a:t>
            </a:r>
          </a:p>
        </p:txBody>
      </p:sp>
      <p:cxnSp>
        <p:nvCxnSpPr>
          <p:cNvPr id="11" name="Straight Connector 1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7023" y="2050687"/>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C31730-8F5C-72C8-3914-5A32B78C44BC}"/>
              </a:ext>
            </a:extLst>
          </p:cNvPr>
          <p:cNvSpPr>
            <a:spLocks noGrp="1"/>
          </p:cNvSpPr>
          <p:nvPr>
            <p:ph idx="1"/>
          </p:nvPr>
        </p:nvSpPr>
        <p:spPr>
          <a:xfrm>
            <a:off x="593610" y="2121763"/>
            <a:ext cx="5235490" cy="3773010"/>
          </a:xfrm>
        </p:spPr>
        <p:txBody>
          <a:bodyPr>
            <a:normAutofit/>
          </a:bodyPr>
          <a:lstStyle/>
          <a:p>
            <a:pPr marL="0" indent="0">
              <a:buNone/>
            </a:pPr>
            <a:r>
              <a:rPr lang="en-US" sz="2000">
                <a:solidFill>
                  <a:schemeClr val="bg1"/>
                </a:solidFill>
              </a:rPr>
              <a:t>Data cleaning is the process of fixing or removing incorrect, corrupted, incorrectly formatted, duplicate, or incomplete data within a dataset. When combining multiple data sources, there are many opportunities for data to be duplicated or mislabeled.  It plays a significant part in building a model.</a:t>
            </a:r>
          </a:p>
          <a:p>
            <a:pPr marL="0" indent="0">
              <a:buNone/>
            </a:pPr>
            <a:endParaRPr lang="en-IN" sz="2000">
              <a:solidFill>
                <a:schemeClr val="bg1"/>
              </a:solidFill>
            </a:endParaRPr>
          </a:p>
        </p:txBody>
      </p:sp>
      <p:pic>
        <p:nvPicPr>
          <p:cNvPr id="4" name="Picture 3">
            <a:extLst>
              <a:ext uri="{FF2B5EF4-FFF2-40B4-BE49-F238E27FC236}">
                <a16:creationId xmlns:a16="http://schemas.microsoft.com/office/drawing/2014/main" id="{AD0BB6C7-EB38-AF7C-0135-0683C9661125}"/>
              </a:ext>
            </a:extLst>
          </p:cNvPr>
          <p:cNvPicPr>
            <a:picLocks noChangeAspect="1"/>
          </p:cNvPicPr>
          <p:nvPr/>
        </p:nvPicPr>
        <p:blipFill>
          <a:blip r:embed="rId2"/>
          <a:stretch>
            <a:fillRect/>
          </a:stretch>
        </p:blipFill>
        <p:spPr>
          <a:xfrm>
            <a:off x="6580632" y="960935"/>
            <a:ext cx="5126736" cy="4780681"/>
          </a:xfrm>
          <a:prstGeom prst="rect">
            <a:avLst/>
          </a:prstGeom>
        </p:spPr>
      </p:pic>
    </p:spTree>
    <p:extLst>
      <p:ext uri="{BB962C8B-B14F-4D97-AF65-F5344CB8AC3E}">
        <p14:creationId xmlns:p14="http://schemas.microsoft.com/office/powerpoint/2010/main" val="107103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AD62265A-BDB9-6579-20C1-62B13142B4CC}"/>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u="sng" kern="1200" dirty="0">
                <a:solidFill>
                  <a:schemeClr val="tx1"/>
                </a:solidFill>
                <a:effectLst>
                  <a:outerShdw blurRad="38100" dist="38100" dir="2700000" algn="tl">
                    <a:srgbClr val="000000">
                      <a:alpha val="43137"/>
                    </a:srgbClr>
                  </a:outerShdw>
                </a:effectLst>
                <a:latin typeface="+mj-lt"/>
                <a:ea typeface="+mj-ea"/>
                <a:cs typeface="+mj-cs"/>
              </a:rPr>
              <a:t>EXPLORATORY DATA ANALYSIS</a:t>
            </a:r>
          </a:p>
        </p:txBody>
      </p:sp>
      <p:sp>
        <p:nvSpPr>
          <p:cNvPr id="3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1D714761-1751-992E-49AA-C0D87EE6E8DE}"/>
              </a:ext>
            </a:extLst>
          </p:cNvPr>
          <p:cNvSpPr txBox="1"/>
          <p:nvPr/>
        </p:nvSpPr>
        <p:spPr>
          <a:xfrm>
            <a:off x="997231" y="1840377"/>
            <a:ext cx="4909457" cy="3232896"/>
          </a:xfrm>
          <a:prstGeom prst="rect">
            <a:avLst/>
          </a:prstGeom>
        </p:spPr>
        <p:txBody>
          <a:bodyPr vert="horz" lIns="91440" tIns="45720" rIns="91440" bIns="45720" rtlCol="0">
            <a:normAutofit/>
          </a:bodyPr>
          <a:lstStyle/>
          <a:p>
            <a:pPr algn="ctr">
              <a:lnSpc>
                <a:spcPct val="90000"/>
              </a:lnSpc>
              <a:spcAft>
                <a:spcPts val="600"/>
              </a:spcAft>
            </a:pPr>
            <a:r>
              <a:rPr lang="en-US" sz="2800" dirty="0"/>
              <a:t>Data analysis involving visual methods is called exploratory data analysis (EDA). With the use of statistical overviews and graphical representations, it is used to identify trends, patterns, or to verify assumptions.</a:t>
            </a:r>
          </a:p>
        </p:txBody>
      </p:sp>
      <p:pic>
        <p:nvPicPr>
          <p:cNvPr id="1026" name="Picture 2" descr="Introduction to Exploratory Data Analysis (EDA) - Akira AI">
            <a:extLst>
              <a:ext uri="{FF2B5EF4-FFF2-40B4-BE49-F238E27FC236}">
                <a16:creationId xmlns:a16="http://schemas.microsoft.com/office/drawing/2014/main" id="{E8EB47A3-92FA-1AAA-A100-37743143A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8274" y="1867713"/>
            <a:ext cx="5093148" cy="3049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82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9"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07FEF43-7105-585B-5330-164F01FCFB91}"/>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kern="1200">
                <a:solidFill>
                  <a:srgbClr val="FFFFFF"/>
                </a:solidFill>
                <a:latin typeface="+mj-lt"/>
                <a:ea typeface="+mj-ea"/>
                <a:cs typeface="+mj-cs"/>
              </a:rPr>
              <a:t>DATA PREPROCESSING</a:t>
            </a:r>
          </a:p>
        </p:txBody>
      </p:sp>
      <p:sp>
        <p:nvSpPr>
          <p:cNvPr id="6" name="TextBox 5">
            <a:extLst>
              <a:ext uri="{FF2B5EF4-FFF2-40B4-BE49-F238E27FC236}">
                <a16:creationId xmlns:a16="http://schemas.microsoft.com/office/drawing/2014/main" id="{EA86505F-FFFF-73B5-FB68-A86A411C3BB4}"/>
              </a:ext>
            </a:extLst>
          </p:cNvPr>
          <p:cNvSpPr txBox="1"/>
          <p:nvPr/>
        </p:nvSpPr>
        <p:spPr>
          <a:xfrm>
            <a:off x="1424904" y="2494450"/>
            <a:ext cx="4053545" cy="3563159"/>
          </a:xfrm>
          <a:prstGeom prst="rect">
            <a:avLst/>
          </a:prstGeom>
        </p:spPr>
        <p:txBody>
          <a:bodyPr vert="horz" lIns="91440" tIns="45720" rIns="91440" bIns="45720" rtlCol="0">
            <a:normAutofit/>
          </a:bodyPr>
          <a:lstStyle/>
          <a:p>
            <a:pPr>
              <a:lnSpc>
                <a:spcPct val="90000"/>
              </a:lnSpc>
              <a:spcAft>
                <a:spcPts val="600"/>
              </a:spcAft>
            </a:pPr>
            <a:r>
              <a:rPr lang="en-US" sz="2000" dirty="0"/>
              <a:t>Data preprocessing is a data mining technique which is used to transform the raw data in a useful and efficient format. It has traditionally been an important preliminary step for the data mining process. More recently, data preprocessing techniques have been adapted for training machine learning models and AI models and for running inferences against them.</a:t>
            </a:r>
          </a:p>
        </p:txBody>
      </p:sp>
      <p:pic>
        <p:nvPicPr>
          <p:cNvPr id="12" name="Picture 11">
            <a:extLst>
              <a:ext uri="{FF2B5EF4-FFF2-40B4-BE49-F238E27FC236}">
                <a16:creationId xmlns:a16="http://schemas.microsoft.com/office/drawing/2014/main" id="{CE01C2A2-EDB0-7699-3DAE-5371754E6BE7}"/>
              </a:ext>
            </a:extLst>
          </p:cNvPr>
          <p:cNvPicPr>
            <a:picLocks noChangeAspect="1"/>
          </p:cNvPicPr>
          <p:nvPr/>
        </p:nvPicPr>
        <p:blipFill>
          <a:blip r:embed="rId2"/>
          <a:stretch>
            <a:fillRect/>
          </a:stretch>
        </p:blipFill>
        <p:spPr>
          <a:xfrm>
            <a:off x="6223179" y="2492376"/>
            <a:ext cx="4553829" cy="3563372"/>
          </a:xfrm>
          <a:prstGeom prst="rect">
            <a:avLst/>
          </a:prstGeom>
        </p:spPr>
      </p:pic>
    </p:spTree>
    <p:extLst>
      <p:ext uri="{BB962C8B-B14F-4D97-AF65-F5344CB8AC3E}">
        <p14:creationId xmlns:p14="http://schemas.microsoft.com/office/powerpoint/2010/main" val="551614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4">
            <a:extLst>
              <a:ext uri="{FF2B5EF4-FFF2-40B4-BE49-F238E27FC236}">
                <a16:creationId xmlns:a16="http://schemas.microsoft.com/office/drawing/2014/main" id="{CB092DFD-A994-6906-1133-27EB8F7A742C}"/>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48" name="Rectangle 4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B26867-9982-A3CD-0997-C8FD61B7DDF8}"/>
              </a:ext>
            </a:extLst>
          </p:cNvPr>
          <p:cNvSpPr>
            <a:spLocks noGrp="1"/>
          </p:cNvSpPr>
          <p:nvPr>
            <p:ph type="title"/>
          </p:nvPr>
        </p:nvSpPr>
        <p:spPr>
          <a:xfrm>
            <a:off x="7531610" y="365125"/>
            <a:ext cx="3822189" cy="1899912"/>
          </a:xfrm>
        </p:spPr>
        <p:txBody>
          <a:bodyPr>
            <a:normAutofit/>
          </a:bodyPr>
          <a:lstStyle/>
          <a:p>
            <a:r>
              <a:rPr lang="en-IN" sz="4000"/>
              <a:t>LEMMATIZATION</a:t>
            </a:r>
          </a:p>
        </p:txBody>
      </p:sp>
      <p:sp>
        <p:nvSpPr>
          <p:cNvPr id="3" name="Content Placeholder 2">
            <a:extLst>
              <a:ext uri="{FF2B5EF4-FFF2-40B4-BE49-F238E27FC236}">
                <a16:creationId xmlns:a16="http://schemas.microsoft.com/office/drawing/2014/main" id="{9435B90B-EB2B-C4BE-2F9C-6349C0BC6CA9}"/>
              </a:ext>
            </a:extLst>
          </p:cNvPr>
          <p:cNvSpPr>
            <a:spLocks noGrp="1"/>
          </p:cNvSpPr>
          <p:nvPr>
            <p:ph idx="1"/>
          </p:nvPr>
        </p:nvSpPr>
        <p:spPr>
          <a:xfrm>
            <a:off x="7531610" y="2434201"/>
            <a:ext cx="3822189" cy="3742762"/>
          </a:xfrm>
        </p:spPr>
        <p:txBody>
          <a:bodyPr>
            <a:normAutofit/>
          </a:bodyPr>
          <a:lstStyle/>
          <a:p>
            <a:r>
              <a:rPr lang="en-US" sz="1900" b="0" i="0">
                <a:effectLst/>
                <a:latin typeface="Arial" panose="020B0604020202020204" pitchFamily="34" charset="0"/>
                <a:cs typeface="Arial" panose="020B0604020202020204" pitchFamily="34" charset="0"/>
              </a:rPr>
              <a:t>Lemmatization is </a:t>
            </a:r>
            <a:r>
              <a:rPr lang="en-US" sz="1900" i="0">
                <a:effectLst/>
                <a:latin typeface="Arial" panose="020B0604020202020204" pitchFamily="34" charset="0"/>
                <a:cs typeface="Arial" panose="020B0604020202020204" pitchFamily="34" charset="0"/>
              </a:rPr>
              <a:t>a text normalization technique used in Natural Language Processing (NLP), that switches any kind of a word to its base root mode.</a:t>
            </a:r>
          </a:p>
          <a:p>
            <a:r>
              <a:rPr lang="en-US" sz="1900" i="0">
                <a:effectLst/>
                <a:latin typeface="Arial" panose="020B0604020202020204" pitchFamily="34" charset="0"/>
                <a:cs typeface="Arial" panose="020B0604020202020204" pitchFamily="34" charset="0"/>
              </a:rPr>
              <a:t>Lemmatization uses the context in which the word is being used.</a:t>
            </a:r>
          </a:p>
          <a:p>
            <a:pPr marL="0" indent="0">
              <a:buNone/>
            </a:pPr>
            <a:r>
              <a:rPr lang="en-IN" sz="1900">
                <a:latin typeface="Arial" panose="020B0604020202020204" pitchFamily="34" charset="0"/>
                <a:cs typeface="Arial" panose="020B0604020202020204" pitchFamily="34" charset="0"/>
              </a:rPr>
              <a:t>For example:</a:t>
            </a:r>
          </a:p>
          <a:p>
            <a:pPr marL="0" indent="0">
              <a:buNone/>
            </a:pPr>
            <a:r>
              <a:rPr lang="en-IN" sz="1900">
                <a:latin typeface="Arial" panose="020B0604020202020204" pitchFamily="34" charset="0"/>
                <a:cs typeface="Arial" panose="020B0604020202020204" pitchFamily="34" charset="0"/>
              </a:rPr>
              <a:t>Caring -&gt; Care</a:t>
            </a:r>
          </a:p>
          <a:p>
            <a:pPr marL="0" indent="0">
              <a:buNone/>
            </a:pPr>
            <a:r>
              <a:rPr lang="en-IN" sz="1900">
                <a:latin typeface="Arial" panose="020B0604020202020204" pitchFamily="34" charset="0"/>
                <a:cs typeface="Arial" panose="020B0604020202020204" pitchFamily="34" charset="0"/>
              </a:rPr>
              <a:t>Better -&gt; Good</a:t>
            </a:r>
          </a:p>
        </p:txBody>
      </p:sp>
    </p:spTree>
    <p:extLst>
      <p:ext uri="{BB962C8B-B14F-4D97-AF65-F5344CB8AC3E}">
        <p14:creationId xmlns:p14="http://schemas.microsoft.com/office/powerpoint/2010/main" val="132765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7D0F823C-CFD3-EA6B-7281-FB1B05361A49}"/>
              </a:ext>
            </a:extLst>
          </p:cNvPr>
          <p:cNvGraphicFramePr>
            <a:graphicFrameLocks noGrp="1"/>
          </p:cNvGraphicFramePr>
          <p:nvPr>
            <p:ph idx="1"/>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F531F53-2108-EAD4-7FC5-DA1BC70D02AA}"/>
              </a:ext>
            </a:extLst>
          </p:cNvPr>
          <p:cNvSpPr txBox="1"/>
          <p:nvPr/>
        </p:nvSpPr>
        <p:spPr>
          <a:xfrm>
            <a:off x="2388636" y="587829"/>
            <a:ext cx="7427168" cy="830997"/>
          </a:xfrm>
          <a:prstGeom prst="rect">
            <a:avLst/>
          </a:prstGeom>
          <a:noFill/>
        </p:spPr>
        <p:txBody>
          <a:bodyPr wrap="square" rtlCol="0">
            <a:spAutoFit/>
          </a:bodyPr>
          <a:lstStyle/>
          <a:p>
            <a:pPr algn="ctr"/>
            <a:r>
              <a:rPr lang="en-US" sz="4800" b="1" u="sng" dirty="0">
                <a:effectLst>
                  <a:outerShdw blurRad="38100" dist="38100" dir="2700000" algn="tl">
                    <a:srgbClr val="000000">
                      <a:alpha val="43137"/>
                    </a:srgbClr>
                  </a:outerShdw>
                </a:effectLst>
              </a:rPr>
              <a:t>MODEL BUILDING</a:t>
            </a:r>
          </a:p>
        </p:txBody>
      </p:sp>
    </p:spTree>
    <p:extLst>
      <p:ext uri="{BB962C8B-B14F-4D97-AF65-F5344CB8AC3E}">
        <p14:creationId xmlns:p14="http://schemas.microsoft.com/office/powerpoint/2010/main" val="341386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989C4-74C6-6CC5-4A53-B5419AA77E8F}"/>
              </a:ext>
            </a:extLst>
          </p:cNvPr>
          <p:cNvSpPr>
            <a:spLocks noGrp="1"/>
          </p:cNvSpPr>
          <p:nvPr>
            <p:ph type="title"/>
          </p:nvPr>
        </p:nvSpPr>
        <p:spPr>
          <a:xfrm>
            <a:off x="630936" y="640080"/>
            <a:ext cx="4818888" cy="1481328"/>
          </a:xfrm>
        </p:spPr>
        <p:txBody>
          <a:bodyPr anchor="b">
            <a:normAutofit/>
          </a:bodyPr>
          <a:lstStyle/>
          <a:p>
            <a:r>
              <a:rPr lang="en-IN" sz="5400"/>
              <a:t>SVC</a:t>
            </a:r>
          </a:p>
        </p:txBody>
      </p:sp>
      <p:sp>
        <p:nvSpPr>
          <p:cNvPr id="2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86E241-CB81-5FD6-CC6B-53A499BCCB2E}"/>
              </a:ext>
            </a:extLst>
          </p:cNvPr>
          <p:cNvSpPr>
            <a:spLocks noGrp="1"/>
          </p:cNvSpPr>
          <p:nvPr>
            <p:ph idx="1"/>
          </p:nvPr>
        </p:nvSpPr>
        <p:spPr>
          <a:xfrm>
            <a:off x="630936" y="2660904"/>
            <a:ext cx="4818888" cy="3547872"/>
          </a:xfrm>
        </p:spPr>
        <p:txBody>
          <a:bodyPr anchor="t">
            <a:normAutofit/>
          </a:bodyPr>
          <a:lstStyle/>
          <a:p>
            <a:pPr marL="0" indent="0">
              <a:buNone/>
            </a:pPr>
            <a:r>
              <a:rPr lang="en-IN" sz="2200"/>
              <a:t>SVC or Support Vector Classifier, is a supervised machine learning algorithm typically used for classification tasks. SVC works by mapping data points to a high-dimensional space and then finding the optimal hyperplane that divides the data into two classes.</a:t>
            </a:r>
          </a:p>
        </p:txBody>
      </p:sp>
      <p:pic>
        <p:nvPicPr>
          <p:cNvPr id="5" name="Picture 4">
            <a:extLst>
              <a:ext uri="{FF2B5EF4-FFF2-40B4-BE49-F238E27FC236}">
                <a16:creationId xmlns:a16="http://schemas.microsoft.com/office/drawing/2014/main" id="{50AFA8E8-C5BD-92C0-8913-A7C47AA73165}"/>
              </a:ext>
            </a:extLst>
          </p:cNvPr>
          <p:cNvPicPr>
            <a:picLocks noChangeAspect="1"/>
          </p:cNvPicPr>
          <p:nvPr/>
        </p:nvPicPr>
        <p:blipFill>
          <a:blip r:embed="rId2"/>
          <a:stretch>
            <a:fillRect/>
          </a:stretch>
        </p:blipFill>
        <p:spPr>
          <a:xfrm>
            <a:off x="6099048" y="1190823"/>
            <a:ext cx="5458968" cy="4476354"/>
          </a:xfrm>
          <a:prstGeom prst="rect">
            <a:avLst/>
          </a:prstGeom>
        </p:spPr>
      </p:pic>
    </p:spTree>
    <p:extLst>
      <p:ext uri="{BB962C8B-B14F-4D97-AF65-F5344CB8AC3E}">
        <p14:creationId xmlns:p14="http://schemas.microsoft.com/office/powerpoint/2010/main" val="249600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80811E-6FFC-A972-9826-433BAFC0D28F}"/>
              </a:ext>
            </a:extLst>
          </p:cNvPr>
          <p:cNvSpPr>
            <a:spLocks noGrp="1"/>
          </p:cNvSpPr>
          <p:nvPr>
            <p:ph type="title"/>
          </p:nvPr>
        </p:nvSpPr>
        <p:spPr>
          <a:xfrm>
            <a:off x="524256" y="516804"/>
            <a:ext cx="6594189" cy="1625210"/>
          </a:xfrm>
        </p:spPr>
        <p:txBody>
          <a:bodyPr>
            <a:normAutofit/>
          </a:bodyPr>
          <a:lstStyle/>
          <a:p>
            <a:r>
              <a:rPr lang="en-IN">
                <a:solidFill>
                  <a:srgbClr val="FFFFFF"/>
                </a:solidFill>
              </a:rPr>
              <a:t>KNN CLASSIFICATION</a:t>
            </a:r>
          </a:p>
        </p:txBody>
      </p:sp>
      <p:sp>
        <p:nvSpPr>
          <p:cNvPr id="16" name="Rectangle 11">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E21F3A-3203-CB2A-718C-07340D6ECFD4}"/>
              </a:ext>
            </a:extLst>
          </p:cNvPr>
          <p:cNvPicPr>
            <a:picLocks noChangeAspect="1"/>
          </p:cNvPicPr>
          <p:nvPr/>
        </p:nvPicPr>
        <p:blipFill>
          <a:blip r:embed="rId2"/>
          <a:stretch>
            <a:fillRect/>
          </a:stretch>
        </p:blipFill>
        <p:spPr>
          <a:xfrm>
            <a:off x="566744" y="2921002"/>
            <a:ext cx="6579910" cy="3125456"/>
          </a:xfrm>
          <a:prstGeom prst="rect">
            <a:avLst/>
          </a:prstGeom>
        </p:spPr>
      </p:pic>
      <p:sp>
        <p:nvSpPr>
          <p:cNvPr id="14" name="Rectangle 1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0311C37-93F5-EBED-D355-02F62FF32467}"/>
              </a:ext>
            </a:extLst>
          </p:cNvPr>
          <p:cNvSpPr>
            <a:spLocks noGrp="1"/>
          </p:cNvSpPr>
          <p:nvPr>
            <p:ph idx="1"/>
          </p:nvPr>
        </p:nvSpPr>
        <p:spPr>
          <a:xfrm>
            <a:off x="8029319" y="917725"/>
            <a:ext cx="3424739" cy="4852362"/>
          </a:xfrm>
        </p:spPr>
        <p:txBody>
          <a:bodyPr anchor="ctr">
            <a:normAutofit/>
          </a:bodyPr>
          <a:lstStyle/>
          <a:p>
            <a:pPr marL="0" indent="0">
              <a:buNone/>
            </a:pPr>
            <a:r>
              <a:rPr lang="en-US" sz="2000" b="0" i="0">
                <a:solidFill>
                  <a:srgbClr val="FFFFFF"/>
                </a:solidFill>
                <a:effectLst/>
                <a:latin typeface="Studio-Feixen-Sans"/>
              </a:rPr>
              <a:t>In KNN, K is the number of nearest neighbors. The number of neighbors is the core deciding factor. K is generally an odd number if the number of classes is 2. When K=1, then the algorithm is known as the nearest neighbor algorithm. This is the simplest case. Suppose P1 is the point, for which label needs to predict. First, you find the one closest point to P1 and then the label of the nearest point assigned to P1.</a:t>
            </a:r>
            <a:endParaRPr lang="en-IN" sz="2000">
              <a:solidFill>
                <a:srgbClr val="FFFFFF"/>
              </a:solidFill>
            </a:endParaRPr>
          </a:p>
        </p:txBody>
      </p:sp>
    </p:spTree>
    <p:extLst>
      <p:ext uri="{BB962C8B-B14F-4D97-AF65-F5344CB8AC3E}">
        <p14:creationId xmlns:p14="http://schemas.microsoft.com/office/powerpoint/2010/main" val="1070806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874</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source-serif-pro</vt:lpstr>
      <vt:lpstr>Studio-Feixen-Sans</vt:lpstr>
      <vt:lpstr>Office Theme</vt:lpstr>
      <vt:lpstr>SMS SPAM CLASSIFIER</vt:lpstr>
      <vt:lpstr>PROBLEM STATEMENT</vt:lpstr>
      <vt:lpstr>DATA CLEANING </vt:lpstr>
      <vt:lpstr>PowerPoint Presentation</vt:lpstr>
      <vt:lpstr>DATA PREPROCESSING</vt:lpstr>
      <vt:lpstr>LEMMATIZATION</vt:lpstr>
      <vt:lpstr>PowerPoint Presentation</vt:lpstr>
      <vt:lpstr>SVC</vt:lpstr>
      <vt:lpstr>KNN CLASSIFICATION</vt:lpstr>
      <vt:lpstr>RANDOM FOREST CLASSIFIER</vt:lpstr>
      <vt:lpstr>EXTRA TREE CLASSIFIER</vt:lpstr>
      <vt:lpstr>NAÏVE BAYES</vt:lpstr>
      <vt:lpstr>XGB CLASSIFIER</vt:lpstr>
      <vt:lpstr>Website Designing</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SPS SPAM CLASSIFIER</dc:title>
  <dc:creator>Priyanka Mittal</dc:creator>
  <cp:lastModifiedBy>Darsh Jain</cp:lastModifiedBy>
  <cp:revision>5</cp:revision>
  <dcterms:created xsi:type="dcterms:W3CDTF">2022-12-01T09:42:05Z</dcterms:created>
  <dcterms:modified xsi:type="dcterms:W3CDTF">2022-12-04T13:04:41Z</dcterms:modified>
</cp:coreProperties>
</file>