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76" r:id="rId3"/>
    <p:sldId id="278" r:id="rId4"/>
    <p:sldId id="267" r:id="rId5"/>
    <p:sldId id="273" r:id="rId6"/>
    <p:sldId id="268" r:id="rId7"/>
    <p:sldId id="274" r:id="rId8"/>
    <p:sldId id="27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635"/>
    <a:srgbClr val="007434"/>
    <a:srgbClr val="A4FD67"/>
    <a:srgbClr val="ABED05"/>
    <a:srgbClr val="0D32CD"/>
    <a:srgbClr val="E7E729"/>
    <a:srgbClr val="FFFF99"/>
    <a:srgbClr val="FEB228"/>
    <a:srgbClr val="FFA92B"/>
    <a:srgbClr val="CC9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1042" y="142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DD1D-ED37-4907-8AD7-C556D0397C4A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EF33-8F41-484D-8676-F5ACDD89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6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raph 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3142365" y="2513469"/>
            <a:ext cx="3128451" cy="1213078"/>
          </a:xfrm>
          <a:prstGeom prst="rect">
            <a:avLst/>
          </a:prstGeom>
          <a:gradFill flip="none" rotWithShape="1">
            <a:gsLst>
              <a:gs pos="0">
                <a:srgbClr val="92D050">
                  <a:lumMod val="54000"/>
                  <a:lumOff val="46000"/>
                </a:srgbClr>
              </a:gs>
              <a:gs pos="100000">
                <a:schemeClr val="accent2">
                  <a:lumMod val="65000"/>
                  <a:lumOff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DD1D-ED37-4907-8AD7-C556D0397C4A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EF33-8F41-484D-8676-F5ACDD892E8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124200" y="2508706"/>
            <a:ext cx="314741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3124200" y="2813506"/>
            <a:ext cx="31474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3124200" y="3118306"/>
            <a:ext cx="31474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3124200" y="3423106"/>
            <a:ext cx="31474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3124200" y="3727906"/>
            <a:ext cx="314741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3147419" y="2508706"/>
            <a:ext cx="0" cy="1295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604619" y="365170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V="1">
            <a:off x="4138019" y="365170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4671419" y="365170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V="1">
            <a:off x="5204819" y="365170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V="1">
            <a:off x="5738219" y="365170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V="1">
            <a:off x="6271619" y="365170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2803414" y="3804106"/>
            <a:ext cx="6880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Admission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3452975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12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3900453" y="3804106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u="sng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Now</a:t>
            </a:r>
            <a:endParaRPr lang="en-US" sz="1000" b="1" u="sng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4528940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36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5053174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48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5586574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60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6119974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72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2903441" y="3614062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25" name="TextBox 24"/>
          <p:cNvSpPr txBox="1"/>
          <p:nvPr userDrawn="1"/>
        </p:nvSpPr>
        <p:spPr>
          <a:xfrm flipH="1">
            <a:off x="2894991" y="3315384"/>
            <a:ext cx="2524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2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 flipH="1">
            <a:off x="2890741" y="3010584"/>
            <a:ext cx="2524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3</a:t>
            </a:r>
          </a:p>
        </p:txBody>
      </p:sp>
      <p:sp>
        <p:nvSpPr>
          <p:cNvPr id="27" name="TextBox 26"/>
          <p:cNvSpPr txBox="1"/>
          <p:nvPr userDrawn="1"/>
        </p:nvSpPr>
        <p:spPr>
          <a:xfrm flipH="1">
            <a:off x="2890741" y="2705784"/>
            <a:ext cx="2524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4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 flipH="1">
            <a:off x="2904227" y="2400984"/>
            <a:ext cx="2524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01929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Graph 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3142365" y="2513469"/>
            <a:ext cx="3128451" cy="1213078"/>
          </a:xfrm>
          <a:prstGeom prst="rect">
            <a:avLst/>
          </a:prstGeom>
          <a:gradFill flip="none" rotWithShape="1">
            <a:gsLst>
              <a:gs pos="80000">
                <a:schemeClr val="bg1"/>
              </a:gs>
              <a:gs pos="19000">
                <a:schemeClr val="bg1"/>
              </a:gs>
              <a:gs pos="0">
                <a:srgbClr val="92D050">
                  <a:lumMod val="54000"/>
                  <a:lumOff val="46000"/>
                </a:srgbClr>
              </a:gs>
              <a:gs pos="100000">
                <a:schemeClr val="accent2">
                  <a:lumMod val="65000"/>
                  <a:lumOff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DD1D-ED37-4907-8AD7-C556D0397C4A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EF33-8F41-484D-8676-F5ACDD892E8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124200" y="2508706"/>
            <a:ext cx="314741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3124200" y="2813506"/>
            <a:ext cx="31474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3124200" y="3118306"/>
            <a:ext cx="31474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3124200" y="3423106"/>
            <a:ext cx="31474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3124200" y="3727906"/>
            <a:ext cx="314741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3147419" y="2508706"/>
            <a:ext cx="0" cy="1295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604619" y="365170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V="1">
            <a:off x="4138019" y="365170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4671419" y="365170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V="1">
            <a:off x="5204819" y="365170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V="1">
            <a:off x="5738219" y="365170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V="1">
            <a:off x="6271619" y="365170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2790590" y="3804106"/>
            <a:ext cx="7136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Admission</a:t>
            </a:r>
            <a:endParaRPr lang="en-US" sz="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3446563" y="3804106"/>
            <a:ext cx="3161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12</a:t>
            </a:r>
            <a:endParaRPr lang="en-US" sz="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3895644" y="3804106"/>
            <a:ext cx="476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Now</a:t>
            </a:r>
            <a:endParaRPr lang="en-US" sz="1000" b="1" u="sng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4522528" y="3804106"/>
            <a:ext cx="3161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36</a:t>
            </a:r>
            <a:endParaRPr lang="en-US" sz="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5046762" y="3804106"/>
            <a:ext cx="3161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48</a:t>
            </a:r>
            <a:endParaRPr lang="en-US" sz="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5580162" y="3804106"/>
            <a:ext cx="3161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60</a:t>
            </a:r>
            <a:endParaRPr lang="en-US" sz="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6113562" y="3804106"/>
            <a:ext cx="3161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72</a:t>
            </a:r>
            <a:endParaRPr lang="en-US" sz="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2897029" y="3614062"/>
            <a:ext cx="2503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1</a:t>
            </a:r>
          </a:p>
        </p:txBody>
      </p:sp>
      <p:sp>
        <p:nvSpPr>
          <p:cNvPr id="25" name="TextBox 24"/>
          <p:cNvSpPr txBox="1"/>
          <p:nvPr userDrawn="1"/>
        </p:nvSpPr>
        <p:spPr>
          <a:xfrm flipH="1">
            <a:off x="2894991" y="3315384"/>
            <a:ext cx="2524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endParaRPr lang="en-US" sz="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 flipH="1">
            <a:off x="2890741" y="3010584"/>
            <a:ext cx="2524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3</a:t>
            </a:r>
          </a:p>
        </p:txBody>
      </p:sp>
      <p:sp>
        <p:nvSpPr>
          <p:cNvPr id="27" name="TextBox 26"/>
          <p:cNvSpPr txBox="1"/>
          <p:nvPr userDrawn="1"/>
        </p:nvSpPr>
        <p:spPr>
          <a:xfrm flipH="1">
            <a:off x="2890741" y="2705784"/>
            <a:ext cx="2524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4</a:t>
            </a:r>
            <a:endParaRPr lang="en-US" sz="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 flipH="1">
            <a:off x="2904227" y="2400984"/>
            <a:ext cx="2524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636836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Graph 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DD1D-ED37-4907-8AD7-C556D0397C4A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EF33-8F41-484D-8676-F5ACDD892E8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124200" y="2508706"/>
            <a:ext cx="314741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3124200" y="2813506"/>
            <a:ext cx="31474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3124200" y="3118306"/>
            <a:ext cx="31474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3124200" y="3423106"/>
            <a:ext cx="31474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3124200" y="3727906"/>
            <a:ext cx="314741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3147419" y="2508706"/>
            <a:ext cx="0" cy="1295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604619" y="365170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V="1">
            <a:off x="4138019" y="365170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4671419" y="365170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V="1">
            <a:off x="5204819" y="365170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V="1">
            <a:off x="5738219" y="365170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V="1">
            <a:off x="6271619" y="365170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2803414" y="3804106"/>
            <a:ext cx="6880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Admission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3452975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12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3900453" y="3804106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u="sng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Now</a:t>
            </a:r>
            <a:endParaRPr lang="en-US" sz="1000" b="1" u="sng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4528940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36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5053174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48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5586574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60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6119974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72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2903441" y="3614062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25" name="TextBox 24"/>
          <p:cNvSpPr txBox="1"/>
          <p:nvPr userDrawn="1"/>
        </p:nvSpPr>
        <p:spPr>
          <a:xfrm flipH="1">
            <a:off x="2894991" y="3315384"/>
            <a:ext cx="2524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2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 flipH="1">
            <a:off x="2890741" y="3010584"/>
            <a:ext cx="2524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3</a:t>
            </a:r>
          </a:p>
        </p:txBody>
      </p:sp>
      <p:sp>
        <p:nvSpPr>
          <p:cNvPr id="27" name="TextBox 26"/>
          <p:cNvSpPr txBox="1"/>
          <p:nvPr userDrawn="1"/>
        </p:nvSpPr>
        <p:spPr>
          <a:xfrm flipH="1">
            <a:off x="2890741" y="2705784"/>
            <a:ext cx="2524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4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 flipH="1">
            <a:off x="2904227" y="2400984"/>
            <a:ext cx="2524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601954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Graph 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DD1D-ED37-4907-8AD7-C556D0397C4A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EF33-8F41-484D-8676-F5ACDD892E8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124200" y="3489756"/>
            <a:ext cx="314741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604619" y="341355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V="1">
            <a:off x="4138019" y="341355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4671419" y="341355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V="1">
            <a:off x="5204819" y="341355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V="1">
            <a:off x="5738219" y="341355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V="1">
            <a:off x="6271619" y="341355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2803414" y="3804106"/>
            <a:ext cx="6880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Admission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3452975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12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3928504" y="3804106"/>
            <a:ext cx="4106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Now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4528940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36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5053174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48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5586574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60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6119974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72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0DD1D-ED37-4907-8AD7-C556D0397C4A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0EF33-8F41-484D-8676-F5ACDD89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85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8" r:id="rId4"/>
    <p:sldLayoutId id="2147483657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3138174" y="3124200"/>
            <a:ext cx="504186" cy="283051"/>
          </a:xfrm>
          <a:prstGeom prst="line">
            <a:avLst/>
          </a:prstGeom>
          <a:ln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642360" y="3407251"/>
            <a:ext cx="510540" cy="326549"/>
          </a:xfrm>
          <a:prstGeom prst="line">
            <a:avLst/>
          </a:prstGeom>
          <a:ln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153654" y="3733800"/>
            <a:ext cx="521216" cy="0"/>
          </a:xfrm>
          <a:prstGeom prst="line">
            <a:avLst/>
          </a:prstGeom>
          <a:ln>
            <a:prstDash val="sysDot"/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674870" y="3733800"/>
            <a:ext cx="529590" cy="0"/>
          </a:xfrm>
          <a:prstGeom prst="line">
            <a:avLst/>
          </a:prstGeom>
          <a:ln>
            <a:prstDash val="sysDot"/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204460" y="3407251"/>
            <a:ext cx="502741" cy="326549"/>
          </a:xfrm>
          <a:prstGeom prst="line">
            <a:avLst/>
          </a:prstGeom>
          <a:ln>
            <a:prstDash val="sysDot"/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707201" y="3214846"/>
            <a:ext cx="561525" cy="192405"/>
          </a:xfrm>
          <a:prstGeom prst="line">
            <a:avLst/>
          </a:prstGeom>
          <a:ln>
            <a:prstDash val="sysDot"/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152900" y="2521641"/>
            <a:ext cx="0" cy="1252640"/>
          </a:xfrm>
          <a:prstGeom prst="line">
            <a:avLst/>
          </a:prstGeom>
          <a:ln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53654" y="2522097"/>
            <a:ext cx="633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Projected</a:t>
            </a:r>
            <a:endParaRPr lang="en-US" sz="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24200" y="3944779"/>
            <a:ext cx="3150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Hours since admission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2202244" y="3040169"/>
            <a:ext cx="1297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NOC Rating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88567" y="2390745"/>
            <a:ext cx="459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Better</a:t>
            </a:r>
            <a:endParaRPr lang="en-US" sz="7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138174" y="2514600"/>
            <a:ext cx="3150870" cy="0"/>
          </a:xfrm>
          <a:prstGeom prst="line">
            <a:avLst/>
          </a:prstGeom>
          <a:ln w="38100" cap="rnd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2694483" y="5105400"/>
            <a:ext cx="559099" cy="228600"/>
            <a:chOff x="2717501" y="4546743"/>
            <a:chExt cx="3226099" cy="1320657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2731475" y="4546743"/>
              <a:ext cx="315087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731475" y="4546743"/>
              <a:ext cx="0" cy="132065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2731475" y="5867400"/>
              <a:ext cx="321212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235661" y="5439394"/>
              <a:ext cx="510540" cy="36195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717501" y="5063474"/>
              <a:ext cx="518160" cy="37592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3642360" y="2522097"/>
            <a:ext cx="5105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Actual</a:t>
            </a:r>
            <a:endParaRPr lang="en-US" sz="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38174" y="2244546"/>
            <a:ext cx="3150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Pain Level</a:t>
            </a:r>
            <a:endParaRPr lang="en-US" sz="1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910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3138174" y="3124200"/>
            <a:ext cx="504186" cy="283051"/>
          </a:xfrm>
          <a:prstGeom prst="line">
            <a:avLst/>
          </a:prstGeom>
          <a:ln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642360" y="3407251"/>
            <a:ext cx="510540" cy="326549"/>
          </a:xfrm>
          <a:prstGeom prst="line">
            <a:avLst/>
          </a:prstGeom>
          <a:ln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153654" y="3733800"/>
            <a:ext cx="52121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sysDot"/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674870" y="3733800"/>
            <a:ext cx="52959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sysDot"/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204460" y="3407251"/>
            <a:ext cx="502741" cy="326549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sysDot"/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707201" y="3214846"/>
            <a:ext cx="561525" cy="19240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sysDot"/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152900" y="2521641"/>
            <a:ext cx="0" cy="1252640"/>
          </a:xfrm>
          <a:prstGeom prst="line">
            <a:avLst/>
          </a:prstGeom>
          <a:ln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53654" y="2522097"/>
            <a:ext cx="633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Projected</a:t>
            </a:r>
            <a:endParaRPr lang="en-US" sz="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24200" y="3944779"/>
            <a:ext cx="3150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Hours since admission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2202244" y="3040169"/>
            <a:ext cx="1297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NOC Rating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88567" y="2390745"/>
            <a:ext cx="459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Better</a:t>
            </a:r>
            <a:endParaRPr lang="en-US" sz="7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138174" y="2514600"/>
            <a:ext cx="3150870" cy="0"/>
          </a:xfrm>
          <a:prstGeom prst="line">
            <a:avLst/>
          </a:prstGeom>
          <a:ln w="38100" cap="rnd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2694483" y="5105400"/>
            <a:ext cx="559099" cy="228600"/>
            <a:chOff x="2717501" y="4546743"/>
            <a:chExt cx="3226099" cy="1320657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2731475" y="4546743"/>
              <a:ext cx="315087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731475" y="4546743"/>
              <a:ext cx="0" cy="132065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2731475" y="5867400"/>
              <a:ext cx="321212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235661" y="5439394"/>
              <a:ext cx="510540" cy="36195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717501" y="5063474"/>
              <a:ext cx="518160" cy="37592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3642360" y="2522097"/>
            <a:ext cx="5105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Actual</a:t>
            </a:r>
            <a:endParaRPr lang="en-US" sz="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38174" y="2244546"/>
            <a:ext cx="3150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Pain Level</a:t>
            </a:r>
            <a:endParaRPr lang="en-US" sz="1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152900" y="3147961"/>
            <a:ext cx="560709" cy="585840"/>
          </a:xfrm>
          <a:prstGeom prst="line">
            <a:avLst/>
          </a:prstGeom>
          <a:ln>
            <a:solidFill>
              <a:srgbClr val="00B050"/>
            </a:solidFill>
            <a:prstDash val="sysDot"/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713609" y="3141320"/>
            <a:ext cx="529590" cy="0"/>
          </a:xfrm>
          <a:prstGeom prst="line">
            <a:avLst/>
          </a:prstGeom>
          <a:ln>
            <a:solidFill>
              <a:srgbClr val="00B050"/>
            </a:solidFill>
            <a:prstDash val="sysDot"/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250180" y="2819401"/>
            <a:ext cx="394245" cy="312419"/>
          </a:xfrm>
          <a:prstGeom prst="line">
            <a:avLst/>
          </a:prstGeom>
          <a:ln>
            <a:solidFill>
              <a:srgbClr val="00B050"/>
            </a:solidFill>
            <a:prstDash val="sysDot"/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5644425" y="2522098"/>
            <a:ext cx="624301" cy="297303"/>
          </a:xfrm>
          <a:prstGeom prst="line">
            <a:avLst/>
          </a:prstGeom>
          <a:ln>
            <a:solidFill>
              <a:srgbClr val="00B050"/>
            </a:solidFill>
            <a:prstDash val="sysDot"/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248400" y="3091190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accent2">
                    <a:lumMod val="50000"/>
                  </a:schemeClr>
                </a:solidFill>
              </a:rPr>
              <a:t>Untreated</a:t>
            </a:r>
            <a:endParaRPr lang="en-US" sz="11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294281" y="2405390"/>
            <a:ext cx="639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00B050"/>
                </a:solidFill>
              </a:rPr>
              <a:t>Treated</a:t>
            </a:r>
            <a:endParaRPr lang="en-US" sz="11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158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3138174" y="3124200"/>
            <a:ext cx="504186" cy="283051"/>
          </a:xfrm>
          <a:prstGeom prst="line">
            <a:avLst/>
          </a:prstGeom>
          <a:ln cap="flat">
            <a:bevel/>
            <a:headEnd type="oval"/>
            <a:tailEnd type="oval"/>
          </a:ln>
          <a:effectLst>
            <a:outerShdw blurRad="12700" dist="23000" dir="4980000" rotWithShape="0">
              <a:srgbClr val="000000">
                <a:alpha val="62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642360" y="3407251"/>
            <a:ext cx="510540" cy="326549"/>
          </a:xfrm>
          <a:prstGeom prst="line">
            <a:avLst/>
          </a:prstGeom>
          <a:ln>
            <a:bevel/>
            <a:headEnd type="oval"/>
            <a:tailEnd type="oval"/>
          </a:ln>
          <a:effectLst>
            <a:outerShdw blurRad="12700" dist="23000" dir="4980000" rotWithShape="0">
              <a:srgbClr val="000000">
                <a:alpha val="62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153654" y="3733800"/>
            <a:ext cx="521216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  <a:bevel/>
            <a:headEnd type="oval"/>
            <a:tailEnd type="oval"/>
          </a:ln>
          <a:effectLst>
            <a:outerShdw blurRad="12700" dist="12700" dir="2520000" rotWithShape="0">
              <a:srgbClr val="000000">
                <a:alpha val="7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674870" y="3429000"/>
            <a:ext cx="529590" cy="3048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  <a:bevel/>
            <a:headEnd type="oval"/>
            <a:tailEnd type="oval"/>
          </a:ln>
          <a:effectLst>
            <a:outerShdw blurRad="12700" dist="12700" dir="2520000" rotWithShape="0">
              <a:srgbClr val="000000">
                <a:alpha val="7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204459" y="3429000"/>
            <a:ext cx="502742" cy="3048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  <a:bevel/>
            <a:headEnd type="oval"/>
            <a:tailEnd type="oval"/>
          </a:ln>
          <a:effectLst>
            <a:outerShdw blurRad="12700" dist="25400" dir="1920000" rotWithShape="0">
              <a:srgbClr val="000000">
                <a:alpha val="7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707201" y="3407251"/>
            <a:ext cx="561524" cy="326549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  <a:bevel/>
            <a:headEnd type="oval"/>
            <a:tailEnd type="oval"/>
          </a:ln>
          <a:effectLst>
            <a:outerShdw blurRad="12700" dist="12700" dir="2520000" rotWithShape="0">
              <a:srgbClr val="000000">
                <a:alpha val="7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53654" y="2522097"/>
            <a:ext cx="633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Projected</a:t>
            </a:r>
            <a:endParaRPr lang="en-US" sz="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24200" y="4066401"/>
            <a:ext cx="3150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Hours since admission</a:t>
            </a:r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09800" y="2813447"/>
            <a:ext cx="80269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NOC</a:t>
            </a:r>
          </a:p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Rating</a:t>
            </a:r>
          </a:p>
          <a:p>
            <a:pPr algn="ctr"/>
            <a:r>
              <a:rPr lang="en-US" sz="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(goal is 5)</a:t>
            </a:r>
            <a:endParaRPr lang="en-US" sz="9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2694483" y="5105400"/>
            <a:ext cx="559099" cy="228600"/>
            <a:chOff x="2717501" y="4546743"/>
            <a:chExt cx="3226099" cy="1320657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2731475" y="4546743"/>
              <a:ext cx="315087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731475" y="4546743"/>
              <a:ext cx="0" cy="132065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2731475" y="5867400"/>
              <a:ext cx="321212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235661" y="5439394"/>
              <a:ext cx="510540" cy="36195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717501" y="5063474"/>
              <a:ext cx="518160" cy="37592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3642360" y="2522097"/>
            <a:ext cx="5105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Actual</a:t>
            </a:r>
            <a:endParaRPr lang="en-US" sz="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17855" y="2133600"/>
            <a:ext cx="3150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Pain Level</a:t>
            </a:r>
            <a:endParaRPr lang="en-US" sz="1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293525" y="3196479"/>
            <a:ext cx="15015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If no plan </a:t>
            </a:r>
            <a:endParaRPr lang="en-US" sz="1100" dirty="0" smtClean="0">
              <a:solidFill>
                <a:schemeClr val="accent2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1100" dirty="0" smtClean="0">
                <a:solidFill>
                  <a:schemeClr val="accent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changes</a:t>
            </a:r>
            <a:endParaRPr lang="en-US" sz="1100" dirty="0">
              <a:solidFill>
                <a:schemeClr val="accent2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93525" y="2302980"/>
            <a:ext cx="15505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007434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If treated </a:t>
            </a:r>
            <a:endParaRPr lang="en-US" sz="1050" dirty="0" smtClean="0">
              <a:solidFill>
                <a:srgbClr val="007434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1050" dirty="0" smtClean="0">
                <a:solidFill>
                  <a:srgbClr val="007434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aggressively</a:t>
            </a:r>
            <a:endParaRPr lang="en-US" sz="1050" dirty="0">
              <a:solidFill>
                <a:srgbClr val="007434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152899" y="2819403"/>
            <a:ext cx="634515" cy="914398"/>
          </a:xfrm>
          <a:prstGeom prst="line">
            <a:avLst/>
          </a:prstGeom>
          <a:ln>
            <a:solidFill>
              <a:srgbClr val="007635"/>
            </a:solidFill>
            <a:prstDash val="solid"/>
            <a:bevel/>
            <a:headEnd type="oval"/>
            <a:tailEnd type="oval"/>
          </a:ln>
          <a:effectLst>
            <a:outerShdw blurRad="12700" dist="12700" dir="2520000" rotWithShape="0">
              <a:srgbClr val="000000">
                <a:alpha val="7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152900" y="2481160"/>
            <a:ext cx="0" cy="1252640"/>
          </a:xfrm>
          <a:prstGeom prst="line">
            <a:avLst/>
          </a:prstGeom>
          <a:ln w="38100"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Isosceles Triangle 73"/>
          <p:cNvSpPr/>
          <p:nvPr/>
        </p:nvSpPr>
        <p:spPr>
          <a:xfrm rot="5400000">
            <a:off x="3008069" y="1492623"/>
            <a:ext cx="152989" cy="112059"/>
          </a:xfrm>
          <a:prstGeom prst="triangle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/>
          <p:cNvCxnSpPr/>
          <p:nvPr/>
        </p:nvCxnSpPr>
        <p:spPr>
          <a:xfrm>
            <a:off x="3138174" y="2514600"/>
            <a:ext cx="3150870" cy="0"/>
          </a:xfrm>
          <a:prstGeom prst="line">
            <a:avLst/>
          </a:prstGeom>
          <a:ln w="76200" cap="rnd" cmpd="sng">
            <a:solidFill>
              <a:schemeClr val="tx1">
                <a:lumMod val="65000"/>
                <a:lumOff val="35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204459" y="2509303"/>
            <a:ext cx="439965" cy="0"/>
          </a:xfrm>
          <a:prstGeom prst="line">
            <a:avLst/>
          </a:prstGeom>
          <a:ln>
            <a:solidFill>
              <a:srgbClr val="007635"/>
            </a:solidFill>
            <a:prstDash val="solid"/>
            <a:bevel/>
            <a:headEnd type="oval"/>
            <a:tailEnd type="oval"/>
          </a:ln>
          <a:effectLst>
            <a:outerShdw blurRad="12700" dist="12700" dir="2520000" rotWithShape="0">
              <a:srgbClr val="000000">
                <a:alpha val="7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644424" y="2508653"/>
            <a:ext cx="624301" cy="7047"/>
          </a:xfrm>
          <a:prstGeom prst="line">
            <a:avLst/>
          </a:prstGeom>
          <a:ln>
            <a:solidFill>
              <a:srgbClr val="007635"/>
            </a:solidFill>
            <a:prstDash val="solid"/>
            <a:bevel/>
            <a:headEnd type="oval"/>
            <a:tailEnd type="oval"/>
          </a:ln>
          <a:effectLst>
            <a:outerShdw blurRad="12700" dist="12700" dir="2520000" rotWithShape="0">
              <a:srgbClr val="000000">
                <a:alpha val="7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4787414" y="2514601"/>
            <a:ext cx="417045" cy="304800"/>
          </a:xfrm>
          <a:prstGeom prst="line">
            <a:avLst/>
          </a:prstGeom>
          <a:ln>
            <a:solidFill>
              <a:srgbClr val="007635"/>
            </a:solidFill>
            <a:prstDash val="solid"/>
            <a:bevel/>
            <a:headEnd type="oval"/>
            <a:tailEnd type="oval"/>
          </a:ln>
          <a:effectLst>
            <a:outerShdw blurRad="12700" dist="12700" dir="2520000" rotWithShape="0">
              <a:srgbClr val="000000">
                <a:alpha val="7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147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3138174" y="3114040"/>
            <a:ext cx="3150870" cy="0"/>
          </a:xfrm>
          <a:prstGeom prst="line">
            <a:avLst/>
          </a:prstGeom>
          <a:ln w="76200" cap="rnd" cmpd="sng">
            <a:solidFill>
              <a:schemeClr val="tx1">
                <a:lumMod val="65000"/>
                <a:lumOff val="35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581400" y="2819400"/>
            <a:ext cx="571500" cy="60960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152900" y="2481160"/>
            <a:ext cx="0" cy="1252640"/>
          </a:xfrm>
          <a:prstGeom prst="line">
            <a:avLst/>
          </a:prstGeom>
          <a:ln w="38100"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3124200" y="2819400"/>
            <a:ext cx="457200" cy="306177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88567" y="2390745"/>
            <a:ext cx="459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Better</a:t>
            </a:r>
            <a:endParaRPr lang="en-US" sz="7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66720" y="2163266"/>
            <a:ext cx="3444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Respiratory Status: Gas Exchange</a:t>
            </a:r>
            <a:endParaRPr lang="en-US" sz="1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09800" y="2813447"/>
            <a:ext cx="80269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NOC</a:t>
            </a:r>
          </a:p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Rating</a:t>
            </a:r>
          </a:p>
          <a:p>
            <a:pPr algn="ctr"/>
            <a:r>
              <a:rPr lang="en-US" sz="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(goal is 5)</a:t>
            </a:r>
            <a:endParaRPr lang="en-US" sz="9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24200" y="4066401"/>
            <a:ext cx="3150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Hours since admission</a:t>
            </a:r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584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 flipV="1">
            <a:off x="4152900" y="2521641"/>
            <a:ext cx="0" cy="1252640"/>
          </a:xfrm>
          <a:prstGeom prst="line">
            <a:avLst/>
          </a:prstGeom>
          <a:ln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09800" y="2813447"/>
            <a:ext cx="80269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NOC</a:t>
            </a:r>
          </a:p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Rating</a:t>
            </a:r>
          </a:p>
          <a:p>
            <a:pPr algn="ctr"/>
            <a:r>
              <a:rPr lang="en-US" sz="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(goal is 5)</a:t>
            </a:r>
            <a:endParaRPr lang="en-US" sz="9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24200" y="4066401"/>
            <a:ext cx="3150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Hours since admission</a:t>
            </a:r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608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3124200" y="3147961"/>
            <a:ext cx="457200" cy="271514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581400" y="3419019"/>
            <a:ext cx="571500" cy="456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689475" y="2590800"/>
            <a:ext cx="1575435" cy="828219"/>
          </a:xfrm>
          <a:prstGeom prst="rect">
            <a:avLst/>
          </a:prstGeom>
          <a:solidFill>
            <a:srgbClr val="FFFF99"/>
          </a:solidFill>
          <a:ln w="28575">
            <a:solidFill>
              <a:srgbClr val="FF00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If expected NOC rating is not met within 72 hours of admission, LOS will double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38174" y="2137866"/>
            <a:ext cx="3150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Comfortable Death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24200" y="4066401"/>
            <a:ext cx="3150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Hours since admission</a:t>
            </a:r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09800" y="2813447"/>
            <a:ext cx="80269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NOC</a:t>
            </a:r>
          </a:p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Rating</a:t>
            </a:r>
          </a:p>
          <a:p>
            <a:pPr algn="ctr"/>
            <a:r>
              <a:rPr lang="en-US" sz="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(goal is 5)</a:t>
            </a:r>
            <a:endParaRPr lang="en-US" sz="9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4152900" y="2481160"/>
            <a:ext cx="0" cy="1252640"/>
          </a:xfrm>
          <a:prstGeom prst="line">
            <a:avLst/>
          </a:prstGeom>
          <a:ln w="38100"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138174" y="2514600"/>
            <a:ext cx="3150870" cy="0"/>
          </a:xfrm>
          <a:prstGeom prst="line">
            <a:avLst/>
          </a:prstGeom>
          <a:ln w="76200" cap="rnd" cmpd="sng">
            <a:solidFill>
              <a:schemeClr val="tx1">
                <a:lumMod val="65000"/>
                <a:lumOff val="35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6264910" y="2590800"/>
            <a:ext cx="635" cy="1152613"/>
          </a:xfrm>
          <a:prstGeom prst="line">
            <a:avLst/>
          </a:prstGeom>
          <a:ln>
            <a:solidFill>
              <a:srgbClr val="FF0000"/>
            </a:solidFill>
            <a:headEnd type="diamond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32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990600" y="1524000"/>
            <a:ext cx="762000" cy="762000"/>
          </a:xfrm>
          <a:prstGeom prst="ellipse">
            <a:avLst/>
          </a:prstGeom>
          <a:solidFill>
            <a:srgbClr val="0D3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err="1" smtClean="0"/>
              <a:t>i</a:t>
            </a:r>
            <a:endParaRPr lang="en-US" b="1" dirty="0"/>
          </a:p>
        </p:txBody>
      </p:sp>
      <p:sp>
        <p:nvSpPr>
          <p:cNvPr id="23" name="Oval 22"/>
          <p:cNvSpPr/>
          <p:nvPr/>
        </p:nvSpPr>
        <p:spPr>
          <a:xfrm>
            <a:off x="2209800" y="1524000"/>
            <a:ext cx="762000" cy="762000"/>
          </a:xfrm>
          <a:prstGeom prst="ellipse">
            <a:avLst/>
          </a:prstGeom>
          <a:solidFill>
            <a:srgbClr val="0D3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S</a:t>
            </a:r>
            <a:endParaRPr lang="en-US" b="1" dirty="0"/>
          </a:p>
        </p:txBody>
      </p:sp>
      <p:sp>
        <p:nvSpPr>
          <p:cNvPr id="29" name="Oval 28"/>
          <p:cNvSpPr/>
          <p:nvPr/>
        </p:nvSpPr>
        <p:spPr>
          <a:xfrm>
            <a:off x="3657600" y="1508760"/>
            <a:ext cx="762000" cy="76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err="1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9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0315" y="180227"/>
            <a:ext cx="481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Evidence-Based Information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3" y="161647"/>
            <a:ext cx="406493" cy="4064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77" y="720540"/>
            <a:ext cx="406493" cy="4064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2" y="1312910"/>
            <a:ext cx="406493" cy="4064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0315" y="750326"/>
            <a:ext cx="2519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Suggestion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0315" y="1331490"/>
            <a:ext cx="2519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Tutorial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1634" y="2161427"/>
            <a:ext cx="481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NANDA-I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2" y="2142847"/>
            <a:ext cx="406493" cy="40649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6" y="2701740"/>
            <a:ext cx="406493" cy="40649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41" y="3294110"/>
            <a:ext cx="406493" cy="40649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71634" y="2731526"/>
            <a:ext cx="2519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NOC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71634" y="3312690"/>
            <a:ext cx="2519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NIC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12953" y="4237877"/>
            <a:ext cx="481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NOC rating at expected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12953" y="4807976"/>
            <a:ext cx="473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NOC rating within 1 point of expected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12952" y="5389140"/>
            <a:ext cx="571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NOC rating 2 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o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 more points below expected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82503" y="4237877"/>
            <a:ext cx="530450" cy="36933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82503" y="4794818"/>
            <a:ext cx="530450" cy="369332"/>
          </a:xfrm>
          <a:prstGeom prst="roundRect">
            <a:avLst/>
          </a:prstGeom>
          <a:solidFill>
            <a:srgbClr val="E7E729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90417" y="5389140"/>
            <a:ext cx="530450" cy="3693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90417" y="3962400"/>
            <a:ext cx="58531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23822" y="1905000"/>
            <a:ext cx="58531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4" t="9559" r="18215" b="27542"/>
          <a:stretch/>
        </p:blipFill>
        <p:spPr bwMode="auto">
          <a:xfrm>
            <a:off x="-76200" y="-16159"/>
            <a:ext cx="600713" cy="701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569" y="676275"/>
            <a:ext cx="521507" cy="517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722" y="1246958"/>
            <a:ext cx="508195" cy="501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014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1962</TotalTime>
  <Words>130</Words>
  <Application>Microsoft Office PowerPoint</Application>
  <PresentationFormat>On-screen Show (4:3)</PresentationFormat>
  <Paragraphs>53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EVL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Febret</dc:creator>
  <cp:lastModifiedBy>Alessandro Febretti</cp:lastModifiedBy>
  <cp:revision>82</cp:revision>
  <dcterms:created xsi:type="dcterms:W3CDTF">2011-12-13T21:55:54Z</dcterms:created>
  <dcterms:modified xsi:type="dcterms:W3CDTF">2013-05-15T20:01:16Z</dcterms:modified>
</cp:coreProperties>
</file>