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7" r:id="rId8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130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3D0C6-700D-4FC5-80A9-F2BAC17C5CE1}" type="datetimeFigureOut">
              <a:rPr lang="en-US" smtClean="0"/>
              <a:t>3/30/2021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66346C-4C80-4657-AA4D-775ADBB2CCAF}" type="slidenum">
              <a:rPr lang="en-US" smtClean="0"/>
              <a:t>‹#›</a:t>
            </a:fld>
            <a:endParaRPr lang="en-US"/>
          </a:p>
        </p:txBody>
      </p:sp>
    </p:spTree>
    <p:extLst>
      <p:ext uri="{BB962C8B-B14F-4D97-AF65-F5344CB8AC3E}">
        <p14:creationId xmlns:p14="http://schemas.microsoft.com/office/powerpoint/2010/main" val="4053201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CE0904-DBE5-46C9-B7A5-099CDA266D39}" type="slidenum">
              <a:rPr lang="en-US" altLang="en-US"/>
              <a:pPr eaLnBrk="1" hangingPunct="1"/>
              <a:t>1</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22843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79AB4F-B023-4AD0-B4F2-9B23EDFA8413}" type="slidenum">
              <a:rPr lang="en-US" altLang="en-US"/>
              <a:pPr eaLnBrk="1" hangingPunct="1"/>
              <a:t>18</a:t>
            </a:fld>
            <a:endParaRPr lang="en-US" alt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207879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54FB66-465A-435A-88D7-2EFB20333E36}" type="slidenum">
              <a:rPr lang="en-US" altLang="en-US"/>
              <a:pPr eaLnBrk="1" hangingPunct="1"/>
              <a:t>19</a:t>
            </a:fld>
            <a:endParaRPr lang="en-US" alt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64907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664092-C3EC-4528-9DE5-1ABBE85808C4}" type="slidenum">
              <a:rPr lang="en-US" altLang="en-US"/>
              <a:pPr eaLnBrk="1" hangingPunct="1"/>
              <a:t>20</a:t>
            </a:fld>
            <a:endParaRPr lang="en-US" alt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32015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2EFBCA-5BE2-41C7-8528-4CD5F8F4B469}" type="slidenum">
              <a:rPr lang="en-US" altLang="en-US"/>
              <a:pPr eaLnBrk="1" hangingPunct="1"/>
              <a:t>21</a:t>
            </a:fld>
            <a:endParaRPr lang="en-US" alt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998777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8F884A2-BC06-47D2-8AF3-B3AC21A71884}" type="slidenum">
              <a:rPr lang="en-US" altLang="en-US"/>
              <a:pPr eaLnBrk="1" hangingPunct="1"/>
              <a:t>22</a:t>
            </a:fld>
            <a:endParaRPr lang="en-US" alt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93017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E1FA4E-9064-4E10-9D7E-EF742D50055A}" type="slidenum">
              <a:rPr lang="en-US" altLang="en-US"/>
              <a:pPr eaLnBrk="1" hangingPunct="1"/>
              <a:t>23</a:t>
            </a:fld>
            <a:endParaRPr lang="en-US" alt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93303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636D18A-1433-45CF-89B2-B59A664F4D03}" type="slidenum">
              <a:rPr lang="en-US" altLang="en-US"/>
              <a:pPr eaLnBrk="1" hangingPunct="1"/>
              <a:t>24</a:t>
            </a:fld>
            <a:endParaRPr lang="en-US" altLang="en-US"/>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9691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3EF67A-982C-47CD-84D4-1F0B8F06E1D4}" type="slidenum">
              <a:rPr lang="en-US" altLang="en-US"/>
              <a:pPr eaLnBrk="1" hangingPunct="1"/>
              <a:t>25</a:t>
            </a:fld>
            <a:endParaRPr lang="en-US" alt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55441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3B3290A-400C-454F-923D-89F2BEC6CC42}" type="slidenum">
              <a:rPr lang="en-US" altLang="en-US"/>
              <a:pPr eaLnBrk="1" hangingPunct="1"/>
              <a:t>26</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69183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724C2A-0A8A-4982-8289-4CEB3C4F2696}" type="slidenum">
              <a:rPr lang="en-US" altLang="en-US"/>
              <a:pPr eaLnBrk="1" hangingPunct="1"/>
              <a:t>27</a:t>
            </a:fld>
            <a:endParaRPr lang="en-US" altLang="en-US"/>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17050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E6FC3A-66C6-4F65-A581-114BD03EB62E}" type="slidenum">
              <a:rPr lang="en-US" altLang="en-US"/>
              <a:pPr eaLnBrk="1" hangingPunct="1"/>
              <a:t>9</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333975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8E8390-6E8B-422B-A139-030A9123DD24}" type="slidenum">
              <a:rPr lang="en-US" altLang="en-US"/>
              <a:pPr eaLnBrk="1" hangingPunct="1"/>
              <a:t>28</a:t>
            </a:fld>
            <a:endParaRPr lang="en-US" alt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351355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389D0B-D871-49BC-89B2-9606514E4C18}" type="slidenum">
              <a:rPr lang="en-US" altLang="en-US"/>
              <a:pPr eaLnBrk="1" hangingPunct="1"/>
              <a:t>29</a:t>
            </a:fld>
            <a:endParaRPr lang="en-US" alt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867584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D0D4071-F475-469C-A734-D63EC113BAF8}" type="slidenum">
              <a:rPr lang="en-US" altLang="en-US"/>
              <a:pPr eaLnBrk="1" hangingPunct="1"/>
              <a:t>30</a:t>
            </a:fld>
            <a:endParaRPr lang="en-US" altLang="en-US"/>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51034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5E8EF84-D792-4EBD-AE72-BCFDCDAD330E}" type="slidenum">
              <a:rPr lang="en-US" altLang="en-US"/>
              <a:pPr eaLnBrk="1" hangingPunct="1"/>
              <a:t>31</a:t>
            </a:fld>
            <a:endParaRPr lang="en-US" altLang="en-US"/>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49108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1CE281-88F5-4A78-B02E-11309B35F412}" type="slidenum">
              <a:rPr lang="en-US" altLang="en-US"/>
              <a:pPr eaLnBrk="1" hangingPunct="1"/>
              <a:t>32</a:t>
            </a:fld>
            <a:endParaRPr lang="en-US" alt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95390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77C8C5-3E34-466C-8CBA-A6DD1F63351F}" type="slidenum">
              <a:rPr lang="en-US" altLang="en-US"/>
              <a:pPr eaLnBrk="1" hangingPunct="1"/>
              <a:t>34</a:t>
            </a:fld>
            <a:endParaRPr lang="en-US" alt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41008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3EF8E49-FBAC-4082-98AE-4209173487E2}" type="slidenum">
              <a:rPr lang="en-US" altLang="en-US"/>
              <a:pPr eaLnBrk="1" hangingPunct="1"/>
              <a:t>35</a:t>
            </a:fld>
            <a:endParaRPr lang="en-US" altLang="en-US"/>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0814684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CB382F5-3FCC-4E68-A6A4-5A41A50CA426}" type="slidenum">
              <a:rPr lang="en-US" altLang="en-US"/>
              <a:pPr eaLnBrk="1" hangingPunct="1"/>
              <a:t>36</a:t>
            </a:fld>
            <a:endParaRPr lang="en-US" alt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308718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4A17A08-4CE7-4560-B92C-29FD4FFFC9D2}" type="slidenum">
              <a:rPr lang="en-US" altLang="en-US"/>
              <a:pPr eaLnBrk="1" hangingPunct="1"/>
              <a:t>37</a:t>
            </a:fld>
            <a:endParaRPr lang="en-US" alt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7234982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361638-3A2A-4623-B699-DECB9272D41F}" type="slidenum">
              <a:rPr lang="en-US" altLang="en-US"/>
              <a:pPr eaLnBrk="1" hangingPunct="1"/>
              <a:t>38</a:t>
            </a:fld>
            <a:endParaRPr lang="en-US" alt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514012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2DAA8B-5ACA-4AA9-AF0D-5169CE91FEF9}" type="slidenum">
              <a:rPr lang="en-US" altLang="en-US"/>
              <a:pPr eaLnBrk="1" hangingPunct="1"/>
              <a:t>10</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09230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283EAD3-C788-4B4E-99AE-024FAC1C53B4}" type="slidenum">
              <a:rPr lang="en-US" altLang="en-US"/>
              <a:pPr eaLnBrk="1" hangingPunct="1"/>
              <a:t>39</a:t>
            </a:fld>
            <a:endParaRPr lang="en-US" alt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0888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C07806-D469-42BC-90E0-C17A0D11FDD6}" type="slidenum">
              <a:rPr lang="en-US" altLang="en-US"/>
              <a:pPr eaLnBrk="1" hangingPunct="1"/>
              <a:t>40</a:t>
            </a:fld>
            <a:endParaRPr lang="en-US" alt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24090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F947FD-D1B8-42EA-8ADD-8410280FE54A}" type="slidenum">
              <a:rPr lang="en-US" altLang="en-US"/>
              <a:pPr eaLnBrk="1" hangingPunct="1"/>
              <a:t>41</a:t>
            </a:fld>
            <a:endParaRPr lang="en-US" alt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19367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353FF68-872F-4915-919E-032C730B72D3}" type="slidenum">
              <a:rPr lang="en-US" altLang="en-US"/>
              <a:pPr eaLnBrk="1" hangingPunct="1"/>
              <a:t>42</a:t>
            </a:fld>
            <a:endParaRPr lang="en-US" alt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278761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37474CC-00D7-4E44-AEF2-F6E524BBF66D}" type="slidenum">
              <a:rPr lang="en-US" altLang="en-US"/>
              <a:pPr eaLnBrk="1" hangingPunct="1"/>
              <a:t>43</a:t>
            </a:fld>
            <a:endParaRPr lang="en-US" alt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044761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01AEC66-BAA8-45CF-8AD2-7ACBCA24FB55}" type="slidenum">
              <a:rPr lang="en-US" altLang="en-US"/>
              <a:pPr eaLnBrk="1" hangingPunct="1"/>
              <a:t>49</a:t>
            </a:fld>
            <a:endParaRPr lang="en-US" alt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913310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7CBAF2-3C10-4126-8303-97BA6B562C77}" type="slidenum">
              <a:rPr lang="en-US" altLang="en-US"/>
              <a:pPr eaLnBrk="1" hangingPunct="1"/>
              <a:t>50</a:t>
            </a:fld>
            <a:endParaRPr lang="en-US" alt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103777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CAB870-441F-4E7F-9FFE-C1C6881FC534}" type="slidenum">
              <a:rPr lang="en-US" altLang="en-US"/>
              <a:pPr eaLnBrk="1" hangingPunct="1"/>
              <a:t>54</a:t>
            </a:fld>
            <a:endParaRPr lang="en-US" alt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9756578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099FD5-C1E8-482A-BE73-44CE155F6F41}" type="slidenum">
              <a:rPr lang="en-US" altLang="en-US"/>
              <a:pPr eaLnBrk="1" hangingPunct="1"/>
              <a:t>55</a:t>
            </a:fld>
            <a:endParaRPr lang="en-US" alt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291297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5ACFF5-E72F-43AC-ADE6-0A798032DEAD}" type="slidenum">
              <a:rPr lang="en-US" altLang="en-US"/>
              <a:pPr eaLnBrk="1" hangingPunct="1"/>
              <a:t>56</a:t>
            </a:fld>
            <a:endParaRPr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576087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308A039-FECC-48D4-94F2-DB3F4D6A9094}" type="slidenum">
              <a:rPr lang="en-US" altLang="en-US"/>
              <a:pPr eaLnBrk="1" hangingPunct="1"/>
              <a:t>11</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1609475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F2BECEA-D986-4816-94C3-28EA800D5C7F}" type="slidenum">
              <a:rPr lang="en-US" altLang="en-US"/>
              <a:pPr eaLnBrk="1" hangingPunct="1"/>
              <a:t>57</a:t>
            </a:fld>
            <a:endParaRPr lang="en-US" alt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9560787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FA6955-7BB1-4837-8863-DAA720A605F5}" type="slidenum">
              <a:rPr lang="en-US" altLang="en-US"/>
              <a:pPr eaLnBrk="1" hangingPunct="1"/>
              <a:t>58</a:t>
            </a:fld>
            <a:endParaRPr lang="en-US" alt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566573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F05141-5A6A-4A97-AAF7-C271D5A49133}" type="slidenum">
              <a:rPr lang="en-US" altLang="en-US"/>
              <a:pPr eaLnBrk="1" hangingPunct="1"/>
              <a:t>59</a:t>
            </a:fld>
            <a:endParaRPr lang="en-US" alt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7906730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512E822-C3AF-4BEE-B98B-4C0401ED4A8B}" type="slidenum">
              <a:rPr lang="en-US" altLang="en-US"/>
              <a:pPr eaLnBrk="1" hangingPunct="1"/>
              <a:t>60</a:t>
            </a:fld>
            <a:endParaRPr lang="en-US" alt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7656301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15BA7B-102A-424E-9264-79902B06628B}" type="slidenum">
              <a:rPr lang="en-US" altLang="en-US"/>
              <a:pPr eaLnBrk="1" hangingPunct="1"/>
              <a:t>61</a:t>
            </a:fld>
            <a:endParaRPr lang="en-US" alt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853977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2562806-EA20-4679-A342-CE96E22317EF}" type="slidenum">
              <a:rPr lang="en-US" altLang="en-US"/>
              <a:pPr eaLnBrk="1" hangingPunct="1"/>
              <a:t>12</a:t>
            </a:fld>
            <a:endParaRPr lang="en-US"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41949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29DCB9-2B46-4603-A1B1-349B3A9917E7}" type="slidenum">
              <a:rPr lang="en-US" altLang="en-US"/>
              <a:pPr eaLnBrk="1" hangingPunct="1"/>
              <a:t>13</a:t>
            </a:fld>
            <a:endParaRPr lang="en-US" alt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059418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CF9D1E3-39C9-41E3-BBFF-7B47F4D9C817}" type="slidenum">
              <a:rPr lang="en-US" altLang="en-US"/>
              <a:pPr eaLnBrk="1" hangingPunct="1"/>
              <a:t>14</a:t>
            </a:fld>
            <a:endParaRPr lang="en-US" alt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58556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4BA345-4FDB-429A-AE55-6958B014EE93}" type="slidenum">
              <a:rPr lang="en-US" altLang="en-US"/>
              <a:pPr eaLnBrk="1" hangingPunct="1"/>
              <a:t>16</a:t>
            </a:fld>
            <a:endParaRPr lang="en-US" alt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28954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198A94-BBCD-44D3-9252-D5C89F4193F5}" type="slidenum">
              <a:rPr lang="en-US" altLang="en-US"/>
              <a:pPr eaLnBrk="1" hangingPunct="1"/>
              <a:t>17</a:t>
            </a:fld>
            <a:endParaRPr lang="en-US" alt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33180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58E4BD-2012-4EE0-A99D-074DDCA45EA0}"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E9A7B-0192-4E60-B16A-D9A872E31B90}" type="slidenum">
              <a:rPr lang="en-US" smtClean="0"/>
              <a:t>‹#›</a:t>
            </a:fld>
            <a:endParaRPr lang="en-US"/>
          </a:p>
        </p:txBody>
      </p:sp>
    </p:spTree>
    <p:extLst>
      <p:ext uri="{BB962C8B-B14F-4D97-AF65-F5344CB8AC3E}">
        <p14:creationId xmlns:p14="http://schemas.microsoft.com/office/powerpoint/2010/main" val="231233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08B4E0-DA48-4813-BA24-34D9256B1FC6}"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E9A7B-0192-4E60-B16A-D9A872E31B90}" type="slidenum">
              <a:rPr lang="en-US" smtClean="0"/>
              <a:t>‹#›</a:t>
            </a:fld>
            <a:endParaRPr lang="en-US"/>
          </a:p>
        </p:txBody>
      </p:sp>
    </p:spTree>
    <p:extLst>
      <p:ext uri="{BB962C8B-B14F-4D97-AF65-F5344CB8AC3E}">
        <p14:creationId xmlns:p14="http://schemas.microsoft.com/office/powerpoint/2010/main" val="45287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431CB-179E-42A5-B446-C13B02C137F4}"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E9A7B-0192-4E60-B16A-D9A872E31B90}" type="slidenum">
              <a:rPr lang="en-US" smtClean="0"/>
              <a:t>‹#›</a:t>
            </a:fld>
            <a:endParaRPr lang="en-US"/>
          </a:p>
        </p:txBody>
      </p:sp>
    </p:spTree>
    <p:extLst>
      <p:ext uri="{BB962C8B-B14F-4D97-AF65-F5344CB8AC3E}">
        <p14:creationId xmlns:p14="http://schemas.microsoft.com/office/powerpoint/2010/main" val="3792075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245225"/>
            <a:ext cx="2133600" cy="476250"/>
          </a:xfrm>
        </p:spPr>
        <p:txBody>
          <a:bodyPr/>
          <a:lstStyle>
            <a:lvl1pPr>
              <a:defRPr/>
            </a:lvl1pPr>
          </a:lstStyle>
          <a:p>
            <a:pPr>
              <a:defRPr/>
            </a:pPr>
            <a:fld id="{4F3236FF-7AD5-4F33-97E0-1EAEE9E9E259}" type="datetime1">
              <a:rPr lang="en-US" smtClean="0"/>
              <a:t>3/30/2021</a:t>
            </a:fld>
            <a:endParaRPr lang="en-US"/>
          </a:p>
        </p:txBody>
      </p:sp>
      <p:sp>
        <p:nvSpPr>
          <p:cNvPr id="8" name="Footer Placeholder 7"/>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6553200" y="6245225"/>
            <a:ext cx="2133600" cy="476250"/>
          </a:xfrm>
        </p:spPr>
        <p:txBody>
          <a:bodyPr/>
          <a:lstStyle>
            <a:lvl1pPr>
              <a:defRPr/>
            </a:lvl1pPr>
          </a:lstStyle>
          <a:p>
            <a:fld id="{7D458C91-296F-4382-9EF1-6B5CC1A50270}" type="slidenum">
              <a:rPr lang="en-US" altLang="en-US"/>
              <a:pPr/>
              <a:t>‹#›</a:t>
            </a:fld>
            <a:endParaRPr lang="en-US" altLang="en-US"/>
          </a:p>
        </p:txBody>
      </p:sp>
    </p:spTree>
    <p:extLst>
      <p:ext uri="{BB962C8B-B14F-4D97-AF65-F5344CB8AC3E}">
        <p14:creationId xmlns:p14="http://schemas.microsoft.com/office/powerpoint/2010/main" val="3864925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p:cNvSpPr>
            <a:spLocks noGrp="1"/>
          </p:cNvSpPr>
          <p:nvPr>
            <p:ph type="dt" sz="half" idx="10"/>
          </p:nvPr>
        </p:nvSpPr>
        <p:spPr>
          <a:xfrm>
            <a:off x="457200" y="6245225"/>
            <a:ext cx="2133600" cy="476250"/>
          </a:xfrm>
        </p:spPr>
        <p:txBody>
          <a:bodyPr/>
          <a:lstStyle>
            <a:lvl1pPr>
              <a:defRPr/>
            </a:lvl1pPr>
          </a:lstStyle>
          <a:p>
            <a:pPr>
              <a:defRPr/>
            </a:pPr>
            <a:fld id="{0839749A-F577-4914-8A3C-54ED56D42BB2}" type="datetime1">
              <a:rPr lang="en-US" smtClean="0"/>
              <a:t>3/30/2021</a:t>
            </a:fld>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pPr>
              <a:defRPr/>
            </a:pPr>
            <a:endParaRPr lang="en-US" dirty="0"/>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78942F13-8665-42AB-BB3F-45564B9B84F5}" type="slidenum">
              <a:rPr lang="en-US" altLang="en-US"/>
              <a:pPr/>
              <a:t>‹#›</a:t>
            </a:fld>
            <a:endParaRPr lang="en-US" altLang="en-US"/>
          </a:p>
        </p:txBody>
      </p:sp>
    </p:spTree>
    <p:extLst>
      <p:ext uri="{BB962C8B-B14F-4D97-AF65-F5344CB8AC3E}">
        <p14:creationId xmlns:p14="http://schemas.microsoft.com/office/powerpoint/2010/main" val="946532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559253-B3D7-48AB-9E9E-4B6A2E742356}"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E9A7B-0192-4E60-B16A-D9A872E31B90}" type="slidenum">
              <a:rPr lang="en-US" smtClean="0"/>
              <a:t>‹#›</a:t>
            </a:fld>
            <a:endParaRPr lang="en-US"/>
          </a:p>
        </p:txBody>
      </p:sp>
    </p:spTree>
    <p:extLst>
      <p:ext uri="{BB962C8B-B14F-4D97-AF65-F5344CB8AC3E}">
        <p14:creationId xmlns:p14="http://schemas.microsoft.com/office/powerpoint/2010/main" val="392420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CFCC69-D532-4D78-8296-D2EF91294F41}" type="datetime1">
              <a:rPr lang="en-US" smtClean="0"/>
              <a:t>3/30/2021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1E9A7B-0192-4E60-B16A-D9A872E31B90}" type="slidenum">
              <a:rPr lang="en-US" smtClean="0"/>
              <a:t>‹#›</a:t>
            </a:fld>
            <a:endParaRPr lang="en-US"/>
          </a:p>
        </p:txBody>
      </p:sp>
    </p:spTree>
    <p:extLst>
      <p:ext uri="{BB962C8B-B14F-4D97-AF65-F5344CB8AC3E}">
        <p14:creationId xmlns:p14="http://schemas.microsoft.com/office/powerpoint/2010/main" val="257457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BFD11E-4C28-4277-93B2-01E4459BAAD6}" type="datetime1">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E9A7B-0192-4E60-B16A-D9A872E31B90}" type="slidenum">
              <a:rPr lang="en-US" smtClean="0"/>
              <a:t>‹#›</a:t>
            </a:fld>
            <a:endParaRPr lang="en-US"/>
          </a:p>
        </p:txBody>
      </p:sp>
    </p:spTree>
    <p:extLst>
      <p:ext uri="{BB962C8B-B14F-4D97-AF65-F5344CB8AC3E}">
        <p14:creationId xmlns:p14="http://schemas.microsoft.com/office/powerpoint/2010/main" val="3418756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CEA850-9A40-45C3-BABB-CE0AF5D5AA14}" type="datetime1">
              <a:rPr lang="en-US" smtClean="0"/>
              <a:t>3/30/2021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1E9A7B-0192-4E60-B16A-D9A872E31B90}" type="slidenum">
              <a:rPr lang="en-US" smtClean="0"/>
              <a:t>‹#›</a:t>
            </a:fld>
            <a:endParaRPr lang="en-US"/>
          </a:p>
        </p:txBody>
      </p:sp>
    </p:spTree>
    <p:extLst>
      <p:ext uri="{BB962C8B-B14F-4D97-AF65-F5344CB8AC3E}">
        <p14:creationId xmlns:p14="http://schemas.microsoft.com/office/powerpoint/2010/main" val="266499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26C50E-0614-4C7B-AE7D-24CB8163A6A4}" type="datetime1">
              <a:rPr lang="en-US" smtClean="0"/>
              <a:t>3/30/2021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1E9A7B-0192-4E60-B16A-D9A872E31B90}" type="slidenum">
              <a:rPr lang="en-US" smtClean="0"/>
              <a:t>‹#›</a:t>
            </a:fld>
            <a:endParaRPr lang="en-US"/>
          </a:p>
        </p:txBody>
      </p:sp>
    </p:spTree>
    <p:extLst>
      <p:ext uri="{BB962C8B-B14F-4D97-AF65-F5344CB8AC3E}">
        <p14:creationId xmlns:p14="http://schemas.microsoft.com/office/powerpoint/2010/main" val="3493727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63C2E-5C97-4AA5-8EC8-244F0E282A76}" type="datetime1">
              <a:rPr lang="en-US" smtClean="0"/>
              <a:t>3/30/2021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1E9A7B-0192-4E60-B16A-D9A872E31B90}" type="slidenum">
              <a:rPr lang="en-US" smtClean="0"/>
              <a:t>‹#›</a:t>
            </a:fld>
            <a:endParaRPr lang="en-US"/>
          </a:p>
        </p:txBody>
      </p:sp>
    </p:spTree>
    <p:extLst>
      <p:ext uri="{BB962C8B-B14F-4D97-AF65-F5344CB8AC3E}">
        <p14:creationId xmlns:p14="http://schemas.microsoft.com/office/powerpoint/2010/main" val="3893025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EF5515-90AE-4DA8-BE90-11D0BA761CBD}" type="datetime1">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E9A7B-0192-4E60-B16A-D9A872E31B90}" type="slidenum">
              <a:rPr lang="en-US" smtClean="0"/>
              <a:t>‹#›</a:t>
            </a:fld>
            <a:endParaRPr lang="en-US"/>
          </a:p>
        </p:txBody>
      </p:sp>
    </p:spTree>
    <p:extLst>
      <p:ext uri="{BB962C8B-B14F-4D97-AF65-F5344CB8AC3E}">
        <p14:creationId xmlns:p14="http://schemas.microsoft.com/office/powerpoint/2010/main" val="138065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11F081-C9C0-41CF-9FB2-B717E66DC3BC}" type="datetime1">
              <a:rPr lang="en-US" smtClean="0"/>
              <a:t>3/30/2021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1E9A7B-0192-4E60-B16A-D9A872E31B90}" type="slidenum">
              <a:rPr lang="en-US" smtClean="0"/>
              <a:t>‹#›</a:t>
            </a:fld>
            <a:endParaRPr lang="en-US"/>
          </a:p>
        </p:txBody>
      </p:sp>
    </p:spTree>
    <p:extLst>
      <p:ext uri="{BB962C8B-B14F-4D97-AF65-F5344CB8AC3E}">
        <p14:creationId xmlns:p14="http://schemas.microsoft.com/office/powerpoint/2010/main" val="2273912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B905DB-0813-4968-8526-EEACD86FFF6E}" type="datetime1">
              <a:rPr lang="en-US" smtClean="0"/>
              <a:t>3/30/2021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E9A7B-0192-4E60-B16A-D9A872E31B90}" type="slidenum">
              <a:rPr lang="en-US" smtClean="0"/>
              <a:t>‹#›</a:t>
            </a:fld>
            <a:endParaRPr lang="en-US"/>
          </a:p>
        </p:txBody>
      </p:sp>
    </p:spTree>
    <p:extLst>
      <p:ext uri="{BB962C8B-B14F-4D97-AF65-F5344CB8AC3E}">
        <p14:creationId xmlns:p14="http://schemas.microsoft.com/office/powerpoint/2010/main" val="4004640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wmf"/><Relationship Id="rId5" Type="http://schemas.openxmlformats.org/officeDocument/2006/relationships/image" Target="../media/image9.png"/><Relationship Id="rId4" Type="http://schemas.openxmlformats.org/officeDocument/2006/relationships/image" Target="../media/image8.wm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0.w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wmf"/><Relationship Id="rId5" Type="http://schemas.openxmlformats.org/officeDocument/2006/relationships/image" Target="../media/image8.wmf"/><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oleObject" Target="../embeddings/oleObject6.bin"/></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wmf"/><Relationship Id="rId4" Type="http://schemas.openxmlformats.org/officeDocument/2006/relationships/image" Target="../media/image20.png"/><Relationship Id="rId9" Type="http://schemas.openxmlformats.org/officeDocument/2006/relationships/image" Target="../media/image25.wmf"/></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wmf"/><Relationship Id="rId10" Type="http://schemas.openxmlformats.org/officeDocument/2006/relationships/image" Target="../media/image25.wmf"/><Relationship Id="rId4" Type="http://schemas.openxmlformats.org/officeDocument/2006/relationships/image" Target="../media/image20.png"/><Relationship Id="rId9" Type="http://schemas.openxmlformats.org/officeDocument/2006/relationships/image" Target="../media/image26.wmf"/></Relationships>
</file>

<file path=ppt/slides/_rels/slide1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2.wmf"/><Relationship Id="rId5" Type="http://schemas.openxmlformats.org/officeDocument/2006/relationships/image" Target="../media/image31.png"/><Relationship Id="rId4" Type="http://schemas.openxmlformats.org/officeDocument/2006/relationships/image" Target="../media/image3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9.wmf"/><Relationship Id="rId7" Type="http://schemas.openxmlformats.org/officeDocument/2006/relationships/image" Target="../media/image35.w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9.wmf"/><Relationship Id="rId7" Type="http://schemas.openxmlformats.org/officeDocument/2006/relationships/image" Target="../media/image36.wmf"/><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35.wmf"/><Relationship Id="rId4" Type="http://schemas.openxmlformats.org/officeDocument/2006/relationships/image" Target="../media/image34.wmf"/></Relationships>
</file>

<file path=ppt/slides/_rels/slide23.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9.wmf"/></Relationships>
</file>

<file path=ppt/slides/_rels/slide24.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9.wmf"/></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0.wmf"/><Relationship Id="rId5" Type="http://schemas.openxmlformats.org/officeDocument/2006/relationships/image" Target="../media/image43.png"/><Relationship Id="rId4" Type="http://schemas.openxmlformats.org/officeDocument/2006/relationships/image" Target="../media/image42.wmf"/></Relationships>
</file>

<file path=ppt/slides/_rels/slide26.x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5.wmf"/><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0.wmf"/><Relationship Id="rId5" Type="http://schemas.openxmlformats.org/officeDocument/2006/relationships/image" Target="../media/image44.wmf"/><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0.wmf"/></Relationships>
</file>

<file path=ppt/slides/_rels/slide29.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7.wmf"/><Relationship Id="rId5" Type="http://schemas.openxmlformats.org/officeDocument/2006/relationships/image" Target="../media/image42.wmf"/><Relationship Id="rId4" Type="http://schemas.openxmlformats.org/officeDocument/2006/relationships/image" Target="../media/image4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9.wmf"/><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2.wmf"/></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56.wmf"/></Relationships>
</file>

<file path=ppt/slides/_rels/slide35.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56.wmf"/></Relationships>
</file>

<file path=ppt/slides/_rels/slide36.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60.wmf"/><Relationship Id="rId5" Type="http://schemas.openxmlformats.org/officeDocument/2006/relationships/image" Target="../media/image59.png"/><Relationship Id="rId4" Type="http://schemas.openxmlformats.org/officeDocument/2006/relationships/image" Target="../media/image58.wmf"/></Relationships>
</file>

<file path=ppt/slides/_rels/slide37.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57.wmf"/></Relationships>
</file>

<file path=ppt/slides/_rels/slide3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64.wmf"/><Relationship Id="rId4" Type="http://schemas.openxmlformats.org/officeDocument/2006/relationships/image" Target="../media/image63.wmf"/></Relationships>
</file>

<file path=ppt/slides/_rels/slide39.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6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52.wmf"/><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63.wmf"/><Relationship Id="rId4" Type="http://schemas.openxmlformats.org/officeDocument/2006/relationships/image" Target="../media/image69.wmf"/></Relationships>
</file>

<file path=ppt/slides/_rels/slide42.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38.wmf"/></Relationships>
</file>

<file path=ppt/slides/_rels/slide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63.wmf"/></Relationships>
</file>

<file path=ppt/slides/_rels/slide44.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76.wmf"/><Relationship Id="rId4" Type="http://schemas.openxmlformats.org/officeDocument/2006/relationships/oleObject" Target="../embeddings/oleObject9.bin"/></Relationships>
</file>

<file path=ppt/slides/_rels/slide45.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78.wmf"/><Relationship Id="rId4" Type="http://schemas.openxmlformats.org/officeDocument/2006/relationships/oleObject" Target="../embeddings/oleObject11.bin"/></Relationships>
</file>

<file path=ppt/slides/_rels/slide4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84.wmf"/><Relationship Id="rId13" Type="http://schemas.openxmlformats.org/officeDocument/2006/relationships/image" Target="../media/image87.wmf"/><Relationship Id="rId3" Type="http://schemas.openxmlformats.org/officeDocument/2006/relationships/image" Target="../media/image81.wmf"/><Relationship Id="rId7" Type="http://schemas.openxmlformats.org/officeDocument/2006/relationships/image" Target="../media/image83.wmf"/><Relationship Id="rId12" Type="http://schemas.openxmlformats.org/officeDocument/2006/relationships/oleObject" Target="../embeddings/oleObject16.bin"/><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11" Type="http://schemas.openxmlformats.org/officeDocument/2006/relationships/image" Target="../media/image86.wmf"/><Relationship Id="rId5" Type="http://schemas.openxmlformats.org/officeDocument/2006/relationships/image" Target="../media/image82.wmf"/><Relationship Id="rId15" Type="http://schemas.openxmlformats.org/officeDocument/2006/relationships/image" Target="../media/image88.wmf"/><Relationship Id="rId10" Type="http://schemas.openxmlformats.org/officeDocument/2006/relationships/oleObject" Target="../embeddings/oleObject15.bin"/><Relationship Id="rId4" Type="http://schemas.openxmlformats.org/officeDocument/2006/relationships/oleObject" Target="../embeddings/oleObject13.bin"/><Relationship Id="rId9" Type="http://schemas.openxmlformats.org/officeDocument/2006/relationships/image" Target="../media/image85.wmf"/><Relationship Id="rId14" Type="http://schemas.openxmlformats.org/officeDocument/2006/relationships/oleObject" Target="../embeddings/oleObject17.bin"/></Relationships>
</file>

<file path=ppt/slides/_rels/slide48.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oleObject" Target="../embeddings/oleObject18.bin"/><Relationship Id="rId1" Type="http://schemas.openxmlformats.org/officeDocument/2006/relationships/slideLayout" Target="../slideLayouts/slideLayout2.xml"/><Relationship Id="rId5" Type="http://schemas.openxmlformats.org/officeDocument/2006/relationships/image" Target="../media/image90.wmf"/><Relationship Id="rId4" Type="http://schemas.openxmlformats.org/officeDocument/2006/relationships/oleObject" Target="../embeddings/oleObject19.bin"/></Relationships>
</file>

<file path=ppt/slides/_rels/slide49.x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9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92.wmf"/></Relationships>
</file>

<file path=ppt/slides/_rels/slide5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104.png"/><Relationship Id="rId4" Type="http://schemas.openxmlformats.org/officeDocument/2006/relationships/image" Target="../media/image103.wmf"/></Relationships>
</file>

<file path=ppt/slides/_rels/slide61.x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oleObject" Target="../embeddings/oleObject20.bin"/><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oleObject" Target="../embeddings/oleObject21.bin"/><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1.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oleObject" Target="../embeddings/oleObject22.bin"/><Relationship Id="rId1" Type="http://schemas.openxmlformats.org/officeDocument/2006/relationships/slideLayout" Target="../slideLayouts/slideLayout2.xml"/><Relationship Id="rId5" Type="http://schemas.openxmlformats.org/officeDocument/2006/relationships/image" Target="../media/image114.png"/><Relationship Id="rId4" Type="http://schemas.openxmlformats.org/officeDocument/2006/relationships/oleObject" Target="../embeddings/oleObject23.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15.jpeg"/><Relationship Id="rId2" Type="http://schemas.openxmlformats.org/officeDocument/2006/relationships/hyperlink" Target="http://www.national.com/images/pf/LM723/00856302.pdf" TargetMode="External"/><Relationship Id="rId1" Type="http://schemas.openxmlformats.org/officeDocument/2006/relationships/slideLayout" Target="../slideLayouts/slideLayout2.xml"/><Relationship Id="rId4" Type="http://schemas.openxmlformats.org/officeDocument/2006/relationships/image" Target="http://www.national.com/images/pf/LM723/00856302.jpg" TargetMode="External"/></Relationships>
</file>

<file path=ppt/slides/_rels/slide77.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oleObject" Target="../embeddings/oleObject24.bin"/><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oleObject" Target="../embeddings/oleObject25.bin"/><Relationship Id="rId1" Type="http://schemas.openxmlformats.org/officeDocument/2006/relationships/slideLayout" Target="../slideLayouts/slideLayout13.xml"/><Relationship Id="rId5" Type="http://schemas.openxmlformats.org/officeDocument/2006/relationships/image" Target="../media/image119.emf"/><Relationship Id="rId4" Type="http://schemas.openxmlformats.org/officeDocument/2006/relationships/image" Target="../media/image118.emf"/></Relationships>
</file>

<file path=ppt/slides/_rels/slide7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oleObject" Target="../embeddings/oleObject26.bin"/><Relationship Id="rId1" Type="http://schemas.openxmlformats.org/officeDocument/2006/relationships/slideLayout" Target="../slideLayouts/slideLayout4.xml"/><Relationship Id="rId5" Type="http://schemas.openxmlformats.org/officeDocument/2006/relationships/image" Target="../media/image122.emf"/><Relationship Id="rId4" Type="http://schemas.openxmlformats.org/officeDocument/2006/relationships/image" Target="../media/image121.emf"/></Relationships>
</file>

<file path=ppt/slides/_rels/slide8.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04800" y="2286000"/>
            <a:ext cx="8229600" cy="815975"/>
          </a:xfrm>
        </p:spPr>
        <p:txBody>
          <a:bodyPr anchor="t">
            <a:normAutofit fontScale="90000"/>
          </a:bodyPr>
          <a:lstStyle/>
          <a:p>
            <a:pPr algn="ctr" eaLnBrk="1" hangingPunct="1"/>
            <a:r>
              <a:rPr lang="en-US" altLang="en-US" dirty="0">
                <a:solidFill>
                  <a:schemeClr val="tx1"/>
                </a:solidFill>
              </a:rPr>
              <a:t>Active Filter </a:t>
            </a:r>
            <a:br>
              <a:rPr lang="en-US" altLang="en-US" dirty="0">
                <a:solidFill>
                  <a:schemeClr val="tx1"/>
                </a:solidFill>
              </a:rPr>
            </a:br>
            <a:r>
              <a:rPr lang="en-US" altLang="en-US" dirty="0">
                <a:solidFill>
                  <a:schemeClr val="tx1"/>
                </a:solidFill>
              </a:rPr>
              <a:t>&amp; </a:t>
            </a:r>
            <a:br>
              <a:rPr lang="en-US" altLang="en-US" dirty="0">
                <a:solidFill>
                  <a:schemeClr val="tx1"/>
                </a:solidFill>
              </a:rPr>
            </a:br>
            <a:r>
              <a:rPr lang="en-US" altLang="en-US" dirty="0">
                <a:solidFill>
                  <a:schemeClr val="tx1"/>
                </a:solidFill>
              </a:rPr>
              <a:t>Voltage Regulators</a:t>
            </a:r>
          </a:p>
        </p:txBody>
      </p:sp>
      <p:sp>
        <p:nvSpPr>
          <p:cNvPr id="6147" name="Rectangle 3"/>
          <p:cNvSpPr>
            <a:spLocks noGrp="1" noChangeArrowheads="1"/>
          </p:cNvSpPr>
          <p:nvPr>
            <p:ph idx="1"/>
          </p:nvPr>
        </p:nvSpPr>
        <p:spPr>
          <a:xfrm>
            <a:off x="3581400" y="1219200"/>
            <a:ext cx="1905000" cy="533400"/>
          </a:xfrm>
        </p:spPr>
        <p:txBody>
          <a:bodyPr/>
          <a:lstStyle/>
          <a:p>
            <a:pPr eaLnBrk="1" hangingPunct="1">
              <a:lnSpc>
                <a:spcPct val="90000"/>
              </a:lnSpc>
              <a:buFontTx/>
              <a:buNone/>
            </a:pPr>
            <a:r>
              <a:rPr lang="en-US" altLang="en-US" b="1">
                <a:solidFill>
                  <a:srgbClr val="FF3300"/>
                </a:solidFill>
              </a:rPr>
              <a:t>UNIT IV</a:t>
            </a:r>
            <a:endParaRPr lang="en-US" altLang="en-US" b="1"/>
          </a:p>
          <a:p>
            <a:pPr eaLnBrk="1" hangingPunct="1">
              <a:lnSpc>
                <a:spcPct val="90000"/>
              </a:lnSpc>
            </a:pPr>
            <a:endParaRPr lang="en-US" altLang="en-US" b="1"/>
          </a:p>
        </p:txBody>
      </p:sp>
      <p:sp>
        <p:nvSpPr>
          <p:cNvPr id="21508" name="Date Placeholder 5"/>
          <p:cNvSpPr>
            <a:spLocks noGrp="1"/>
          </p:cNvSpPr>
          <p:nvPr>
            <p:ph type="dt" sz="half" idx="10"/>
          </p:nvPr>
        </p:nvSpPr>
        <p:spPr/>
        <p:txBody>
          <a:bodyPr/>
          <a:lstStyle/>
          <a:p>
            <a:pPr>
              <a:defRPr/>
            </a:pPr>
            <a:fld id="{3CECCCA5-58EF-40C8-AA71-F5F22AE253F1}" type="datetime1">
              <a:rPr lang="en-US" smtClean="0"/>
              <a:t>3/30/2021</a:t>
            </a:fld>
            <a:endParaRPr lang="en-US"/>
          </a:p>
        </p:txBody>
      </p:sp>
      <p:sp>
        <p:nvSpPr>
          <p:cNvPr id="21509"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A641A93-1D39-4D2F-A0BD-7497FE80BF0F}" type="slidenum">
              <a:rPr lang="en-US" altLang="en-US"/>
              <a:pPr eaLnBrk="1" hangingPunct="1"/>
              <a:t>1</a:t>
            </a:fld>
            <a:endParaRPr lang="en-US" altLang="en-US"/>
          </a:p>
        </p:txBody>
      </p:sp>
    </p:spTree>
    <p:extLst>
      <p:ext uri="{BB962C8B-B14F-4D97-AF65-F5344CB8AC3E}">
        <p14:creationId xmlns:p14="http://schemas.microsoft.com/office/powerpoint/2010/main" val="246910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sz="quarter"/>
          </p:nvPr>
        </p:nvSpPr>
        <p:spPr/>
        <p:txBody>
          <a:bodyPr/>
          <a:lstStyle/>
          <a:p>
            <a:pPr eaLnBrk="1" hangingPunct="1"/>
            <a:r>
              <a:rPr lang="en-US" altLang="en-US" sz="3200" b="1">
                <a:solidFill>
                  <a:schemeClr val="tx1"/>
                </a:solidFill>
              </a:rPr>
              <a:t>Low-Pass Filter Design</a:t>
            </a:r>
          </a:p>
        </p:txBody>
      </p:sp>
      <p:pic>
        <p:nvPicPr>
          <p:cNvPr id="15363" name="Picture 5"/>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685800" y="1371600"/>
            <a:ext cx="3733800" cy="1768475"/>
          </a:xfrm>
        </p:spPr>
      </p:pic>
      <p:pic>
        <p:nvPicPr>
          <p:cNvPr id="15364" name="Picture 7"/>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4648200" y="2133600"/>
            <a:ext cx="3505200" cy="1120775"/>
          </a:xfrm>
        </p:spPr>
      </p:pic>
      <p:pic>
        <p:nvPicPr>
          <p:cNvPr id="15365" name="Picture 9"/>
          <p:cNvPicPr>
            <a:picLocks noGrp="1" noChangeAspect="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838200" y="4038600"/>
            <a:ext cx="3200400" cy="865188"/>
          </a:xfrm>
        </p:spPr>
      </p:pic>
      <p:pic>
        <p:nvPicPr>
          <p:cNvPr id="15366" name="Picture 11"/>
          <p:cNvPicPr>
            <a:picLocks noGrp="1" noChangeAspect="1" noChangeArrowheads="1"/>
          </p:cNvPicPr>
          <p:nvPr>
            <p:ph sz="quarter" idx="4"/>
          </p:nvPr>
        </p:nvPicPr>
        <p:blipFill>
          <a:blip r:embed="rId6">
            <a:extLst>
              <a:ext uri="{28A0092B-C50C-407E-A947-70E740481C1C}">
                <a14:useLocalDpi xmlns:a14="http://schemas.microsoft.com/office/drawing/2010/main" val="0"/>
              </a:ext>
            </a:extLst>
          </a:blip>
          <a:srcRect/>
          <a:stretch>
            <a:fillRect/>
          </a:stretch>
        </p:blipFill>
        <p:spPr>
          <a:xfrm>
            <a:off x="5181600" y="4114800"/>
            <a:ext cx="1981200" cy="771525"/>
          </a:xfrm>
        </p:spPr>
      </p:pic>
      <p:sp>
        <p:nvSpPr>
          <p:cNvPr id="29707" name="Date Placeholder 12"/>
          <p:cNvSpPr>
            <a:spLocks noGrp="1"/>
          </p:cNvSpPr>
          <p:nvPr>
            <p:ph type="dt" sz="half" idx="10"/>
          </p:nvPr>
        </p:nvSpPr>
        <p:spPr/>
        <p:txBody>
          <a:bodyPr/>
          <a:lstStyle/>
          <a:p>
            <a:pPr>
              <a:defRPr/>
            </a:pPr>
            <a:fld id="{0F38351B-1FD7-4769-938A-CF592F3ADA6C}" type="datetime1">
              <a:rPr lang="en-US" smtClean="0"/>
              <a:t>3/30/2021</a:t>
            </a:fld>
            <a:endParaRPr lang="en-US"/>
          </a:p>
        </p:txBody>
      </p:sp>
      <p:sp>
        <p:nvSpPr>
          <p:cNvPr id="29708" name="Slide Number Placeholder 1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09C8E7-CCBD-4EC3-9F47-F390A4554899}" type="slidenum">
              <a:rPr lang="en-US" altLang="en-US"/>
              <a:pPr eaLnBrk="1" hangingPunct="1"/>
              <a:t>10</a:t>
            </a:fld>
            <a:endParaRPr lang="en-US" altLang="en-US"/>
          </a:p>
        </p:txBody>
      </p:sp>
      <p:pic>
        <p:nvPicPr>
          <p:cNvPr id="15367" name="Picture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5257800"/>
            <a:ext cx="1752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14"/>
          <p:cNvSpPr txBox="1">
            <a:spLocks noChangeArrowheads="1"/>
          </p:cNvSpPr>
          <p:nvPr/>
        </p:nvSpPr>
        <p:spPr bwMode="auto">
          <a:xfrm>
            <a:off x="609600" y="3657600"/>
            <a:ext cx="3581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t>Normalized Frequency:</a:t>
            </a:r>
          </a:p>
        </p:txBody>
      </p:sp>
      <p:sp>
        <p:nvSpPr>
          <p:cNvPr id="15369" name="Text Box 15"/>
          <p:cNvSpPr txBox="1">
            <a:spLocks noChangeArrowheads="1"/>
          </p:cNvSpPr>
          <p:nvPr/>
        </p:nvSpPr>
        <p:spPr bwMode="auto">
          <a:xfrm>
            <a:off x="4724400" y="1676400"/>
            <a:ext cx="289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t>Transfer Function:</a:t>
            </a:r>
          </a:p>
        </p:txBody>
      </p:sp>
      <p:sp>
        <p:nvSpPr>
          <p:cNvPr id="15370" name="Line 16"/>
          <p:cNvSpPr>
            <a:spLocks noChangeShapeType="1"/>
          </p:cNvSpPr>
          <p:nvPr/>
        </p:nvSpPr>
        <p:spPr bwMode="auto">
          <a:xfrm>
            <a:off x="685800" y="3352800"/>
            <a:ext cx="77724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87955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19200"/>
            <a:ext cx="6858000"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 Box 5"/>
          <p:cNvSpPr txBox="1">
            <a:spLocks noChangeArrowheads="1"/>
          </p:cNvSpPr>
          <p:nvPr/>
        </p:nvSpPr>
        <p:spPr bwMode="auto">
          <a:xfrm>
            <a:off x="0" y="5334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400" b="1"/>
              <a:t>Cascading of Filter Stages to Achieve Higher Order Filters</a:t>
            </a:r>
          </a:p>
        </p:txBody>
      </p:sp>
      <p:sp>
        <p:nvSpPr>
          <p:cNvPr id="30724" name="Date Placeholder 3"/>
          <p:cNvSpPr>
            <a:spLocks noGrp="1"/>
          </p:cNvSpPr>
          <p:nvPr>
            <p:ph type="dt" sz="half" idx="10"/>
          </p:nvPr>
        </p:nvSpPr>
        <p:spPr/>
        <p:txBody>
          <a:bodyPr/>
          <a:lstStyle/>
          <a:p>
            <a:pPr>
              <a:defRPr/>
            </a:pPr>
            <a:fld id="{B882DAF4-A84E-41DD-897A-D2831BEFEA81}" type="datetime1">
              <a:rPr lang="en-US" smtClean="0"/>
              <a:t>3/30/2021</a:t>
            </a:fld>
            <a:endParaRPr lang="en-US"/>
          </a:p>
        </p:txBody>
      </p:sp>
      <p:sp>
        <p:nvSpPr>
          <p:cNvPr id="3072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F05C22-E75E-4A47-9632-22D2744415E9}" type="slidenum">
              <a:rPr lang="en-US" altLang="en-US"/>
              <a:pPr eaLnBrk="1" hangingPunct="1"/>
              <a:t>11</a:t>
            </a:fld>
            <a:endParaRPr lang="en-US" altLang="en-US"/>
          </a:p>
        </p:txBody>
      </p:sp>
    </p:spTree>
    <p:extLst>
      <p:ext uri="{BB962C8B-B14F-4D97-AF65-F5344CB8AC3E}">
        <p14:creationId xmlns:p14="http://schemas.microsoft.com/office/powerpoint/2010/main" val="1190732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3">
            <a:extLst>
              <a:ext uri="{28A0092B-C50C-407E-A947-70E740481C1C}">
                <a14:useLocalDpi xmlns:a14="http://schemas.microsoft.com/office/drawing/2010/main" val="0"/>
              </a:ext>
            </a:extLst>
          </a:blip>
          <a:srcRect r="70409"/>
          <a:stretch>
            <a:fillRect/>
          </a:stretch>
        </p:blipFill>
        <p:spPr bwMode="auto">
          <a:xfrm>
            <a:off x="609600" y="2057400"/>
            <a:ext cx="3048000"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762000"/>
            <a:ext cx="2667000"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962400"/>
            <a:ext cx="74676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990600"/>
            <a:ext cx="2971800"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5486400"/>
            <a:ext cx="40386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Line 9"/>
          <p:cNvSpPr>
            <a:spLocks noChangeShapeType="1"/>
          </p:cNvSpPr>
          <p:nvPr/>
        </p:nvSpPr>
        <p:spPr bwMode="auto">
          <a:xfrm>
            <a:off x="914400" y="3810000"/>
            <a:ext cx="73152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7416"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9200" y="2362200"/>
            <a:ext cx="198120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7" name="Text Box 11"/>
          <p:cNvSpPr txBox="1">
            <a:spLocks noChangeArrowheads="1"/>
          </p:cNvSpPr>
          <p:nvPr/>
        </p:nvSpPr>
        <p:spPr bwMode="auto">
          <a:xfrm>
            <a:off x="0" y="3810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400" b="1"/>
              <a:t>Cascading of Passive Low-pass Filter Stages</a:t>
            </a:r>
          </a:p>
        </p:txBody>
      </p:sp>
      <p:sp>
        <p:nvSpPr>
          <p:cNvPr id="12" name="Rectangle 11"/>
          <p:cNvSpPr/>
          <p:nvPr/>
        </p:nvSpPr>
        <p:spPr>
          <a:xfrm>
            <a:off x="3429000" y="6248400"/>
            <a:ext cx="838200" cy="762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4343400" y="6248400"/>
            <a:ext cx="838200" cy="762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8" name="Elbow Connector 17"/>
          <p:cNvCxnSpPr>
            <a:stCxn id="12" idx="0"/>
          </p:cNvCxnSpPr>
          <p:nvPr/>
        </p:nvCxnSpPr>
        <p:spPr>
          <a:xfrm rot="16200000" flipV="1">
            <a:off x="2381250" y="4781550"/>
            <a:ext cx="1524000" cy="1409700"/>
          </a:xfrm>
          <a:prstGeom prst="bentConnector3">
            <a:avLst>
              <a:gd name="adj1" fmla="val -2714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15" idx="2"/>
          </p:cNvCxnSpPr>
          <p:nvPr/>
        </p:nvCxnSpPr>
        <p:spPr>
          <a:xfrm rot="5400000" flipH="1">
            <a:off x="3790950" y="5353050"/>
            <a:ext cx="1371600" cy="571500"/>
          </a:xfrm>
          <a:prstGeom prst="bentConnector3">
            <a:avLst>
              <a:gd name="adj1" fmla="val 5529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758" name="Date Placeholder 26"/>
          <p:cNvSpPr>
            <a:spLocks noGrp="1"/>
          </p:cNvSpPr>
          <p:nvPr>
            <p:ph type="dt" sz="half" idx="10"/>
          </p:nvPr>
        </p:nvSpPr>
        <p:spPr/>
        <p:txBody>
          <a:bodyPr/>
          <a:lstStyle/>
          <a:p>
            <a:pPr>
              <a:defRPr/>
            </a:pPr>
            <a:fld id="{9F807DBF-95BE-4359-AB5A-7E1DFA7607A0}" type="datetime1">
              <a:rPr lang="en-US" smtClean="0"/>
              <a:t>3/30/2021</a:t>
            </a:fld>
            <a:endParaRPr lang="en-US"/>
          </a:p>
        </p:txBody>
      </p:sp>
      <p:sp>
        <p:nvSpPr>
          <p:cNvPr id="31759" name="Slide Number Placeholder 2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3F29A28-79D3-4286-8EC6-368EBAA097C3}" type="slidenum">
              <a:rPr lang="en-US" altLang="en-US"/>
              <a:pPr eaLnBrk="1" hangingPunct="1"/>
              <a:t>12</a:t>
            </a:fld>
            <a:endParaRPr lang="en-US" altLang="en-US"/>
          </a:p>
        </p:txBody>
      </p:sp>
    </p:spTree>
    <p:extLst>
      <p:ext uri="{BB962C8B-B14F-4D97-AF65-F5344CB8AC3E}">
        <p14:creationId xmlns:p14="http://schemas.microsoft.com/office/powerpoint/2010/main" val="3519702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143000"/>
            <a:ext cx="86868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895600"/>
            <a:ext cx="40386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6"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191000"/>
            <a:ext cx="79248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ext Box 9"/>
          <p:cNvSpPr txBox="1">
            <a:spLocks noChangeArrowheads="1"/>
          </p:cNvSpPr>
          <p:nvPr/>
        </p:nvSpPr>
        <p:spPr bwMode="auto">
          <a:xfrm>
            <a:off x="0" y="3810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400" b="1"/>
              <a:t>Cascading of Passive Low-pass Filter Stages</a:t>
            </a:r>
          </a:p>
        </p:txBody>
      </p:sp>
      <p:sp>
        <p:nvSpPr>
          <p:cNvPr id="18438" name="TextBox 7"/>
          <p:cNvSpPr txBox="1">
            <a:spLocks noChangeArrowheads="1"/>
          </p:cNvSpPr>
          <p:nvPr/>
        </p:nvSpPr>
        <p:spPr bwMode="auto">
          <a:xfrm>
            <a:off x="7620000" y="3048000"/>
            <a:ext cx="800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(16-1)</a:t>
            </a:r>
          </a:p>
        </p:txBody>
      </p:sp>
      <p:sp>
        <p:nvSpPr>
          <p:cNvPr id="32775" name="Date Placeholder 8"/>
          <p:cNvSpPr>
            <a:spLocks noGrp="1"/>
          </p:cNvSpPr>
          <p:nvPr>
            <p:ph type="dt" sz="half" idx="10"/>
          </p:nvPr>
        </p:nvSpPr>
        <p:spPr/>
        <p:txBody>
          <a:bodyPr/>
          <a:lstStyle/>
          <a:p>
            <a:pPr>
              <a:defRPr/>
            </a:pPr>
            <a:fld id="{A83E5FC5-A17A-4183-A516-0A6E9A158BC4}" type="datetime1">
              <a:rPr lang="en-US" smtClean="0"/>
              <a:t>3/30/2021</a:t>
            </a:fld>
            <a:endParaRPr lang="en-US"/>
          </a:p>
        </p:txBody>
      </p:sp>
      <p:sp>
        <p:nvSpPr>
          <p:cNvPr id="32776" name="Slide Number Placeholder 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F2E25E1-27B1-4C1D-A805-C48C1A65EF30}" type="slidenum">
              <a:rPr lang="en-US" altLang="en-US"/>
              <a:pPr eaLnBrk="1" hangingPunct="1"/>
              <a:t>13</a:t>
            </a:fld>
            <a:endParaRPr lang="en-US" altLang="en-US"/>
          </a:p>
        </p:txBody>
      </p:sp>
    </p:spTree>
    <p:extLst>
      <p:ext uri="{BB962C8B-B14F-4D97-AF65-F5344CB8AC3E}">
        <p14:creationId xmlns:p14="http://schemas.microsoft.com/office/powerpoint/2010/main" val="956236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z="2800">
                <a:solidFill>
                  <a:schemeClr val="tx1"/>
                </a:solidFill>
              </a:rPr>
              <a:t>Low-Pass Filter Design</a:t>
            </a:r>
          </a:p>
        </p:txBody>
      </p:sp>
      <p:pic>
        <p:nvPicPr>
          <p:cNvPr id="19459" name="Picture 1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828800"/>
            <a:ext cx="8229600" cy="3567113"/>
          </a:xfrm>
        </p:spPr>
      </p:pic>
      <p:sp>
        <p:nvSpPr>
          <p:cNvPr id="33797" name="Date Placeholder 6"/>
          <p:cNvSpPr>
            <a:spLocks noGrp="1"/>
          </p:cNvSpPr>
          <p:nvPr>
            <p:ph type="dt" sz="half" idx="10"/>
          </p:nvPr>
        </p:nvSpPr>
        <p:spPr/>
        <p:txBody>
          <a:bodyPr/>
          <a:lstStyle/>
          <a:p>
            <a:pPr>
              <a:defRPr/>
            </a:pPr>
            <a:fld id="{34E24E23-3ACC-4D6A-BCF3-1DE3D1D6EB23}" type="datetime1">
              <a:rPr lang="en-US" smtClean="0"/>
              <a:t>3/30/2021</a:t>
            </a:fld>
            <a:endParaRPr lang="en-US"/>
          </a:p>
        </p:txBody>
      </p:sp>
      <p:sp>
        <p:nvSpPr>
          <p:cNvPr id="3379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3E4E5D-4818-4509-8363-684B55FCBE4A}" type="slidenum">
              <a:rPr lang="en-US" altLang="en-US"/>
              <a:pPr eaLnBrk="1" hangingPunct="1"/>
              <a:t>14</a:t>
            </a:fld>
            <a:endParaRPr lang="en-US" altLang="en-US"/>
          </a:p>
        </p:txBody>
      </p:sp>
      <p:sp>
        <p:nvSpPr>
          <p:cNvPr id="6" name="Rectangle 5"/>
          <p:cNvSpPr/>
          <p:nvPr/>
        </p:nvSpPr>
        <p:spPr>
          <a:xfrm>
            <a:off x="457200" y="1828800"/>
            <a:ext cx="1524000" cy="304800"/>
          </a:xfrm>
          <a:prstGeom prst="rect">
            <a:avLst/>
          </a:prstGeom>
          <a:no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756798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457200" y="0"/>
            <a:ext cx="8229600" cy="1143000"/>
          </a:xfrm>
        </p:spPr>
        <p:txBody>
          <a:bodyPr/>
          <a:lstStyle/>
          <a:p>
            <a:pPr eaLnBrk="1" hangingPunct="1"/>
            <a:r>
              <a:rPr lang="en-US" altLang="zh-TW">
                <a:ea typeface="新細明體" pitchFamily="18" charset="-120"/>
              </a:rPr>
              <a:t>Pole</a:t>
            </a:r>
          </a:p>
        </p:txBody>
      </p:sp>
      <p:sp>
        <p:nvSpPr>
          <p:cNvPr id="20485" name="Rectangle 3"/>
          <p:cNvSpPr>
            <a:spLocks noGrp="1" noChangeArrowheads="1"/>
          </p:cNvSpPr>
          <p:nvPr>
            <p:ph idx="1"/>
          </p:nvPr>
        </p:nvSpPr>
        <p:spPr>
          <a:xfrm>
            <a:off x="457200" y="1066800"/>
            <a:ext cx="8229600" cy="914400"/>
          </a:xfrm>
        </p:spPr>
        <p:txBody>
          <a:bodyPr/>
          <a:lstStyle/>
          <a:p>
            <a:pPr eaLnBrk="1" hangingPunct="1"/>
            <a:r>
              <a:rPr lang="en-US" altLang="zh-TW" sz="2000">
                <a:ea typeface="新細明體" pitchFamily="18" charset="-120"/>
              </a:rPr>
              <a:t>In a filter a </a:t>
            </a:r>
            <a:r>
              <a:rPr lang="en-US" altLang="zh-TW" sz="2000" b="1" i="1">
                <a:ea typeface="新細明體" pitchFamily="18" charset="-120"/>
              </a:rPr>
              <a:t>pole</a:t>
            </a:r>
            <a:r>
              <a:rPr lang="en-US" altLang="zh-TW" sz="2000">
                <a:ea typeface="新細明體" pitchFamily="18" charset="-120"/>
              </a:rPr>
              <a:t> is nothing more than an </a:t>
            </a:r>
            <a:r>
              <a:rPr lang="en-US" altLang="zh-TW" sz="2000" i="1">
                <a:ea typeface="新細明體" pitchFamily="18" charset="-120"/>
              </a:rPr>
              <a:t>RC</a:t>
            </a:r>
            <a:r>
              <a:rPr lang="en-US" altLang="zh-TW" sz="2000">
                <a:ea typeface="新細明體" pitchFamily="18" charset="-120"/>
              </a:rPr>
              <a:t> circuit  </a:t>
            </a:r>
          </a:p>
          <a:p>
            <a:pPr eaLnBrk="1" hangingPunct="1"/>
            <a:r>
              <a:rPr lang="en-US" altLang="zh-TW" sz="2000" b="1">
                <a:ea typeface="新細明體" pitchFamily="18" charset="-120"/>
              </a:rPr>
              <a:t>n-pole</a:t>
            </a:r>
            <a:r>
              <a:rPr lang="en-US" altLang="zh-TW" sz="2000">
                <a:ea typeface="新細明體" pitchFamily="18" charset="-120"/>
              </a:rPr>
              <a:t> filter </a:t>
            </a:r>
            <a:r>
              <a:rPr lang="en-US" altLang="zh-TW" sz="2000">
                <a:ea typeface="新細明體" pitchFamily="18" charset="-120"/>
                <a:sym typeface="Symbol" panose="05050102010706020507" pitchFamily="18" charset="2"/>
              </a:rPr>
              <a:t></a:t>
            </a:r>
            <a:r>
              <a:rPr lang="en-US" altLang="zh-TW" sz="2000">
                <a:ea typeface="新細明體" pitchFamily="18" charset="-120"/>
              </a:rPr>
              <a:t> contains </a:t>
            </a:r>
            <a:r>
              <a:rPr lang="en-US" altLang="zh-TW" sz="2000" b="1">
                <a:ea typeface="新細明體" pitchFamily="18" charset="-120"/>
              </a:rPr>
              <a:t>n-R</a:t>
            </a:r>
            <a:r>
              <a:rPr lang="en-US" altLang="zh-TW" sz="2000" b="1" i="1">
                <a:ea typeface="新細明體" pitchFamily="18" charset="-120"/>
              </a:rPr>
              <a:t>C</a:t>
            </a:r>
            <a:r>
              <a:rPr lang="en-US" altLang="zh-TW" sz="2000">
                <a:ea typeface="新細明體" pitchFamily="18" charset="-120"/>
              </a:rPr>
              <a:t> circuit. </a:t>
            </a:r>
          </a:p>
        </p:txBody>
      </p:sp>
      <p:sp>
        <p:nvSpPr>
          <p:cNvPr id="3076" name="Date Placeholder 3"/>
          <p:cNvSpPr>
            <a:spLocks noGrp="1"/>
          </p:cNvSpPr>
          <p:nvPr>
            <p:ph type="dt" sz="half" idx="10"/>
          </p:nvPr>
        </p:nvSpPr>
        <p:spPr/>
        <p:txBody>
          <a:bodyPr/>
          <a:lstStyle/>
          <a:p>
            <a:pPr>
              <a:defRPr/>
            </a:pPr>
            <a:fld id="{BBAC8647-2B07-4B51-BCE3-CCB9CD82CA35}" type="datetime1">
              <a:rPr lang="en-US" altLang="zh-TW" smtClean="0">
                <a:ea typeface="新細明體" pitchFamily="18" charset="-120"/>
              </a:rPr>
              <a:t>3/30/2021</a:t>
            </a:fld>
            <a:endParaRPr lang="en-US" altLang="zh-TW">
              <a:ea typeface="新細明體" pitchFamily="18" charset="-120"/>
            </a:endParaRPr>
          </a:p>
        </p:txBody>
      </p:sp>
      <p:sp>
        <p:nvSpPr>
          <p:cNvPr id="3078"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E857C2-5BAD-472F-AEA9-67D8DAC3DB3A}" type="slidenum">
              <a:rPr lang="en-US" altLang="zh-TW">
                <a:ea typeface="新細明體" pitchFamily="18" charset="-120"/>
              </a:rPr>
              <a:pPr eaLnBrk="1" hangingPunct="1"/>
              <a:t>15</a:t>
            </a:fld>
            <a:endParaRPr lang="en-US" altLang="zh-TW">
              <a:ea typeface="新細明體" pitchFamily="18" charset="-120"/>
            </a:endParaRPr>
          </a:p>
        </p:txBody>
      </p:sp>
      <p:grpSp>
        <p:nvGrpSpPr>
          <p:cNvPr id="20486" name="Group 14"/>
          <p:cNvGrpSpPr>
            <a:grpSpLocks/>
          </p:cNvGrpSpPr>
          <p:nvPr/>
        </p:nvGrpSpPr>
        <p:grpSpPr bwMode="auto">
          <a:xfrm>
            <a:off x="533400" y="1981200"/>
            <a:ext cx="8153400" cy="3657600"/>
            <a:chOff x="533400" y="2133600"/>
            <a:chExt cx="8153400" cy="3657600"/>
          </a:xfrm>
        </p:grpSpPr>
        <p:grpSp>
          <p:nvGrpSpPr>
            <p:cNvPr id="20487" name="Group 6"/>
            <p:cNvGrpSpPr>
              <a:grpSpLocks/>
            </p:cNvGrpSpPr>
            <p:nvPr/>
          </p:nvGrpSpPr>
          <p:grpSpPr bwMode="auto">
            <a:xfrm>
              <a:off x="533400" y="2971800"/>
              <a:ext cx="8001000" cy="2819400"/>
              <a:chOff x="228600" y="1857375"/>
              <a:chExt cx="8686800" cy="3629025"/>
            </a:xfrm>
          </p:grpSpPr>
          <p:grpSp>
            <p:nvGrpSpPr>
              <p:cNvPr id="20489" name="Group 10"/>
              <p:cNvGrpSpPr>
                <a:grpSpLocks/>
              </p:cNvGrpSpPr>
              <p:nvPr/>
            </p:nvGrpSpPr>
            <p:grpSpPr bwMode="auto">
              <a:xfrm>
                <a:off x="228600" y="1857375"/>
                <a:ext cx="8686800" cy="3095625"/>
                <a:chOff x="228600" y="1857375"/>
                <a:chExt cx="8686800" cy="3095625"/>
              </a:xfrm>
            </p:grpSpPr>
            <p:graphicFrame>
              <p:nvGraphicFramePr>
                <p:cNvPr id="20493" name="Object 2"/>
                <p:cNvGraphicFramePr>
                  <a:graphicFrameLocks noChangeAspect="1"/>
                </p:cNvGraphicFramePr>
                <p:nvPr/>
              </p:nvGraphicFramePr>
              <p:xfrm>
                <a:off x="228600" y="1857375"/>
                <a:ext cx="4217600" cy="3095625"/>
              </p:xfrm>
              <a:graphic>
                <a:graphicData uri="http://schemas.openxmlformats.org/presentationml/2006/ole">
                  <mc:AlternateContent xmlns:mc="http://schemas.openxmlformats.org/markup-compatibility/2006">
                    <mc:Choice xmlns:v="urn:schemas-microsoft-com:vml" Requires="v">
                      <p:oleObj r:id="rId2" imgW="3613404" imgH="2650236" progId="">
                        <p:embed/>
                      </p:oleObj>
                    </mc:Choice>
                    <mc:Fallback>
                      <p:oleObj r:id="rId2" imgW="3613404" imgH="2650236" progId="">
                        <p:embed/>
                        <p:pic>
                          <p:nvPicPr>
                            <p:cNvPr id="2049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857375"/>
                              <a:ext cx="4217600"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4" name="Object 3"/>
                <p:cNvGraphicFramePr>
                  <a:graphicFrameLocks noChangeAspect="1"/>
                </p:cNvGraphicFramePr>
                <p:nvPr/>
              </p:nvGraphicFramePr>
              <p:xfrm>
                <a:off x="4783873" y="1857375"/>
                <a:ext cx="4131527" cy="2960937"/>
              </p:xfrm>
              <a:graphic>
                <a:graphicData uri="http://schemas.openxmlformats.org/presentationml/2006/ole">
                  <mc:AlternateContent xmlns:mc="http://schemas.openxmlformats.org/markup-compatibility/2006">
                    <mc:Choice xmlns:v="urn:schemas-microsoft-com:vml" Requires="v">
                      <p:oleObj r:id="rId4" imgW="3637788" imgH="2613660" progId="">
                        <p:embed/>
                      </p:oleObj>
                    </mc:Choice>
                    <mc:Fallback>
                      <p:oleObj r:id="rId4" imgW="3637788" imgH="2613660" progId="">
                        <p:embed/>
                        <p:pic>
                          <p:nvPicPr>
                            <p:cNvPr id="2049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3873" y="1857375"/>
                              <a:ext cx="4131527" cy="296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0490" name="Group 11"/>
              <p:cNvGrpSpPr>
                <a:grpSpLocks/>
              </p:cNvGrpSpPr>
              <p:nvPr/>
            </p:nvGrpSpPr>
            <p:grpSpPr bwMode="auto">
              <a:xfrm>
                <a:off x="1408113" y="5029200"/>
                <a:ext cx="6607174" cy="457200"/>
                <a:chOff x="1408113" y="5029200"/>
                <a:chExt cx="6607174" cy="457200"/>
              </a:xfrm>
            </p:grpSpPr>
            <p:sp>
              <p:nvSpPr>
                <p:cNvPr id="20491" name="Text Box 6"/>
                <p:cNvSpPr txBox="1">
                  <a:spLocks noChangeArrowheads="1"/>
                </p:cNvSpPr>
                <p:nvPr/>
              </p:nvSpPr>
              <p:spPr bwMode="auto">
                <a:xfrm>
                  <a:off x="1408113" y="5029200"/>
                  <a:ext cx="2097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a:ea typeface="新細明體" pitchFamily="18" charset="-120"/>
                    </a:rPr>
                    <a:t>Low Pass Filter</a:t>
                  </a:r>
                </a:p>
              </p:txBody>
            </p:sp>
            <p:sp>
              <p:nvSpPr>
                <p:cNvPr id="20492" name="Text Box 7"/>
                <p:cNvSpPr txBox="1">
                  <a:spLocks noChangeArrowheads="1"/>
                </p:cNvSpPr>
                <p:nvPr/>
              </p:nvSpPr>
              <p:spPr bwMode="auto">
                <a:xfrm>
                  <a:off x="5867400" y="5029200"/>
                  <a:ext cx="2147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a:ea typeface="新細明體" pitchFamily="18" charset="-120"/>
                    </a:rPr>
                    <a:t>High Pass Filter</a:t>
                  </a:r>
                </a:p>
              </p:txBody>
            </p:sp>
          </p:grpSp>
        </p:grpSp>
        <p:sp>
          <p:nvSpPr>
            <p:cNvPr id="14" name="Rectangle 2"/>
            <p:cNvSpPr txBox="1">
              <a:spLocks noChangeArrowheads="1"/>
            </p:cNvSpPr>
            <p:nvPr/>
          </p:nvSpPr>
          <p:spPr bwMode="auto">
            <a:xfrm>
              <a:off x="914400" y="2133600"/>
              <a:ext cx="7772400" cy="1143000"/>
            </a:xfrm>
            <a:prstGeom prst="rect">
              <a:avLst/>
            </a:prstGeom>
            <a:noFill/>
            <a:ln w="9525">
              <a:noFill/>
              <a:miter lim="800000"/>
              <a:headEnd/>
              <a:tailEnd/>
            </a:ln>
            <a:effectLst/>
          </p:spPr>
          <p:txBody>
            <a:bodyPr anchor="ctr"/>
            <a:lstStyle/>
            <a:p>
              <a:pPr algn="ctr">
                <a:defRPr/>
              </a:pPr>
              <a:r>
                <a:rPr lang="en-US" altLang="zh-TW" sz="2800" b="1" kern="0" dirty="0">
                  <a:solidFill>
                    <a:schemeClr val="tx2"/>
                  </a:solidFill>
                  <a:latin typeface="+mj-lt"/>
                  <a:ea typeface="+mj-ea"/>
                  <a:cs typeface="+mj-cs"/>
                </a:rPr>
                <a:t>Single-Pole Low/High-Pass Filter</a:t>
              </a:r>
            </a:p>
          </p:txBody>
        </p:sp>
      </p:grpSp>
    </p:spTree>
    <p:extLst>
      <p:ext uri="{BB962C8B-B14F-4D97-AF65-F5344CB8AC3E}">
        <p14:creationId xmlns:p14="http://schemas.microsoft.com/office/powerpoint/2010/main" val="554902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76400"/>
            <a:ext cx="3757613"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810000"/>
            <a:ext cx="38036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1447800"/>
            <a:ext cx="3352800" cy="203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0" y="3810000"/>
            <a:ext cx="36576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Text Box 8"/>
          <p:cNvSpPr txBox="1">
            <a:spLocks noChangeArrowheads="1"/>
          </p:cNvSpPr>
          <p:nvPr/>
        </p:nvSpPr>
        <p:spPr bwMode="auto">
          <a:xfrm>
            <a:off x="0" y="7620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First Order (</a:t>
            </a:r>
            <a:r>
              <a:rPr lang="en-US" altLang="zh-TW" sz="2800" b="1">
                <a:ea typeface="新細明體" pitchFamily="18" charset="-120"/>
              </a:rPr>
              <a:t>Single-Pole)</a:t>
            </a:r>
            <a:r>
              <a:rPr lang="en-US" altLang="en-US" sz="2800" b="1"/>
              <a:t> Filter Implementation</a:t>
            </a:r>
          </a:p>
        </p:txBody>
      </p:sp>
      <p:pic>
        <p:nvPicPr>
          <p:cNvPr id="2151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5257800"/>
            <a:ext cx="27432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2"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5334000"/>
            <a:ext cx="26670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3"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9000" y="4419600"/>
            <a:ext cx="2209800" cy="9525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34826" name="Date Placeholder 11"/>
          <p:cNvSpPr>
            <a:spLocks noGrp="1"/>
          </p:cNvSpPr>
          <p:nvPr>
            <p:ph type="dt" sz="half" idx="10"/>
          </p:nvPr>
        </p:nvSpPr>
        <p:spPr/>
        <p:txBody>
          <a:bodyPr/>
          <a:lstStyle/>
          <a:p>
            <a:pPr>
              <a:defRPr/>
            </a:pPr>
            <a:fld id="{0760DDF0-1AD6-4596-84C3-E1A5AE88AA71}" type="datetime1">
              <a:rPr lang="en-US" smtClean="0"/>
              <a:t>3/30/2021</a:t>
            </a:fld>
            <a:endParaRPr lang="en-US"/>
          </a:p>
        </p:txBody>
      </p:sp>
      <p:sp>
        <p:nvSpPr>
          <p:cNvPr id="34827" name="Slide Number Placeholder 1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F254AE-2542-4422-9683-BE8F5B6BC9A6}" type="slidenum">
              <a:rPr lang="en-US" altLang="en-US"/>
              <a:pPr eaLnBrk="1" hangingPunct="1"/>
              <a:t>16</a:t>
            </a:fld>
            <a:endParaRPr lang="en-US" altLang="en-US"/>
          </a:p>
        </p:txBody>
      </p:sp>
    </p:spTree>
    <p:extLst>
      <p:ext uri="{BB962C8B-B14F-4D97-AF65-F5344CB8AC3E}">
        <p14:creationId xmlns:p14="http://schemas.microsoft.com/office/powerpoint/2010/main" val="3422422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371600"/>
            <a:ext cx="3757613"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914400"/>
            <a:ext cx="3803650"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1295400"/>
            <a:ext cx="3352800" cy="203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914400"/>
            <a:ext cx="365760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6"/>
          <p:cNvSpPr txBox="1">
            <a:spLocks noChangeArrowheads="1"/>
          </p:cNvSpPr>
          <p:nvPr/>
        </p:nvSpPr>
        <p:spPr bwMode="auto">
          <a:xfrm>
            <a:off x="0" y="3810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First Order Filter Implementation</a:t>
            </a:r>
          </a:p>
        </p:txBody>
      </p:sp>
      <p:pic>
        <p:nvPicPr>
          <p:cNvPr id="2253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3429000"/>
            <a:ext cx="27432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3505200"/>
            <a:ext cx="266700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7200" y="4724400"/>
            <a:ext cx="8458200"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8"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29000" y="2971800"/>
            <a:ext cx="2209800" cy="9525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35851" name="Date Placeholder 12"/>
          <p:cNvSpPr>
            <a:spLocks noGrp="1"/>
          </p:cNvSpPr>
          <p:nvPr>
            <p:ph type="dt" sz="half" idx="10"/>
          </p:nvPr>
        </p:nvSpPr>
        <p:spPr/>
        <p:txBody>
          <a:bodyPr/>
          <a:lstStyle/>
          <a:p>
            <a:pPr>
              <a:defRPr/>
            </a:pPr>
            <a:fld id="{B10BCEA8-BECC-4DE5-9ADE-D6AE454E6095}" type="datetime1">
              <a:rPr lang="en-US" smtClean="0"/>
              <a:t>3/30/2021</a:t>
            </a:fld>
            <a:endParaRPr lang="en-US"/>
          </a:p>
        </p:txBody>
      </p:sp>
      <p:sp>
        <p:nvSpPr>
          <p:cNvPr id="35852" name="Slide Number Placeholder 1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3DD223-9B9A-497B-848F-ABC4B3A818D5}" type="slidenum">
              <a:rPr lang="en-US" altLang="en-US"/>
              <a:pPr eaLnBrk="1" hangingPunct="1"/>
              <a:t>17</a:t>
            </a:fld>
            <a:endParaRPr lang="en-US" altLang="en-US"/>
          </a:p>
        </p:txBody>
      </p:sp>
    </p:spTree>
    <p:extLst>
      <p:ext uri="{BB962C8B-B14F-4D97-AF65-F5344CB8AC3E}">
        <p14:creationId xmlns:p14="http://schemas.microsoft.com/office/powerpoint/2010/main" val="2577925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z="2800" b="1">
                <a:solidFill>
                  <a:schemeClr val="tx1"/>
                </a:solidFill>
              </a:rPr>
              <a:t>High-Pass Filter Design</a:t>
            </a:r>
          </a:p>
        </p:txBody>
      </p:sp>
      <p:pic>
        <p:nvPicPr>
          <p:cNvPr id="23555"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14300" y="1200150"/>
            <a:ext cx="8915400" cy="1924050"/>
          </a:xfrm>
        </p:spPr>
      </p:pic>
      <p:pic>
        <p:nvPicPr>
          <p:cNvPr id="23556" name="Picture 6"/>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2514600" y="3086100"/>
            <a:ext cx="3886200" cy="3771900"/>
          </a:xfrm>
        </p:spPr>
      </p:pic>
      <p:sp>
        <p:nvSpPr>
          <p:cNvPr id="36869" name="Date Placeholder 4"/>
          <p:cNvSpPr>
            <a:spLocks noGrp="1"/>
          </p:cNvSpPr>
          <p:nvPr>
            <p:ph type="dt" sz="half" idx="10"/>
          </p:nvPr>
        </p:nvSpPr>
        <p:spPr/>
        <p:txBody>
          <a:bodyPr/>
          <a:lstStyle/>
          <a:p>
            <a:pPr>
              <a:defRPr/>
            </a:pPr>
            <a:fld id="{633B424E-0441-4455-BE18-34A6277D4838}" type="datetime1">
              <a:rPr lang="en-US" smtClean="0"/>
              <a:t>3/30/2021</a:t>
            </a:fld>
            <a:endParaRPr lang="en-US"/>
          </a:p>
        </p:txBody>
      </p:sp>
      <p:sp>
        <p:nvSpPr>
          <p:cNvPr id="3687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0564DA-80F7-49CC-BCF9-8384F97683B3}" type="slidenum">
              <a:rPr lang="en-US" altLang="en-US"/>
              <a:pPr eaLnBrk="1" hangingPunct="1"/>
              <a:t>18</a:t>
            </a:fld>
            <a:endParaRPr lang="en-US" altLang="en-US"/>
          </a:p>
        </p:txBody>
      </p:sp>
    </p:spTree>
    <p:extLst>
      <p:ext uri="{BB962C8B-B14F-4D97-AF65-F5344CB8AC3E}">
        <p14:creationId xmlns:p14="http://schemas.microsoft.com/office/powerpoint/2010/main" val="3405008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828800"/>
            <a:ext cx="33528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343400"/>
            <a:ext cx="358140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1828800"/>
            <a:ext cx="312420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4038600"/>
            <a:ext cx="3124200"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 Box 8"/>
          <p:cNvSpPr txBox="1">
            <a:spLocks noChangeArrowheads="1"/>
          </p:cNvSpPr>
          <p:nvPr/>
        </p:nvSpPr>
        <p:spPr bwMode="auto">
          <a:xfrm>
            <a:off x="3048000" y="12954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FF3300"/>
                </a:solidFill>
              </a:rPr>
              <a:t>High-pass</a:t>
            </a:r>
          </a:p>
        </p:txBody>
      </p:sp>
      <p:sp>
        <p:nvSpPr>
          <p:cNvPr id="24583" name="Text Box 9"/>
          <p:cNvSpPr txBox="1">
            <a:spLocks noChangeArrowheads="1"/>
          </p:cNvSpPr>
          <p:nvPr/>
        </p:nvSpPr>
        <p:spPr bwMode="auto">
          <a:xfrm>
            <a:off x="6629400" y="12954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FF3300"/>
                </a:solidFill>
              </a:rPr>
              <a:t>Low-pass</a:t>
            </a:r>
          </a:p>
        </p:txBody>
      </p:sp>
      <p:sp>
        <p:nvSpPr>
          <p:cNvPr id="24584" name="Text Box 10"/>
          <p:cNvSpPr txBox="1">
            <a:spLocks noChangeArrowheads="1"/>
          </p:cNvSpPr>
          <p:nvPr/>
        </p:nvSpPr>
        <p:spPr bwMode="auto">
          <a:xfrm>
            <a:off x="457200" y="2514600"/>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00FF00"/>
                </a:solidFill>
              </a:rPr>
              <a:t>Non inverting</a:t>
            </a:r>
          </a:p>
        </p:txBody>
      </p:sp>
      <p:sp>
        <p:nvSpPr>
          <p:cNvPr id="24585" name="Text Box 11"/>
          <p:cNvSpPr txBox="1">
            <a:spLocks noChangeArrowheads="1"/>
          </p:cNvSpPr>
          <p:nvPr/>
        </p:nvSpPr>
        <p:spPr bwMode="auto">
          <a:xfrm>
            <a:off x="533400" y="46482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00FF00"/>
                </a:solidFill>
              </a:rPr>
              <a:t>Inverting</a:t>
            </a:r>
          </a:p>
        </p:txBody>
      </p:sp>
      <p:sp>
        <p:nvSpPr>
          <p:cNvPr id="24586" name="Text Box 12"/>
          <p:cNvSpPr txBox="1">
            <a:spLocks noChangeArrowheads="1"/>
          </p:cNvSpPr>
          <p:nvPr/>
        </p:nvSpPr>
        <p:spPr bwMode="auto">
          <a:xfrm>
            <a:off x="0" y="4572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First Order High- and Low-pass Filter Topologies</a:t>
            </a:r>
          </a:p>
        </p:txBody>
      </p:sp>
      <p:sp>
        <p:nvSpPr>
          <p:cNvPr id="37899" name="Date Placeholder 10"/>
          <p:cNvSpPr>
            <a:spLocks noGrp="1"/>
          </p:cNvSpPr>
          <p:nvPr>
            <p:ph type="dt" sz="half" idx="10"/>
          </p:nvPr>
        </p:nvSpPr>
        <p:spPr/>
        <p:txBody>
          <a:bodyPr/>
          <a:lstStyle/>
          <a:p>
            <a:pPr>
              <a:defRPr/>
            </a:pPr>
            <a:fld id="{E516E3A3-BFC9-419B-B875-4B8622D5E241}" type="datetime1">
              <a:rPr lang="en-US" smtClean="0"/>
              <a:t>3/30/2021</a:t>
            </a:fld>
            <a:endParaRPr lang="en-US"/>
          </a:p>
        </p:txBody>
      </p:sp>
      <p:sp>
        <p:nvSpPr>
          <p:cNvPr id="37900" name="Slide Number Placeholder 1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18E4BD-CEE7-437A-8E81-27AC5121AA99}" type="slidenum">
              <a:rPr lang="en-US" altLang="en-US"/>
              <a:pPr eaLnBrk="1" hangingPunct="1"/>
              <a:t>19</a:t>
            </a:fld>
            <a:endParaRPr lang="en-US" altLang="en-US"/>
          </a:p>
        </p:txBody>
      </p:sp>
    </p:spTree>
    <p:extLst>
      <p:ext uri="{BB962C8B-B14F-4D97-AF65-F5344CB8AC3E}">
        <p14:creationId xmlns:p14="http://schemas.microsoft.com/office/powerpoint/2010/main" val="1555288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p:cNvSpPr txBox="1">
            <a:spLocks noChangeArrowheads="1"/>
          </p:cNvSpPr>
          <p:nvPr/>
        </p:nvSpPr>
        <p:spPr bwMode="auto">
          <a:xfrm>
            <a:off x="2209800" y="381000"/>
            <a:ext cx="4114800" cy="70802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ctr">
              <a:defRPr/>
            </a:pPr>
            <a:r>
              <a:rPr lang="en-US" sz="4000" dirty="0"/>
              <a:t>INTRODUCTION</a:t>
            </a:r>
          </a:p>
        </p:txBody>
      </p:sp>
      <p:sp>
        <p:nvSpPr>
          <p:cNvPr id="7171" name="Text Box 5"/>
          <p:cNvSpPr txBox="1">
            <a:spLocks noChangeArrowheads="1"/>
          </p:cNvSpPr>
          <p:nvPr/>
        </p:nvSpPr>
        <p:spPr bwMode="auto">
          <a:xfrm>
            <a:off x="458788" y="1295400"/>
            <a:ext cx="792321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sz="2800" i="1"/>
              <a:t>A filter is a device that passes electric signals at certain frequencies or frequency ranges while preventing the passage of others</a:t>
            </a:r>
            <a:r>
              <a:rPr lang="en-US" altLang="en-US" sz="2800"/>
              <a:t>. — Webster.</a:t>
            </a:r>
          </a:p>
        </p:txBody>
      </p:sp>
      <p:sp>
        <p:nvSpPr>
          <p:cNvPr id="22532" name="Date Placeholder 7"/>
          <p:cNvSpPr>
            <a:spLocks noGrp="1"/>
          </p:cNvSpPr>
          <p:nvPr>
            <p:ph type="dt" sz="half" idx="10"/>
          </p:nvPr>
        </p:nvSpPr>
        <p:spPr/>
        <p:txBody>
          <a:bodyPr/>
          <a:lstStyle/>
          <a:p>
            <a:pPr>
              <a:defRPr/>
            </a:pPr>
            <a:fld id="{7805E988-188F-4299-BA04-FB4F3BBF2E53}" type="datetime1">
              <a:rPr lang="en-US" smtClean="0"/>
              <a:t>3/30/2021</a:t>
            </a:fld>
            <a:endParaRPr lang="en-US"/>
          </a:p>
        </p:txBody>
      </p:sp>
      <p:sp>
        <p:nvSpPr>
          <p:cNvPr id="22533"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7E3F4C7-376E-4229-B5C7-2C1F070980BB}" type="slidenum">
              <a:rPr lang="en-US" altLang="en-US"/>
              <a:pPr eaLnBrk="1" hangingPunct="1"/>
              <a:t>2</a:t>
            </a:fld>
            <a:endParaRPr lang="en-US" altLang="en-US"/>
          </a:p>
        </p:txBody>
      </p:sp>
      <p:grpSp>
        <p:nvGrpSpPr>
          <p:cNvPr id="7174" name="Group 16"/>
          <p:cNvGrpSpPr>
            <a:grpSpLocks/>
          </p:cNvGrpSpPr>
          <p:nvPr/>
        </p:nvGrpSpPr>
        <p:grpSpPr bwMode="auto">
          <a:xfrm>
            <a:off x="381000" y="3352800"/>
            <a:ext cx="8077200" cy="1477963"/>
            <a:chOff x="381000" y="4305300"/>
            <a:chExt cx="8077200" cy="1477328"/>
          </a:xfrm>
        </p:grpSpPr>
        <p:sp>
          <p:nvSpPr>
            <p:cNvPr id="7183" name="TextBox 7"/>
            <p:cNvSpPr txBox="1">
              <a:spLocks noChangeArrowheads="1"/>
            </p:cNvSpPr>
            <p:nvPr/>
          </p:nvSpPr>
          <p:spPr bwMode="auto">
            <a:xfrm>
              <a:off x="381000" y="4305300"/>
              <a:ext cx="36576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b="1">
                  <a:solidFill>
                    <a:srgbClr val="FF0000"/>
                  </a:solidFill>
                </a:rPr>
                <a:t>Analog filters</a:t>
              </a:r>
              <a:r>
                <a:rPr lang="en-US" altLang="en-US" b="1"/>
                <a:t> </a:t>
              </a:r>
              <a:r>
                <a:rPr lang="en-US" altLang="en-US"/>
                <a:t>may be classified as either passive or active and are usually implemented with R, L, and C components and operational amplifiers.  </a:t>
              </a:r>
            </a:p>
          </p:txBody>
        </p:sp>
        <p:sp>
          <p:nvSpPr>
            <p:cNvPr id="7184" name="TextBox 8"/>
            <p:cNvSpPr txBox="1">
              <a:spLocks noChangeArrowheads="1"/>
            </p:cNvSpPr>
            <p:nvPr/>
          </p:nvSpPr>
          <p:spPr bwMode="auto">
            <a:xfrm>
              <a:off x="4495800" y="4305300"/>
              <a:ext cx="3962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b="1">
                  <a:solidFill>
                    <a:srgbClr val="FF0000"/>
                  </a:solidFill>
                </a:rPr>
                <a:t>Digital filters </a:t>
              </a:r>
              <a:r>
                <a:rPr lang="en-US" altLang="en-US"/>
                <a:t>are implemented using a digital computer or special purpose digital hardware.    </a:t>
              </a:r>
            </a:p>
            <a:p>
              <a:pPr eaLnBrk="1" hangingPunct="1"/>
              <a:endParaRPr lang="en-US" altLang="en-US"/>
            </a:p>
            <a:p>
              <a:pPr eaLnBrk="1" hangingPunct="1"/>
              <a:endParaRPr lang="en-US" altLang="en-US"/>
            </a:p>
          </p:txBody>
        </p:sp>
      </p:grpSp>
      <p:grpSp>
        <p:nvGrpSpPr>
          <p:cNvPr id="7175" name="Group 15"/>
          <p:cNvGrpSpPr>
            <a:grpSpLocks/>
          </p:cNvGrpSpPr>
          <p:nvPr/>
        </p:nvGrpSpPr>
        <p:grpSpPr bwMode="auto">
          <a:xfrm>
            <a:off x="2209800" y="2679700"/>
            <a:ext cx="4267200" cy="673100"/>
            <a:chOff x="2209801" y="2680391"/>
            <a:chExt cx="4267200" cy="1212638"/>
          </a:xfrm>
        </p:grpSpPr>
        <p:cxnSp>
          <p:nvCxnSpPr>
            <p:cNvPr id="11" name="Elbow Connector 10"/>
            <p:cNvCxnSpPr>
              <a:stCxn id="7171" idx="2"/>
              <a:endCxn id="7183" idx="0"/>
            </p:cNvCxnSpPr>
            <p:nvPr/>
          </p:nvCxnSpPr>
          <p:spPr>
            <a:xfrm rot="5400000">
              <a:off x="2709176" y="2181016"/>
              <a:ext cx="1212638" cy="2211388"/>
            </a:xfrm>
            <a:prstGeom prst="bent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171" idx="2"/>
              <a:endCxn id="7184" idx="0"/>
            </p:cNvCxnSpPr>
            <p:nvPr/>
          </p:nvCxnSpPr>
          <p:spPr>
            <a:xfrm rot="16200000" flipH="1">
              <a:off x="4842776" y="2258804"/>
              <a:ext cx="1212638" cy="2055812"/>
            </a:xfrm>
            <a:prstGeom prst="bent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176" name="TextBox 17"/>
          <p:cNvSpPr txBox="1">
            <a:spLocks noChangeArrowheads="1"/>
          </p:cNvSpPr>
          <p:nvPr/>
        </p:nvSpPr>
        <p:spPr bwMode="auto">
          <a:xfrm>
            <a:off x="466725" y="5105400"/>
            <a:ext cx="1057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Passive </a:t>
            </a:r>
          </a:p>
        </p:txBody>
      </p:sp>
      <p:sp>
        <p:nvSpPr>
          <p:cNvPr id="7177" name="TextBox 18"/>
          <p:cNvSpPr txBox="1">
            <a:spLocks noChangeArrowheads="1"/>
          </p:cNvSpPr>
          <p:nvPr/>
        </p:nvSpPr>
        <p:spPr bwMode="auto">
          <a:xfrm>
            <a:off x="2246313" y="5105400"/>
            <a:ext cx="877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Active </a:t>
            </a:r>
          </a:p>
        </p:txBody>
      </p:sp>
      <p:grpSp>
        <p:nvGrpSpPr>
          <p:cNvPr id="7178" name="Group 19"/>
          <p:cNvGrpSpPr>
            <a:grpSpLocks/>
          </p:cNvGrpSpPr>
          <p:nvPr/>
        </p:nvGrpSpPr>
        <p:grpSpPr bwMode="auto">
          <a:xfrm>
            <a:off x="990600" y="4724400"/>
            <a:ext cx="1676400" cy="381000"/>
            <a:chOff x="2209801" y="2680391"/>
            <a:chExt cx="4267200" cy="1212638"/>
          </a:xfrm>
        </p:grpSpPr>
        <p:cxnSp>
          <p:nvCxnSpPr>
            <p:cNvPr id="21" name="Elbow Connector 20"/>
            <p:cNvCxnSpPr/>
            <p:nvPr/>
          </p:nvCxnSpPr>
          <p:spPr>
            <a:xfrm rot="5400000">
              <a:off x="2708673" y="2181519"/>
              <a:ext cx="1212638" cy="2210379"/>
            </a:xfrm>
            <a:prstGeom prst="bent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16200000" flipH="1">
              <a:off x="4842273" y="2258298"/>
              <a:ext cx="1212638" cy="2056821"/>
            </a:xfrm>
            <a:prstGeom prst="bent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5947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676400"/>
            <a:ext cx="33528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600200"/>
            <a:ext cx="327660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Text Box 6"/>
          <p:cNvSpPr txBox="1">
            <a:spLocks noChangeArrowheads="1"/>
          </p:cNvSpPr>
          <p:nvPr/>
        </p:nvSpPr>
        <p:spPr bwMode="auto">
          <a:xfrm>
            <a:off x="6629400" y="1371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FF3300"/>
                </a:solidFill>
              </a:rPr>
              <a:t>High-pass</a:t>
            </a:r>
          </a:p>
        </p:txBody>
      </p:sp>
      <p:sp>
        <p:nvSpPr>
          <p:cNvPr id="25605" name="Text Box 7"/>
          <p:cNvSpPr txBox="1">
            <a:spLocks noChangeArrowheads="1"/>
          </p:cNvSpPr>
          <p:nvPr/>
        </p:nvSpPr>
        <p:spPr bwMode="auto">
          <a:xfrm>
            <a:off x="3200400" y="1371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FF3300"/>
                </a:solidFill>
              </a:rPr>
              <a:t>Low-pass</a:t>
            </a:r>
          </a:p>
        </p:txBody>
      </p:sp>
      <p:sp>
        <p:nvSpPr>
          <p:cNvPr id="25606" name="Text Box 8"/>
          <p:cNvSpPr txBox="1">
            <a:spLocks noChangeArrowheads="1"/>
          </p:cNvSpPr>
          <p:nvPr/>
        </p:nvSpPr>
        <p:spPr bwMode="auto">
          <a:xfrm>
            <a:off x="457200" y="2514600"/>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00FF00"/>
                </a:solidFill>
              </a:rPr>
              <a:t>Non inverting</a:t>
            </a:r>
          </a:p>
        </p:txBody>
      </p:sp>
      <p:sp>
        <p:nvSpPr>
          <p:cNvPr id="25607" name="Text Box 10"/>
          <p:cNvSpPr txBox="1">
            <a:spLocks noChangeArrowheads="1"/>
          </p:cNvSpPr>
          <p:nvPr/>
        </p:nvSpPr>
        <p:spPr bwMode="auto">
          <a:xfrm>
            <a:off x="0" y="4572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First Order High- and Low-pass Filter Topologies</a:t>
            </a:r>
          </a:p>
        </p:txBody>
      </p:sp>
      <p:pic>
        <p:nvPicPr>
          <p:cNvPr id="25608"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5029200"/>
            <a:ext cx="3148013"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9"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4953000"/>
            <a:ext cx="31242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0" name="Text Box 14"/>
          <p:cNvSpPr txBox="1">
            <a:spLocks noChangeArrowheads="1"/>
          </p:cNvSpPr>
          <p:nvPr/>
        </p:nvSpPr>
        <p:spPr bwMode="auto">
          <a:xfrm>
            <a:off x="2362200" y="3352800"/>
            <a:ext cx="563880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400" b="1">
                <a:solidFill>
                  <a:srgbClr val="0000FF"/>
                </a:solidFill>
              </a:rPr>
              <a:t>Low-pass </a:t>
            </a:r>
            <a:r>
              <a:rPr lang="en-US" altLang="en-US" sz="2400" b="1">
                <a:solidFill>
                  <a:srgbClr val="0000FF"/>
                </a:solidFill>
                <a:sym typeface="Wingdings" panose="05000000000000000000" pitchFamily="2" charset="2"/>
              </a:rPr>
              <a:t> High-pass</a:t>
            </a:r>
          </a:p>
          <a:p>
            <a:pPr algn="ctr" eaLnBrk="1" hangingPunct="1">
              <a:spcBef>
                <a:spcPct val="50000"/>
              </a:spcBef>
            </a:pPr>
            <a:r>
              <a:rPr lang="en-US" altLang="en-US" b="1">
                <a:sym typeface="Wingdings" panose="05000000000000000000" pitchFamily="2" charset="2"/>
              </a:rPr>
              <a:t>Exchange Rs with Cs</a:t>
            </a:r>
          </a:p>
          <a:p>
            <a:pPr algn="ctr" eaLnBrk="1" hangingPunct="1">
              <a:spcBef>
                <a:spcPct val="50000"/>
              </a:spcBef>
            </a:pPr>
            <a:r>
              <a:rPr lang="en-US" altLang="en-US" b="1">
                <a:sym typeface="Wingdings" panose="05000000000000000000" pitchFamily="2" charset="2"/>
              </a:rPr>
              <a:t>Ω  1/Ω</a:t>
            </a:r>
          </a:p>
          <a:p>
            <a:pPr algn="ctr" eaLnBrk="1" hangingPunct="1">
              <a:spcBef>
                <a:spcPct val="50000"/>
              </a:spcBef>
            </a:pPr>
            <a:r>
              <a:rPr lang="en-US" altLang="en-US" b="1">
                <a:sym typeface="Wingdings" panose="05000000000000000000" pitchFamily="2" charset="2"/>
              </a:rPr>
              <a:t>S  1/S</a:t>
            </a:r>
            <a:endParaRPr lang="en-US" altLang="en-US" b="1"/>
          </a:p>
        </p:txBody>
      </p:sp>
      <p:sp>
        <p:nvSpPr>
          <p:cNvPr id="25611" name="TextBox 10"/>
          <p:cNvSpPr txBox="1">
            <a:spLocks noChangeArrowheads="1"/>
          </p:cNvSpPr>
          <p:nvPr/>
        </p:nvSpPr>
        <p:spPr bwMode="auto">
          <a:xfrm>
            <a:off x="381000" y="4419600"/>
            <a:ext cx="3311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0000"/>
                </a:solidFill>
              </a:rPr>
              <a:t>Note: </a:t>
            </a:r>
            <a:r>
              <a:rPr lang="el-GR" altLang="en-US">
                <a:solidFill>
                  <a:srgbClr val="FF0000"/>
                </a:solidFill>
              </a:rPr>
              <a:t>Ω</a:t>
            </a:r>
            <a:r>
              <a:rPr lang="en-US" altLang="en-US">
                <a:solidFill>
                  <a:srgbClr val="FF0000"/>
                </a:solidFill>
              </a:rPr>
              <a:t> refers to frequency  (f)</a:t>
            </a:r>
          </a:p>
        </p:txBody>
      </p:sp>
      <p:sp>
        <p:nvSpPr>
          <p:cNvPr id="38924" name="Date Placeholder 11"/>
          <p:cNvSpPr>
            <a:spLocks noGrp="1"/>
          </p:cNvSpPr>
          <p:nvPr>
            <p:ph type="dt" sz="half" idx="10"/>
          </p:nvPr>
        </p:nvSpPr>
        <p:spPr/>
        <p:txBody>
          <a:bodyPr/>
          <a:lstStyle/>
          <a:p>
            <a:pPr>
              <a:defRPr/>
            </a:pPr>
            <a:fld id="{57C665D3-F9E4-4247-B243-662C3A308708}" type="datetime1">
              <a:rPr lang="en-US" smtClean="0"/>
              <a:t>3/30/2021</a:t>
            </a:fld>
            <a:endParaRPr lang="en-US"/>
          </a:p>
        </p:txBody>
      </p:sp>
      <p:sp>
        <p:nvSpPr>
          <p:cNvPr id="38925" name="Slide Number Placeholder 1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273B85D-F6B8-4D55-8A45-8193E17C7CB8}" type="slidenum">
              <a:rPr lang="en-US" altLang="en-US"/>
              <a:pPr eaLnBrk="1" hangingPunct="1"/>
              <a:t>20</a:t>
            </a:fld>
            <a:endParaRPr lang="en-US" altLang="en-US"/>
          </a:p>
        </p:txBody>
      </p:sp>
    </p:spTree>
    <p:extLst>
      <p:ext uri="{BB962C8B-B14F-4D97-AF65-F5344CB8AC3E}">
        <p14:creationId xmlns:p14="http://schemas.microsoft.com/office/powerpoint/2010/main" val="2329044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676400"/>
            <a:ext cx="33528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600200"/>
            <a:ext cx="327660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Text Box 4"/>
          <p:cNvSpPr txBox="1">
            <a:spLocks noChangeArrowheads="1"/>
          </p:cNvSpPr>
          <p:nvPr/>
        </p:nvSpPr>
        <p:spPr bwMode="auto">
          <a:xfrm>
            <a:off x="6629400" y="1371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FF3300"/>
                </a:solidFill>
              </a:rPr>
              <a:t>High-pass</a:t>
            </a:r>
          </a:p>
        </p:txBody>
      </p:sp>
      <p:sp>
        <p:nvSpPr>
          <p:cNvPr id="26629" name="Text Box 5"/>
          <p:cNvSpPr txBox="1">
            <a:spLocks noChangeArrowheads="1"/>
          </p:cNvSpPr>
          <p:nvPr/>
        </p:nvSpPr>
        <p:spPr bwMode="auto">
          <a:xfrm>
            <a:off x="3200400" y="13716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FF3300"/>
                </a:solidFill>
              </a:rPr>
              <a:t>Low-pass</a:t>
            </a:r>
          </a:p>
        </p:txBody>
      </p:sp>
      <p:sp>
        <p:nvSpPr>
          <p:cNvPr id="26630" name="Text Box 6"/>
          <p:cNvSpPr txBox="1">
            <a:spLocks noChangeArrowheads="1"/>
          </p:cNvSpPr>
          <p:nvPr/>
        </p:nvSpPr>
        <p:spPr bwMode="auto">
          <a:xfrm>
            <a:off x="533400" y="1295400"/>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00FF00"/>
                </a:solidFill>
              </a:rPr>
              <a:t>Non inverting</a:t>
            </a:r>
          </a:p>
        </p:txBody>
      </p:sp>
      <p:sp>
        <p:nvSpPr>
          <p:cNvPr id="26631" name="Text Box 7"/>
          <p:cNvSpPr txBox="1">
            <a:spLocks noChangeArrowheads="1"/>
          </p:cNvSpPr>
          <p:nvPr/>
        </p:nvSpPr>
        <p:spPr bwMode="auto">
          <a:xfrm>
            <a:off x="0" y="4572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First Order High- and Low-pass Filter Topologies</a:t>
            </a:r>
          </a:p>
        </p:txBody>
      </p:sp>
      <p:pic>
        <p:nvPicPr>
          <p:cNvPr id="266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5029200"/>
            <a:ext cx="3148013"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4953000"/>
            <a:ext cx="31242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4"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3657600"/>
            <a:ext cx="2362200" cy="960438"/>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26635"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2590800"/>
            <a:ext cx="2743200" cy="266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8" name="Date Placeholder 11"/>
          <p:cNvSpPr>
            <a:spLocks noGrp="1"/>
          </p:cNvSpPr>
          <p:nvPr>
            <p:ph type="dt" sz="half" idx="10"/>
          </p:nvPr>
        </p:nvSpPr>
        <p:spPr/>
        <p:txBody>
          <a:bodyPr/>
          <a:lstStyle/>
          <a:p>
            <a:pPr>
              <a:defRPr/>
            </a:pPr>
            <a:fld id="{BC67D0D6-18BD-4B28-9E18-D477F2C45833}" type="datetime1">
              <a:rPr lang="en-US" smtClean="0"/>
              <a:t>3/30/2021</a:t>
            </a:fld>
            <a:endParaRPr lang="en-US"/>
          </a:p>
        </p:txBody>
      </p:sp>
      <p:sp>
        <p:nvSpPr>
          <p:cNvPr id="39949" name="Slide Number Placeholder 1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ED3F3E-B5FD-4511-AAAB-1CAD77A4D28D}" type="slidenum">
              <a:rPr lang="en-US" altLang="en-US"/>
              <a:pPr eaLnBrk="1" hangingPunct="1"/>
              <a:t>21</a:t>
            </a:fld>
            <a:endParaRPr lang="en-US" altLang="en-US"/>
          </a:p>
        </p:txBody>
      </p:sp>
    </p:spTree>
    <p:extLst>
      <p:ext uri="{BB962C8B-B14F-4D97-AF65-F5344CB8AC3E}">
        <p14:creationId xmlns:p14="http://schemas.microsoft.com/office/powerpoint/2010/main" val="4271208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066800"/>
            <a:ext cx="33528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Text Box 4"/>
          <p:cNvSpPr txBox="1">
            <a:spLocks noChangeArrowheads="1"/>
          </p:cNvSpPr>
          <p:nvPr/>
        </p:nvSpPr>
        <p:spPr bwMode="auto">
          <a:xfrm>
            <a:off x="6858000" y="10668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FF3300"/>
                </a:solidFill>
              </a:rPr>
              <a:t>High-pass</a:t>
            </a:r>
          </a:p>
        </p:txBody>
      </p:sp>
      <p:sp>
        <p:nvSpPr>
          <p:cNvPr id="27652" name="Text Box 6"/>
          <p:cNvSpPr txBox="1">
            <a:spLocks noChangeArrowheads="1"/>
          </p:cNvSpPr>
          <p:nvPr/>
        </p:nvSpPr>
        <p:spPr bwMode="auto">
          <a:xfrm>
            <a:off x="3733800" y="1752600"/>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00FF00"/>
                </a:solidFill>
              </a:rPr>
              <a:t>Non inverting</a:t>
            </a:r>
          </a:p>
        </p:txBody>
      </p:sp>
      <p:sp>
        <p:nvSpPr>
          <p:cNvPr id="27653" name="Text Box 7"/>
          <p:cNvSpPr txBox="1">
            <a:spLocks noChangeArrowheads="1"/>
          </p:cNvSpPr>
          <p:nvPr/>
        </p:nvSpPr>
        <p:spPr bwMode="auto">
          <a:xfrm>
            <a:off x="0" y="4572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First Order High- and Low-pass Filter Topologies</a:t>
            </a:r>
          </a:p>
        </p:txBody>
      </p:sp>
      <p:pic>
        <p:nvPicPr>
          <p:cNvPr id="2765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581400"/>
            <a:ext cx="312420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2438400"/>
            <a:ext cx="2362200" cy="960438"/>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pic>
      <p:pic>
        <p:nvPicPr>
          <p:cNvPr id="27656"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1925638"/>
            <a:ext cx="3429000" cy="332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7"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4800" y="5562600"/>
            <a:ext cx="1409700" cy="720725"/>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pic>
      <p:pic>
        <p:nvPicPr>
          <p:cNvPr id="27658"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5562600"/>
            <a:ext cx="1447800" cy="704850"/>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pic>
      <p:sp>
        <p:nvSpPr>
          <p:cNvPr id="40971" name="Date Placeholder 10"/>
          <p:cNvSpPr>
            <a:spLocks noGrp="1"/>
          </p:cNvSpPr>
          <p:nvPr>
            <p:ph type="dt" sz="half" idx="10"/>
          </p:nvPr>
        </p:nvSpPr>
        <p:spPr/>
        <p:txBody>
          <a:bodyPr/>
          <a:lstStyle/>
          <a:p>
            <a:pPr>
              <a:defRPr/>
            </a:pPr>
            <a:fld id="{25B88252-3D13-4F63-BDDD-280E91EA89CE}" type="datetime1">
              <a:rPr lang="en-US" smtClean="0"/>
              <a:t>3/30/2021</a:t>
            </a:fld>
            <a:endParaRPr lang="en-US"/>
          </a:p>
        </p:txBody>
      </p:sp>
      <p:sp>
        <p:nvSpPr>
          <p:cNvPr id="40972" name="Slide Number Placeholder 1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AD4388-6CAB-45CA-AFF8-D1FD4BE5EA31}" type="slidenum">
              <a:rPr lang="en-US" altLang="en-US"/>
              <a:pPr eaLnBrk="1" hangingPunct="1"/>
              <a:t>22</a:t>
            </a:fld>
            <a:endParaRPr lang="en-US" altLang="en-US"/>
          </a:p>
        </p:txBody>
      </p:sp>
    </p:spTree>
    <p:extLst>
      <p:ext uri="{BB962C8B-B14F-4D97-AF65-F5344CB8AC3E}">
        <p14:creationId xmlns:p14="http://schemas.microsoft.com/office/powerpoint/2010/main" val="1643317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5334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Second Order Filter Implementation</a:t>
            </a:r>
          </a:p>
        </p:txBody>
      </p:sp>
      <p:sp>
        <p:nvSpPr>
          <p:cNvPr id="9" name="Text Box 10"/>
          <p:cNvSpPr txBox="1">
            <a:spLocks noChangeArrowheads="1"/>
          </p:cNvSpPr>
          <p:nvPr/>
        </p:nvSpPr>
        <p:spPr bwMode="auto">
          <a:xfrm>
            <a:off x="762000" y="1219200"/>
            <a:ext cx="7848600" cy="3278188"/>
          </a:xfrm>
          <a:prstGeom prst="rect">
            <a:avLst/>
          </a:prstGeom>
          <a:noFill/>
          <a:ln w="9525">
            <a:noFill/>
            <a:miter lim="800000"/>
            <a:headEnd/>
            <a:tailEnd/>
          </a:ln>
          <a:effectLst/>
        </p:spPr>
        <p:txBody>
          <a:bodyPr>
            <a:spAutoFit/>
          </a:bodyPr>
          <a:lstStyle/>
          <a:p>
            <a:pPr>
              <a:spcBef>
                <a:spcPct val="50000"/>
              </a:spcBef>
              <a:defRPr/>
            </a:pPr>
            <a:r>
              <a:rPr lang="en-US" altLang="zh-TW" b="1" i="1" dirty="0">
                <a:latin typeface="Arial" charset="0"/>
                <a:cs typeface="+mn-cs"/>
              </a:rPr>
              <a:t>There are two </a:t>
            </a:r>
            <a:r>
              <a:rPr lang="en-US" b="1" dirty="0">
                <a:latin typeface="Arial" charset="0"/>
                <a:cs typeface="+mn-cs"/>
              </a:rPr>
              <a:t>Topologies</a:t>
            </a:r>
            <a:r>
              <a:rPr lang="en-US" altLang="zh-TW" b="1" i="1" dirty="0">
                <a:latin typeface="Arial" charset="0"/>
                <a:cs typeface="+mn-cs"/>
              </a:rPr>
              <a:t> </a:t>
            </a:r>
          </a:p>
          <a:p>
            <a:pPr marL="342900" indent="-342900">
              <a:spcBef>
                <a:spcPct val="50000"/>
              </a:spcBef>
              <a:buFontTx/>
              <a:buAutoNum type="arabicPeriod"/>
              <a:defRPr/>
            </a:pPr>
            <a:r>
              <a:rPr lang="en-US" b="1" dirty="0" err="1">
                <a:latin typeface="Arial" charset="0"/>
                <a:cs typeface="+mn-cs"/>
              </a:rPr>
              <a:t>Sallen</a:t>
            </a:r>
            <a:r>
              <a:rPr lang="en-US" b="1" dirty="0">
                <a:latin typeface="Arial" charset="0"/>
                <a:cs typeface="+mn-cs"/>
              </a:rPr>
              <a:t> and Key Topology for 2</a:t>
            </a:r>
            <a:r>
              <a:rPr lang="en-US" b="1" baseline="30000" dirty="0">
                <a:latin typeface="Arial" charset="0"/>
                <a:cs typeface="+mn-cs"/>
              </a:rPr>
              <a:t>nd</a:t>
            </a:r>
            <a:r>
              <a:rPr lang="en-US" b="1" dirty="0">
                <a:latin typeface="Arial" charset="0"/>
                <a:cs typeface="+mn-cs"/>
              </a:rPr>
              <a:t> Order </a:t>
            </a:r>
            <a:r>
              <a:rPr lang="en-US" b="1" dirty="0" err="1">
                <a:latin typeface="Arial" charset="0"/>
                <a:cs typeface="+mn-cs"/>
              </a:rPr>
              <a:t>Lowpass</a:t>
            </a:r>
            <a:r>
              <a:rPr lang="en-US" b="1" dirty="0">
                <a:latin typeface="Arial" charset="0"/>
                <a:cs typeface="+mn-cs"/>
              </a:rPr>
              <a:t> Filter </a:t>
            </a:r>
          </a:p>
          <a:p>
            <a:pPr marL="342900" indent="-342900">
              <a:spcBef>
                <a:spcPct val="50000"/>
              </a:spcBef>
              <a:buFontTx/>
              <a:buAutoNum type="arabicPeriod"/>
              <a:defRPr/>
            </a:pPr>
            <a:endParaRPr lang="en-US" altLang="zh-TW" b="1" i="1" dirty="0">
              <a:latin typeface="Arial" charset="0"/>
              <a:cs typeface="+mn-cs"/>
            </a:endParaRPr>
          </a:p>
          <a:p>
            <a:pPr marL="342900" indent="-342900">
              <a:spcBef>
                <a:spcPct val="50000"/>
              </a:spcBef>
              <a:buFontTx/>
              <a:buAutoNum type="arabicPeriod"/>
              <a:defRPr/>
            </a:pPr>
            <a:endParaRPr lang="en-US" altLang="zh-TW" b="1" i="1" dirty="0">
              <a:latin typeface="Arial" charset="0"/>
              <a:cs typeface="+mn-cs"/>
            </a:endParaRPr>
          </a:p>
          <a:p>
            <a:pPr marL="342900" indent="-342900">
              <a:spcBef>
                <a:spcPct val="50000"/>
              </a:spcBef>
              <a:buFontTx/>
              <a:buAutoNum type="arabicPeriod"/>
              <a:defRPr/>
            </a:pPr>
            <a:endParaRPr lang="en-US" altLang="zh-TW" b="1" i="1" dirty="0">
              <a:latin typeface="Arial" charset="0"/>
              <a:cs typeface="+mn-cs"/>
            </a:endParaRPr>
          </a:p>
          <a:p>
            <a:pPr marL="342900" indent="-342900">
              <a:spcBef>
                <a:spcPct val="50000"/>
              </a:spcBef>
              <a:buFontTx/>
              <a:buAutoNum type="arabicPeriod"/>
              <a:defRPr/>
            </a:pPr>
            <a:endParaRPr lang="en-US" altLang="zh-TW" b="1" i="1" dirty="0">
              <a:latin typeface="Arial" charset="0"/>
              <a:cs typeface="+mn-cs"/>
            </a:endParaRPr>
          </a:p>
          <a:p>
            <a:pPr marL="342900" indent="-342900">
              <a:spcBef>
                <a:spcPct val="50000"/>
              </a:spcBef>
              <a:defRPr/>
            </a:pPr>
            <a:endParaRPr lang="en-US" altLang="zh-TW" b="1" i="1" dirty="0">
              <a:latin typeface="Arial" charset="0"/>
              <a:cs typeface="+mn-cs"/>
            </a:endParaRPr>
          </a:p>
          <a:p>
            <a:pPr>
              <a:spcBef>
                <a:spcPct val="50000"/>
              </a:spcBef>
              <a:defRPr/>
            </a:pPr>
            <a:r>
              <a:rPr lang="en-US" altLang="zh-TW" b="1" i="1" dirty="0">
                <a:latin typeface="Arial" charset="0"/>
                <a:cs typeface="+mn-cs"/>
              </a:rPr>
              <a:t>2.</a:t>
            </a:r>
            <a:r>
              <a:rPr lang="en-US" b="1" dirty="0">
                <a:latin typeface="Arial" charset="0"/>
                <a:cs typeface="+mn-cs"/>
              </a:rPr>
              <a:t> Multiple Feedback Topology for 2</a:t>
            </a:r>
            <a:r>
              <a:rPr lang="en-US" b="1" baseline="30000" dirty="0">
                <a:latin typeface="Arial" charset="0"/>
                <a:cs typeface="+mn-cs"/>
              </a:rPr>
              <a:t>nd</a:t>
            </a:r>
            <a:r>
              <a:rPr lang="en-US" b="1" dirty="0">
                <a:latin typeface="Arial" charset="0"/>
                <a:cs typeface="+mn-cs"/>
              </a:rPr>
              <a:t> Order </a:t>
            </a:r>
            <a:r>
              <a:rPr lang="en-US" b="1" dirty="0" err="1">
                <a:latin typeface="Arial" charset="0"/>
                <a:cs typeface="+mn-cs"/>
              </a:rPr>
              <a:t>Lowpass</a:t>
            </a:r>
            <a:r>
              <a:rPr lang="en-US" b="1" dirty="0">
                <a:latin typeface="Arial" charset="0"/>
                <a:cs typeface="+mn-cs"/>
              </a:rPr>
              <a:t> Filter</a:t>
            </a:r>
            <a:endParaRPr lang="en-US" altLang="zh-TW" b="1" i="1" dirty="0">
              <a:latin typeface="Arial" charset="0"/>
              <a:cs typeface="+mn-cs"/>
            </a:endParaRPr>
          </a:p>
        </p:txBody>
      </p:sp>
      <p:pic>
        <p:nvPicPr>
          <p:cNvPr id="286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633913"/>
            <a:ext cx="7081838"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981200"/>
            <a:ext cx="4267200"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Date Placeholder 13"/>
          <p:cNvSpPr>
            <a:spLocks noGrp="1"/>
          </p:cNvSpPr>
          <p:nvPr>
            <p:ph type="dt" sz="half" idx="10"/>
          </p:nvPr>
        </p:nvSpPr>
        <p:spPr/>
        <p:txBody>
          <a:bodyPr/>
          <a:lstStyle/>
          <a:p>
            <a:pPr>
              <a:defRPr/>
            </a:pPr>
            <a:fld id="{1510FECB-D301-48BB-9AE0-137D4F68E87F}" type="datetime1">
              <a:rPr lang="en-US" smtClean="0"/>
              <a:t>3/30/2021</a:t>
            </a:fld>
            <a:endParaRPr lang="en-US"/>
          </a:p>
        </p:txBody>
      </p:sp>
      <p:sp>
        <p:nvSpPr>
          <p:cNvPr id="41991" name="Slide Number Placeholder 1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DA1BD2C-6176-4DC8-B557-BCC2B18D2854}" type="slidenum">
              <a:rPr lang="en-US" altLang="en-US"/>
              <a:pPr eaLnBrk="1" hangingPunct="1"/>
              <a:t>23</a:t>
            </a:fld>
            <a:endParaRPr lang="en-US" altLang="en-US"/>
          </a:p>
        </p:txBody>
      </p:sp>
    </p:spTree>
    <p:extLst>
      <p:ext uri="{BB962C8B-B14F-4D97-AF65-F5344CB8AC3E}">
        <p14:creationId xmlns:p14="http://schemas.microsoft.com/office/powerpoint/2010/main" val="2229049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5334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Second Order Filter Implementation</a:t>
            </a:r>
          </a:p>
        </p:txBody>
      </p:sp>
      <p:pic>
        <p:nvPicPr>
          <p:cNvPr id="296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876800"/>
            <a:ext cx="42672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00" name="Group 8"/>
          <p:cNvGrpSpPr>
            <a:grpSpLocks/>
          </p:cNvGrpSpPr>
          <p:nvPr/>
        </p:nvGrpSpPr>
        <p:grpSpPr bwMode="auto">
          <a:xfrm>
            <a:off x="990600" y="1143000"/>
            <a:ext cx="6705600" cy="2643188"/>
            <a:chOff x="990600" y="1143000"/>
            <a:chExt cx="6705600" cy="2643188"/>
          </a:xfrm>
        </p:grpSpPr>
        <p:pic>
          <p:nvPicPr>
            <p:cNvPr id="2970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524000"/>
              <a:ext cx="4038600" cy="226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Text Box 8"/>
            <p:cNvSpPr txBox="1">
              <a:spLocks noChangeArrowheads="1"/>
            </p:cNvSpPr>
            <p:nvPr/>
          </p:nvSpPr>
          <p:spPr bwMode="auto">
            <a:xfrm>
              <a:off x="990600" y="1143000"/>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a:t>Sallen and Key Topology for 2</a:t>
              </a:r>
              <a:r>
                <a:rPr lang="en-US" altLang="en-US" sz="2000" b="1" baseline="30000"/>
                <a:t>nd</a:t>
              </a:r>
              <a:r>
                <a:rPr lang="en-US" altLang="en-US" sz="2000" b="1"/>
                <a:t> Order Lowpass Filter</a:t>
              </a:r>
            </a:p>
          </p:txBody>
        </p:sp>
      </p:grpSp>
      <p:sp>
        <p:nvSpPr>
          <p:cNvPr id="29701" name="Text Box 9"/>
          <p:cNvSpPr txBox="1">
            <a:spLocks noChangeArrowheads="1"/>
          </p:cNvSpPr>
          <p:nvPr/>
        </p:nvSpPr>
        <p:spPr bwMode="auto">
          <a:xfrm>
            <a:off x="1066800" y="3886200"/>
            <a:ext cx="6705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000" b="1"/>
              <a:t>Sallen and Key Topology for 2</a:t>
            </a:r>
            <a:r>
              <a:rPr lang="en-US" altLang="en-US" sz="2000" b="1" baseline="30000"/>
              <a:t>nd</a:t>
            </a:r>
            <a:r>
              <a:rPr lang="en-US" altLang="en-US" sz="2000" b="1"/>
              <a:t> Order Lowpass Filter</a:t>
            </a:r>
          </a:p>
          <a:p>
            <a:pPr algn="ctr" eaLnBrk="1" hangingPunct="1">
              <a:spcBef>
                <a:spcPct val="50000"/>
              </a:spcBef>
            </a:pPr>
            <a:r>
              <a:rPr lang="en-US" altLang="en-US" sz="2000" b="1"/>
              <a:t>(Unity Gain)</a:t>
            </a:r>
          </a:p>
        </p:txBody>
      </p:sp>
      <p:sp>
        <p:nvSpPr>
          <p:cNvPr id="43014" name="Date Placeholder 9"/>
          <p:cNvSpPr>
            <a:spLocks noGrp="1"/>
          </p:cNvSpPr>
          <p:nvPr>
            <p:ph type="dt" sz="half" idx="10"/>
          </p:nvPr>
        </p:nvSpPr>
        <p:spPr/>
        <p:txBody>
          <a:bodyPr/>
          <a:lstStyle/>
          <a:p>
            <a:pPr>
              <a:defRPr/>
            </a:pPr>
            <a:fld id="{FBAAE574-1EB9-42E8-9AD6-1CD619EC9977}" type="datetime1">
              <a:rPr lang="en-US" smtClean="0"/>
              <a:t>3/30/2021</a:t>
            </a:fld>
            <a:endParaRPr lang="en-US"/>
          </a:p>
        </p:txBody>
      </p:sp>
      <p:sp>
        <p:nvSpPr>
          <p:cNvPr id="43015" name="Slide Number Placeholder 10"/>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12A78F5-F937-4A7C-9E0D-9D7982F68392}" type="slidenum">
              <a:rPr lang="en-US" altLang="en-US"/>
              <a:pPr eaLnBrk="1" hangingPunct="1"/>
              <a:t>24</a:t>
            </a:fld>
            <a:endParaRPr lang="en-US" altLang="en-US"/>
          </a:p>
        </p:txBody>
      </p:sp>
    </p:spTree>
    <p:extLst>
      <p:ext uri="{BB962C8B-B14F-4D97-AF65-F5344CB8AC3E}">
        <p14:creationId xmlns:p14="http://schemas.microsoft.com/office/powerpoint/2010/main" val="3284960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5334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Second Order Filter Implementation</a:t>
            </a:r>
          </a:p>
        </p:txBody>
      </p:sp>
      <p:sp>
        <p:nvSpPr>
          <p:cNvPr id="30723" name="Text Box 5"/>
          <p:cNvSpPr txBox="1">
            <a:spLocks noChangeArrowheads="1"/>
          </p:cNvSpPr>
          <p:nvPr/>
        </p:nvSpPr>
        <p:spPr bwMode="auto">
          <a:xfrm>
            <a:off x="990600" y="1143000"/>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a:t>Sallen and Key Topology for 2</a:t>
            </a:r>
            <a:r>
              <a:rPr lang="en-US" altLang="en-US" sz="2000" b="1" baseline="30000"/>
              <a:t>nd</a:t>
            </a:r>
            <a:r>
              <a:rPr lang="en-US" altLang="en-US" sz="2000" b="1"/>
              <a:t> Order Lowpass Filter</a:t>
            </a:r>
          </a:p>
        </p:txBody>
      </p:sp>
      <p:pic>
        <p:nvPicPr>
          <p:cNvPr id="3072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5181600"/>
            <a:ext cx="70866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2286000"/>
            <a:ext cx="28194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3581400"/>
            <a:ext cx="2514600" cy="120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1828800"/>
            <a:ext cx="4800600"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8" name="Text Box 11"/>
          <p:cNvSpPr txBox="1">
            <a:spLocks noChangeArrowheads="1"/>
          </p:cNvSpPr>
          <p:nvPr/>
        </p:nvSpPr>
        <p:spPr bwMode="auto">
          <a:xfrm>
            <a:off x="1905000" y="38862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0000FF"/>
                </a:solidFill>
              </a:rPr>
              <a:t>Unity Gain</a:t>
            </a:r>
          </a:p>
        </p:txBody>
      </p:sp>
      <p:sp>
        <p:nvSpPr>
          <p:cNvPr id="44041" name="Date Placeholder 10"/>
          <p:cNvSpPr>
            <a:spLocks noGrp="1"/>
          </p:cNvSpPr>
          <p:nvPr>
            <p:ph type="dt" sz="half" idx="10"/>
          </p:nvPr>
        </p:nvSpPr>
        <p:spPr/>
        <p:txBody>
          <a:bodyPr/>
          <a:lstStyle/>
          <a:p>
            <a:pPr>
              <a:defRPr/>
            </a:pPr>
            <a:fld id="{9FEC9799-8502-4CFC-858D-3FC61D858BBF}" type="datetime1">
              <a:rPr lang="en-US" smtClean="0"/>
              <a:t>3/30/2021</a:t>
            </a:fld>
            <a:endParaRPr lang="en-US"/>
          </a:p>
        </p:txBody>
      </p:sp>
      <p:sp>
        <p:nvSpPr>
          <p:cNvPr id="44042" name="Slide Number Placeholder 1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E04794D-F33D-4FEF-8C9F-7D8D8B96B004}" type="slidenum">
              <a:rPr lang="en-US" altLang="en-US"/>
              <a:pPr eaLnBrk="1" hangingPunct="1"/>
              <a:t>25</a:t>
            </a:fld>
            <a:endParaRPr lang="en-US" altLang="en-US"/>
          </a:p>
        </p:txBody>
      </p:sp>
    </p:spTree>
    <p:extLst>
      <p:ext uri="{BB962C8B-B14F-4D97-AF65-F5344CB8AC3E}">
        <p14:creationId xmlns:p14="http://schemas.microsoft.com/office/powerpoint/2010/main" val="3315969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990600" y="304800"/>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b="1"/>
              <a:t>Sallen and Key Topology for 2</a:t>
            </a:r>
            <a:r>
              <a:rPr lang="en-US" altLang="en-US" sz="2000" b="1" baseline="30000"/>
              <a:t>nd</a:t>
            </a:r>
            <a:r>
              <a:rPr lang="en-US" altLang="en-US" sz="2000" b="1"/>
              <a:t> Order Lowpass Filter</a:t>
            </a:r>
          </a:p>
        </p:txBody>
      </p:sp>
      <p:pic>
        <p:nvPicPr>
          <p:cNvPr id="3174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762000"/>
            <a:ext cx="28194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752600"/>
            <a:ext cx="25908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3352800"/>
            <a:ext cx="7315200" cy="149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762000"/>
            <a:ext cx="4800600"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Text Box 10"/>
          <p:cNvSpPr txBox="1">
            <a:spLocks noChangeArrowheads="1"/>
          </p:cNvSpPr>
          <p:nvPr/>
        </p:nvSpPr>
        <p:spPr bwMode="auto">
          <a:xfrm>
            <a:off x="4038600" y="19812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0000FF"/>
                </a:solidFill>
              </a:rPr>
              <a:t>Unity Gain</a:t>
            </a:r>
          </a:p>
        </p:txBody>
      </p:sp>
      <p:pic>
        <p:nvPicPr>
          <p:cNvPr id="31752"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4953000"/>
            <a:ext cx="8153400"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5" name="Date Placeholder 10"/>
          <p:cNvSpPr>
            <a:spLocks noGrp="1"/>
          </p:cNvSpPr>
          <p:nvPr>
            <p:ph type="dt" sz="half" idx="10"/>
          </p:nvPr>
        </p:nvSpPr>
        <p:spPr/>
        <p:txBody>
          <a:bodyPr/>
          <a:lstStyle/>
          <a:p>
            <a:pPr>
              <a:defRPr/>
            </a:pPr>
            <a:fld id="{2BCC186B-B59A-40F6-B70B-43CFD0ACAB14}" type="datetime1">
              <a:rPr lang="en-US" smtClean="0"/>
              <a:t>3/30/2021</a:t>
            </a:fld>
            <a:endParaRPr lang="en-US"/>
          </a:p>
        </p:txBody>
      </p:sp>
      <p:sp>
        <p:nvSpPr>
          <p:cNvPr id="45066" name="Slide Number Placeholder 1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AAD8FBF-0FB4-4B27-B140-CA457E48745B}" type="slidenum">
              <a:rPr lang="en-US" altLang="en-US"/>
              <a:pPr eaLnBrk="1" hangingPunct="1"/>
              <a:t>26</a:t>
            </a:fld>
            <a:endParaRPr lang="en-US" altLang="en-US"/>
          </a:p>
        </p:txBody>
      </p:sp>
    </p:spTree>
    <p:extLst>
      <p:ext uri="{BB962C8B-B14F-4D97-AF65-F5344CB8AC3E}">
        <p14:creationId xmlns:p14="http://schemas.microsoft.com/office/powerpoint/2010/main" val="960056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057400"/>
            <a:ext cx="8382000"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Text Box 3"/>
          <p:cNvSpPr txBox="1">
            <a:spLocks noChangeArrowheads="1"/>
          </p:cNvSpPr>
          <p:nvPr/>
        </p:nvSpPr>
        <p:spPr bwMode="auto">
          <a:xfrm>
            <a:off x="0" y="5334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Second Order Filter Implementation</a:t>
            </a:r>
          </a:p>
        </p:txBody>
      </p:sp>
      <p:sp>
        <p:nvSpPr>
          <p:cNvPr id="32772" name="Text Box 4"/>
          <p:cNvSpPr txBox="1">
            <a:spLocks noChangeArrowheads="1"/>
          </p:cNvSpPr>
          <p:nvPr/>
        </p:nvSpPr>
        <p:spPr bwMode="auto">
          <a:xfrm>
            <a:off x="0" y="11430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000" b="1">
                <a:solidFill>
                  <a:srgbClr val="FF3300"/>
                </a:solidFill>
              </a:rPr>
              <a:t>Multiple Feedback</a:t>
            </a:r>
            <a:r>
              <a:rPr lang="en-US" altLang="en-US" sz="2000" b="1"/>
              <a:t> </a:t>
            </a:r>
            <a:r>
              <a:rPr lang="en-US" altLang="en-US" sz="2000" b="1">
                <a:solidFill>
                  <a:srgbClr val="FF3300"/>
                </a:solidFill>
              </a:rPr>
              <a:t>Topology</a:t>
            </a:r>
            <a:r>
              <a:rPr lang="en-US" altLang="en-US" sz="2000" b="1"/>
              <a:t> for 2</a:t>
            </a:r>
            <a:r>
              <a:rPr lang="en-US" altLang="en-US" sz="2000" b="1" baseline="30000"/>
              <a:t>nd</a:t>
            </a:r>
            <a:r>
              <a:rPr lang="en-US" altLang="en-US" sz="2000" b="1"/>
              <a:t> Order Lowpass Filter</a:t>
            </a:r>
          </a:p>
        </p:txBody>
      </p:sp>
      <p:sp>
        <p:nvSpPr>
          <p:cNvPr id="46085" name="Date Placeholder 6"/>
          <p:cNvSpPr>
            <a:spLocks noGrp="1"/>
          </p:cNvSpPr>
          <p:nvPr>
            <p:ph type="dt" sz="half" idx="10"/>
          </p:nvPr>
        </p:nvSpPr>
        <p:spPr/>
        <p:txBody>
          <a:bodyPr/>
          <a:lstStyle/>
          <a:p>
            <a:pPr>
              <a:defRPr/>
            </a:pPr>
            <a:fld id="{FFC93417-F935-4378-833D-921A516264D8}" type="datetime1">
              <a:rPr lang="en-US" smtClean="0"/>
              <a:t>3/30/2021</a:t>
            </a:fld>
            <a:endParaRPr lang="en-US"/>
          </a:p>
        </p:txBody>
      </p:sp>
      <p:sp>
        <p:nvSpPr>
          <p:cNvPr id="46086"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B72224B-CB1F-4DFF-85C5-7A731B68AE80}" type="slidenum">
              <a:rPr lang="en-US" altLang="en-US"/>
              <a:pPr eaLnBrk="1" hangingPunct="1"/>
              <a:t>27</a:t>
            </a:fld>
            <a:endParaRPr lang="en-US" altLang="en-US"/>
          </a:p>
        </p:txBody>
      </p:sp>
    </p:spTree>
    <p:extLst>
      <p:ext uri="{BB962C8B-B14F-4D97-AF65-F5344CB8AC3E}">
        <p14:creationId xmlns:p14="http://schemas.microsoft.com/office/powerpoint/2010/main" val="101915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05000"/>
            <a:ext cx="8382000"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 Box 3"/>
          <p:cNvSpPr txBox="1">
            <a:spLocks noChangeArrowheads="1"/>
          </p:cNvSpPr>
          <p:nvPr/>
        </p:nvSpPr>
        <p:spPr bwMode="auto">
          <a:xfrm>
            <a:off x="0" y="5334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Second Order Filter Implementation</a:t>
            </a:r>
          </a:p>
        </p:txBody>
      </p:sp>
      <p:sp>
        <p:nvSpPr>
          <p:cNvPr id="33796" name="Text Box 4"/>
          <p:cNvSpPr txBox="1">
            <a:spLocks noChangeArrowheads="1"/>
          </p:cNvSpPr>
          <p:nvPr/>
        </p:nvSpPr>
        <p:spPr bwMode="auto">
          <a:xfrm>
            <a:off x="0" y="11430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000" b="1">
                <a:solidFill>
                  <a:srgbClr val="FF3300"/>
                </a:solidFill>
              </a:rPr>
              <a:t>Multiple Feedback</a:t>
            </a:r>
            <a:r>
              <a:rPr lang="en-US" altLang="en-US" sz="2000" b="1"/>
              <a:t> </a:t>
            </a:r>
            <a:r>
              <a:rPr lang="en-US" altLang="en-US" sz="2000" b="1">
                <a:solidFill>
                  <a:srgbClr val="FF3300"/>
                </a:solidFill>
              </a:rPr>
              <a:t>Topology</a:t>
            </a:r>
            <a:r>
              <a:rPr lang="en-US" altLang="en-US" sz="2000" b="1"/>
              <a:t> for 2</a:t>
            </a:r>
            <a:r>
              <a:rPr lang="en-US" altLang="en-US" sz="2000" b="1" baseline="30000"/>
              <a:t>nd</a:t>
            </a:r>
            <a:r>
              <a:rPr lang="en-US" altLang="en-US" sz="2000" b="1"/>
              <a:t> Order Lowpass Filter</a:t>
            </a:r>
          </a:p>
        </p:txBody>
      </p:sp>
      <p:pic>
        <p:nvPicPr>
          <p:cNvPr id="337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614863"/>
            <a:ext cx="4800600" cy="1931987"/>
          </a:xfrm>
          <a:prstGeom prst="rect">
            <a:avLst/>
          </a:prstGeom>
          <a:noFill/>
          <a:ln w="38100">
            <a:solidFill>
              <a:srgbClr val="FFCC00"/>
            </a:solidFill>
            <a:miter lim="800000"/>
            <a:headEnd/>
            <a:tailEnd/>
          </a:ln>
          <a:extLst>
            <a:ext uri="{909E8E84-426E-40DD-AFC4-6F175D3DCCD1}">
              <a14:hiddenFill xmlns:a14="http://schemas.microsoft.com/office/drawing/2010/main">
                <a:solidFill>
                  <a:srgbClr val="FFFFFF"/>
                </a:solidFill>
              </a14:hiddenFill>
            </a:ext>
          </a:extLst>
        </p:spPr>
      </p:pic>
      <p:sp>
        <p:nvSpPr>
          <p:cNvPr id="33798" name="Text Box 6"/>
          <p:cNvSpPr txBox="1">
            <a:spLocks noChangeArrowheads="1"/>
          </p:cNvSpPr>
          <p:nvPr/>
        </p:nvSpPr>
        <p:spPr bwMode="auto">
          <a:xfrm>
            <a:off x="6781800" y="4572000"/>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t>Sallen and Key</a:t>
            </a:r>
          </a:p>
        </p:txBody>
      </p:sp>
      <p:sp>
        <p:nvSpPr>
          <p:cNvPr id="33799" name="Rectangle 7"/>
          <p:cNvSpPr>
            <a:spLocks noChangeArrowheads="1"/>
          </p:cNvSpPr>
          <p:nvPr/>
        </p:nvSpPr>
        <p:spPr bwMode="auto">
          <a:xfrm>
            <a:off x="1600200" y="2286000"/>
            <a:ext cx="4419600" cy="2057400"/>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7112" name="Date Placeholder 9"/>
          <p:cNvSpPr>
            <a:spLocks noGrp="1"/>
          </p:cNvSpPr>
          <p:nvPr>
            <p:ph type="dt" sz="half" idx="10"/>
          </p:nvPr>
        </p:nvSpPr>
        <p:spPr/>
        <p:txBody>
          <a:bodyPr/>
          <a:lstStyle/>
          <a:p>
            <a:pPr>
              <a:defRPr/>
            </a:pPr>
            <a:fld id="{2A9EB178-3339-4451-A5A6-5D5F5716184C}" type="datetime1">
              <a:rPr lang="en-US" smtClean="0"/>
              <a:t>3/30/2021</a:t>
            </a:fld>
            <a:endParaRPr lang="en-US"/>
          </a:p>
        </p:txBody>
      </p:sp>
      <p:sp>
        <p:nvSpPr>
          <p:cNvPr id="47113" name="Slide Number Placeholder 10"/>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BFEDBFE-DBC4-4AC8-89CB-B52CFA2494A8}" type="slidenum">
              <a:rPr lang="en-US" altLang="en-US"/>
              <a:pPr eaLnBrk="1" hangingPunct="1"/>
              <a:t>28</a:t>
            </a:fld>
            <a:endParaRPr lang="en-US" altLang="en-US"/>
          </a:p>
        </p:txBody>
      </p:sp>
    </p:spTree>
    <p:extLst>
      <p:ext uri="{BB962C8B-B14F-4D97-AF65-F5344CB8AC3E}">
        <p14:creationId xmlns:p14="http://schemas.microsoft.com/office/powerpoint/2010/main" val="189807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l="12727" t="15533" r="32727"/>
          <a:stretch>
            <a:fillRect/>
          </a:stretch>
        </p:blipFill>
        <p:spPr bwMode="auto">
          <a:xfrm>
            <a:off x="304800" y="1989138"/>
            <a:ext cx="502920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ext Box 3"/>
          <p:cNvSpPr txBox="1">
            <a:spLocks noChangeArrowheads="1"/>
          </p:cNvSpPr>
          <p:nvPr/>
        </p:nvSpPr>
        <p:spPr bwMode="auto">
          <a:xfrm>
            <a:off x="0" y="5334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Second Order Filter Implementation</a:t>
            </a:r>
          </a:p>
        </p:txBody>
      </p:sp>
      <p:sp>
        <p:nvSpPr>
          <p:cNvPr id="34820" name="Text Box 4"/>
          <p:cNvSpPr txBox="1">
            <a:spLocks noChangeArrowheads="1"/>
          </p:cNvSpPr>
          <p:nvPr/>
        </p:nvSpPr>
        <p:spPr bwMode="auto">
          <a:xfrm>
            <a:off x="0" y="11430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000" b="1">
                <a:solidFill>
                  <a:srgbClr val="FF3300"/>
                </a:solidFill>
              </a:rPr>
              <a:t>Multiple Feedback</a:t>
            </a:r>
            <a:r>
              <a:rPr lang="en-US" altLang="en-US" sz="2000" b="1"/>
              <a:t> </a:t>
            </a:r>
            <a:r>
              <a:rPr lang="en-US" altLang="en-US" sz="2000" b="1">
                <a:solidFill>
                  <a:srgbClr val="FF3300"/>
                </a:solidFill>
              </a:rPr>
              <a:t>Topology</a:t>
            </a:r>
            <a:r>
              <a:rPr lang="en-US" altLang="en-US" sz="2000" b="1"/>
              <a:t> for 2</a:t>
            </a:r>
            <a:r>
              <a:rPr lang="en-US" altLang="en-US" sz="2000" b="1" baseline="30000"/>
              <a:t>nd</a:t>
            </a:r>
            <a:r>
              <a:rPr lang="en-US" altLang="en-US" sz="2000" b="1"/>
              <a:t> Order Lowpass Filter</a:t>
            </a:r>
          </a:p>
        </p:txBody>
      </p:sp>
      <p:pic>
        <p:nvPicPr>
          <p:cNvPr id="3482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876800"/>
            <a:ext cx="7391400"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2"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1981200"/>
            <a:ext cx="28194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3"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200400"/>
            <a:ext cx="2743200"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Date Placeholder 9"/>
          <p:cNvSpPr>
            <a:spLocks noGrp="1"/>
          </p:cNvSpPr>
          <p:nvPr>
            <p:ph type="dt" sz="half" idx="10"/>
          </p:nvPr>
        </p:nvSpPr>
        <p:spPr/>
        <p:txBody>
          <a:bodyPr/>
          <a:lstStyle/>
          <a:p>
            <a:pPr>
              <a:defRPr/>
            </a:pPr>
            <a:fld id="{581D02E7-CE7B-413B-A427-DA934004EB03}" type="datetime1">
              <a:rPr lang="en-US" smtClean="0"/>
              <a:t>3/30/2021</a:t>
            </a:fld>
            <a:endParaRPr lang="en-US"/>
          </a:p>
        </p:txBody>
      </p:sp>
      <p:sp>
        <p:nvSpPr>
          <p:cNvPr id="48137" name="Slide Number Placeholder 10"/>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1DE32C-D259-44A8-B323-C6B319291EE5}" type="slidenum">
              <a:rPr lang="en-US" altLang="en-US"/>
              <a:pPr eaLnBrk="1" hangingPunct="1"/>
              <a:t>29</a:t>
            </a:fld>
            <a:endParaRPr lang="en-US" altLang="en-US"/>
          </a:p>
        </p:txBody>
      </p:sp>
    </p:spTree>
    <p:extLst>
      <p:ext uri="{BB962C8B-B14F-4D97-AF65-F5344CB8AC3E}">
        <p14:creationId xmlns:p14="http://schemas.microsoft.com/office/powerpoint/2010/main" val="393210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10"/>
          <p:cNvSpPr txBox="1">
            <a:spLocks noChangeArrowheads="1"/>
          </p:cNvSpPr>
          <p:nvPr/>
        </p:nvSpPr>
        <p:spPr bwMode="auto">
          <a:xfrm>
            <a:off x="609600" y="1258888"/>
            <a:ext cx="76200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4000"/>
              <a:t>.  </a:t>
            </a:r>
            <a:r>
              <a:rPr lang="en-US" altLang="en-US" sz="2400"/>
              <a:t>An</a:t>
            </a:r>
            <a:r>
              <a:rPr lang="en-US" altLang="en-US" sz="2400" b="1"/>
              <a:t> </a:t>
            </a:r>
            <a:r>
              <a:rPr lang="en-US" altLang="en-US" sz="2400" b="1">
                <a:solidFill>
                  <a:srgbClr val="FF0000"/>
                </a:solidFill>
              </a:rPr>
              <a:t>active filter </a:t>
            </a:r>
            <a:r>
              <a:rPr lang="en-US" altLang="en-US" sz="2400"/>
              <a:t>is one that, along with R, L, and C</a:t>
            </a:r>
          </a:p>
          <a:p>
            <a:pPr eaLnBrk="1" hangingPunct="1"/>
            <a:r>
              <a:rPr lang="en-US" altLang="en-US" sz="2400"/>
              <a:t>     components, also contains an energy source, such</a:t>
            </a:r>
          </a:p>
          <a:p>
            <a:pPr eaLnBrk="1" hangingPunct="1"/>
            <a:r>
              <a:rPr lang="en-US" altLang="en-US" sz="2400"/>
              <a:t>     as that derived from an operational amplifier.</a:t>
            </a:r>
          </a:p>
        </p:txBody>
      </p:sp>
      <p:sp>
        <p:nvSpPr>
          <p:cNvPr id="8195" name="Text Box 11"/>
          <p:cNvSpPr txBox="1">
            <a:spLocks noChangeArrowheads="1"/>
          </p:cNvSpPr>
          <p:nvPr/>
        </p:nvSpPr>
        <p:spPr bwMode="auto">
          <a:xfrm>
            <a:off x="644525" y="3160713"/>
            <a:ext cx="7707313"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  </a:t>
            </a:r>
            <a:r>
              <a:rPr lang="en-US" altLang="en-US" sz="4000"/>
              <a:t>.</a:t>
            </a:r>
            <a:r>
              <a:rPr lang="en-US" altLang="en-US" sz="2400"/>
              <a:t>   A </a:t>
            </a:r>
            <a:r>
              <a:rPr lang="en-US" altLang="en-US" sz="2400" b="1">
                <a:solidFill>
                  <a:srgbClr val="FF0000"/>
                </a:solidFill>
              </a:rPr>
              <a:t>passive filter</a:t>
            </a:r>
            <a:r>
              <a:rPr lang="en-US" altLang="en-US" sz="2400"/>
              <a:t> is one that contains only R, L, and</a:t>
            </a:r>
          </a:p>
          <a:p>
            <a:pPr eaLnBrk="1" hangingPunct="1"/>
            <a:r>
              <a:rPr lang="en-US" altLang="en-US" sz="2400"/>
              <a:t>       C components.  It is not necessary that all three be</a:t>
            </a:r>
          </a:p>
          <a:p>
            <a:pPr eaLnBrk="1" hangingPunct="1"/>
            <a:r>
              <a:rPr lang="en-US" altLang="en-US" sz="2400"/>
              <a:t>       present.  L is often omitted (on purpose) from </a:t>
            </a:r>
          </a:p>
          <a:p>
            <a:pPr eaLnBrk="1" hangingPunct="1"/>
            <a:r>
              <a:rPr lang="en-US" altLang="en-US" sz="2400"/>
              <a:t>       passive filter design because of the size and cost</a:t>
            </a:r>
          </a:p>
          <a:p>
            <a:pPr eaLnBrk="1" hangingPunct="1"/>
            <a:r>
              <a:rPr lang="en-US" altLang="en-US" sz="2400"/>
              <a:t>       of inductors – and they also carry along an R that</a:t>
            </a:r>
          </a:p>
          <a:p>
            <a:pPr eaLnBrk="1" hangingPunct="1"/>
            <a:r>
              <a:rPr lang="en-US" altLang="en-US" sz="2400"/>
              <a:t>       must be included in the design. </a:t>
            </a:r>
          </a:p>
        </p:txBody>
      </p:sp>
      <p:sp>
        <p:nvSpPr>
          <p:cNvPr id="6" name="Text Box 2"/>
          <p:cNvSpPr txBox="1">
            <a:spLocks noChangeArrowheads="1"/>
          </p:cNvSpPr>
          <p:nvPr/>
        </p:nvSpPr>
        <p:spPr bwMode="auto">
          <a:xfrm>
            <a:off x="581025" y="149225"/>
            <a:ext cx="1781175" cy="708025"/>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none">
            <a:spAutoFit/>
          </a:bodyPr>
          <a:lstStyle/>
          <a:p>
            <a:pPr algn="ctr">
              <a:defRPr/>
            </a:pPr>
            <a:r>
              <a:rPr lang="en-US" sz="4000" dirty="0"/>
              <a:t>Cont…</a:t>
            </a:r>
          </a:p>
        </p:txBody>
      </p:sp>
      <p:sp>
        <p:nvSpPr>
          <p:cNvPr id="23557" name="Date Placeholder 6"/>
          <p:cNvSpPr>
            <a:spLocks noGrp="1"/>
          </p:cNvSpPr>
          <p:nvPr>
            <p:ph type="dt" sz="half" idx="10"/>
          </p:nvPr>
        </p:nvSpPr>
        <p:spPr/>
        <p:txBody>
          <a:bodyPr/>
          <a:lstStyle/>
          <a:p>
            <a:pPr>
              <a:defRPr/>
            </a:pPr>
            <a:fld id="{1302BA0F-99C1-422C-BE1A-12A6C966E6CE}" type="datetime1">
              <a:rPr lang="en-US" smtClean="0"/>
              <a:t>3/30/2021</a:t>
            </a:fld>
            <a:endParaRPr lang="en-US"/>
          </a:p>
        </p:txBody>
      </p:sp>
      <p:sp>
        <p:nvSpPr>
          <p:cNvPr id="2355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73BEA33-170E-408A-A088-18A8CF8C4FF7}" type="slidenum">
              <a:rPr lang="en-US" altLang="en-US"/>
              <a:pPr eaLnBrk="1" hangingPunct="1"/>
              <a:t>3</a:t>
            </a:fld>
            <a:endParaRPr lang="en-US" altLang="en-US"/>
          </a:p>
        </p:txBody>
      </p:sp>
    </p:spTree>
    <p:extLst>
      <p:ext uri="{BB962C8B-B14F-4D97-AF65-F5344CB8AC3E}">
        <p14:creationId xmlns:p14="http://schemas.microsoft.com/office/powerpoint/2010/main" val="195222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l="12727" t="15533" r="32727"/>
          <a:stretch>
            <a:fillRect/>
          </a:stretch>
        </p:blipFill>
        <p:spPr bwMode="auto">
          <a:xfrm>
            <a:off x="304800" y="1524000"/>
            <a:ext cx="5029200" cy="227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ext Box 3"/>
          <p:cNvSpPr txBox="1">
            <a:spLocks noChangeArrowheads="1"/>
          </p:cNvSpPr>
          <p:nvPr/>
        </p:nvSpPr>
        <p:spPr bwMode="auto">
          <a:xfrm>
            <a:off x="0" y="5334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Second Order Filter Implementation</a:t>
            </a:r>
          </a:p>
        </p:txBody>
      </p:sp>
      <p:sp>
        <p:nvSpPr>
          <p:cNvPr id="35844" name="Text Box 4"/>
          <p:cNvSpPr txBox="1">
            <a:spLocks noChangeArrowheads="1"/>
          </p:cNvSpPr>
          <p:nvPr/>
        </p:nvSpPr>
        <p:spPr bwMode="auto">
          <a:xfrm>
            <a:off x="0" y="11430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000" b="1">
                <a:solidFill>
                  <a:srgbClr val="FF3300"/>
                </a:solidFill>
              </a:rPr>
              <a:t>Multiple Feedback</a:t>
            </a:r>
            <a:r>
              <a:rPr lang="en-US" altLang="en-US" sz="2000" b="1"/>
              <a:t> </a:t>
            </a:r>
            <a:r>
              <a:rPr lang="en-US" altLang="en-US" sz="2000" b="1">
                <a:solidFill>
                  <a:srgbClr val="FF3300"/>
                </a:solidFill>
              </a:rPr>
              <a:t>Topology</a:t>
            </a:r>
            <a:r>
              <a:rPr lang="en-US" altLang="en-US" sz="2000" b="1"/>
              <a:t> for 2</a:t>
            </a:r>
            <a:r>
              <a:rPr lang="en-US" altLang="en-US" sz="2000" b="1" baseline="30000"/>
              <a:t>nd</a:t>
            </a:r>
            <a:r>
              <a:rPr lang="en-US" altLang="en-US" sz="2000" b="1"/>
              <a:t> Order Lowpass Filter</a:t>
            </a:r>
          </a:p>
        </p:txBody>
      </p:sp>
      <p:pic>
        <p:nvPicPr>
          <p:cNvPr id="3584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524000"/>
            <a:ext cx="28194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2514600"/>
            <a:ext cx="2743200"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7"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886200"/>
            <a:ext cx="5867400" cy="274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8"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5410200"/>
            <a:ext cx="22860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9" name="Text Box 11"/>
          <p:cNvSpPr txBox="1">
            <a:spLocks noChangeArrowheads="1"/>
          </p:cNvSpPr>
          <p:nvPr/>
        </p:nvSpPr>
        <p:spPr bwMode="auto">
          <a:xfrm>
            <a:off x="5791200" y="51816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t>where</a:t>
            </a:r>
          </a:p>
        </p:txBody>
      </p:sp>
      <p:sp>
        <p:nvSpPr>
          <p:cNvPr id="49162" name="Date Placeholder 11"/>
          <p:cNvSpPr>
            <a:spLocks noGrp="1"/>
          </p:cNvSpPr>
          <p:nvPr>
            <p:ph type="dt" sz="half" idx="10"/>
          </p:nvPr>
        </p:nvSpPr>
        <p:spPr/>
        <p:txBody>
          <a:bodyPr/>
          <a:lstStyle/>
          <a:p>
            <a:pPr>
              <a:defRPr/>
            </a:pPr>
            <a:fld id="{A8957DAC-F5E8-4B3E-A754-075106BAA830}" type="datetime1">
              <a:rPr lang="en-US" smtClean="0"/>
              <a:t>3/30/2021</a:t>
            </a:fld>
            <a:endParaRPr lang="en-US"/>
          </a:p>
        </p:txBody>
      </p:sp>
      <p:sp>
        <p:nvSpPr>
          <p:cNvPr id="49163" name="Slide Number Placeholder 1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E7D2DA-2EB8-4AE6-8A32-D73BCE900CF0}" type="slidenum">
              <a:rPr lang="en-US" altLang="en-US"/>
              <a:pPr eaLnBrk="1" hangingPunct="1"/>
              <a:t>30</a:t>
            </a:fld>
            <a:endParaRPr lang="en-US" altLang="en-US"/>
          </a:p>
        </p:txBody>
      </p:sp>
    </p:spTree>
    <p:extLst>
      <p:ext uri="{BB962C8B-B14F-4D97-AF65-F5344CB8AC3E}">
        <p14:creationId xmlns:p14="http://schemas.microsoft.com/office/powerpoint/2010/main" val="2122103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6"/>
          <p:cNvSpPr txBox="1">
            <a:spLocks noChangeArrowheads="1"/>
          </p:cNvSpPr>
          <p:nvPr/>
        </p:nvSpPr>
        <p:spPr bwMode="auto">
          <a:xfrm>
            <a:off x="3048000" y="12954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FF3300"/>
                </a:solidFill>
              </a:rPr>
              <a:t>High-pass</a:t>
            </a:r>
          </a:p>
        </p:txBody>
      </p:sp>
      <p:sp>
        <p:nvSpPr>
          <p:cNvPr id="36867" name="Text Box 7"/>
          <p:cNvSpPr txBox="1">
            <a:spLocks noChangeArrowheads="1"/>
          </p:cNvSpPr>
          <p:nvPr/>
        </p:nvSpPr>
        <p:spPr bwMode="auto">
          <a:xfrm>
            <a:off x="6629400" y="12954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FF3300"/>
                </a:solidFill>
              </a:rPr>
              <a:t>Low-pass</a:t>
            </a:r>
          </a:p>
        </p:txBody>
      </p:sp>
      <p:sp>
        <p:nvSpPr>
          <p:cNvPr id="36868" name="Text Box 10"/>
          <p:cNvSpPr txBox="1">
            <a:spLocks noChangeArrowheads="1"/>
          </p:cNvSpPr>
          <p:nvPr/>
        </p:nvSpPr>
        <p:spPr bwMode="auto">
          <a:xfrm>
            <a:off x="0" y="4572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Second Order High- and Low-pass Filter Topologies</a:t>
            </a:r>
          </a:p>
        </p:txBody>
      </p:sp>
      <p:pic>
        <p:nvPicPr>
          <p:cNvPr id="3686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725" y="2057400"/>
            <a:ext cx="35052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267200"/>
            <a:ext cx="358140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Text Box 13"/>
          <p:cNvSpPr txBox="1">
            <a:spLocks noChangeArrowheads="1"/>
          </p:cNvSpPr>
          <p:nvPr/>
        </p:nvSpPr>
        <p:spPr bwMode="auto">
          <a:xfrm>
            <a:off x="304800" y="1752600"/>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00FF00"/>
                </a:solidFill>
              </a:rPr>
              <a:t>Sallen and Key</a:t>
            </a:r>
          </a:p>
        </p:txBody>
      </p:sp>
      <p:sp>
        <p:nvSpPr>
          <p:cNvPr id="36872" name="Text Box 14"/>
          <p:cNvSpPr txBox="1">
            <a:spLocks noChangeArrowheads="1"/>
          </p:cNvSpPr>
          <p:nvPr/>
        </p:nvSpPr>
        <p:spPr bwMode="auto">
          <a:xfrm>
            <a:off x="304800" y="38100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00FF00"/>
                </a:solidFill>
              </a:rPr>
              <a:t>Multiple Feedback</a:t>
            </a:r>
          </a:p>
        </p:txBody>
      </p:sp>
      <p:pic>
        <p:nvPicPr>
          <p:cNvPr id="36873"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1981200"/>
            <a:ext cx="37338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4"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4267200"/>
            <a:ext cx="3535363"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7" name="Date Placeholder 12"/>
          <p:cNvSpPr>
            <a:spLocks noGrp="1"/>
          </p:cNvSpPr>
          <p:nvPr>
            <p:ph type="dt" sz="half" idx="10"/>
          </p:nvPr>
        </p:nvSpPr>
        <p:spPr/>
        <p:txBody>
          <a:bodyPr/>
          <a:lstStyle/>
          <a:p>
            <a:pPr>
              <a:defRPr/>
            </a:pPr>
            <a:fld id="{A238F8BE-C8E1-49CC-8FCA-F85AF9183155}" type="datetime1">
              <a:rPr lang="en-US" smtClean="0"/>
              <a:t>3/30/2021</a:t>
            </a:fld>
            <a:endParaRPr lang="en-US"/>
          </a:p>
        </p:txBody>
      </p:sp>
      <p:sp>
        <p:nvSpPr>
          <p:cNvPr id="50188" name="Slide Number Placeholder 1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AEE36E-8A63-4A74-A308-FF220461F1B1}" type="slidenum">
              <a:rPr lang="en-US" altLang="en-US"/>
              <a:pPr eaLnBrk="1" hangingPunct="1"/>
              <a:t>31</a:t>
            </a:fld>
            <a:endParaRPr lang="en-US" altLang="en-US"/>
          </a:p>
        </p:txBody>
      </p:sp>
    </p:spTree>
    <p:extLst>
      <p:ext uri="{BB962C8B-B14F-4D97-AF65-F5344CB8AC3E}">
        <p14:creationId xmlns:p14="http://schemas.microsoft.com/office/powerpoint/2010/main" val="1655035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19200"/>
            <a:ext cx="6858000" cy="506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3"/>
          <p:cNvSpPr txBox="1">
            <a:spLocks noChangeArrowheads="1"/>
          </p:cNvSpPr>
          <p:nvPr/>
        </p:nvSpPr>
        <p:spPr bwMode="auto">
          <a:xfrm>
            <a:off x="0" y="5334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400" b="1"/>
              <a:t>Cascading of Filter Stages to Achieve Higher Order Filters</a:t>
            </a:r>
          </a:p>
        </p:txBody>
      </p:sp>
      <p:sp>
        <p:nvSpPr>
          <p:cNvPr id="51204" name="Date Placeholder 5"/>
          <p:cNvSpPr>
            <a:spLocks noGrp="1"/>
          </p:cNvSpPr>
          <p:nvPr>
            <p:ph type="dt" sz="half" idx="10"/>
          </p:nvPr>
        </p:nvSpPr>
        <p:spPr/>
        <p:txBody>
          <a:bodyPr/>
          <a:lstStyle/>
          <a:p>
            <a:pPr>
              <a:defRPr/>
            </a:pPr>
            <a:fld id="{E8082118-7EF0-4BAB-AAEE-9DE77524C0B5}" type="datetime1">
              <a:rPr lang="en-US" smtClean="0"/>
              <a:t>3/30/2021</a:t>
            </a:fld>
            <a:endParaRPr lang="en-US"/>
          </a:p>
        </p:txBody>
      </p:sp>
      <p:sp>
        <p:nvSpPr>
          <p:cNvPr id="51205"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66EA05-D13E-44C1-BE34-8B00B773C875}" type="slidenum">
              <a:rPr lang="en-US" altLang="en-US"/>
              <a:pPr eaLnBrk="1" hangingPunct="1"/>
              <a:t>32</a:t>
            </a:fld>
            <a:endParaRPr lang="en-US" altLang="en-US"/>
          </a:p>
        </p:txBody>
      </p:sp>
    </p:spTree>
    <p:extLst>
      <p:ext uri="{BB962C8B-B14F-4D97-AF65-F5344CB8AC3E}">
        <p14:creationId xmlns:p14="http://schemas.microsoft.com/office/powerpoint/2010/main" val="3023876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r>
              <a:rPr lang="en-US" altLang="zh-TW">
                <a:ea typeface="新細明體" pitchFamily="18" charset="-120"/>
              </a:rPr>
              <a:t>Three-Pole Low-Pass Filter</a:t>
            </a:r>
          </a:p>
        </p:txBody>
      </p:sp>
      <p:sp>
        <p:nvSpPr>
          <p:cNvPr id="4099" name="Date Placeholder 3"/>
          <p:cNvSpPr>
            <a:spLocks noGrp="1"/>
          </p:cNvSpPr>
          <p:nvPr>
            <p:ph type="dt" sz="half" idx="10"/>
          </p:nvPr>
        </p:nvSpPr>
        <p:spPr/>
        <p:txBody>
          <a:bodyPr/>
          <a:lstStyle/>
          <a:p>
            <a:pPr>
              <a:defRPr/>
            </a:pPr>
            <a:fld id="{56666A26-9C72-4D1A-BF2C-901BA4D68A93}" type="datetime1">
              <a:rPr lang="en-US" altLang="zh-TW" smtClean="0">
                <a:ea typeface="新細明體" pitchFamily="18" charset="-120"/>
              </a:rPr>
              <a:t>3/30/2021</a:t>
            </a:fld>
            <a:endParaRPr lang="en-US" altLang="zh-TW">
              <a:ea typeface="新細明體" pitchFamily="18" charset="-120"/>
            </a:endParaRPr>
          </a:p>
        </p:txBody>
      </p:sp>
      <p:sp>
        <p:nvSpPr>
          <p:cNvPr id="4101"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0B592B9-CBAD-4635-993B-F7842D0ABF81}" type="slidenum">
              <a:rPr lang="en-US" altLang="zh-TW">
                <a:ea typeface="新細明體" pitchFamily="18" charset="-120"/>
              </a:rPr>
              <a:pPr eaLnBrk="1" hangingPunct="1"/>
              <a:t>33</a:t>
            </a:fld>
            <a:endParaRPr lang="en-US" altLang="zh-TW">
              <a:ea typeface="新細明體" pitchFamily="18" charset="-120"/>
            </a:endParaRPr>
          </a:p>
        </p:txBody>
      </p:sp>
      <p:graphicFrame>
        <p:nvGraphicFramePr>
          <p:cNvPr id="38917" name="Object 2"/>
          <p:cNvGraphicFramePr>
            <a:graphicFrameLocks noChangeAspect="1"/>
          </p:cNvGraphicFramePr>
          <p:nvPr/>
        </p:nvGraphicFramePr>
        <p:xfrm>
          <a:off x="762000" y="1690688"/>
          <a:ext cx="7543800" cy="3948112"/>
        </p:xfrm>
        <a:graphic>
          <a:graphicData uri="http://schemas.openxmlformats.org/presentationml/2006/ole">
            <mc:AlternateContent xmlns:mc="http://schemas.openxmlformats.org/markup-compatibility/2006">
              <mc:Choice xmlns:v="urn:schemas-microsoft-com:vml" Requires="v">
                <p:oleObj r:id="rId2" imgW="7075932" imgH="3713988" progId="">
                  <p:embed/>
                </p:oleObj>
              </mc:Choice>
              <mc:Fallback>
                <p:oleObj r:id="rId2" imgW="7075932" imgH="3713988" progId="">
                  <p:embed/>
                  <p:pic>
                    <p:nvPicPr>
                      <p:cNvPr id="38917"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90688"/>
                        <a:ext cx="7543800" cy="394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69849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52600"/>
            <a:ext cx="419100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3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828800"/>
            <a:ext cx="4238625"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ext Box 6"/>
          <p:cNvSpPr txBox="1">
            <a:spLocks noChangeArrowheads="1"/>
          </p:cNvSpPr>
          <p:nvPr/>
        </p:nvSpPr>
        <p:spPr bwMode="auto">
          <a:xfrm>
            <a:off x="1600200" y="457200"/>
            <a:ext cx="5791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Passive RC Low-Pass Filter Responses</a:t>
            </a:r>
          </a:p>
        </p:txBody>
      </p:sp>
      <p:sp>
        <p:nvSpPr>
          <p:cNvPr id="39941" name="Text Box 7"/>
          <p:cNvSpPr txBox="1">
            <a:spLocks noChangeArrowheads="1"/>
          </p:cNvSpPr>
          <p:nvPr/>
        </p:nvSpPr>
        <p:spPr bwMode="auto">
          <a:xfrm>
            <a:off x="1676400" y="14478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a:t>Gain</a:t>
            </a:r>
          </a:p>
        </p:txBody>
      </p:sp>
      <p:sp>
        <p:nvSpPr>
          <p:cNvPr id="39942" name="Text Box 8"/>
          <p:cNvSpPr txBox="1">
            <a:spLocks noChangeArrowheads="1"/>
          </p:cNvSpPr>
          <p:nvPr/>
        </p:nvSpPr>
        <p:spPr bwMode="auto">
          <a:xfrm>
            <a:off x="6248400" y="14478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a:t>Phase</a:t>
            </a:r>
          </a:p>
        </p:txBody>
      </p:sp>
      <p:sp>
        <p:nvSpPr>
          <p:cNvPr id="39943" name="Text Box 9"/>
          <p:cNvSpPr txBox="1">
            <a:spLocks noChangeArrowheads="1"/>
          </p:cNvSpPr>
          <p:nvPr/>
        </p:nvSpPr>
        <p:spPr bwMode="auto">
          <a:xfrm>
            <a:off x="533400" y="5511800"/>
            <a:ext cx="38862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0000FF"/>
                </a:solidFill>
              </a:rPr>
              <a:t>Roll-off Slope for 1</a:t>
            </a:r>
            <a:r>
              <a:rPr lang="en-US" altLang="en-US" b="1" baseline="30000">
                <a:solidFill>
                  <a:srgbClr val="0000FF"/>
                </a:solidFill>
              </a:rPr>
              <a:t>st</a:t>
            </a:r>
            <a:r>
              <a:rPr lang="en-US" altLang="en-US" b="1">
                <a:solidFill>
                  <a:srgbClr val="0000FF"/>
                </a:solidFill>
              </a:rPr>
              <a:t> Order:</a:t>
            </a:r>
          </a:p>
          <a:p>
            <a:pPr eaLnBrk="1" hangingPunct="1">
              <a:spcBef>
                <a:spcPct val="50000"/>
              </a:spcBef>
            </a:pPr>
            <a:r>
              <a:rPr lang="en-US" altLang="en-US" b="1"/>
              <a:t>    </a:t>
            </a:r>
            <a:r>
              <a:rPr lang="en-US" altLang="en-US" b="1">
                <a:solidFill>
                  <a:srgbClr val="FF3300"/>
                </a:solidFill>
              </a:rPr>
              <a:t>20dB/decade  &lt;= &gt; 6dB/octave</a:t>
            </a:r>
          </a:p>
        </p:txBody>
      </p:sp>
      <p:sp>
        <p:nvSpPr>
          <p:cNvPr id="39944" name="Text Box 10"/>
          <p:cNvSpPr txBox="1">
            <a:spLocks noChangeArrowheads="1"/>
          </p:cNvSpPr>
          <p:nvPr/>
        </p:nvSpPr>
        <p:spPr bwMode="auto">
          <a:xfrm>
            <a:off x="4876800" y="5524500"/>
            <a:ext cx="4038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0000FF"/>
                </a:solidFill>
              </a:rPr>
              <a:t>Phase Shift for 1</a:t>
            </a:r>
            <a:r>
              <a:rPr lang="en-US" altLang="en-US" b="1" baseline="30000">
                <a:solidFill>
                  <a:srgbClr val="0000FF"/>
                </a:solidFill>
              </a:rPr>
              <a:t>st</a:t>
            </a:r>
            <a:r>
              <a:rPr lang="en-US" altLang="en-US" b="1">
                <a:solidFill>
                  <a:srgbClr val="0000FF"/>
                </a:solidFill>
              </a:rPr>
              <a:t> Order:</a:t>
            </a:r>
          </a:p>
          <a:p>
            <a:pPr eaLnBrk="1" hangingPunct="1">
              <a:spcBef>
                <a:spcPct val="50000"/>
              </a:spcBef>
            </a:pPr>
            <a:r>
              <a:rPr lang="en-US" altLang="en-US" b="1"/>
              <a:t>    </a:t>
            </a:r>
            <a:r>
              <a:rPr lang="en-US" altLang="en-US" b="1">
                <a:solidFill>
                  <a:srgbClr val="FF3300"/>
                </a:solidFill>
              </a:rPr>
              <a:t>0º @ low freq </a:t>
            </a:r>
            <a:r>
              <a:rPr lang="en-US" altLang="en-US" b="1">
                <a:solidFill>
                  <a:srgbClr val="FF3300"/>
                </a:solidFill>
                <a:sym typeface="Wingdings" panose="05000000000000000000" pitchFamily="2" charset="2"/>
              </a:rPr>
              <a:t> -90</a:t>
            </a:r>
            <a:r>
              <a:rPr lang="en-US" altLang="en-US" b="1">
                <a:solidFill>
                  <a:srgbClr val="FF3300"/>
                </a:solidFill>
              </a:rPr>
              <a:t>º @ high freq</a:t>
            </a:r>
          </a:p>
        </p:txBody>
      </p:sp>
      <p:sp>
        <p:nvSpPr>
          <p:cNvPr id="52233" name="Date Placeholder 8"/>
          <p:cNvSpPr>
            <a:spLocks noGrp="1"/>
          </p:cNvSpPr>
          <p:nvPr>
            <p:ph type="dt" sz="half" idx="10"/>
          </p:nvPr>
        </p:nvSpPr>
        <p:spPr/>
        <p:txBody>
          <a:bodyPr/>
          <a:lstStyle/>
          <a:p>
            <a:pPr>
              <a:defRPr/>
            </a:pPr>
            <a:fld id="{F87E9EAF-4BB7-4D81-9B17-88BE1BD8F52F}" type="datetime1">
              <a:rPr lang="en-US" smtClean="0"/>
              <a:t>3/30/2021</a:t>
            </a:fld>
            <a:endParaRPr lang="en-US"/>
          </a:p>
        </p:txBody>
      </p:sp>
      <p:sp>
        <p:nvSpPr>
          <p:cNvPr id="52234" name="Slide Number Placeholder 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77E712-D3BB-4FFC-B5C7-A2002DDB91CD}" type="slidenum">
              <a:rPr lang="en-US" altLang="en-US"/>
              <a:pPr eaLnBrk="1" hangingPunct="1"/>
              <a:t>34</a:t>
            </a:fld>
            <a:endParaRPr lang="en-US" altLang="en-US"/>
          </a:p>
        </p:txBody>
      </p:sp>
    </p:spTree>
    <p:extLst>
      <p:ext uri="{BB962C8B-B14F-4D97-AF65-F5344CB8AC3E}">
        <p14:creationId xmlns:p14="http://schemas.microsoft.com/office/powerpoint/2010/main" val="3630422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p:cNvSpPr txBox="1">
            <a:spLocks noChangeArrowheads="1"/>
          </p:cNvSpPr>
          <p:nvPr/>
        </p:nvSpPr>
        <p:spPr bwMode="auto">
          <a:xfrm>
            <a:off x="2590800" y="304800"/>
            <a:ext cx="5791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Non Ideal Filter Response Characteristics</a:t>
            </a:r>
          </a:p>
        </p:txBody>
      </p:sp>
      <p:pic>
        <p:nvPicPr>
          <p:cNvPr id="409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05000"/>
            <a:ext cx="4191000" cy="374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981200"/>
            <a:ext cx="4238625"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Text Box 5"/>
          <p:cNvSpPr txBox="1">
            <a:spLocks noChangeArrowheads="1"/>
          </p:cNvSpPr>
          <p:nvPr/>
        </p:nvSpPr>
        <p:spPr bwMode="auto">
          <a:xfrm>
            <a:off x="1676400" y="16002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a:t>Gain</a:t>
            </a:r>
          </a:p>
        </p:txBody>
      </p:sp>
      <p:sp>
        <p:nvSpPr>
          <p:cNvPr id="40966" name="Text Box 6"/>
          <p:cNvSpPr txBox="1">
            <a:spLocks noChangeArrowheads="1"/>
          </p:cNvSpPr>
          <p:nvPr/>
        </p:nvSpPr>
        <p:spPr bwMode="auto">
          <a:xfrm>
            <a:off x="6248400" y="16002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a:t>Phase</a:t>
            </a:r>
          </a:p>
        </p:txBody>
      </p:sp>
      <p:sp>
        <p:nvSpPr>
          <p:cNvPr id="40967" name="Line 9"/>
          <p:cNvSpPr>
            <a:spLocks noChangeShapeType="1"/>
          </p:cNvSpPr>
          <p:nvPr/>
        </p:nvSpPr>
        <p:spPr bwMode="auto">
          <a:xfrm>
            <a:off x="5943600" y="1524000"/>
            <a:ext cx="1828800" cy="441960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0968" name="Line 10"/>
          <p:cNvSpPr>
            <a:spLocks noChangeShapeType="1"/>
          </p:cNvSpPr>
          <p:nvPr/>
        </p:nvSpPr>
        <p:spPr bwMode="auto">
          <a:xfrm>
            <a:off x="2514600" y="2133600"/>
            <a:ext cx="0" cy="396240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0969" name="Text Box 11"/>
          <p:cNvSpPr txBox="1">
            <a:spLocks noChangeArrowheads="1"/>
          </p:cNvSpPr>
          <p:nvPr/>
        </p:nvSpPr>
        <p:spPr bwMode="auto">
          <a:xfrm>
            <a:off x="838200" y="56388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r>
              <a:rPr lang="en-US" altLang="en-US">
                <a:solidFill>
                  <a:srgbClr val="00FF00"/>
                </a:solidFill>
              </a:rPr>
              <a:t>Passband</a:t>
            </a:r>
          </a:p>
        </p:txBody>
      </p:sp>
      <p:sp>
        <p:nvSpPr>
          <p:cNvPr id="40970" name="Text Box 12"/>
          <p:cNvSpPr txBox="1">
            <a:spLocks noChangeArrowheads="1"/>
          </p:cNvSpPr>
          <p:nvPr/>
        </p:nvSpPr>
        <p:spPr bwMode="auto">
          <a:xfrm>
            <a:off x="2590800" y="56388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solidFill>
                  <a:srgbClr val="FF3300"/>
                </a:solidFill>
              </a:rPr>
              <a:t>Stopband</a:t>
            </a:r>
          </a:p>
        </p:txBody>
      </p:sp>
      <p:sp>
        <p:nvSpPr>
          <p:cNvPr id="40971" name="Line 13"/>
          <p:cNvSpPr>
            <a:spLocks noChangeShapeType="1"/>
          </p:cNvSpPr>
          <p:nvPr/>
        </p:nvSpPr>
        <p:spPr bwMode="auto">
          <a:xfrm>
            <a:off x="2971800" y="4038600"/>
            <a:ext cx="304800" cy="0"/>
          </a:xfrm>
          <a:prstGeom prst="line">
            <a:avLst/>
          </a:prstGeom>
          <a:noFill/>
          <a:ln w="38100">
            <a:solidFill>
              <a:srgbClr val="FF3300"/>
            </a:solidFill>
            <a:round/>
            <a:headEnd type="stealth" w="lg" len="sm"/>
            <a:tailEnd type="stealth" w="lg" len="sm"/>
          </a:ln>
          <a:extLst>
            <a:ext uri="{909E8E84-426E-40DD-AFC4-6F175D3DCCD1}">
              <a14:hiddenFill xmlns:a14="http://schemas.microsoft.com/office/drawing/2010/main">
                <a:noFill/>
              </a14:hiddenFill>
            </a:ext>
          </a:extLst>
        </p:spPr>
        <p:txBody>
          <a:bodyPr/>
          <a:lstStyle/>
          <a:p>
            <a:endParaRPr lang="en-US"/>
          </a:p>
        </p:txBody>
      </p:sp>
      <p:sp>
        <p:nvSpPr>
          <p:cNvPr id="40972" name="Text Box 14"/>
          <p:cNvSpPr txBox="1">
            <a:spLocks noChangeArrowheads="1"/>
          </p:cNvSpPr>
          <p:nvPr/>
        </p:nvSpPr>
        <p:spPr bwMode="auto">
          <a:xfrm>
            <a:off x="3276600" y="3429000"/>
            <a:ext cx="1371600" cy="374650"/>
          </a:xfrm>
          <a:prstGeom prst="rect">
            <a:avLst/>
          </a:prstGeom>
          <a:solidFill>
            <a:srgbClr val="99CCFF"/>
          </a:solidFill>
          <a:ln w="38100">
            <a:solidFill>
              <a:srgbClr val="FF000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600" b="1"/>
              <a:t>1.5 Octaves</a:t>
            </a:r>
          </a:p>
        </p:txBody>
      </p:sp>
      <p:sp>
        <p:nvSpPr>
          <p:cNvPr id="40973" name="Line 15"/>
          <p:cNvSpPr>
            <a:spLocks noChangeShapeType="1"/>
          </p:cNvSpPr>
          <p:nvPr/>
        </p:nvSpPr>
        <p:spPr bwMode="auto">
          <a:xfrm flipV="1">
            <a:off x="3124200" y="3733800"/>
            <a:ext cx="152400" cy="30480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4" name="Text Box 16"/>
          <p:cNvSpPr txBox="1">
            <a:spLocks noChangeArrowheads="1"/>
          </p:cNvSpPr>
          <p:nvPr/>
        </p:nvSpPr>
        <p:spPr bwMode="auto">
          <a:xfrm>
            <a:off x="2971800" y="1447800"/>
            <a:ext cx="2590800" cy="619125"/>
          </a:xfrm>
          <a:prstGeom prst="rect">
            <a:avLst/>
          </a:prstGeom>
          <a:solidFill>
            <a:srgbClr val="99CCFF"/>
          </a:solidFill>
          <a:ln w="38100">
            <a:solidFill>
              <a:srgbClr val="FF000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600" b="1"/>
              <a:t>Gradual transition from Passband to Stopband</a:t>
            </a:r>
          </a:p>
        </p:txBody>
      </p:sp>
      <p:sp>
        <p:nvSpPr>
          <p:cNvPr id="40975" name="Line 17"/>
          <p:cNvSpPr>
            <a:spLocks noChangeShapeType="1"/>
          </p:cNvSpPr>
          <p:nvPr/>
        </p:nvSpPr>
        <p:spPr bwMode="auto">
          <a:xfrm flipH="1">
            <a:off x="2667000" y="2057400"/>
            <a:ext cx="304800" cy="30480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0976" name="Text Box 18"/>
          <p:cNvSpPr txBox="1">
            <a:spLocks noChangeArrowheads="1"/>
          </p:cNvSpPr>
          <p:nvPr/>
        </p:nvSpPr>
        <p:spPr bwMode="auto">
          <a:xfrm>
            <a:off x="685800" y="914400"/>
            <a:ext cx="1447800" cy="863600"/>
          </a:xfrm>
          <a:prstGeom prst="rect">
            <a:avLst/>
          </a:prstGeom>
          <a:solidFill>
            <a:srgbClr val="99CCFF"/>
          </a:solidFill>
          <a:ln w="38100">
            <a:solidFill>
              <a:srgbClr val="FF000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600" b="1"/>
              <a:t>Uneven gain in the pass band</a:t>
            </a:r>
          </a:p>
        </p:txBody>
      </p:sp>
      <p:sp>
        <p:nvSpPr>
          <p:cNvPr id="40977" name="Line 19"/>
          <p:cNvSpPr>
            <a:spLocks noChangeShapeType="1"/>
          </p:cNvSpPr>
          <p:nvPr/>
        </p:nvSpPr>
        <p:spPr bwMode="auto">
          <a:xfrm>
            <a:off x="2057400" y="1752600"/>
            <a:ext cx="304800" cy="38100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0978" name="Line 20"/>
          <p:cNvSpPr>
            <a:spLocks noChangeShapeType="1"/>
          </p:cNvSpPr>
          <p:nvPr/>
        </p:nvSpPr>
        <p:spPr bwMode="auto">
          <a:xfrm flipH="1">
            <a:off x="1219200" y="1752600"/>
            <a:ext cx="76200" cy="38100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0979" name="Text Box 21"/>
          <p:cNvSpPr txBox="1">
            <a:spLocks noChangeArrowheads="1"/>
          </p:cNvSpPr>
          <p:nvPr/>
        </p:nvSpPr>
        <p:spPr bwMode="auto">
          <a:xfrm>
            <a:off x="7467600" y="3124200"/>
            <a:ext cx="1447800" cy="1108075"/>
          </a:xfrm>
          <a:prstGeom prst="rect">
            <a:avLst/>
          </a:prstGeom>
          <a:solidFill>
            <a:srgbClr val="99CCFF"/>
          </a:solidFill>
          <a:ln w="38100">
            <a:solidFill>
              <a:srgbClr val="FF000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600" b="1"/>
              <a:t>Nonlinear phase slope leading to distortion</a:t>
            </a:r>
          </a:p>
        </p:txBody>
      </p:sp>
      <p:sp>
        <p:nvSpPr>
          <p:cNvPr id="40980" name="Line 22"/>
          <p:cNvSpPr>
            <a:spLocks noChangeShapeType="1"/>
          </p:cNvSpPr>
          <p:nvPr/>
        </p:nvSpPr>
        <p:spPr bwMode="auto">
          <a:xfrm flipH="1" flipV="1">
            <a:off x="6629400" y="2971800"/>
            <a:ext cx="838200" cy="30480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0981" name="Line 23"/>
          <p:cNvSpPr>
            <a:spLocks noChangeShapeType="1"/>
          </p:cNvSpPr>
          <p:nvPr/>
        </p:nvSpPr>
        <p:spPr bwMode="auto">
          <a:xfrm flipH="1">
            <a:off x="7086600" y="3962400"/>
            <a:ext cx="381000" cy="53340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40982" name="Line 26"/>
          <p:cNvSpPr>
            <a:spLocks noChangeShapeType="1"/>
          </p:cNvSpPr>
          <p:nvPr/>
        </p:nvSpPr>
        <p:spPr bwMode="auto">
          <a:xfrm flipH="1">
            <a:off x="685800" y="2171700"/>
            <a:ext cx="1828800" cy="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3271" name="Date Placeholder 22"/>
          <p:cNvSpPr>
            <a:spLocks noGrp="1"/>
          </p:cNvSpPr>
          <p:nvPr>
            <p:ph type="dt" sz="half" idx="10"/>
          </p:nvPr>
        </p:nvSpPr>
        <p:spPr/>
        <p:txBody>
          <a:bodyPr/>
          <a:lstStyle/>
          <a:p>
            <a:pPr>
              <a:defRPr/>
            </a:pPr>
            <a:fld id="{8756F621-B5AA-46D3-8D1D-A4FA6B260523}" type="datetime1">
              <a:rPr lang="en-US" smtClean="0"/>
              <a:t>3/30/2021</a:t>
            </a:fld>
            <a:endParaRPr lang="en-US"/>
          </a:p>
        </p:txBody>
      </p:sp>
      <p:sp>
        <p:nvSpPr>
          <p:cNvPr id="53272" name="Slide Number Placeholder 2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373D9E-C7EA-4803-8EE5-4010F11FCF40}" type="slidenum">
              <a:rPr lang="en-US" altLang="en-US"/>
              <a:pPr eaLnBrk="1" hangingPunct="1"/>
              <a:t>35</a:t>
            </a:fld>
            <a:endParaRPr lang="en-US" altLang="en-US"/>
          </a:p>
        </p:txBody>
      </p:sp>
    </p:spTree>
    <p:extLst>
      <p:ext uri="{BB962C8B-B14F-4D97-AF65-F5344CB8AC3E}">
        <p14:creationId xmlns:p14="http://schemas.microsoft.com/office/powerpoint/2010/main" val="3006228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0" y="4572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Low-pass to Band-pass Filter Design</a:t>
            </a:r>
          </a:p>
        </p:txBody>
      </p:sp>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066800"/>
            <a:ext cx="5830888"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1988" name="Group 4"/>
          <p:cNvGrpSpPr>
            <a:grpSpLocks/>
          </p:cNvGrpSpPr>
          <p:nvPr/>
        </p:nvGrpSpPr>
        <p:grpSpPr bwMode="auto">
          <a:xfrm>
            <a:off x="3352800" y="4114800"/>
            <a:ext cx="2209800" cy="687388"/>
            <a:chOff x="2544" y="2736"/>
            <a:chExt cx="1392" cy="433"/>
          </a:xfrm>
        </p:grpSpPr>
        <p:pic>
          <p:nvPicPr>
            <p:cNvPr id="4199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 y="2736"/>
              <a:ext cx="912"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6" name="Text Box 6"/>
            <p:cNvSpPr txBox="1">
              <a:spLocks noChangeArrowheads="1"/>
            </p:cNvSpPr>
            <p:nvPr/>
          </p:nvSpPr>
          <p:spPr bwMode="auto">
            <a:xfrm>
              <a:off x="2544" y="2832"/>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t>S</a:t>
              </a:r>
              <a:r>
                <a:rPr lang="en-US" altLang="en-US"/>
                <a:t> </a:t>
              </a:r>
              <a:r>
                <a:rPr lang="en-US" altLang="en-US">
                  <a:sym typeface="Wingdings" panose="05000000000000000000" pitchFamily="2" charset="2"/>
                </a:rPr>
                <a:t></a:t>
              </a:r>
              <a:endParaRPr lang="en-US" altLang="en-US"/>
            </a:p>
          </p:txBody>
        </p:sp>
      </p:grpSp>
      <p:pic>
        <p:nvPicPr>
          <p:cNvPr id="4198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4800600"/>
            <a:ext cx="24384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5334000"/>
            <a:ext cx="49530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1" name="TextBox 10"/>
          <p:cNvSpPr txBox="1">
            <a:spLocks noChangeArrowheads="1"/>
          </p:cNvSpPr>
          <p:nvPr/>
        </p:nvSpPr>
        <p:spPr bwMode="auto">
          <a:xfrm>
            <a:off x="5791200" y="4953000"/>
            <a:ext cx="2965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0000"/>
                </a:solidFill>
              </a:rPr>
              <a:t>Note: </a:t>
            </a:r>
            <a:r>
              <a:rPr lang="el-GR" altLang="en-US">
                <a:solidFill>
                  <a:srgbClr val="FF0000"/>
                </a:solidFill>
              </a:rPr>
              <a:t>Ω</a:t>
            </a:r>
            <a:r>
              <a:rPr lang="en-US" altLang="en-US">
                <a:solidFill>
                  <a:srgbClr val="FF0000"/>
                </a:solidFill>
              </a:rPr>
              <a:t> refers to frequency</a:t>
            </a:r>
          </a:p>
        </p:txBody>
      </p:sp>
      <p:sp>
        <p:nvSpPr>
          <p:cNvPr id="54280" name="Date Placeholder 11"/>
          <p:cNvSpPr>
            <a:spLocks noGrp="1"/>
          </p:cNvSpPr>
          <p:nvPr>
            <p:ph type="dt" sz="half" idx="10"/>
          </p:nvPr>
        </p:nvSpPr>
        <p:spPr/>
        <p:txBody>
          <a:bodyPr/>
          <a:lstStyle/>
          <a:p>
            <a:pPr>
              <a:defRPr/>
            </a:pPr>
            <a:fld id="{C33DD91D-6A86-49D3-BD22-545886B6E160}" type="datetime1">
              <a:rPr lang="en-US" smtClean="0"/>
              <a:t>3/30/2021</a:t>
            </a:fld>
            <a:endParaRPr lang="en-US"/>
          </a:p>
        </p:txBody>
      </p:sp>
      <p:sp>
        <p:nvSpPr>
          <p:cNvPr id="54281" name="Slide Number Placeholder 1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0588F57-4784-4485-91C0-9A7746BE1FFF}" type="slidenum">
              <a:rPr lang="en-US" altLang="en-US"/>
              <a:pPr eaLnBrk="1" hangingPunct="1"/>
              <a:t>36</a:t>
            </a:fld>
            <a:endParaRPr lang="en-US" altLang="en-US"/>
          </a:p>
        </p:txBody>
      </p:sp>
    </p:spTree>
    <p:extLst>
      <p:ext uri="{BB962C8B-B14F-4D97-AF65-F5344CB8AC3E}">
        <p14:creationId xmlns:p14="http://schemas.microsoft.com/office/powerpoint/2010/main" val="3124926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962400"/>
            <a:ext cx="7026275"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Text Box 5"/>
          <p:cNvSpPr txBox="1">
            <a:spLocks noChangeArrowheads="1"/>
          </p:cNvSpPr>
          <p:nvPr/>
        </p:nvSpPr>
        <p:spPr bwMode="auto">
          <a:xfrm>
            <a:off x="0" y="4572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Low-pass to Band-pass Filter Design</a:t>
            </a:r>
          </a:p>
        </p:txBody>
      </p:sp>
      <p:pic>
        <p:nvPicPr>
          <p:cNvPr id="4301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990600"/>
            <a:ext cx="5830888" cy="294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TextBox 6"/>
          <p:cNvSpPr txBox="1">
            <a:spLocks noChangeArrowheads="1"/>
          </p:cNvSpPr>
          <p:nvPr/>
        </p:nvSpPr>
        <p:spPr bwMode="auto">
          <a:xfrm>
            <a:off x="5486400" y="4800600"/>
            <a:ext cx="2965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0000"/>
                </a:solidFill>
              </a:rPr>
              <a:t>Note: </a:t>
            </a:r>
            <a:r>
              <a:rPr lang="el-GR" altLang="en-US">
                <a:solidFill>
                  <a:srgbClr val="FF0000"/>
                </a:solidFill>
              </a:rPr>
              <a:t>Ω</a:t>
            </a:r>
            <a:r>
              <a:rPr lang="en-US" altLang="en-US">
                <a:solidFill>
                  <a:srgbClr val="FF0000"/>
                </a:solidFill>
              </a:rPr>
              <a:t> refers to frequency</a:t>
            </a:r>
          </a:p>
        </p:txBody>
      </p:sp>
      <p:sp>
        <p:nvSpPr>
          <p:cNvPr id="55302" name="Date Placeholder 7"/>
          <p:cNvSpPr>
            <a:spLocks noGrp="1"/>
          </p:cNvSpPr>
          <p:nvPr>
            <p:ph type="dt" sz="half" idx="10"/>
          </p:nvPr>
        </p:nvSpPr>
        <p:spPr/>
        <p:txBody>
          <a:bodyPr/>
          <a:lstStyle/>
          <a:p>
            <a:pPr>
              <a:defRPr/>
            </a:pPr>
            <a:fld id="{06E15694-050A-44A8-A5CA-FE6AEC3C179F}" type="datetime1">
              <a:rPr lang="en-US" smtClean="0"/>
              <a:t>3/30/2021</a:t>
            </a:fld>
            <a:endParaRPr lang="en-US"/>
          </a:p>
        </p:txBody>
      </p:sp>
      <p:sp>
        <p:nvSpPr>
          <p:cNvPr id="55303"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0596AF-2493-45D3-9DCB-1D654F56DAF6}" type="slidenum">
              <a:rPr lang="en-US" altLang="en-US"/>
              <a:pPr eaLnBrk="1" hangingPunct="1"/>
              <a:t>37</a:t>
            </a:fld>
            <a:endParaRPr lang="en-US" altLang="en-US"/>
          </a:p>
        </p:txBody>
      </p:sp>
    </p:spTree>
    <p:extLst>
      <p:ext uri="{BB962C8B-B14F-4D97-AF65-F5344CB8AC3E}">
        <p14:creationId xmlns:p14="http://schemas.microsoft.com/office/powerpoint/2010/main" val="3992847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3000"/>
            <a:ext cx="74676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Text Box 5"/>
          <p:cNvSpPr txBox="1">
            <a:spLocks noChangeArrowheads="1"/>
          </p:cNvSpPr>
          <p:nvPr/>
        </p:nvSpPr>
        <p:spPr bwMode="auto">
          <a:xfrm>
            <a:off x="0" y="4572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Low-pass to Band-pass Filter Design</a:t>
            </a:r>
          </a:p>
        </p:txBody>
      </p:sp>
      <p:pic>
        <p:nvPicPr>
          <p:cNvPr id="4403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276600"/>
            <a:ext cx="3629025"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3733800"/>
            <a:ext cx="1905000" cy="92710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pic>
      <p:sp>
        <p:nvSpPr>
          <p:cNvPr id="56326" name="Date Placeholder 7"/>
          <p:cNvSpPr>
            <a:spLocks noGrp="1"/>
          </p:cNvSpPr>
          <p:nvPr>
            <p:ph type="dt" sz="half" idx="10"/>
          </p:nvPr>
        </p:nvSpPr>
        <p:spPr/>
        <p:txBody>
          <a:bodyPr/>
          <a:lstStyle/>
          <a:p>
            <a:pPr>
              <a:defRPr/>
            </a:pPr>
            <a:fld id="{03A1DA29-CFEC-406B-8582-97CEC9790326}" type="datetime1">
              <a:rPr lang="en-US" smtClean="0"/>
              <a:t>3/30/2021</a:t>
            </a:fld>
            <a:endParaRPr lang="en-US"/>
          </a:p>
        </p:txBody>
      </p:sp>
      <p:sp>
        <p:nvSpPr>
          <p:cNvPr id="56327"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D8A7B31-8774-47DB-A4EC-96434F969324}" type="slidenum">
              <a:rPr lang="en-US" altLang="en-US"/>
              <a:pPr eaLnBrk="1" hangingPunct="1"/>
              <a:t>38</a:t>
            </a:fld>
            <a:endParaRPr lang="en-US" altLang="en-US"/>
          </a:p>
        </p:txBody>
      </p:sp>
    </p:spTree>
    <p:extLst>
      <p:ext uri="{BB962C8B-B14F-4D97-AF65-F5344CB8AC3E}">
        <p14:creationId xmlns:p14="http://schemas.microsoft.com/office/powerpoint/2010/main" val="17352871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28800"/>
            <a:ext cx="76962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ext Box 3"/>
          <p:cNvSpPr txBox="1">
            <a:spLocks noChangeArrowheads="1"/>
          </p:cNvSpPr>
          <p:nvPr/>
        </p:nvSpPr>
        <p:spPr bwMode="auto">
          <a:xfrm>
            <a:off x="0" y="4572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Low-pass to Band-pass Filter Design</a:t>
            </a:r>
          </a:p>
        </p:txBody>
      </p:sp>
      <p:pic>
        <p:nvPicPr>
          <p:cNvPr id="450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657600"/>
            <a:ext cx="76581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Text Box 5"/>
          <p:cNvSpPr txBox="1">
            <a:spLocks noChangeArrowheads="1"/>
          </p:cNvSpPr>
          <p:nvPr/>
        </p:nvSpPr>
        <p:spPr bwMode="auto">
          <a:xfrm>
            <a:off x="2971800" y="1371600"/>
            <a:ext cx="281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a:solidFill>
                  <a:srgbClr val="FF3300"/>
                </a:solidFill>
              </a:rPr>
              <a:t>Wide-band Filters</a:t>
            </a:r>
          </a:p>
        </p:txBody>
      </p:sp>
      <p:sp>
        <p:nvSpPr>
          <p:cNvPr id="45062" name="Text Box 6"/>
          <p:cNvSpPr txBox="1">
            <a:spLocks noChangeArrowheads="1"/>
          </p:cNvSpPr>
          <p:nvPr/>
        </p:nvSpPr>
        <p:spPr bwMode="auto">
          <a:xfrm>
            <a:off x="3048000" y="3200400"/>
            <a:ext cx="281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a:solidFill>
                  <a:srgbClr val="FF3300"/>
                </a:solidFill>
              </a:rPr>
              <a:t>Narrow-band Filters</a:t>
            </a:r>
          </a:p>
        </p:txBody>
      </p:sp>
      <p:sp>
        <p:nvSpPr>
          <p:cNvPr id="57351" name="Date Placeholder 8"/>
          <p:cNvSpPr>
            <a:spLocks noGrp="1"/>
          </p:cNvSpPr>
          <p:nvPr>
            <p:ph type="dt" sz="half" idx="10"/>
          </p:nvPr>
        </p:nvSpPr>
        <p:spPr/>
        <p:txBody>
          <a:bodyPr/>
          <a:lstStyle/>
          <a:p>
            <a:pPr>
              <a:defRPr/>
            </a:pPr>
            <a:fld id="{864B37F2-67A1-4BAE-8929-368C528B6B42}" type="datetime1">
              <a:rPr lang="en-US" smtClean="0"/>
              <a:t>3/30/2021</a:t>
            </a:fld>
            <a:endParaRPr lang="en-US"/>
          </a:p>
        </p:txBody>
      </p:sp>
      <p:sp>
        <p:nvSpPr>
          <p:cNvPr id="57352" name="Slide Number Placeholder 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CDCFB0-70B3-4017-A0DE-3195CA1B4CFB}" type="slidenum">
              <a:rPr lang="en-US" altLang="en-US"/>
              <a:pPr eaLnBrk="1" hangingPunct="1"/>
              <a:t>39</a:t>
            </a:fld>
            <a:endParaRPr lang="en-US" altLang="en-US"/>
          </a:p>
        </p:txBody>
      </p:sp>
    </p:spTree>
    <p:extLst>
      <p:ext uri="{BB962C8B-B14F-4D97-AF65-F5344CB8AC3E}">
        <p14:creationId xmlns:p14="http://schemas.microsoft.com/office/powerpoint/2010/main" val="306207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685800" y="228600"/>
            <a:ext cx="7772400" cy="1143000"/>
          </a:xfrm>
        </p:spPr>
        <p:txBody>
          <a:bodyPr/>
          <a:lstStyle/>
          <a:p>
            <a:pPr eaLnBrk="1" hangingPunct="1"/>
            <a:r>
              <a:rPr lang="en-US" altLang="zh-TW">
                <a:ea typeface="新細明體" pitchFamily="18" charset="-120"/>
              </a:rPr>
              <a:t>Passive Filters</a:t>
            </a:r>
          </a:p>
        </p:txBody>
      </p:sp>
      <p:sp>
        <p:nvSpPr>
          <p:cNvPr id="9221" name="Rectangle 3"/>
          <p:cNvSpPr>
            <a:spLocks noGrp="1" noChangeArrowheads="1"/>
          </p:cNvSpPr>
          <p:nvPr>
            <p:ph idx="1"/>
          </p:nvPr>
        </p:nvSpPr>
        <p:spPr>
          <a:xfrm>
            <a:off x="685800" y="1143000"/>
            <a:ext cx="7772400" cy="4724400"/>
          </a:xfrm>
        </p:spPr>
        <p:txBody>
          <a:bodyPr>
            <a:normAutofit fontScale="92500" lnSpcReduction="10000"/>
          </a:bodyPr>
          <a:lstStyle/>
          <a:p>
            <a:pPr algn="just" eaLnBrk="1" hangingPunct="1">
              <a:lnSpc>
                <a:spcPct val="90000"/>
              </a:lnSpc>
            </a:pPr>
            <a:r>
              <a:rPr lang="en-US" altLang="zh-TW" sz="2400">
                <a:ea typeface="新細明體" pitchFamily="18" charset="-120"/>
              </a:rPr>
              <a:t>made up of passive components - resistors, capacitors and inductors</a:t>
            </a:r>
          </a:p>
          <a:p>
            <a:pPr eaLnBrk="1" hangingPunct="1">
              <a:lnSpc>
                <a:spcPct val="90000"/>
              </a:lnSpc>
            </a:pPr>
            <a:r>
              <a:rPr lang="en-US" altLang="zh-TW" sz="2400">
                <a:ea typeface="新細明體" pitchFamily="18" charset="-120"/>
              </a:rPr>
              <a:t>no amplifying elements (- transistors, op-amps, etc) </a:t>
            </a:r>
          </a:p>
          <a:p>
            <a:pPr eaLnBrk="1" hangingPunct="1">
              <a:lnSpc>
                <a:spcPct val="90000"/>
              </a:lnSpc>
            </a:pPr>
            <a:r>
              <a:rPr lang="en-US" altLang="zh-TW" sz="2400">
                <a:ea typeface="新細明體" pitchFamily="18" charset="-120"/>
              </a:rPr>
              <a:t>no signal gain </a:t>
            </a:r>
          </a:p>
          <a:p>
            <a:pPr eaLnBrk="1" hangingPunct="1">
              <a:lnSpc>
                <a:spcPct val="90000"/>
              </a:lnSpc>
            </a:pPr>
            <a:r>
              <a:rPr lang="en-US" altLang="zh-TW" sz="2400">
                <a:ea typeface="新細明體" pitchFamily="18" charset="-120"/>
              </a:rPr>
              <a:t>1</a:t>
            </a:r>
            <a:r>
              <a:rPr lang="en-US" altLang="zh-TW" sz="2400" baseline="30000">
                <a:ea typeface="新細明體" pitchFamily="18" charset="-120"/>
              </a:rPr>
              <a:t>st </a:t>
            </a:r>
            <a:r>
              <a:rPr lang="en-US" altLang="zh-TW" sz="2400">
                <a:ea typeface="新細明體" pitchFamily="18" charset="-120"/>
              </a:rPr>
              <a:t>order - design is simple   (just use standard equations to find resonant frequency of the circuit) </a:t>
            </a:r>
          </a:p>
          <a:p>
            <a:pPr eaLnBrk="1" hangingPunct="1">
              <a:lnSpc>
                <a:spcPct val="90000"/>
              </a:lnSpc>
            </a:pPr>
            <a:r>
              <a:rPr lang="en-US" altLang="zh-TW" sz="2400">
                <a:ea typeface="新細明體" pitchFamily="18" charset="-120"/>
              </a:rPr>
              <a:t>2</a:t>
            </a:r>
            <a:r>
              <a:rPr lang="en-US" altLang="zh-TW" sz="2400" baseline="30000">
                <a:ea typeface="新細明體" pitchFamily="18" charset="-120"/>
              </a:rPr>
              <a:t>nd  </a:t>
            </a:r>
            <a:r>
              <a:rPr lang="en-US" altLang="zh-TW" sz="2400">
                <a:ea typeface="新細明體" pitchFamily="18" charset="-120"/>
              </a:rPr>
              <a:t>order - complex equations </a:t>
            </a:r>
          </a:p>
          <a:p>
            <a:pPr eaLnBrk="1" hangingPunct="1">
              <a:lnSpc>
                <a:spcPct val="90000"/>
              </a:lnSpc>
            </a:pPr>
            <a:r>
              <a:rPr lang="en-US" altLang="zh-TW" sz="2400">
                <a:ea typeface="新細明體" pitchFamily="18" charset="-120"/>
              </a:rPr>
              <a:t>require no power supplies </a:t>
            </a:r>
          </a:p>
          <a:p>
            <a:pPr eaLnBrk="1" hangingPunct="1">
              <a:lnSpc>
                <a:spcPct val="90000"/>
              </a:lnSpc>
            </a:pPr>
            <a:r>
              <a:rPr lang="en-US" altLang="zh-TW" sz="2400">
                <a:ea typeface="新細明體" pitchFamily="18" charset="-120"/>
              </a:rPr>
              <a:t>not restricted by the bandwidth limitations of the op-amps </a:t>
            </a:r>
          </a:p>
          <a:p>
            <a:pPr eaLnBrk="1" hangingPunct="1">
              <a:lnSpc>
                <a:spcPct val="90000"/>
              </a:lnSpc>
            </a:pPr>
            <a:r>
              <a:rPr lang="en-US" altLang="zh-TW" sz="2400">
                <a:ea typeface="新細明體" pitchFamily="18" charset="-120"/>
              </a:rPr>
              <a:t>can be used at very high frequencies </a:t>
            </a:r>
          </a:p>
          <a:p>
            <a:pPr eaLnBrk="1" hangingPunct="1">
              <a:lnSpc>
                <a:spcPct val="90000"/>
              </a:lnSpc>
            </a:pPr>
            <a:r>
              <a:rPr lang="en-US" altLang="zh-TW" sz="2400">
                <a:ea typeface="新細明體" pitchFamily="18" charset="-120"/>
              </a:rPr>
              <a:t>can handle larger current or voltage levels than active devices </a:t>
            </a:r>
          </a:p>
          <a:p>
            <a:pPr eaLnBrk="1" hangingPunct="1">
              <a:lnSpc>
                <a:spcPct val="90000"/>
              </a:lnSpc>
            </a:pPr>
            <a:r>
              <a:rPr lang="en-US" altLang="zh-TW" sz="2400">
                <a:ea typeface="新細明體" pitchFamily="18" charset="-120"/>
              </a:rPr>
              <a:t>buffer amplifiers might be required </a:t>
            </a:r>
          </a:p>
        </p:txBody>
      </p:sp>
      <p:sp>
        <p:nvSpPr>
          <p:cNvPr id="24578" name="Date Placeholder 3"/>
          <p:cNvSpPr>
            <a:spLocks noGrp="1"/>
          </p:cNvSpPr>
          <p:nvPr>
            <p:ph type="dt" sz="half" idx="10"/>
          </p:nvPr>
        </p:nvSpPr>
        <p:spPr/>
        <p:txBody>
          <a:bodyPr/>
          <a:lstStyle/>
          <a:p>
            <a:pPr>
              <a:defRPr/>
            </a:pPr>
            <a:fld id="{ACF01158-62A3-4DC5-A180-A96438185CCE}" type="datetime1">
              <a:rPr lang="en-US" altLang="zh-TW" smtClean="0">
                <a:ea typeface="新細明體" pitchFamily="18" charset="-120"/>
              </a:rPr>
              <a:t>3/30/2021</a:t>
            </a:fld>
            <a:endParaRPr lang="en-US" altLang="zh-TW">
              <a:ea typeface="新細明體" pitchFamily="18" charset="-120"/>
            </a:endParaRPr>
          </a:p>
        </p:txBody>
      </p:sp>
      <p:sp>
        <p:nvSpPr>
          <p:cNvPr id="2458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B11E84-11F3-40E1-85A8-CF6FC71C938A}" type="slidenum">
              <a:rPr lang="en-US" altLang="zh-TW">
                <a:ea typeface="新細明體" pitchFamily="18" charset="-120"/>
              </a:rPr>
              <a:pPr eaLnBrk="1" hangingPunct="1"/>
              <a:t>4</a:t>
            </a:fld>
            <a:endParaRPr lang="en-US" altLang="zh-TW">
              <a:ea typeface="新細明體" pitchFamily="18" charset="-120"/>
            </a:endParaRPr>
          </a:p>
        </p:txBody>
      </p:sp>
    </p:spTree>
    <p:extLst>
      <p:ext uri="{BB962C8B-B14F-4D97-AF65-F5344CB8AC3E}">
        <p14:creationId xmlns:p14="http://schemas.microsoft.com/office/powerpoint/2010/main" val="2023427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4267200"/>
            <a:ext cx="4300538" cy="213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Text Box 3"/>
          <p:cNvSpPr txBox="1">
            <a:spLocks noChangeArrowheads="1"/>
          </p:cNvSpPr>
          <p:nvPr/>
        </p:nvSpPr>
        <p:spPr bwMode="auto">
          <a:xfrm>
            <a:off x="1371600" y="12192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FF3300"/>
                </a:solidFill>
              </a:rPr>
              <a:t>High-pass</a:t>
            </a:r>
          </a:p>
        </p:txBody>
      </p:sp>
      <p:sp>
        <p:nvSpPr>
          <p:cNvPr id="46084" name="Text Box 4"/>
          <p:cNvSpPr txBox="1">
            <a:spLocks noChangeArrowheads="1"/>
          </p:cNvSpPr>
          <p:nvPr/>
        </p:nvSpPr>
        <p:spPr bwMode="auto">
          <a:xfrm>
            <a:off x="6324600" y="12192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FF3300"/>
                </a:solidFill>
              </a:rPr>
              <a:t>Low-pass</a:t>
            </a:r>
          </a:p>
        </p:txBody>
      </p:sp>
      <p:pic>
        <p:nvPicPr>
          <p:cNvPr id="4608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828800"/>
            <a:ext cx="3886200"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6" name="Text Box 6"/>
          <p:cNvSpPr txBox="1">
            <a:spLocks noChangeArrowheads="1"/>
          </p:cNvSpPr>
          <p:nvPr/>
        </p:nvSpPr>
        <p:spPr bwMode="auto">
          <a:xfrm>
            <a:off x="152400" y="457200"/>
            <a:ext cx="899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Sallen and Key Second Order Topologies</a:t>
            </a:r>
          </a:p>
        </p:txBody>
      </p:sp>
      <p:pic>
        <p:nvPicPr>
          <p:cNvPr id="46087"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752600"/>
            <a:ext cx="4038600"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Text Box 7"/>
          <p:cNvSpPr txBox="1">
            <a:spLocks noChangeArrowheads="1"/>
          </p:cNvSpPr>
          <p:nvPr/>
        </p:nvSpPr>
        <p:spPr bwMode="auto">
          <a:xfrm>
            <a:off x="3886200" y="37338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FF3300"/>
                </a:solidFill>
              </a:rPr>
              <a:t>Band-pass</a:t>
            </a:r>
          </a:p>
        </p:txBody>
      </p:sp>
      <p:sp>
        <p:nvSpPr>
          <p:cNvPr id="58377" name="Date Placeholder 10"/>
          <p:cNvSpPr>
            <a:spLocks noGrp="1"/>
          </p:cNvSpPr>
          <p:nvPr>
            <p:ph type="dt" sz="half" idx="10"/>
          </p:nvPr>
        </p:nvSpPr>
        <p:spPr/>
        <p:txBody>
          <a:bodyPr/>
          <a:lstStyle/>
          <a:p>
            <a:pPr>
              <a:defRPr/>
            </a:pPr>
            <a:fld id="{251A4724-022D-4AEF-B754-F44C6FE2BEC3}" type="datetime1">
              <a:rPr lang="en-US" smtClean="0"/>
              <a:t>3/30/2021</a:t>
            </a:fld>
            <a:endParaRPr lang="en-US"/>
          </a:p>
        </p:txBody>
      </p:sp>
      <p:sp>
        <p:nvSpPr>
          <p:cNvPr id="58378" name="Slide Number Placeholder 1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29E3FC-C277-4283-B7B0-CA8E9D568AA7}" type="slidenum">
              <a:rPr lang="en-US" altLang="en-US"/>
              <a:pPr eaLnBrk="1" hangingPunct="1"/>
              <a:t>40</a:t>
            </a:fld>
            <a:endParaRPr lang="en-US" altLang="en-US"/>
          </a:p>
        </p:txBody>
      </p:sp>
    </p:spTree>
    <p:extLst>
      <p:ext uri="{BB962C8B-B14F-4D97-AF65-F5344CB8AC3E}">
        <p14:creationId xmlns:p14="http://schemas.microsoft.com/office/powerpoint/2010/main" val="1120914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6"/>
          <p:cNvSpPr txBox="1">
            <a:spLocks noChangeArrowheads="1"/>
          </p:cNvSpPr>
          <p:nvPr/>
        </p:nvSpPr>
        <p:spPr bwMode="auto">
          <a:xfrm>
            <a:off x="152400" y="457200"/>
            <a:ext cx="899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Sallen and Key Band-pass Filter</a:t>
            </a:r>
          </a:p>
        </p:txBody>
      </p:sp>
      <p:pic>
        <p:nvPicPr>
          <p:cNvPr id="4710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43000"/>
            <a:ext cx="6781800"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562600"/>
            <a:ext cx="5410200"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2743200"/>
            <a:ext cx="33528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TextBox 7"/>
          <p:cNvSpPr txBox="1">
            <a:spLocks noChangeArrowheads="1"/>
          </p:cNvSpPr>
          <p:nvPr/>
        </p:nvSpPr>
        <p:spPr bwMode="auto">
          <a:xfrm>
            <a:off x="5943600" y="6019800"/>
            <a:ext cx="2965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0000"/>
                </a:solidFill>
              </a:rPr>
              <a:t>Note: </a:t>
            </a:r>
            <a:r>
              <a:rPr lang="el-GR" altLang="en-US">
                <a:solidFill>
                  <a:srgbClr val="FF0000"/>
                </a:solidFill>
              </a:rPr>
              <a:t>Ω</a:t>
            </a:r>
            <a:r>
              <a:rPr lang="en-US" altLang="en-US">
                <a:solidFill>
                  <a:srgbClr val="FF0000"/>
                </a:solidFill>
              </a:rPr>
              <a:t> refers to frequency</a:t>
            </a:r>
          </a:p>
        </p:txBody>
      </p:sp>
      <p:sp>
        <p:nvSpPr>
          <p:cNvPr id="59399" name="Date Placeholder 8"/>
          <p:cNvSpPr>
            <a:spLocks noGrp="1"/>
          </p:cNvSpPr>
          <p:nvPr>
            <p:ph type="dt" sz="half" idx="10"/>
          </p:nvPr>
        </p:nvSpPr>
        <p:spPr/>
        <p:txBody>
          <a:bodyPr/>
          <a:lstStyle/>
          <a:p>
            <a:pPr>
              <a:defRPr/>
            </a:pPr>
            <a:fld id="{96E560D8-8F98-4C2C-B9E9-91B3AC948F1F}" type="datetime1">
              <a:rPr lang="en-US" smtClean="0"/>
              <a:t>3/30/2021</a:t>
            </a:fld>
            <a:endParaRPr lang="en-US"/>
          </a:p>
        </p:txBody>
      </p:sp>
      <p:sp>
        <p:nvSpPr>
          <p:cNvPr id="59400" name="Slide Number Placeholder 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91861BA-5A40-468B-8B8F-6798207F113B}" type="slidenum">
              <a:rPr lang="en-US" altLang="en-US"/>
              <a:pPr eaLnBrk="1" hangingPunct="1"/>
              <a:t>41</a:t>
            </a:fld>
            <a:endParaRPr lang="en-US" altLang="en-US"/>
          </a:p>
        </p:txBody>
      </p:sp>
    </p:spTree>
    <p:extLst>
      <p:ext uri="{BB962C8B-B14F-4D97-AF65-F5344CB8AC3E}">
        <p14:creationId xmlns:p14="http://schemas.microsoft.com/office/powerpoint/2010/main" val="909467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3"/>
          <p:cNvSpPr txBox="1">
            <a:spLocks noChangeArrowheads="1"/>
          </p:cNvSpPr>
          <p:nvPr/>
        </p:nvSpPr>
        <p:spPr bwMode="auto">
          <a:xfrm>
            <a:off x="1371600" y="12192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FF3300"/>
                </a:solidFill>
              </a:rPr>
              <a:t>High-pass</a:t>
            </a:r>
          </a:p>
        </p:txBody>
      </p:sp>
      <p:sp>
        <p:nvSpPr>
          <p:cNvPr id="48131" name="Text Box 4"/>
          <p:cNvSpPr txBox="1">
            <a:spLocks noChangeArrowheads="1"/>
          </p:cNvSpPr>
          <p:nvPr/>
        </p:nvSpPr>
        <p:spPr bwMode="auto">
          <a:xfrm>
            <a:off x="6324600" y="12192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FF3300"/>
                </a:solidFill>
              </a:rPr>
              <a:t>Low-pass</a:t>
            </a:r>
          </a:p>
        </p:txBody>
      </p:sp>
      <p:sp>
        <p:nvSpPr>
          <p:cNvPr id="48132" name="Text Box 6"/>
          <p:cNvSpPr txBox="1">
            <a:spLocks noChangeArrowheads="1"/>
          </p:cNvSpPr>
          <p:nvPr/>
        </p:nvSpPr>
        <p:spPr bwMode="auto">
          <a:xfrm>
            <a:off x="152400" y="457200"/>
            <a:ext cx="899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Multiple Feedback Second Order Topologies</a:t>
            </a:r>
          </a:p>
        </p:txBody>
      </p:sp>
      <p:sp>
        <p:nvSpPr>
          <p:cNvPr id="48133" name="Text Box 8"/>
          <p:cNvSpPr txBox="1">
            <a:spLocks noChangeArrowheads="1"/>
          </p:cNvSpPr>
          <p:nvPr/>
        </p:nvSpPr>
        <p:spPr bwMode="auto">
          <a:xfrm>
            <a:off x="3886200" y="37338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b="1">
                <a:solidFill>
                  <a:srgbClr val="FF3300"/>
                </a:solidFill>
              </a:rPr>
              <a:t>Band-pass</a:t>
            </a:r>
          </a:p>
        </p:txBody>
      </p:sp>
      <p:pic>
        <p:nvPicPr>
          <p:cNvPr id="4813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267200"/>
            <a:ext cx="3886200"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10"/>
          <p:cNvPicPr>
            <a:picLocks noChangeAspect="1" noChangeArrowheads="1"/>
          </p:cNvPicPr>
          <p:nvPr/>
        </p:nvPicPr>
        <p:blipFill>
          <a:blip r:embed="rId4">
            <a:extLst>
              <a:ext uri="{28A0092B-C50C-407E-A947-70E740481C1C}">
                <a14:useLocalDpi xmlns:a14="http://schemas.microsoft.com/office/drawing/2010/main" val="0"/>
              </a:ext>
            </a:extLst>
          </a:blip>
          <a:srcRect l="12727" t="15533" r="32727"/>
          <a:stretch>
            <a:fillRect/>
          </a:stretch>
        </p:blipFill>
        <p:spPr bwMode="auto">
          <a:xfrm>
            <a:off x="4495800" y="1524000"/>
            <a:ext cx="4343400"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600200"/>
            <a:ext cx="4038600" cy="19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5" name="Date Placeholder 10"/>
          <p:cNvSpPr>
            <a:spLocks noGrp="1"/>
          </p:cNvSpPr>
          <p:nvPr>
            <p:ph type="dt" sz="half" idx="10"/>
          </p:nvPr>
        </p:nvSpPr>
        <p:spPr/>
        <p:txBody>
          <a:bodyPr/>
          <a:lstStyle/>
          <a:p>
            <a:pPr>
              <a:defRPr/>
            </a:pPr>
            <a:fld id="{97C0646D-E23C-457E-9079-A1872052C09A}" type="datetime1">
              <a:rPr lang="en-US" smtClean="0"/>
              <a:t>3/30/2021</a:t>
            </a:fld>
            <a:endParaRPr lang="en-US"/>
          </a:p>
        </p:txBody>
      </p:sp>
      <p:sp>
        <p:nvSpPr>
          <p:cNvPr id="60426" name="Slide Number Placeholder 1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4C8A7D-DBAA-4724-A16B-070188671437}" type="slidenum">
              <a:rPr lang="en-US" altLang="en-US"/>
              <a:pPr eaLnBrk="1" hangingPunct="1"/>
              <a:t>42</a:t>
            </a:fld>
            <a:endParaRPr lang="en-US" altLang="en-US"/>
          </a:p>
        </p:txBody>
      </p:sp>
    </p:spTree>
    <p:extLst>
      <p:ext uri="{BB962C8B-B14F-4D97-AF65-F5344CB8AC3E}">
        <p14:creationId xmlns:p14="http://schemas.microsoft.com/office/powerpoint/2010/main" val="32173291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152400" y="457200"/>
            <a:ext cx="899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Multiple Feedback Band-pass Filter</a:t>
            </a:r>
          </a:p>
        </p:txBody>
      </p:sp>
      <p:pic>
        <p:nvPicPr>
          <p:cNvPr id="4915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990600"/>
            <a:ext cx="6553200"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743200"/>
            <a:ext cx="3352800"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486400"/>
            <a:ext cx="53736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5943600"/>
            <a:ext cx="53371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9" name="Rectangle 8"/>
          <p:cNvSpPr>
            <a:spLocks noChangeArrowheads="1"/>
          </p:cNvSpPr>
          <p:nvPr/>
        </p:nvSpPr>
        <p:spPr bwMode="auto">
          <a:xfrm>
            <a:off x="4127500" y="3244850"/>
            <a:ext cx="889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384.38</a:t>
            </a:r>
          </a:p>
        </p:txBody>
      </p:sp>
      <p:sp>
        <p:nvSpPr>
          <p:cNvPr id="49160" name="TextBox 9"/>
          <p:cNvSpPr txBox="1">
            <a:spLocks noChangeArrowheads="1"/>
          </p:cNvSpPr>
          <p:nvPr/>
        </p:nvSpPr>
        <p:spPr bwMode="auto">
          <a:xfrm>
            <a:off x="6026150" y="5802313"/>
            <a:ext cx="2965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0000"/>
                </a:solidFill>
              </a:rPr>
              <a:t>Note: </a:t>
            </a:r>
            <a:r>
              <a:rPr lang="el-GR" altLang="en-US">
                <a:solidFill>
                  <a:srgbClr val="FF0000"/>
                </a:solidFill>
              </a:rPr>
              <a:t>Ω</a:t>
            </a:r>
            <a:r>
              <a:rPr lang="en-US" altLang="en-US">
                <a:solidFill>
                  <a:srgbClr val="FF0000"/>
                </a:solidFill>
              </a:rPr>
              <a:t> refers to frequency</a:t>
            </a:r>
          </a:p>
        </p:txBody>
      </p:sp>
      <p:sp>
        <p:nvSpPr>
          <p:cNvPr id="61449" name="Date Placeholder 10"/>
          <p:cNvSpPr>
            <a:spLocks noGrp="1"/>
          </p:cNvSpPr>
          <p:nvPr>
            <p:ph type="dt" sz="half" idx="10"/>
          </p:nvPr>
        </p:nvSpPr>
        <p:spPr/>
        <p:txBody>
          <a:bodyPr/>
          <a:lstStyle/>
          <a:p>
            <a:pPr>
              <a:defRPr/>
            </a:pPr>
            <a:fld id="{888BB748-B75F-45B3-B505-F9EDDC1BB838}" type="datetime1">
              <a:rPr lang="en-US" smtClean="0"/>
              <a:t>3/30/2021</a:t>
            </a:fld>
            <a:endParaRPr lang="en-US"/>
          </a:p>
        </p:txBody>
      </p:sp>
      <p:sp>
        <p:nvSpPr>
          <p:cNvPr id="61450" name="Slide Number Placeholder 1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F80444B-F567-45D0-BF94-CBCEC81AE6F5}" type="slidenum">
              <a:rPr lang="en-US" altLang="en-US"/>
              <a:pPr eaLnBrk="1" hangingPunct="1"/>
              <a:t>43</a:t>
            </a:fld>
            <a:endParaRPr lang="en-US" altLang="en-US"/>
          </a:p>
        </p:txBody>
      </p:sp>
    </p:spTree>
    <p:extLst>
      <p:ext uri="{BB962C8B-B14F-4D97-AF65-F5344CB8AC3E}">
        <p14:creationId xmlns:p14="http://schemas.microsoft.com/office/powerpoint/2010/main" val="3414176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a:xfrm>
            <a:off x="685800" y="76200"/>
            <a:ext cx="7772400" cy="838200"/>
          </a:xfrm>
        </p:spPr>
        <p:txBody>
          <a:bodyPr/>
          <a:lstStyle/>
          <a:p>
            <a:pPr eaLnBrk="1" hangingPunct="1"/>
            <a:r>
              <a:rPr lang="en-US" altLang="zh-TW">
                <a:ea typeface="新細明體" pitchFamily="18" charset="-120"/>
              </a:rPr>
              <a:t>Two-Stage Band-Pass Filter</a:t>
            </a:r>
          </a:p>
        </p:txBody>
      </p:sp>
      <p:sp>
        <p:nvSpPr>
          <p:cNvPr id="5124" name="Date Placeholder 3"/>
          <p:cNvSpPr>
            <a:spLocks noGrp="1"/>
          </p:cNvSpPr>
          <p:nvPr>
            <p:ph type="dt" sz="half" idx="10"/>
          </p:nvPr>
        </p:nvSpPr>
        <p:spPr/>
        <p:txBody>
          <a:bodyPr/>
          <a:lstStyle/>
          <a:p>
            <a:pPr>
              <a:defRPr/>
            </a:pPr>
            <a:fld id="{FA446AB5-F178-4E23-B31A-C6FB2A7BC08F}" type="datetime1">
              <a:rPr lang="en-US" altLang="zh-TW" smtClean="0">
                <a:ea typeface="新細明體" pitchFamily="18" charset="-120"/>
              </a:rPr>
              <a:t>3/30/2021</a:t>
            </a:fld>
            <a:endParaRPr lang="en-US" altLang="zh-TW">
              <a:ea typeface="新細明體" pitchFamily="18" charset="-120"/>
            </a:endParaRPr>
          </a:p>
        </p:txBody>
      </p:sp>
      <p:sp>
        <p:nvSpPr>
          <p:cNvPr id="512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468A8A0-8BE7-40FC-B80E-90F4AA278149}" type="slidenum">
              <a:rPr lang="en-US" altLang="zh-TW">
                <a:ea typeface="新細明體" pitchFamily="18" charset="-120"/>
              </a:rPr>
              <a:pPr eaLnBrk="1" hangingPunct="1"/>
              <a:t>44</a:t>
            </a:fld>
            <a:endParaRPr lang="en-US" altLang="zh-TW">
              <a:ea typeface="新細明體" pitchFamily="18" charset="-120"/>
            </a:endParaRPr>
          </a:p>
        </p:txBody>
      </p:sp>
      <p:graphicFrame>
        <p:nvGraphicFramePr>
          <p:cNvPr id="50181" name="Object 2"/>
          <p:cNvGraphicFramePr>
            <a:graphicFrameLocks noChangeAspect="1"/>
          </p:cNvGraphicFramePr>
          <p:nvPr/>
        </p:nvGraphicFramePr>
        <p:xfrm>
          <a:off x="533400" y="762000"/>
          <a:ext cx="7848600" cy="3433763"/>
        </p:xfrm>
        <a:graphic>
          <a:graphicData uri="http://schemas.openxmlformats.org/presentationml/2006/ole">
            <mc:AlternateContent xmlns:mc="http://schemas.openxmlformats.org/markup-compatibility/2006">
              <mc:Choice xmlns:v="urn:schemas-microsoft-com:vml" Requires="v">
                <p:oleObj r:id="rId2" imgW="6071191" imgH="2645988" progId="">
                  <p:embed/>
                </p:oleObj>
              </mc:Choice>
              <mc:Fallback>
                <p:oleObj r:id="rId2" imgW="6071191" imgH="2645988" progId="">
                  <p:embed/>
                  <p:pic>
                    <p:nvPicPr>
                      <p:cNvPr id="5018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0"/>
                        <a:ext cx="7848600"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2" name="Object 3"/>
          <p:cNvGraphicFramePr>
            <a:graphicFrameLocks noChangeAspect="1"/>
          </p:cNvGraphicFramePr>
          <p:nvPr/>
        </p:nvGraphicFramePr>
        <p:xfrm>
          <a:off x="2514600" y="4191000"/>
          <a:ext cx="3657600" cy="2097088"/>
        </p:xfrm>
        <a:graphic>
          <a:graphicData uri="http://schemas.openxmlformats.org/presentationml/2006/ole">
            <mc:AlternateContent xmlns:mc="http://schemas.openxmlformats.org/markup-compatibility/2006">
              <mc:Choice xmlns:v="urn:schemas-microsoft-com:vml" Requires="v">
                <p:oleObj r:id="rId4" imgW="3228547" imgH="1856186" progId="">
                  <p:embed/>
                </p:oleObj>
              </mc:Choice>
              <mc:Fallback>
                <p:oleObj r:id="rId4" imgW="3228547" imgH="1856186" progId="">
                  <p:embed/>
                  <p:pic>
                    <p:nvPicPr>
                      <p:cNvPr id="5018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4191000"/>
                        <a:ext cx="3657600"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3" name="Text Box 7"/>
          <p:cNvSpPr txBox="1">
            <a:spLocks noChangeArrowheads="1"/>
          </p:cNvSpPr>
          <p:nvPr/>
        </p:nvSpPr>
        <p:spPr bwMode="auto">
          <a:xfrm>
            <a:off x="5715000" y="4968875"/>
            <a:ext cx="18113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i="1">
                <a:ea typeface="新細明體" pitchFamily="18" charset="-120"/>
              </a:rPr>
              <a:t>BW = f</a:t>
            </a:r>
            <a:r>
              <a:rPr lang="en-US" altLang="zh-TW" i="1" baseline="-30000">
                <a:ea typeface="新細明體" pitchFamily="18" charset="-120"/>
              </a:rPr>
              <a:t>2</a:t>
            </a:r>
            <a:r>
              <a:rPr lang="en-US" altLang="zh-TW" i="1">
                <a:ea typeface="新細明體" pitchFamily="18" charset="-120"/>
              </a:rPr>
              <a:t> – f</a:t>
            </a:r>
            <a:r>
              <a:rPr lang="en-US" altLang="zh-TW" i="1" baseline="-30000">
                <a:ea typeface="新細明體" pitchFamily="18" charset="-120"/>
              </a:rPr>
              <a:t>1</a:t>
            </a:r>
            <a:r>
              <a:rPr lang="en-US" altLang="zh-TW" i="1">
                <a:ea typeface="新細明體" pitchFamily="18" charset="-120"/>
              </a:rPr>
              <a:t>  </a:t>
            </a:r>
          </a:p>
          <a:p>
            <a:pPr eaLnBrk="1" hangingPunct="1"/>
            <a:r>
              <a:rPr lang="en-US" altLang="zh-TW" i="1">
                <a:ea typeface="新細明體" pitchFamily="18" charset="-120"/>
              </a:rPr>
              <a:t>Q = f</a:t>
            </a:r>
            <a:r>
              <a:rPr lang="en-US" altLang="zh-TW" i="1" baseline="-30000">
                <a:ea typeface="新細明體" pitchFamily="18" charset="-120"/>
              </a:rPr>
              <a:t>0</a:t>
            </a:r>
            <a:r>
              <a:rPr lang="en-US" altLang="zh-TW" i="1">
                <a:ea typeface="新細明體" pitchFamily="18" charset="-120"/>
              </a:rPr>
              <a:t> / BW</a:t>
            </a:r>
            <a:endParaRPr lang="en-US" altLang="zh-TW">
              <a:ea typeface="新細明體" pitchFamily="18" charset="-120"/>
            </a:endParaRPr>
          </a:p>
        </p:txBody>
      </p:sp>
    </p:spTree>
    <p:extLst>
      <p:ext uri="{BB962C8B-B14F-4D97-AF65-F5344CB8AC3E}">
        <p14:creationId xmlns:p14="http://schemas.microsoft.com/office/powerpoint/2010/main" val="38714082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685800" y="441325"/>
            <a:ext cx="7772400" cy="1143000"/>
          </a:xfrm>
        </p:spPr>
        <p:txBody>
          <a:bodyPr/>
          <a:lstStyle/>
          <a:p>
            <a:pPr eaLnBrk="1" hangingPunct="1"/>
            <a:r>
              <a:rPr lang="en-US" altLang="zh-TW">
                <a:ea typeface="新細明體" pitchFamily="18" charset="-120"/>
              </a:rPr>
              <a:t>Band-Stop (Notch) Filter</a:t>
            </a:r>
          </a:p>
        </p:txBody>
      </p:sp>
      <p:sp>
        <p:nvSpPr>
          <p:cNvPr id="6148" name="Date Placeholder 3"/>
          <p:cNvSpPr>
            <a:spLocks noGrp="1"/>
          </p:cNvSpPr>
          <p:nvPr>
            <p:ph type="dt" sz="half" idx="10"/>
          </p:nvPr>
        </p:nvSpPr>
        <p:spPr/>
        <p:txBody>
          <a:bodyPr/>
          <a:lstStyle/>
          <a:p>
            <a:pPr>
              <a:defRPr/>
            </a:pPr>
            <a:fld id="{02B009FE-89E5-4D48-9ECB-D2F1483AD5C4}" type="datetime1">
              <a:rPr lang="en-US" altLang="zh-TW" smtClean="0">
                <a:ea typeface="新細明體" pitchFamily="18" charset="-120"/>
              </a:rPr>
              <a:t>3/30/2021</a:t>
            </a:fld>
            <a:endParaRPr lang="en-US" altLang="zh-TW">
              <a:ea typeface="新細明體" pitchFamily="18" charset="-120"/>
            </a:endParaRPr>
          </a:p>
        </p:txBody>
      </p:sp>
      <p:sp>
        <p:nvSpPr>
          <p:cNvPr id="615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2B9BC8-04C3-4D0F-A28D-DE7482AFE1B6}" type="slidenum">
              <a:rPr lang="en-US" altLang="zh-TW">
                <a:ea typeface="新細明體" pitchFamily="18" charset="-120"/>
              </a:rPr>
              <a:pPr eaLnBrk="1" hangingPunct="1"/>
              <a:t>45</a:t>
            </a:fld>
            <a:endParaRPr lang="en-US" altLang="zh-TW">
              <a:ea typeface="新細明體" pitchFamily="18" charset="-120"/>
            </a:endParaRPr>
          </a:p>
        </p:txBody>
      </p:sp>
      <p:sp>
        <p:nvSpPr>
          <p:cNvPr id="51205" name="Text Box 4"/>
          <p:cNvSpPr txBox="1">
            <a:spLocks noChangeArrowheads="1"/>
          </p:cNvSpPr>
          <p:nvPr/>
        </p:nvSpPr>
        <p:spPr bwMode="auto">
          <a:xfrm>
            <a:off x="381000" y="1584325"/>
            <a:ext cx="8458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sz="2000">
                <a:ea typeface="新細明體" pitchFamily="18" charset="-120"/>
              </a:rPr>
              <a:t>The notch filter is designed to block all frequencies that fall within its bandwidth.  The circuit is made up of a </a:t>
            </a:r>
            <a:r>
              <a:rPr lang="en-US" altLang="zh-TW" sz="2000" b="1" i="1">
                <a:ea typeface="新細明體" pitchFamily="18" charset="-120"/>
              </a:rPr>
              <a:t>high pass filter</a:t>
            </a:r>
            <a:r>
              <a:rPr lang="en-US" altLang="zh-TW" sz="2000">
                <a:ea typeface="新細明體" pitchFamily="18" charset="-120"/>
              </a:rPr>
              <a:t>, a </a:t>
            </a:r>
            <a:r>
              <a:rPr lang="en-US" altLang="zh-TW" sz="2000" b="1" i="1">
                <a:ea typeface="新細明體" pitchFamily="18" charset="-120"/>
              </a:rPr>
              <a:t>low-pass filter</a:t>
            </a:r>
            <a:r>
              <a:rPr lang="en-US" altLang="zh-TW" sz="2000">
                <a:ea typeface="新細明體" pitchFamily="18" charset="-120"/>
              </a:rPr>
              <a:t> and a </a:t>
            </a:r>
            <a:r>
              <a:rPr lang="en-US" altLang="zh-TW" sz="2000" b="1" i="1">
                <a:ea typeface="新細明體" pitchFamily="18" charset="-120"/>
              </a:rPr>
              <a:t>summing amplifier</a:t>
            </a:r>
            <a:r>
              <a:rPr lang="en-US" altLang="zh-TW" sz="2000">
                <a:ea typeface="新細明體" pitchFamily="18" charset="-120"/>
              </a:rPr>
              <a:t>.  The summing amplifier will have an output that is equal to the sum of the filter output voltages. </a:t>
            </a:r>
          </a:p>
        </p:txBody>
      </p:sp>
      <p:graphicFrame>
        <p:nvGraphicFramePr>
          <p:cNvPr id="51206" name="Object 2"/>
          <p:cNvGraphicFramePr>
            <a:graphicFrameLocks noChangeAspect="1"/>
          </p:cNvGraphicFramePr>
          <p:nvPr/>
        </p:nvGraphicFramePr>
        <p:xfrm>
          <a:off x="304800" y="3170238"/>
          <a:ext cx="4800600" cy="2468562"/>
        </p:xfrm>
        <a:graphic>
          <a:graphicData uri="http://schemas.openxmlformats.org/presentationml/2006/ole">
            <mc:AlternateContent xmlns:mc="http://schemas.openxmlformats.org/markup-compatibility/2006">
              <mc:Choice xmlns:v="urn:schemas-microsoft-com:vml" Requires="v">
                <p:oleObj r:id="rId2" imgW="4224528" imgH="2170176" progId="">
                  <p:embed/>
                </p:oleObj>
              </mc:Choice>
              <mc:Fallback>
                <p:oleObj r:id="rId2" imgW="4224528" imgH="2170176" progId="">
                  <p:embed/>
                  <p:pic>
                    <p:nvPicPr>
                      <p:cNvPr id="5120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170238"/>
                        <a:ext cx="4800600" cy="246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7" name="Object 3"/>
          <p:cNvGraphicFramePr>
            <a:graphicFrameLocks noChangeAspect="1"/>
          </p:cNvGraphicFramePr>
          <p:nvPr/>
        </p:nvGraphicFramePr>
        <p:xfrm>
          <a:off x="5181600" y="3108325"/>
          <a:ext cx="3200400" cy="2682875"/>
        </p:xfrm>
        <a:graphic>
          <a:graphicData uri="http://schemas.openxmlformats.org/presentationml/2006/ole">
            <mc:AlternateContent xmlns:mc="http://schemas.openxmlformats.org/markup-compatibility/2006">
              <mc:Choice xmlns:v="urn:schemas-microsoft-com:vml" Requires="v">
                <p:oleObj r:id="rId4" imgW="2946738" imgH="2462197" progId="">
                  <p:embed/>
                </p:oleObj>
              </mc:Choice>
              <mc:Fallback>
                <p:oleObj r:id="rId4" imgW="2946738" imgH="2462197" progId="">
                  <p:embed/>
                  <p:pic>
                    <p:nvPicPr>
                      <p:cNvPr id="5120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108325"/>
                        <a:ext cx="32004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8" name="Text Box 7"/>
          <p:cNvSpPr txBox="1">
            <a:spLocks noChangeArrowheads="1"/>
          </p:cNvSpPr>
          <p:nvPr/>
        </p:nvSpPr>
        <p:spPr bwMode="auto">
          <a:xfrm>
            <a:off x="1597025" y="5715000"/>
            <a:ext cx="1984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a:ea typeface="新細明體" pitchFamily="18" charset="-120"/>
              </a:rPr>
              <a:t>Block diagram</a:t>
            </a:r>
          </a:p>
        </p:txBody>
      </p:sp>
      <p:sp>
        <p:nvSpPr>
          <p:cNvPr id="51209" name="Text Box 8"/>
          <p:cNvSpPr txBox="1">
            <a:spLocks noChangeArrowheads="1"/>
          </p:cNvSpPr>
          <p:nvPr/>
        </p:nvSpPr>
        <p:spPr bwMode="auto">
          <a:xfrm>
            <a:off x="5562600" y="5680075"/>
            <a:ext cx="2613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a:ea typeface="新細明體" pitchFamily="18" charset="-120"/>
              </a:rPr>
              <a:t>Frequency response</a:t>
            </a:r>
          </a:p>
        </p:txBody>
      </p:sp>
    </p:spTree>
    <p:extLst>
      <p:ext uri="{BB962C8B-B14F-4D97-AF65-F5344CB8AC3E}">
        <p14:creationId xmlns:p14="http://schemas.microsoft.com/office/powerpoint/2010/main" val="1164213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5029200" y="381000"/>
            <a:ext cx="3810000" cy="1143000"/>
          </a:xfrm>
        </p:spPr>
        <p:txBody>
          <a:bodyPr/>
          <a:lstStyle/>
          <a:p>
            <a:pPr eaLnBrk="1" hangingPunct="1"/>
            <a:r>
              <a:rPr lang="en-US" altLang="zh-TW">
                <a:ea typeface="新細明體" pitchFamily="18" charset="-120"/>
              </a:rPr>
              <a:t>Notch filter</a:t>
            </a:r>
          </a:p>
        </p:txBody>
      </p:sp>
      <p:sp>
        <p:nvSpPr>
          <p:cNvPr id="62466" name="Date Placeholder 3"/>
          <p:cNvSpPr>
            <a:spLocks noGrp="1"/>
          </p:cNvSpPr>
          <p:nvPr>
            <p:ph type="dt" sz="half" idx="10"/>
          </p:nvPr>
        </p:nvSpPr>
        <p:spPr/>
        <p:txBody>
          <a:bodyPr/>
          <a:lstStyle/>
          <a:p>
            <a:pPr>
              <a:defRPr/>
            </a:pPr>
            <a:fld id="{304D0688-F310-4C99-A9EA-5556AAED0D5F}" type="datetime1">
              <a:rPr lang="en-US" altLang="zh-TW" smtClean="0">
                <a:ea typeface="新細明體" pitchFamily="18" charset="-120"/>
              </a:rPr>
              <a:t>3/30/2021</a:t>
            </a:fld>
            <a:endParaRPr lang="en-US" altLang="zh-TW">
              <a:ea typeface="新細明體" pitchFamily="18" charset="-120"/>
            </a:endParaRPr>
          </a:p>
        </p:txBody>
      </p:sp>
      <p:sp>
        <p:nvSpPr>
          <p:cNvPr id="62468"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6E1AA7-DD1E-4908-9E61-C3E6EE6ECDAC}" type="slidenum">
              <a:rPr lang="en-US" altLang="zh-TW">
                <a:ea typeface="新細明體" pitchFamily="18" charset="-120"/>
              </a:rPr>
              <a:pPr eaLnBrk="1" hangingPunct="1"/>
              <a:t>46</a:t>
            </a:fld>
            <a:endParaRPr lang="en-US" altLang="zh-TW">
              <a:ea typeface="新細明體" pitchFamily="18" charset="-120"/>
            </a:endParaRPr>
          </a:p>
        </p:txBody>
      </p:sp>
      <p:pic>
        <p:nvPicPr>
          <p:cNvPr id="52229" name="Picture 4" descr="C:\Documents and Settings\eeytc\My Documents\EE 49119\Diagram\2 Active Filter\notch 1.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81000"/>
            <a:ext cx="5181600"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5" descr="C:\Documents and Settings\eeytc\My Documents\EE 49119\Diagram\2 Active Filter\notch 2.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9600" y="3429000"/>
            <a:ext cx="4114800" cy="28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Text Box 6"/>
          <p:cNvSpPr txBox="1">
            <a:spLocks noChangeArrowheads="1"/>
          </p:cNvSpPr>
          <p:nvPr/>
        </p:nvSpPr>
        <p:spPr bwMode="auto">
          <a:xfrm>
            <a:off x="2273300" y="5135563"/>
            <a:ext cx="549275" cy="9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3567645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a:xfrm>
            <a:off x="685800" y="304800"/>
            <a:ext cx="7772400" cy="1143000"/>
          </a:xfrm>
        </p:spPr>
        <p:txBody>
          <a:bodyPr/>
          <a:lstStyle/>
          <a:p>
            <a:pPr eaLnBrk="1" hangingPunct="1"/>
            <a:r>
              <a:rPr lang="en-US" altLang="zh-TW">
                <a:ea typeface="新細明體" pitchFamily="18" charset="-120"/>
              </a:rPr>
              <a:t>Transfer function H(j</a:t>
            </a:r>
            <a:r>
              <a:rPr lang="en-US" altLang="zh-TW">
                <a:ea typeface="新細明體" pitchFamily="18" charset="-120"/>
                <a:sym typeface="Symbol" panose="05050102010706020507" pitchFamily="18" charset="2"/>
              </a:rPr>
              <a:t></a:t>
            </a:r>
            <a:r>
              <a:rPr lang="en-US" altLang="zh-TW">
                <a:ea typeface="新細明體" pitchFamily="18" charset="-120"/>
              </a:rPr>
              <a:t>) </a:t>
            </a:r>
          </a:p>
        </p:txBody>
      </p:sp>
      <p:sp>
        <p:nvSpPr>
          <p:cNvPr id="7176" name="Date Placeholder 3"/>
          <p:cNvSpPr>
            <a:spLocks noGrp="1"/>
          </p:cNvSpPr>
          <p:nvPr>
            <p:ph type="dt" sz="half" idx="10"/>
          </p:nvPr>
        </p:nvSpPr>
        <p:spPr/>
        <p:txBody>
          <a:bodyPr/>
          <a:lstStyle/>
          <a:p>
            <a:pPr>
              <a:defRPr/>
            </a:pPr>
            <a:fld id="{093D1EE3-C103-4462-BB8D-C03DA80971D5}" type="datetime1">
              <a:rPr lang="en-US" altLang="zh-TW" smtClean="0">
                <a:ea typeface="新細明體" pitchFamily="18" charset="-120"/>
              </a:rPr>
              <a:t>3/30/2021</a:t>
            </a:fld>
            <a:endParaRPr lang="en-US" altLang="zh-TW">
              <a:ea typeface="新細明體" pitchFamily="18" charset="-120"/>
            </a:endParaRPr>
          </a:p>
        </p:txBody>
      </p:sp>
      <p:sp>
        <p:nvSpPr>
          <p:cNvPr id="7178"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79548C3-E4D6-4996-A2F1-C47E3E4B583A}" type="slidenum">
              <a:rPr lang="en-US" altLang="zh-TW">
                <a:ea typeface="新細明體" pitchFamily="18" charset="-120"/>
              </a:rPr>
              <a:pPr eaLnBrk="1" hangingPunct="1"/>
              <a:t>47</a:t>
            </a:fld>
            <a:endParaRPr lang="en-US" altLang="zh-TW">
              <a:ea typeface="新細明體" pitchFamily="18" charset="-120"/>
            </a:endParaRPr>
          </a:p>
        </p:txBody>
      </p:sp>
      <p:graphicFrame>
        <p:nvGraphicFramePr>
          <p:cNvPr id="53253" name="Object 2"/>
          <p:cNvGraphicFramePr>
            <a:graphicFrameLocks noChangeAspect="1"/>
          </p:cNvGraphicFramePr>
          <p:nvPr/>
        </p:nvGraphicFramePr>
        <p:xfrm>
          <a:off x="838200" y="1447800"/>
          <a:ext cx="6121400" cy="1587500"/>
        </p:xfrm>
        <a:graphic>
          <a:graphicData uri="http://schemas.openxmlformats.org/presentationml/2006/ole">
            <mc:AlternateContent xmlns:mc="http://schemas.openxmlformats.org/markup-compatibility/2006">
              <mc:Choice xmlns:v="urn:schemas-microsoft-com:vml" Requires="v">
                <p:oleObj r:id="rId2" imgW="2476944" imgH="642058" progId="">
                  <p:embed/>
                </p:oleObj>
              </mc:Choice>
              <mc:Fallback>
                <p:oleObj r:id="rId2" imgW="2476944" imgH="642058" progId="">
                  <p:embed/>
                  <p:pic>
                    <p:nvPicPr>
                      <p:cNvPr id="5325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447800"/>
                        <a:ext cx="61214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3254" name="Group 17"/>
          <p:cNvGrpSpPr>
            <a:grpSpLocks/>
          </p:cNvGrpSpPr>
          <p:nvPr/>
        </p:nvGrpSpPr>
        <p:grpSpPr bwMode="auto">
          <a:xfrm>
            <a:off x="762000" y="3643313"/>
            <a:ext cx="2895600" cy="1385887"/>
            <a:chOff x="336" y="2199"/>
            <a:chExt cx="1824" cy="873"/>
          </a:xfrm>
        </p:grpSpPr>
        <p:graphicFrame>
          <p:nvGraphicFramePr>
            <p:cNvPr id="53261" name="Object 6"/>
            <p:cNvGraphicFramePr>
              <a:graphicFrameLocks noChangeAspect="1"/>
            </p:cNvGraphicFramePr>
            <p:nvPr/>
          </p:nvGraphicFramePr>
          <p:xfrm>
            <a:off x="384" y="2199"/>
            <a:ext cx="1296" cy="489"/>
          </p:xfrm>
          <a:graphic>
            <a:graphicData uri="http://schemas.openxmlformats.org/presentationml/2006/ole">
              <mc:AlternateContent xmlns:mc="http://schemas.openxmlformats.org/markup-compatibility/2006">
                <mc:Choice xmlns:v="urn:schemas-microsoft-com:vml" Requires="v">
                  <p:oleObj r:id="rId4" imgW="1625600" imgH="609600" progId="Equation.3">
                    <p:embed/>
                  </p:oleObj>
                </mc:Choice>
                <mc:Fallback>
                  <p:oleObj r:id="rId4" imgW="1625600" imgH="609600" progId="Equation.3">
                    <p:embed/>
                    <p:pic>
                      <p:nvPicPr>
                        <p:cNvPr id="53261"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 y="2199"/>
                          <a:ext cx="1296" cy="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62" name="Object 7"/>
            <p:cNvGraphicFramePr>
              <a:graphicFrameLocks noChangeAspect="1"/>
            </p:cNvGraphicFramePr>
            <p:nvPr/>
          </p:nvGraphicFramePr>
          <p:xfrm>
            <a:off x="336" y="2805"/>
            <a:ext cx="1824" cy="267"/>
          </p:xfrm>
          <a:graphic>
            <a:graphicData uri="http://schemas.openxmlformats.org/presentationml/2006/ole">
              <mc:AlternateContent xmlns:mc="http://schemas.openxmlformats.org/markup-compatibility/2006">
                <mc:Choice xmlns:v="urn:schemas-microsoft-com:vml" Requires="v">
                  <p:oleObj r:id="rId6" imgW="1409088" imgH="203112" progId="Equation.3">
                    <p:embed/>
                  </p:oleObj>
                </mc:Choice>
                <mc:Fallback>
                  <p:oleObj r:id="rId6" imgW="1409088" imgH="203112" progId="Equation.3">
                    <p:embed/>
                    <p:pic>
                      <p:nvPicPr>
                        <p:cNvPr id="53262"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6" y="2805"/>
                          <a:ext cx="182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3255" name="Group 16"/>
          <p:cNvGrpSpPr>
            <a:grpSpLocks/>
          </p:cNvGrpSpPr>
          <p:nvPr/>
        </p:nvGrpSpPr>
        <p:grpSpPr bwMode="auto">
          <a:xfrm>
            <a:off x="4191000" y="3617913"/>
            <a:ext cx="4286250" cy="2706687"/>
            <a:chOff x="2496" y="2135"/>
            <a:chExt cx="2700" cy="1705"/>
          </a:xfrm>
        </p:grpSpPr>
        <p:pic>
          <p:nvPicPr>
            <p:cNvPr id="53256" name="Picture 1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96" y="2135"/>
              <a:ext cx="201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7" name="Picture 1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44" y="2688"/>
              <a:ext cx="1584"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3258" name="Object 3"/>
            <p:cNvGraphicFramePr>
              <a:graphicFrameLocks noChangeAspect="1"/>
            </p:cNvGraphicFramePr>
            <p:nvPr/>
          </p:nvGraphicFramePr>
          <p:xfrm>
            <a:off x="4608" y="2832"/>
            <a:ext cx="588" cy="174"/>
          </p:xfrm>
          <a:graphic>
            <a:graphicData uri="http://schemas.openxmlformats.org/presentationml/2006/ole">
              <mc:AlternateContent xmlns:mc="http://schemas.openxmlformats.org/markup-compatibility/2006">
                <mc:Choice xmlns:v="urn:schemas-microsoft-com:vml" Requires="v">
                  <p:oleObj r:id="rId10" imgW="698197" imgH="203112" progId="Equation.3">
                    <p:embed/>
                  </p:oleObj>
                </mc:Choice>
                <mc:Fallback>
                  <p:oleObj r:id="rId10" imgW="698197" imgH="203112" progId="Equation.3">
                    <p:embed/>
                    <p:pic>
                      <p:nvPicPr>
                        <p:cNvPr id="53258"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08" y="2832"/>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9" name="Object 4"/>
            <p:cNvGraphicFramePr>
              <a:graphicFrameLocks noChangeAspect="1"/>
            </p:cNvGraphicFramePr>
            <p:nvPr/>
          </p:nvGraphicFramePr>
          <p:xfrm>
            <a:off x="2538" y="3348"/>
            <a:ext cx="1974" cy="492"/>
          </p:xfrm>
          <a:graphic>
            <a:graphicData uri="http://schemas.openxmlformats.org/presentationml/2006/ole">
              <mc:AlternateContent xmlns:mc="http://schemas.openxmlformats.org/markup-compatibility/2006">
                <mc:Choice xmlns:v="urn:schemas-microsoft-com:vml" Requires="v">
                  <p:oleObj r:id="rId12" imgW="2323603" imgH="597498" progId="Equation.3">
                    <p:embed/>
                  </p:oleObj>
                </mc:Choice>
                <mc:Fallback>
                  <p:oleObj r:id="rId12" imgW="2323603" imgH="597498" progId="Equation.3">
                    <p:embed/>
                    <p:pic>
                      <p:nvPicPr>
                        <p:cNvPr id="53259"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38" y="3348"/>
                          <a:ext cx="1974" cy="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60" name="Object 5"/>
            <p:cNvGraphicFramePr>
              <a:graphicFrameLocks noChangeAspect="1"/>
            </p:cNvGraphicFramePr>
            <p:nvPr/>
          </p:nvGraphicFramePr>
          <p:xfrm>
            <a:off x="4608" y="3504"/>
            <a:ext cx="588" cy="174"/>
          </p:xfrm>
          <a:graphic>
            <a:graphicData uri="http://schemas.openxmlformats.org/presentationml/2006/ole">
              <mc:AlternateContent xmlns:mc="http://schemas.openxmlformats.org/markup-compatibility/2006">
                <mc:Choice xmlns:v="urn:schemas-microsoft-com:vml" Requires="v">
                  <p:oleObj r:id="rId14" imgW="698197" imgH="203112" progId="Equation.3">
                    <p:embed/>
                  </p:oleObj>
                </mc:Choice>
                <mc:Fallback>
                  <p:oleObj r:id="rId14" imgW="698197" imgH="203112" progId="Equation.3">
                    <p:embed/>
                    <p:pic>
                      <p:nvPicPr>
                        <p:cNvPr id="5326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08" y="3504"/>
                          <a:ext cx="58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849827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xfrm>
            <a:off x="685800" y="228600"/>
            <a:ext cx="7924800" cy="1143000"/>
          </a:xfrm>
        </p:spPr>
        <p:txBody>
          <a:bodyPr/>
          <a:lstStyle/>
          <a:p>
            <a:pPr eaLnBrk="1" hangingPunct="1"/>
            <a:r>
              <a:rPr lang="en-US" altLang="zh-TW" sz="3600">
                <a:ea typeface="新細明體" pitchFamily="18" charset="-120"/>
              </a:rPr>
              <a:t>Frequency transfer function of filter H(j</a:t>
            </a:r>
            <a:r>
              <a:rPr lang="en-US" altLang="zh-TW" sz="3600">
                <a:ea typeface="新細明體" pitchFamily="18" charset="-120"/>
                <a:sym typeface="Symbol" panose="05050102010706020507" pitchFamily="18" charset="2"/>
              </a:rPr>
              <a:t></a:t>
            </a:r>
            <a:r>
              <a:rPr lang="en-US" altLang="zh-TW" sz="3600">
                <a:ea typeface="新細明體" pitchFamily="18" charset="-120"/>
              </a:rPr>
              <a:t>)</a:t>
            </a:r>
          </a:p>
        </p:txBody>
      </p:sp>
      <p:sp>
        <p:nvSpPr>
          <p:cNvPr id="8196" name="Date Placeholder 3"/>
          <p:cNvSpPr>
            <a:spLocks noGrp="1"/>
          </p:cNvSpPr>
          <p:nvPr>
            <p:ph type="dt" sz="half" idx="10"/>
          </p:nvPr>
        </p:nvSpPr>
        <p:spPr/>
        <p:txBody>
          <a:bodyPr/>
          <a:lstStyle/>
          <a:p>
            <a:pPr>
              <a:defRPr/>
            </a:pPr>
            <a:fld id="{D6C0C0AE-6252-4EB8-8C9D-01B625B460B6}" type="datetime1">
              <a:rPr lang="en-US" altLang="zh-TW" smtClean="0">
                <a:ea typeface="新細明體" pitchFamily="18" charset="-120"/>
              </a:rPr>
              <a:t>3/30/2021</a:t>
            </a:fld>
            <a:endParaRPr lang="en-US" altLang="zh-TW">
              <a:ea typeface="新細明體" pitchFamily="18" charset="-120"/>
            </a:endParaRPr>
          </a:p>
        </p:txBody>
      </p:sp>
      <p:sp>
        <p:nvSpPr>
          <p:cNvPr id="8198"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24F4D8-AE8D-4006-8F4A-5E53BF3BD8F5}" type="slidenum">
              <a:rPr lang="en-US" altLang="zh-TW">
                <a:ea typeface="新細明體" pitchFamily="18" charset="-120"/>
              </a:rPr>
              <a:pPr eaLnBrk="1" hangingPunct="1"/>
              <a:t>48</a:t>
            </a:fld>
            <a:endParaRPr lang="en-US" altLang="zh-TW">
              <a:ea typeface="新細明體" pitchFamily="18" charset="-120"/>
            </a:endParaRPr>
          </a:p>
        </p:txBody>
      </p:sp>
      <p:graphicFrame>
        <p:nvGraphicFramePr>
          <p:cNvPr id="54277" name="Object 2"/>
          <p:cNvGraphicFramePr>
            <a:graphicFrameLocks noChangeAspect="1"/>
          </p:cNvGraphicFramePr>
          <p:nvPr/>
        </p:nvGraphicFramePr>
        <p:xfrm>
          <a:off x="1104900" y="1800225"/>
          <a:ext cx="3238500" cy="3533775"/>
        </p:xfrm>
        <a:graphic>
          <a:graphicData uri="http://schemas.openxmlformats.org/presentationml/2006/ole">
            <mc:AlternateContent xmlns:mc="http://schemas.openxmlformats.org/markup-compatibility/2006">
              <mc:Choice xmlns:v="urn:schemas-microsoft-com:vml" Requires="v">
                <p:oleObj r:id="rId2" imgW="2438400" imgH="2679700" progId="Equation.3">
                  <p:embed/>
                </p:oleObj>
              </mc:Choice>
              <mc:Fallback>
                <p:oleObj r:id="rId2" imgW="2438400" imgH="2679700" progId="Equation.3">
                  <p:embed/>
                  <p:pic>
                    <p:nvPicPr>
                      <p:cNvPr id="54277"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1800225"/>
                        <a:ext cx="323850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78" name="Object 3"/>
          <p:cNvGraphicFramePr>
            <a:graphicFrameLocks noChangeAspect="1"/>
          </p:cNvGraphicFramePr>
          <p:nvPr/>
        </p:nvGraphicFramePr>
        <p:xfrm>
          <a:off x="4724400" y="1828800"/>
          <a:ext cx="3190875" cy="2200275"/>
        </p:xfrm>
        <a:graphic>
          <a:graphicData uri="http://schemas.openxmlformats.org/presentationml/2006/ole">
            <mc:AlternateContent xmlns:mc="http://schemas.openxmlformats.org/markup-compatibility/2006">
              <mc:Choice xmlns:v="urn:schemas-microsoft-com:vml" Requires="v">
                <p:oleObj r:id="rId4" imgW="2400300" imgH="1663700" progId="Equation.3">
                  <p:embed/>
                </p:oleObj>
              </mc:Choice>
              <mc:Fallback>
                <p:oleObj r:id="rId4" imgW="2400300" imgH="1663700" progId="Equation.3">
                  <p:embed/>
                  <p:pic>
                    <p:nvPicPr>
                      <p:cNvPr id="54278"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1828800"/>
                        <a:ext cx="319087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79" name="TextBox 7"/>
          <p:cNvSpPr txBox="1">
            <a:spLocks noChangeArrowheads="1"/>
          </p:cNvSpPr>
          <p:nvPr/>
        </p:nvSpPr>
        <p:spPr bwMode="auto">
          <a:xfrm>
            <a:off x="4724400" y="4876800"/>
            <a:ext cx="42497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0000"/>
                </a:solidFill>
              </a:rPr>
              <a:t>Note: f</a:t>
            </a:r>
            <a:r>
              <a:rPr lang="en-US" altLang="en-US" baseline="-25000">
                <a:solidFill>
                  <a:srgbClr val="FF0000"/>
                </a:solidFill>
              </a:rPr>
              <a:t>0</a:t>
            </a:r>
            <a:r>
              <a:rPr lang="en-US" altLang="en-US">
                <a:solidFill>
                  <a:srgbClr val="FF0000"/>
                </a:solidFill>
              </a:rPr>
              <a:t> is operating(present) frequency</a:t>
            </a:r>
          </a:p>
          <a:p>
            <a:pPr eaLnBrk="1" hangingPunct="1"/>
            <a:r>
              <a:rPr lang="en-US" altLang="en-US">
                <a:solidFill>
                  <a:srgbClr val="FF0000"/>
                </a:solidFill>
              </a:rPr>
              <a:t>          f</a:t>
            </a:r>
            <a:r>
              <a:rPr lang="en-US" altLang="en-US" baseline="-25000">
                <a:solidFill>
                  <a:srgbClr val="FF0000"/>
                </a:solidFill>
              </a:rPr>
              <a:t>L</a:t>
            </a:r>
            <a:r>
              <a:rPr lang="en-US" altLang="en-US">
                <a:solidFill>
                  <a:srgbClr val="FF0000"/>
                </a:solidFill>
              </a:rPr>
              <a:t> is Lower cutoff frequency</a:t>
            </a:r>
          </a:p>
          <a:p>
            <a:pPr eaLnBrk="1" hangingPunct="1"/>
            <a:r>
              <a:rPr lang="en-US" altLang="en-US">
                <a:solidFill>
                  <a:srgbClr val="FF0000"/>
                </a:solidFill>
              </a:rPr>
              <a:t>          f</a:t>
            </a:r>
            <a:r>
              <a:rPr lang="en-US" altLang="en-US" baseline="-25000">
                <a:solidFill>
                  <a:srgbClr val="FF0000"/>
                </a:solidFill>
              </a:rPr>
              <a:t>H</a:t>
            </a:r>
            <a:r>
              <a:rPr lang="en-US" altLang="en-US">
                <a:solidFill>
                  <a:srgbClr val="FF0000"/>
                </a:solidFill>
              </a:rPr>
              <a:t> is Higher cutoff frequency</a:t>
            </a:r>
          </a:p>
        </p:txBody>
      </p:sp>
    </p:spTree>
    <p:extLst>
      <p:ext uri="{BB962C8B-B14F-4D97-AF65-F5344CB8AC3E}">
        <p14:creationId xmlns:p14="http://schemas.microsoft.com/office/powerpoint/2010/main" val="2609151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43000"/>
            <a:ext cx="8077200" cy="196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29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76600"/>
            <a:ext cx="8915400"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Text Box 6"/>
          <p:cNvSpPr txBox="1">
            <a:spLocks noChangeArrowheads="1"/>
          </p:cNvSpPr>
          <p:nvPr/>
        </p:nvSpPr>
        <p:spPr bwMode="auto">
          <a:xfrm>
            <a:off x="1828800" y="381000"/>
            <a:ext cx="5349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t>Optimization of Filter Design</a:t>
            </a:r>
          </a:p>
        </p:txBody>
      </p:sp>
      <p:sp>
        <p:nvSpPr>
          <p:cNvPr id="63493" name="Date Placeholder 4"/>
          <p:cNvSpPr>
            <a:spLocks noGrp="1"/>
          </p:cNvSpPr>
          <p:nvPr>
            <p:ph type="dt" sz="half" idx="10"/>
          </p:nvPr>
        </p:nvSpPr>
        <p:spPr/>
        <p:txBody>
          <a:bodyPr/>
          <a:lstStyle/>
          <a:p>
            <a:pPr>
              <a:defRPr/>
            </a:pPr>
            <a:fld id="{7604B50A-ADB2-479A-8D93-194DE2034837}" type="datetime1">
              <a:rPr lang="en-US" smtClean="0"/>
              <a:t>3/30/2021</a:t>
            </a:fld>
            <a:endParaRPr lang="en-US"/>
          </a:p>
        </p:txBody>
      </p:sp>
      <p:sp>
        <p:nvSpPr>
          <p:cNvPr id="6349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4A25A5-EB98-4322-9673-4163673F9DA1}" type="slidenum">
              <a:rPr lang="en-US" altLang="en-US"/>
              <a:pPr eaLnBrk="1" hangingPunct="1"/>
              <a:t>49</a:t>
            </a:fld>
            <a:endParaRPr lang="en-US" altLang="en-US"/>
          </a:p>
        </p:txBody>
      </p:sp>
    </p:spTree>
    <p:extLst>
      <p:ext uri="{BB962C8B-B14F-4D97-AF65-F5344CB8AC3E}">
        <p14:creationId xmlns:p14="http://schemas.microsoft.com/office/powerpoint/2010/main" val="131944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685800" y="457200"/>
            <a:ext cx="7772400" cy="1143000"/>
          </a:xfrm>
        </p:spPr>
        <p:txBody>
          <a:bodyPr>
            <a:normAutofit fontScale="90000"/>
          </a:bodyPr>
          <a:lstStyle/>
          <a:p>
            <a:pPr eaLnBrk="1" hangingPunct="1"/>
            <a:r>
              <a:rPr lang="en-US" altLang="zh-TW">
                <a:ea typeface="新細明體" pitchFamily="18" charset="-120"/>
              </a:rPr>
              <a:t>Passive elements : Inductor </a:t>
            </a:r>
            <a:br>
              <a:rPr lang="en-US" altLang="zh-TW">
                <a:ea typeface="新細明體" pitchFamily="18" charset="-120"/>
              </a:rPr>
            </a:br>
            <a:r>
              <a:rPr lang="en-US" altLang="zh-TW">
                <a:solidFill>
                  <a:srgbClr val="FF0000"/>
                </a:solidFill>
                <a:ea typeface="新細明體" pitchFamily="18" charset="-120"/>
              </a:rPr>
              <a:t>BIG PROBLEM!</a:t>
            </a:r>
          </a:p>
        </p:txBody>
      </p:sp>
      <p:sp>
        <p:nvSpPr>
          <p:cNvPr id="10245" name="Rectangle 3"/>
          <p:cNvSpPr>
            <a:spLocks noGrp="1" noChangeArrowheads="1"/>
          </p:cNvSpPr>
          <p:nvPr>
            <p:ph idx="1"/>
          </p:nvPr>
        </p:nvSpPr>
        <p:spPr/>
        <p:txBody>
          <a:bodyPr/>
          <a:lstStyle/>
          <a:p>
            <a:pPr eaLnBrk="1" hangingPunct="1"/>
            <a:r>
              <a:rPr lang="en-US" altLang="zh-TW" sz="2400">
                <a:ea typeface="新細明體" pitchFamily="18" charset="-120"/>
              </a:rPr>
              <a:t>high accuracy (1% or 2%), small physical size, or large inductance values are required ?? </a:t>
            </a:r>
          </a:p>
          <a:p>
            <a:pPr eaLnBrk="1" hangingPunct="1"/>
            <a:r>
              <a:rPr lang="en-US" altLang="zh-TW" sz="2400">
                <a:ea typeface="新細明體" pitchFamily="18" charset="-120"/>
              </a:rPr>
              <a:t>standard values of inductors are not very closely spaced </a:t>
            </a:r>
          </a:p>
          <a:p>
            <a:pPr eaLnBrk="1" hangingPunct="1"/>
            <a:r>
              <a:rPr lang="en-US" altLang="zh-TW" sz="2400">
                <a:ea typeface="新細明體" pitchFamily="18" charset="-120"/>
              </a:rPr>
              <a:t>difficult to find an off-the-shelf inductor within 10 percent of any arbitrary value </a:t>
            </a:r>
          </a:p>
          <a:p>
            <a:pPr eaLnBrk="1" hangingPunct="1"/>
            <a:r>
              <a:rPr lang="en-US" altLang="zh-TW" sz="2400">
                <a:ea typeface="新細明體" pitchFamily="18" charset="-120"/>
              </a:rPr>
              <a:t>adjustable inductors are used </a:t>
            </a:r>
          </a:p>
          <a:p>
            <a:pPr algn="just" eaLnBrk="1" hangingPunct="1"/>
            <a:r>
              <a:rPr lang="en-US" altLang="zh-TW" sz="2400">
                <a:ea typeface="新細明體" pitchFamily="18" charset="-120"/>
              </a:rPr>
              <a:t>tuning such inductors to the required values is time-consuming and expensive for larger quantities of filters</a:t>
            </a:r>
          </a:p>
          <a:p>
            <a:pPr eaLnBrk="1" hangingPunct="1"/>
            <a:r>
              <a:rPr lang="en-US" altLang="zh-TW" sz="2400">
                <a:ea typeface="新細明體" pitchFamily="18" charset="-120"/>
              </a:rPr>
              <a:t>inductors are often prohibitively expensive</a:t>
            </a:r>
            <a:r>
              <a:rPr lang="en-US" altLang="zh-TW" sz="2800">
                <a:ea typeface="新細明體" pitchFamily="18" charset="-120"/>
              </a:rPr>
              <a:t> </a:t>
            </a:r>
          </a:p>
        </p:txBody>
      </p:sp>
      <p:sp>
        <p:nvSpPr>
          <p:cNvPr id="25602" name="Date Placeholder 3"/>
          <p:cNvSpPr>
            <a:spLocks noGrp="1"/>
          </p:cNvSpPr>
          <p:nvPr>
            <p:ph type="dt" sz="half" idx="10"/>
          </p:nvPr>
        </p:nvSpPr>
        <p:spPr/>
        <p:txBody>
          <a:bodyPr/>
          <a:lstStyle/>
          <a:p>
            <a:pPr>
              <a:defRPr/>
            </a:pPr>
            <a:fld id="{3CEF810B-1321-4A03-B8D8-F53015B15AF8}" type="datetime1">
              <a:rPr lang="en-US" altLang="zh-TW" smtClean="0">
                <a:ea typeface="新細明體" pitchFamily="18" charset="-120"/>
              </a:rPr>
              <a:t>3/30/2021</a:t>
            </a:fld>
            <a:endParaRPr lang="en-US" altLang="zh-TW">
              <a:ea typeface="新細明體" pitchFamily="18" charset="-120"/>
            </a:endParaRPr>
          </a:p>
        </p:txBody>
      </p:sp>
      <p:sp>
        <p:nvSpPr>
          <p:cNvPr id="2560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76AE78-9B70-4E46-93EA-F528A8FB1683}" type="slidenum">
              <a:rPr lang="en-US" altLang="zh-TW">
                <a:ea typeface="新細明體" pitchFamily="18" charset="-120"/>
              </a:rPr>
              <a:pPr eaLnBrk="1" hangingPunct="1"/>
              <a:t>5</a:t>
            </a:fld>
            <a:endParaRPr lang="en-US" altLang="zh-TW">
              <a:ea typeface="新細明體" pitchFamily="18" charset="-120"/>
            </a:endParaRPr>
          </a:p>
        </p:txBody>
      </p:sp>
    </p:spTree>
    <p:extLst>
      <p:ext uri="{BB962C8B-B14F-4D97-AF65-F5344CB8AC3E}">
        <p14:creationId xmlns:p14="http://schemas.microsoft.com/office/powerpoint/2010/main" val="3399834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8" y="3605213"/>
            <a:ext cx="8915400" cy="145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Text Box 5"/>
          <p:cNvSpPr txBox="1">
            <a:spLocks noChangeArrowheads="1"/>
          </p:cNvSpPr>
          <p:nvPr/>
        </p:nvSpPr>
        <p:spPr bwMode="auto">
          <a:xfrm>
            <a:off x="1828800" y="533400"/>
            <a:ext cx="5349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t>Optimization of Filter Design</a:t>
            </a:r>
          </a:p>
        </p:txBody>
      </p:sp>
      <p:pic>
        <p:nvPicPr>
          <p:cNvPr id="56324" name="Picture 6"/>
          <p:cNvPicPr>
            <a:picLocks noChangeAspect="1" noChangeArrowheads="1"/>
          </p:cNvPicPr>
          <p:nvPr/>
        </p:nvPicPr>
        <p:blipFill>
          <a:blip r:embed="rId4">
            <a:extLst>
              <a:ext uri="{28A0092B-C50C-407E-A947-70E740481C1C}">
                <a14:useLocalDpi xmlns:a14="http://schemas.microsoft.com/office/drawing/2010/main" val="0"/>
              </a:ext>
            </a:extLst>
          </a:blip>
          <a:srcRect t="17665" b="49527"/>
          <a:stretch>
            <a:fillRect/>
          </a:stretch>
        </p:blipFill>
        <p:spPr bwMode="auto">
          <a:xfrm>
            <a:off x="228600" y="1600200"/>
            <a:ext cx="8915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Date Placeholder 4"/>
          <p:cNvSpPr>
            <a:spLocks noGrp="1"/>
          </p:cNvSpPr>
          <p:nvPr>
            <p:ph type="dt" sz="half" idx="10"/>
          </p:nvPr>
        </p:nvSpPr>
        <p:spPr/>
        <p:txBody>
          <a:bodyPr/>
          <a:lstStyle/>
          <a:p>
            <a:pPr>
              <a:defRPr/>
            </a:pPr>
            <a:fld id="{DA66DCE2-9FA9-48D3-B434-6912C52A2E56}" type="datetime1">
              <a:rPr lang="en-US" smtClean="0"/>
              <a:t>3/30/2021</a:t>
            </a:fld>
            <a:endParaRPr lang="en-US"/>
          </a:p>
        </p:txBody>
      </p:sp>
      <p:sp>
        <p:nvSpPr>
          <p:cNvPr id="64518"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4D02E3-1B76-474E-839F-05AA79DDEC7C}" type="slidenum">
              <a:rPr lang="en-US" altLang="en-US"/>
              <a:pPr eaLnBrk="1" hangingPunct="1"/>
              <a:t>50</a:t>
            </a:fld>
            <a:endParaRPr lang="en-US" altLang="en-US"/>
          </a:p>
        </p:txBody>
      </p:sp>
    </p:spTree>
    <p:extLst>
      <p:ext uri="{BB962C8B-B14F-4D97-AF65-F5344CB8AC3E}">
        <p14:creationId xmlns:p14="http://schemas.microsoft.com/office/powerpoint/2010/main" val="325433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p:cNvSpPr>
            <a:spLocks noGrp="1" noChangeArrowheads="1"/>
          </p:cNvSpPr>
          <p:nvPr>
            <p:ph type="title"/>
          </p:nvPr>
        </p:nvSpPr>
        <p:spPr>
          <a:xfrm>
            <a:off x="685800" y="304800"/>
            <a:ext cx="7772400" cy="1143000"/>
          </a:xfrm>
        </p:spPr>
        <p:txBody>
          <a:bodyPr/>
          <a:lstStyle/>
          <a:p>
            <a:pPr eaLnBrk="1" hangingPunct="1"/>
            <a:r>
              <a:rPr lang="en-US" altLang="zh-TW">
                <a:ea typeface="新細明體" pitchFamily="18" charset="-120"/>
              </a:rPr>
              <a:t>Bessel Characteristic</a:t>
            </a:r>
          </a:p>
        </p:txBody>
      </p:sp>
      <p:sp>
        <p:nvSpPr>
          <p:cNvPr id="57350" name="Rectangle 3"/>
          <p:cNvSpPr>
            <a:spLocks noGrp="1" noChangeArrowheads="1"/>
          </p:cNvSpPr>
          <p:nvPr>
            <p:ph idx="1"/>
          </p:nvPr>
        </p:nvSpPr>
        <p:spPr>
          <a:xfrm>
            <a:off x="609600" y="1524000"/>
            <a:ext cx="4267200" cy="4648200"/>
          </a:xfrm>
        </p:spPr>
        <p:txBody>
          <a:bodyPr/>
          <a:lstStyle/>
          <a:p>
            <a:pPr eaLnBrk="1" hangingPunct="1"/>
            <a:r>
              <a:rPr lang="en-US" altLang="zh-TW" sz="2800">
                <a:ea typeface="新細明體" pitchFamily="18" charset="-120"/>
              </a:rPr>
              <a:t>Flat response in the passband. </a:t>
            </a:r>
          </a:p>
          <a:p>
            <a:pPr eaLnBrk="1" hangingPunct="1"/>
            <a:r>
              <a:rPr lang="en-US" altLang="zh-TW" sz="2800">
                <a:ea typeface="新細明體" pitchFamily="18" charset="-120"/>
              </a:rPr>
              <a:t>Role-off rate less than </a:t>
            </a:r>
            <a:r>
              <a:rPr lang="en-US" altLang="zh-TW" sz="2800" i="1">
                <a:ea typeface="新細明體" pitchFamily="18" charset="-120"/>
              </a:rPr>
              <a:t>20dB</a:t>
            </a:r>
            <a:r>
              <a:rPr lang="en-US" altLang="zh-TW" sz="2800">
                <a:ea typeface="新細明體" pitchFamily="18" charset="-120"/>
              </a:rPr>
              <a:t>/decade/pole. </a:t>
            </a:r>
          </a:p>
          <a:p>
            <a:pPr eaLnBrk="1" hangingPunct="1"/>
            <a:r>
              <a:rPr lang="en-US" altLang="zh-TW" sz="2800">
                <a:ea typeface="新細明體" pitchFamily="18" charset="-120"/>
              </a:rPr>
              <a:t>Phase response is linear. </a:t>
            </a:r>
          </a:p>
          <a:p>
            <a:pPr eaLnBrk="1" hangingPunct="1"/>
            <a:r>
              <a:rPr lang="en-US" altLang="zh-TW" sz="2800">
                <a:ea typeface="新細明體" pitchFamily="18" charset="-120"/>
              </a:rPr>
              <a:t>Used for filtering pulse waveforms without distorting the shape of the waveform. </a:t>
            </a:r>
          </a:p>
        </p:txBody>
      </p:sp>
      <p:sp>
        <p:nvSpPr>
          <p:cNvPr id="65538" name="Date Placeholder 3"/>
          <p:cNvSpPr>
            <a:spLocks noGrp="1"/>
          </p:cNvSpPr>
          <p:nvPr>
            <p:ph type="dt" sz="half" idx="10"/>
          </p:nvPr>
        </p:nvSpPr>
        <p:spPr/>
        <p:txBody>
          <a:bodyPr/>
          <a:lstStyle/>
          <a:p>
            <a:pPr>
              <a:defRPr/>
            </a:pPr>
            <a:fld id="{FC3C53D7-955B-4212-AE83-B15BDDE3E85A}" type="datetime1">
              <a:rPr lang="en-US" altLang="zh-TW" smtClean="0">
                <a:ea typeface="新細明體" pitchFamily="18" charset="-120"/>
              </a:rPr>
              <a:t>3/30/2021</a:t>
            </a:fld>
            <a:endParaRPr lang="en-US" altLang="zh-TW">
              <a:ea typeface="新細明體" pitchFamily="18" charset="-120"/>
            </a:endParaRPr>
          </a:p>
        </p:txBody>
      </p:sp>
      <p:sp>
        <p:nvSpPr>
          <p:cNvPr id="6554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69421B3-672F-4AE7-A197-BC456BE6DDD1}" type="slidenum">
              <a:rPr lang="en-US" altLang="zh-TW">
                <a:ea typeface="新細明體" pitchFamily="18" charset="-120"/>
              </a:rPr>
              <a:pPr eaLnBrk="1" hangingPunct="1"/>
              <a:t>51</a:t>
            </a:fld>
            <a:endParaRPr lang="en-US" altLang="zh-TW">
              <a:ea typeface="新細明體" pitchFamily="18" charset="-120"/>
            </a:endParaRPr>
          </a:p>
        </p:txBody>
      </p:sp>
      <p:grpSp>
        <p:nvGrpSpPr>
          <p:cNvPr id="57351" name="Group 16"/>
          <p:cNvGrpSpPr>
            <a:grpSpLocks/>
          </p:cNvGrpSpPr>
          <p:nvPr/>
        </p:nvGrpSpPr>
        <p:grpSpPr bwMode="auto">
          <a:xfrm>
            <a:off x="4419600" y="1219200"/>
            <a:ext cx="4419600" cy="4191000"/>
            <a:chOff x="1828800" y="1219200"/>
            <a:chExt cx="5943600" cy="5305425"/>
          </a:xfrm>
        </p:grpSpPr>
        <p:sp>
          <p:nvSpPr>
            <p:cNvPr id="57353" name="Text Box 4"/>
            <p:cNvSpPr txBox="1">
              <a:spLocks noChangeArrowheads="1"/>
            </p:cNvSpPr>
            <p:nvPr/>
          </p:nvSpPr>
          <p:spPr bwMode="auto">
            <a:xfrm>
              <a:off x="1905000" y="12192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a:t>Optimized for linear phase response up to f</a:t>
              </a:r>
              <a:r>
                <a:rPr lang="en-US" altLang="en-US" b="1" baseline="-25000"/>
                <a:t>c</a:t>
              </a:r>
            </a:p>
          </p:txBody>
        </p:sp>
        <p:pic>
          <p:nvPicPr>
            <p:cNvPr id="5735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558165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5" name="Line 6"/>
            <p:cNvSpPr>
              <a:spLocks noChangeShapeType="1"/>
            </p:cNvSpPr>
            <p:nvPr/>
          </p:nvSpPr>
          <p:spPr bwMode="auto">
            <a:xfrm>
              <a:off x="4495800" y="1676400"/>
              <a:ext cx="1371600" cy="472440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7"/>
            <p:cNvSpPr>
              <a:spLocks noChangeShapeType="1"/>
            </p:cNvSpPr>
            <p:nvPr/>
          </p:nvSpPr>
          <p:spPr bwMode="auto">
            <a:xfrm>
              <a:off x="4953000" y="3810000"/>
              <a:ext cx="914400" cy="2667000"/>
            </a:xfrm>
            <a:prstGeom prst="line">
              <a:avLst/>
            </a:prstGeom>
            <a:noFill/>
            <a:ln w="38100">
              <a:solidFill>
                <a:srgbClr val="00FF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8"/>
            <p:cNvSpPr>
              <a:spLocks noChangeShapeType="1"/>
            </p:cNvSpPr>
            <p:nvPr/>
          </p:nvSpPr>
          <p:spPr bwMode="auto">
            <a:xfrm>
              <a:off x="4953000" y="4419600"/>
              <a:ext cx="990600" cy="2057400"/>
            </a:xfrm>
            <a:prstGeom prst="line">
              <a:avLst/>
            </a:prstGeom>
            <a:noFill/>
            <a:ln w="38100">
              <a:solidFill>
                <a:srgbClr val="00FF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Rectangle 9"/>
            <p:cNvSpPr>
              <a:spLocks noChangeArrowheads="1"/>
            </p:cNvSpPr>
            <p:nvPr/>
          </p:nvSpPr>
          <p:spPr bwMode="auto">
            <a:xfrm>
              <a:off x="3505200" y="4343400"/>
              <a:ext cx="685800" cy="228600"/>
            </a:xfrm>
            <a:prstGeom prst="rect">
              <a:avLst/>
            </a:prstGeom>
            <a:noFill/>
            <a:ln w="2857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7359" name="Rectangle 10"/>
            <p:cNvSpPr>
              <a:spLocks noChangeArrowheads="1"/>
            </p:cNvSpPr>
            <p:nvPr/>
          </p:nvSpPr>
          <p:spPr bwMode="auto">
            <a:xfrm>
              <a:off x="3505200" y="4786313"/>
              <a:ext cx="990600" cy="228600"/>
            </a:xfrm>
            <a:prstGeom prst="rect">
              <a:avLst/>
            </a:prstGeom>
            <a:noFill/>
            <a:ln w="28575">
              <a:solidFill>
                <a:srgbClr val="00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7360" name="Rectangle 11"/>
            <p:cNvSpPr>
              <a:spLocks noChangeArrowheads="1"/>
            </p:cNvSpPr>
            <p:nvPr/>
          </p:nvSpPr>
          <p:spPr bwMode="auto">
            <a:xfrm>
              <a:off x="3505200" y="5257800"/>
              <a:ext cx="1219200" cy="228600"/>
            </a:xfrm>
            <a:prstGeom prst="rect">
              <a:avLst/>
            </a:prstGeom>
            <a:noFill/>
            <a:ln w="28575">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7361" name="Line 12"/>
            <p:cNvSpPr>
              <a:spLocks noChangeShapeType="1"/>
            </p:cNvSpPr>
            <p:nvPr/>
          </p:nvSpPr>
          <p:spPr bwMode="auto">
            <a:xfrm>
              <a:off x="4967288" y="1676400"/>
              <a:ext cx="0" cy="457200"/>
            </a:xfrm>
            <a:prstGeom prst="line">
              <a:avLst/>
            </a:prstGeom>
            <a:noFill/>
            <a:ln w="38100">
              <a:solidFill>
                <a:srgbClr val="0000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57362" name="Line 13"/>
            <p:cNvSpPr>
              <a:spLocks noChangeShapeType="1"/>
            </p:cNvSpPr>
            <p:nvPr/>
          </p:nvSpPr>
          <p:spPr bwMode="auto">
            <a:xfrm>
              <a:off x="5514975" y="1676400"/>
              <a:ext cx="0" cy="457200"/>
            </a:xfrm>
            <a:prstGeom prst="line">
              <a:avLst/>
            </a:prstGeom>
            <a:noFill/>
            <a:ln w="38100">
              <a:solidFill>
                <a:srgbClr val="0000FF"/>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57363" name="Line 14"/>
            <p:cNvSpPr>
              <a:spLocks noChangeShapeType="1"/>
            </p:cNvSpPr>
            <p:nvPr/>
          </p:nvSpPr>
          <p:spPr bwMode="auto">
            <a:xfrm>
              <a:off x="5514975" y="2152650"/>
              <a:ext cx="0" cy="2743200"/>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7364" name="Line 15"/>
            <p:cNvSpPr>
              <a:spLocks noChangeShapeType="1"/>
            </p:cNvSpPr>
            <p:nvPr/>
          </p:nvSpPr>
          <p:spPr bwMode="auto">
            <a:xfrm>
              <a:off x="4981575" y="2166938"/>
              <a:ext cx="0" cy="838200"/>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7352" name="TextBox 20"/>
          <p:cNvSpPr txBox="1">
            <a:spLocks noChangeArrowheads="1"/>
          </p:cNvSpPr>
          <p:nvPr/>
        </p:nvSpPr>
        <p:spPr bwMode="auto">
          <a:xfrm>
            <a:off x="5791200" y="5345113"/>
            <a:ext cx="2965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0000"/>
                </a:solidFill>
              </a:rPr>
              <a:t>Note: </a:t>
            </a:r>
            <a:r>
              <a:rPr lang="el-GR" altLang="en-US">
                <a:solidFill>
                  <a:srgbClr val="FF0000"/>
                </a:solidFill>
              </a:rPr>
              <a:t>Ω</a:t>
            </a:r>
            <a:r>
              <a:rPr lang="en-US" altLang="en-US">
                <a:solidFill>
                  <a:srgbClr val="FF0000"/>
                </a:solidFill>
              </a:rPr>
              <a:t> refers to frequency</a:t>
            </a:r>
          </a:p>
        </p:txBody>
      </p:sp>
    </p:spTree>
    <p:extLst>
      <p:ext uri="{BB962C8B-B14F-4D97-AF65-F5344CB8AC3E}">
        <p14:creationId xmlns:p14="http://schemas.microsoft.com/office/powerpoint/2010/main" val="24430609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2"/>
          <p:cNvSpPr>
            <a:spLocks noGrp="1" noChangeArrowheads="1"/>
          </p:cNvSpPr>
          <p:nvPr>
            <p:ph type="title"/>
          </p:nvPr>
        </p:nvSpPr>
        <p:spPr>
          <a:xfrm>
            <a:off x="685800" y="304800"/>
            <a:ext cx="7772400" cy="1143000"/>
          </a:xfrm>
        </p:spPr>
        <p:txBody>
          <a:bodyPr/>
          <a:lstStyle/>
          <a:p>
            <a:pPr eaLnBrk="1" hangingPunct="1"/>
            <a:r>
              <a:rPr lang="en-US" altLang="zh-TW">
                <a:ea typeface="新細明體" pitchFamily="18" charset="-120"/>
              </a:rPr>
              <a:t>Butterworth Characteristic</a:t>
            </a:r>
          </a:p>
        </p:txBody>
      </p:sp>
      <p:sp>
        <p:nvSpPr>
          <p:cNvPr id="58375" name="Rectangle 3"/>
          <p:cNvSpPr>
            <a:spLocks noGrp="1" noChangeArrowheads="1"/>
          </p:cNvSpPr>
          <p:nvPr>
            <p:ph idx="1"/>
          </p:nvPr>
        </p:nvSpPr>
        <p:spPr>
          <a:xfrm>
            <a:off x="685800" y="1600200"/>
            <a:ext cx="3886200" cy="4648200"/>
          </a:xfrm>
        </p:spPr>
        <p:txBody>
          <a:bodyPr/>
          <a:lstStyle/>
          <a:p>
            <a:pPr eaLnBrk="1" hangingPunct="1"/>
            <a:r>
              <a:rPr lang="en-US" altLang="zh-TW" sz="2400">
                <a:ea typeface="新細明體" pitchFamily="18" charset="-120"/>
              </a:rPr>
              <a:t>Very flat amplitude,  </a:t>
            </a:r>
            <a:r>
              <a:rPr lang="en-US" altLang="zh-TW" sz="2400" i="1">
                <a:ea typeface="新細明體" pitchFamily="18" charset="-120"/>
              </a:rPr>
              <a:t>A</a:t>
            </a:r>
            <a:r>
              <a:rPr lang="en-US" altLang="zh-TW" sz="2400" i="1" baseline="-30000">
                <a:ea typeface="新細明體" pitchFamily="18" charset="-120"/>
              </a:rPr>
              <a:t>v(dB)</a:t>
            </a:r>
            <a:r>
              <a:rPr lang="en-US" altLang="zh-TW" sz="2400">
                <a:ea typeface="新細明體" pitchFamily="18" charset="-120"/>
              </a:rPr>
              <a:t> , response in the passband. </a:t>
            </a:r>
          </a:p>
          <a:p>
            <a:pPr eaLnBrk="1" hangingPunct="1"/>
            <a:r>
              <a:rPr lang="en-US" altLang="zh-TW" sz="2400">
                <a:ea typeface="新細明體" pitchFamily="18" charset="-120"/>
              </a:rPr>
              <a:t>Role-off rate is </a:t>
            </a:r>
            <a:r>
              <a:rPr lang="en-US" altLang="zh-TW" sz="2400" i="1">
                <a:ea typeface="新細明體" pitchFamily="18" charset="-120"/>
              </a:rPr>
              <a:t>20dB</a:t>
            </a:r>
            <a:r>
              <a:rPr lang="en-US" altLang="zh-TW" sz="2400">
                <a:ea typeface="新細明體" pitchFamily="18" charset="-120"/>
              </a:rPr>
              <a:t>/decade/pole. </a:t>
            </a:r>
          </a:p>
          <a:p>
            <a:pPr eaLnBrk="1" hangingPunct="1"/>
            <a:r>
              <a:rPr lang="en-US" altLang="zh-TW" sz="2400">
                <a:ea typeface="新細明體" pitchFamily="18" charset="-120"/>
              </a:rPr>
              <a:t>Phase response is not linear. </a:t>
            </a:r>
          </a:p>
          <a:p>
            <a:pPr eaLnBrk="1" hangingPunct="1"/>
            <a:r>
              <a:rPr lang="en-US" altLang="zh-TW" sz="2400">
                <a:ea typeface="新細明體" pitchFamily="18" charset="-120"/>
              </a:rPr>
              <a:t>Used when all frequencies in the passband must have the same gain. </a:t>
            </a:r>
          </a:p>
          <a:p>
            <a:pPr eaLnBrk="1" hangingPunct="1"/>
            <a:r>
              <a:rPr lang="en-US" altLang="zh-TW" sz="2400">
                <a:ea typeface="新細明體" pitchFamily="18" charset="-120"/>
              </a:rPr>
              <a:t>Often referred to as a </a:t>
            </a:r>
            <a:r>
              <a:rPr lang="en-US" altLang="zh-TW" sz="2400" i="1">
                <a:ea typeface="新細明體" pitchFamily="18" charset="-120"/>
              </a:rPr>
              <a:t>maximally flat response</a:t>
            </a:r>
            <a:r>
              <a:rPr lang="en-US" altLang="zh-TW" sz="2400">
                <a:ea typeface="新細明體" pitchFamily="18" charset="-120"/>
              </a:rPr>
              <a:t>. </a:t>
            </a:r>
          </a:p>
        </p:txBody>
      </p:sp>
      <p:sp>
        <p:nvSpPr>
          <p:cNvPr id="66562" name="Date Placeholder 3"/>
          <p:cNvSpPr>
            <a:spLocks noGrp="1"/>
          </p:cNvSpPr>
          <p:nvPr>
            <p:ph type="dt" sz="half" idx="10"/>
          </p:nvPr>
        </p:nvSpPr>
        <p:spPr/>
        <p:txBody>
          <a:bodyPr/>
          <a:lstStyle/>
          <a:p>
            <a:pPr>
              <a:defRPr/>
            </a:pPr>
            <a:fld id="{F47A4148-5C7B-4BF3-BB86-3F28046C0C77}" type="datetime1">
              <a:rPr lang="en-US" altLang="zh-TW" smtClean="0">
                <a:ea typeface="新細明體" pitchFamily="18" charset="-120"/>
              </a:rPr>
              <a:t>3/30/2021</a:t>
            </a:fld>
            <a:endParaRPr lang="en-US" altLang="zh-TW">
              <a:ea typeface="新細明體" pitchFamily="18" charset="-120"/>
            </a:endParaRPr>
          </a:p>
        </p:txBody>
      </p:sp>
      <p:sp>
        <p:nvSpPr>
          <p:cNvPr id="6656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8994A1-94B7-409A-B55A-AE203E14F351}" type="slidenum">
              <a:rPr lang="en-US" altLang="zh-TW">
                <a:ea typeface="新細明體" pitchFamily="18" charset="-120"/>
              </a:rPr>
              <a:pPr eaLnBrk="1" hangingPunct="1"/>
              <a:t>52</a:t>
            </a:fld>
            <a:endParaRPr lang="en-US" altLang="zh-TW">
              <a:ea typeface="新細明體" pitchFamily="18" charset="-120"/>
            </a:endParaRPr>
          </a:p>
        </p:txBody>
      </p:sp>
      <p:grpSp>
        <p:nvGrpSpPr>
          <p:cNvPr id="58374" name="Group 9"/>
          <p:cNvGrpSpPr>
            <a:grpSpLocks/>
          </p:cNvGrpSpPr>
          <p:nvPr/>
        </p:nvGrpSpPr>
        <p:grpSpPr bwMode="auto">
          <a:xfrm>
            <a:off x="4343400" y="1828800"/>
            <a:ext cx="4549775" cy="4191000"/>
            <a:chOff x="2209800" y="1219200"/>
            <a:chExt cx="5845175" cy="5130800"/>
          </a:xfrm>
        </p:grpSpPr>
        <p:pic>
          <p:nvPicPr>
            <p:cNvPr id="583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828800"/>
              <a:ext cx="5053013"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Text Box 6"/>
            <p:cNvSpPr txBox="1">
              <a:spLocks noChangeArrowheads="1"/>
            </p:cNvSpPr>
            <p:nvPr/>
          </p:nvSpPr>
          <p:spPr bwMode="auto">
            <a:xfrm>
              <a:off x="2209800" y="1219200"/>
              <a:ext cx="58451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a:t>Optimized for maximum flatness in the passband</a:t>
              </a:r>
            </a:p>
          </p:txBody>
        </p:sp>
      </p:grpSp>
      <p:sp>
        <p:nvSpPr>
          <p:cNvPr id="58376" name="TextBox 9"/>
          <p:cNvSpPr txBox="1">
            <a:spLocks noChangeArrowheads="1"/>
          </p:cNvSpPr>
          <p:nvPr/>
        </p:nvSpPr>
        <p:spPr bwMode="auto">
          <a:xfrm>
            <a:off x="5949950" y="5954713"/>
            <a:ext cx="2965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0000"/>
                </a:solidFill>
              </a:rPr>
              <a:t>Note: </a:t>
            </a:r>
            <a:r>
              <a:rPr lang="el-GR" altLang="en-US">
                <a:solidFill>
                  <a:srgbClr val="FF0000"/>
                </a:solidFill>
              </a:rPr>
              <a:t>Ω</a:t>
            </a:r>
            <a:r>
              <a:rPr lang="en-US" altLang="en-US">
                <a:solidFill>
                  <a:srgbClr val="FF0000"/>
                </a:solidFill>
              </a:rPr>
              <a:t> refers to frequency</a:t>
            </a:r>
          </a:p>
        </p:txBody>
      </p:sp>
    </p:spTree>
    <p:extLst>
      <p:ext uri="{BB962C8B-B14F-4D97-AF65-F5344CB8AC3E}">
        <p14:creationId xmlns:p14="http://schemas.microsoft.com/office/powerpoint/2010/main" val="1556911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2"/>
          <p:cNvSpPr>
            <a:spLocks noGrp="1" noChangeArrowheads="1"/>
          </p:cNvSpPr>
          <p:nvPr>
            <p:ph type="title"/>
          </p:nvPr>
        </p:nvSpPr>
        <p:spPr>
          <a:xfrm>
            <a:off x="685800" y="304800"/>
            <a:ext cx="7772400" cy="1143000"/>
          </a:xfrm>
        </p:spPr>
        <p:txBody>
          <a:bodyPr/>
          <a:lstStyle/>
          <a:p>
            <a:pPr eaLnBrk="1" hangingPunct="1"/>
            <a:r>
              <a:rPr lang="en-US" altLang="zh-TW">
                <a:ea typeface="新細明體" pitchFamily="18" charset="-120"/>
              </a:rPr>
              <a:t>Chebyshev Characteristic</a:t>
            </a:r>
          </a:p>
        </p:txBody>
      </p:sp>
      <p:sp>
        <p:nvSpPr>
          <p:cNvPr id="59398" name="Rectangle 3"/>
          <p:cNvSpPr>
            <a:spLocks noGrp="1" noChangeArrowheads="1"/>
          </p:cNvSpPr>
          <p:nvPr>
            <p:ph idx="1"/>
          </p:nvPr>
        </p:nvSpPr>
        <p:spPr>
          <a:xfrm>
            <a:off x="685800" y="1524000"/>
            <a:ext cx="3733800" cy="4419600"/>
          </a:xfrm>
        </p:spPr>
        <p:txBody>
          <a:bodyPr/>
          <a:lstStyle/>
          <a:p>
            <a:pPr eaLnBrk="1" hangingPunct="1"/>
            <a:r>
              <a:rPr lang="en-US" altLang="zh-TW" sz="2400">
                <a:ea typeface="新細明體" pitchFamily="18" charset="-120"/>
              </a:rPr>
              <a:t>Overshoot or ripples in the passband. </a:t>
            </a:r>
          </a:p>
          <a:p>
            <a:pPr eaLnBrk="1" hangingPunct="1"/>
            <a:r>
              <a:rPr lang="en-US" altLang="zh-TW" sz="2400">
                <a:ea typeface="新細明體" pitchFamily="18" charset="-120"/>
              </a:rPr>
              <a:t>Role-off rate greater than </a:t>
            </a:r>
            <a:r>
              <a:rPr lang="en-US" altLang="zh-TW" sz="2400" i="1">
                <a:ea typeface="新細明體" pitchFamily="18" charset="-120"/>
              </a:rPr>
              <a:t>20dB</a:t>
            </a:r>
            <a:r>
              <a:rPr lang="en-US" altLang="zh-TW" sz="2400">
                <a:ea typeface="新細明體" pitchFamily="18" charset="-120"/>
              </a:rPr>
              <a:t>/decade/pole. </a:t>
            </a:r>
          </a:p>
          <a:p>
            <a:pPr eaLnBrk="1" hangingPunct="1"/>
            <a:r>
              <a:rPr lang="en-US" altLang="zh-TW" sz="2400">
                <a:ea typeface="新細明體" pitchFamily="18" charset="-120"/>
              </a:rPr>
              <a:t>Phase response is not linear - worse than Butterworth. </a:t>
            </a:r>
          </a:p>
          <a:p>
            <a:pPr eaLnBrk="1" hangingPunct="1"/>
            <a:r>
              <a:rPr lang="en-US" altLang="zh-TW" sz="2400">
                <a:ea typeface="新細明體" pitchFamily="18" charset="-120"/>
              </a:rPr>
              <a:t>Used when a rapid roll-off is required. </a:t>
            </a:r>
          </a:p>
        </p:txBody>
      </p:sp>
      <p:sp>
        <p:nvSpPr>
          <p:cNvPr id="67586" name="Date Placeholder 3"/>
          <p:cNvSpPr>
            <a:spLocks noGrp="1"/>
          </p:cNvSpPr>
          <p:nvPr>
            <p:ph type="dt" sz="half" idx="10"/>
          </p:nvPr>
        </p:nvSpPr>
        <p:spPr/>
        <p:txBody>
          <a:bodyPr/>
          <a:lstStyle/>
          <a:p>
            <a:pPr>
              <a:defRPr/>
            </a:pPr>
            <a:fld id="{6E20702F-4477-4D26-9A49-A24880C130D5}" type="datetime1">
              <a:rPr lang="en-US" altLang="zh-TW" smtClean="0">
                <a:ea typeface="新細明體" pitchFamily="18" charset="-120"/>
              </a:rPr>
              <a:t>3/30/2021</a:t>
            </a:fld>
            <a:endParaRPr lang="en-US" altLang="zh-TW">
              <a:ea typeface="新細明體" pitchFamily="18" charset="-120"/>
            </a:endParaRPr>
          </a:p>
        </p:txBody>
      </p:sp>
      <p:sp>
        <p:nvSpPr>
          <p:cNvPr id="67588"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D08C93-7EC7-4F52-85EE-C2F8DD27AA57}" type="slidenum">
              <a:rPr lang="en-US" altLang="zh-TW">
                <a:ea typeface="新細明體" pitchFamily="18" charset="-120"/>
              </a:rPr>
              <a:pPr eaLnBrk="1" hangingPunct="1"/>
              <a:t>53</a:t>
            </a:fld>
            <a:endParaRPr lang="en-US" altLang="zh-TW">
              <a:ea typeface="新細明體" pitchFamily="18" charset="-120"/>
            </a:endParaRPr>
          </a:p>
        </p:txBody>
      </p:sp>
      <p:pic>
        <p:nvPicPr>
          <p:cNvPr id="5939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1600200"/>
            <a:ext cx="3886200" cy="29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92790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
          <p:cNvSpPr txBox="1">
            <a:spLocks noChangeArrowheads="1"/>
          </p:cNvSpPr>
          <p:nvPr/>
        </p:nvSpPr>
        <p:spPr bwMode="auto">
          <a:xfrm>
            <a:off x="457200" y="457200"/>
            <a:ext cx="2133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zh-TW" sz="2800" b="1">
                <a:ea typeface="新細明體" pitchFamily="18" charset="-120"/>
              </a:rPr>
              <a:t>Cont…</a:t>
            </a:r>
            <a:endParaRPr lang="en-US" altLang="en-US" sz="2800" b="1"/>
          </a:p>
        </p:txBody>
      </p:sp>
      <p:grpSp>
        <p:nvGrpSpPr>
          <p:cNvPr id="60419" name="Group 16"/>
          <p:cNvGrpSpPr>
            <a:grpSpLocks/>
          </p:cNvGrpSpPr>
          <p:nvPr/>
        </p:nvGrpSpPr>
        <p:grpSpPr bwMode="auto">
          <a:xfrm>
            <a:off x="457200" y="1371600"/>
            <a:ext cx="8077200" cy="5181600"/>
            <a:chOff x="457200" y="1371600"/>
            <a:chExt cx="8077200" cy="5181600"/>
          </a:xfrm>
        </p:grpSpPr>
        <p:sp>
          <p:nvSpPr>
            <p:cNvPr id="60424" name="Text Box 4"/>
            <p:cNvSpPr txBox="1">
              <a:spLocks noChangeArrowheads="1"/>
            </p:cNvSpPr>
            <p:nvPr/>
          </p:nvSpPr>
          <p:spPr bwMode="auto">
            <a:xfrm>
              <a:off x="762000" y="1371600"/>
              <a:ext cx="7620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a:t>Optimized  to sharpen the transition from passband to stopband</a:t>
              </a:r>
            </a:p>
          </p:txBody>
        </p:sp>
        <p:pic>
          <p:nvPicPr>
            <p:cNvPr id="604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905000"/>
              <a:ext cx="4672013" cy="413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6" name="Line 6"/>
            <p:cNvSpPr>
              <a:spLocks noChangeShapeType="1"/>
            </p:cNvSpPr>
            <p:nvPr/>
          </p:nvSpPr>
          <p:spPr bwMode="auto">
            <a:xfrm>
              <a:off x="4862513" y="2057400"/>
              <a:ext cx="0" cy="4495800"/>
            </a:xfrm>
            <a:prstGeom prst="line">
              <a:avLst/>
            </a:prstGeom>
            <a:noFill/>
            <a:ln w="38100">
              <a:solidFill>
                <a:srgbClr val="FF33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60427" name="Text Box 7"/>
            <p:cNvSpPr txBox="1">
              <a:spLocks noChangeArrowheads="1"/>
            </p:cNvSpPr>
            <p:nvPr/>
          </p:nvSpPr>
          <p:spPr bwMode="auto">
            <a:xfrm>
              <a:off x="3167063" y="5943600"/>
              <a:ext cx="3352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a:solidFill>
                    <a:srgbClr val="00FF00"/>
                  </a:solidFill>
                </a:rPr>
                <a:t>Passband</a:t>
              </a:r>
              <a:r>
                <a:rPr lang="en-US" altLang="en-US" b="1"/>
                <a:t>       </a:t>
              </a:r>
              <a:r>
                <a:rPr lang="en-US" altLang="en-US" b="1">
                  <a:solidFill>
                    <a:srgbClr val="FF3300"/>
                  </a:solidFill>
                </a:rPr>
                <a:t>Stopband</a:t>
              </a:r>
            </a:p>
          </p:txBody>
        </p:sp>
        <p:sp>
          <p:nvSpPr>
            <p:cNvPr id="60428" name="Text Box 8"/>
            <p:cNvSpPr txBox="1">
              <a:spLocks noChangeArrowheads="1"/>
            </p:cNvSpPr>
            <p:nvPr/>
          </p:nvSpPr>
          <p:spPr bwMode="auto">
            <a:xfrm>
              <a:off x="6248400" y="4462463"/>
              <a:ext cx="2209800" cy="679450"/>
            </a:xfrm>
            <a:prstGeom prst="rect">
              <a:avLst/>
            </a:prstGeom>
            <a:solidFill>
              <a:srgbClr val="99CCFF"/>
            </a:solidFill>
            <a:ln w="38100">
              <a:solidFill>
                <a:srgbClr val="FF330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a:t>Steep Transition Slopes</a:t>
              </a:r>
            </a:p>
          </p:txBody>
        </p:sp>
        <p:sp>
          <p:nvSpPr>
            <p:cNvPr id="60429" name="Text Box 9"/>
            <p:cNvSpPr txBox="1">
              <a:spLocks noChangeArrowheads="1"/>
            </p:cNvSpPr>
            <p:nvPr/>
          </p:nvSpPr>
          <p:spPr bwMode="auto">
            <a:xfrm>
              <a:off x="533400" y="1905000"/>
              <a:ext cx="2209800" cy="679450"/>
            </a:xfrm>
            <a:prstGeom prst="rect">
              <a:avLst/>
            </a:prstGeom>
            <a:solidFill>
              <a:srgbClr val="99CCFF"/>
            </a:solidFill>
            <a:ln w="38100">
              <a:solidFill>
                <a:srgbClr val="FF330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a:t>Ripple in the Passband</a:t>
              </a:r>
            </a:p>
          </p:txBody>
        </p:sp>
        <p:sp>
          <p:nvSpPr>
            <p:cNvPr id="60430" name="AutoShape 10"/>
            <p:cNvSpPr>
              <a:spLocks/>
            </p:cNvSpPr>
            <p:nvPr/>
          </p:nvSpPr>
          <p:spPr bwMode="auto">
            <a:xfrm>
              <a:off x="5791200" y="4267200"/>
              <a:ext cx="304800" cy="1066800"/>
            </a:xfrm>
            <a:prstGeom prst="rightBrace">
              <a:avLst>
                <a:gd name="adj1" fmla="val 29167"/>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0431" name="AutoShape 11"/>
            <p:cNvSpPr>
              <a:spLocks/>
            </p:cNvSpPr>
            <p:nvPr/>
          </p:nvSpPr>
          <p:spPr bwMode="auto">
            <a:xfrm rot="-5400000">
              <a:off x="3962400" y="1600200"/>
              <a:ext cx="304800" cy="1066800"/>
            </a:xfrm>
            <a:prstGeom prst="rightBrace">
              <a:avLst>
                <a:gd name="adj1" fmla="val 29167"/>
                <a:gd name="adj2" fmla="val 50000"/>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0432" name="Line 12"/>
            <p:cNvSpPr>
              <a:spLocks noChangeShapeType="1"/>
            </p:cNvSpPr>
            <p:nvPr/>
          </p:nvSpPr>
          <p:spPr bwMode="auto">
            <a:xfrm flipH="1">
              <a:off x="2743200" y="1981200"/>
              <a:ext cx="1371600"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33" name="AutoShape 13"/>
            <p:cNvSpPr>
              <a:spLocks noChangeArrowheads="1"/>
            </p:cNvSpPr>
            <p:nvPr/>
          </p:nvSpPr>
          <p:spPr bwMode="auto">
            <a:xfrm>
              <a:off x="457200" y="2438400"/>
              <a:ext cx="609600" cy="609600"/>
            </a:xfrm>
            <a:prstGeom prst="smileyFace">
              <a:avLst>
                <a:gd name="adj" fmla="val -4653"/>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0434" name="AutoShape 14"/>
            <p:cNvSpPr>
              <a:spLocks noChangeArrowheads="1"/>
            </p:cNvSpPr>
            <p:nvPr/>
          </p:nvSpPr>
          <p:spPr bwMode="auto">
            <a:xfrm>
              <a:off x="7924800" y="4953000"/>
              <a:ext cx="609600" cy="609600"/>
            </a:xfrm>
            <a:prstGeom prst="smileyFace">
              <a:avLst>
                <a:gd name="adj" fmla="val 4653"/>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60420" name="TextBox 14"/>
          <p:cNvSpPr txBox="1">
            <a:spLocks noChangeArrowheads="1"/>
          </p:cNvSpPr>
          <p:nvPr/>
        </p:nvSpPr>
        <p:spPr bwMode="auto">
          <a:xfrm>
            <a:off x="381000" y="5029200"/>
            <a:ext cx="205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0000"/>
                </a:solidFill>
              </a:rPr>
              <a:t>Note: </a:t>
            </a:r>
            <a:r>
              <a:rPr lang="el-GR" altLang="en-US">
                <a:solidFill>
                  <a:srgbClr val="FF0000"/>
                </a:solidFill>
              </a:rPr>
              <a:t>Ω</a:t>
            </a:r>
            <a:r>
              <a:rPr lang="en-US" altLang="en-US">
                <a:solidFill>
                  <a:srgbClr val="FF0000"/>
                </a:solidFill>
              </a:rPr>
              <a:t> refers to frequency</a:t>
            </a:r>
          </a:p>
        </p:txBody>
      </p:sp>
      <p:sp>
        <p:nvSpPr>
          <p:cNvPr id="68613" name="Date Placeholder 15"/>
          <p:cNvSpPr>
            <a:spLocks noGrp="1"/>
          </p:cNvSpPr>
          <p:nvPr>
            <p:ph type="dt" sz="half" idx="10"/>
          </p:nvPr>
        </p:nvSpPr>
        <p:spPr/>
        <p:txBody>
          <a:bodyPr/>
          <a:lstStyle/>
          <a:p>
            <a:pPr>
              <a:defRPr/>
            </a:pPr>
            <a:fld id="{E17F5B6D-2F7B-468F-BA1E-DC980EDD1EA5}" type="datetime1">
              <a:rPr lang="en-US" smtClean="0"/>
              <a:t>3/30/2021</a:t>
            </a:fld>
            <a:endParaRPr lang="en-US"/>
          </a:p>
        </p:txBody>
      </p:sp>
      <p:sp>
        <p:nvSpPr>
          <p:cNvPr id="68614" name="Slide Number Placeholder 1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5B92D8-ED78-4CF0-AD9D-B8DC3E17C2FE}" type="slidenum">
              <a:rPr lang="en-US" altLang="en-US"/>
              <a:pPr eaLnBrk="1" hangingPunct="1"/>
              <a:t>54</a:t>
            </a:fld>
            <a:endParaRPr lang="en-US" altLang="en-US"/>
          </a:p>
        </p:txBody>
      </p:sp>
    </p:spTree>
    <p:extLst>
      <p:ext uri="{BB962C8B-B14F-4D97-AF65-F5344CB8AC3E}">
        <p14:creationId xmlns:p14="http://schemas.microsoft.com/office/powerpoint/2010/main" val="41470188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5" descr="loc_eps_ellip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133600"/>
            <a:ext cx="72390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Text Box 6"/>
          <p:cNvSpPr txBox="1">
            <a:spLocks noChangeArrowheads="1"/>
          </p:cNvSpPr>
          <p:nvPr/>
        </p:nvSpPr>
        <p:spPr bwMode="auto">
          <a:xfrm>
            <a:off x="1371600" y="457200"/>
            <a:ext cx="678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Elliptic (Cauer) Filter</a:t>
            </a:r>
          </a:p>
        </p:txBody>
      </p:sp>
      <p:sp>
        <p:nvSpPr>
          <p:cNvPr id="61444" name="Text Box 7"/>
          <p:cNvSpPr txBox="1">
            <a:spLocks noChangeArrowheads="1"/>
          </p:cNvSpPr>
          <p:nvPr/>
        </p:nvSpPr>
        <p:spPr bwMode="auto">
          <a:xfrm>
            <a:off x="1447800" y="1295400"/>
            <a:ext cx="6553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a:p>
        </p:txBody>
      </p:sp>
      <p:sp>
        <p:nvSpPr>
          <p:cNvPr id="61445" name="Text Box 8"/>
          <p:cNvSpPr txBox="1">
            <a:spLocks noChangeArrowheads="1"/>
          </p:cNvSpPr>
          <p:nvPr/>
        </p:nvSpPr>
        <p:spPr bwMode="auto">
          <a:xfrm>
            <a:off x="609600" y="1066800"/>
            <a:ext cx="80010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a:t>Optimized for </a:t>
            </a:r>
            <a:r>
              <a:rPr lang="en-US" altLang="en-US" b="1" u="sng"/>
              <a:t>steepest transition</a:t>
            </a:r>
            <a:r>
              <a:rPr lang="en-US" altLang="en-US" b="1"/>
              <a:t> from passband to stopband for a given filter order.</a:t>
            </a:r>
          </a:p>
          <a:p>
            <a:pPr algn="ctr" eaLnBrk="1" hangingPunct="1">
              <a:spcBef>
                <a:spcPct val="50000"/>
              </a:spcBef>
            </a:pPr>
            <a:r>
              <a:rPr lang="en-US" altLang="en-US" b="1"/>
              <a:t>Has ripple in both passband and stopband, however.</a:t>
            </a:r>
          </a:p>
        </p:txBody>
      </p:sp>
      <p:sp>
        <p:nvSpPr>
          <p:cNvPr id="61446" name="Text Box 9"/>
          <p:cNvSpPr txBox="1">
            <a:spLocks noChangeArrowheads="1"/>
          </p:cNvSpPr>
          <p:nvPr/>
        </p:nvSpPr>
        <p:spPr bwMode="auto">
          <a:xfrm>
            <a:off x="1676400" y="3276600"/>
            <a:ext cx="1371600" cy="679450"/>
          </a:xfrm>
          <a:prstGeom prst="rect">
            <a:avLst/>
          </a:prstGeom>
          <a:solidFill>
            <a:srgbClr val="99CCFF"/>
          </a:solidFill>
          <a:ln w="38100">
            <a:solidFill>
              <a:srgbClr val="FF330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a:t>Ripple in Passband</a:t>
            </a:r>
          </a:p>
        </p:txBody>
      </p:sp>
      <p:grpSp>
        <p:nvGrpSpPr>
          <p:cNvPr id="61447" name="Group 13"/>
          <p:cNvGrpSpPr>
            <a:grpSpLocks/>
          </p:cNvGrpSpPr>
          <p:nvPr/>
        </p:nvGrpSpPr>
        <p:grpSpPr bwMode="auto">
          <a:xfrm>
            <a:off x="7010400" y="4038600"/>
            <a:ext cx="1371600" cy="1143000"/>
            <a:chOff x="1824" y="3312"/>
            <a:chExt cx="864" cy="720"/>
          </a:xfrm>
        </p:grpSpPr>
        <p:sp>
          <p:nvSpPr>
            <p:cNvPr id="61452" name="Text Box 10"/>
            <p:cNvSpPr txBox="1">
              <a:spLocks noChangeArrowheads="1"/>
            </p:cNvSpPr>
            <p:nvPr/>
          </p:nvSpPr>
          <p:spPr bwMode="auto">
            <a:xfrm>
              <a:off x="1824" y="3312"/>
              <a:ext cx="864" cy="428"/>
            </a:xfrm>
            <a:prstGeom prst="rect">
              <a:avLst/>
            </a:prstGeom>
            <a:solidFill>
              <a:srgbClr val="99CCFF"/>
            </a:solidFill>
            <a:ln w="38100">
              <a:solidFill>
                <a:srgbClr val="FF330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a:t>Ripple in Stopband</a:t>
              </a:r>
            </a:p>
          </p:txBody>
        </p:sp>
        <p:sp>
          <p:nvSpPr>
            <p:cNvPr id="61453" name="Line 11"/>
            <p:cNvSpPr>
              <a:spLocks noChangeShapeType="1"/>
            </p:cNvSpPr>
            <p:nvPr/>
          </p:nvSpPr>
          <p:spPr bwMode="auto">
            <a:xfrm flipH="1">
              <a:off x="1920" y="3744"/>
              <a:ext cx="192" cy="288"/>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grpSp>
      <p:sp>
        <p:nvSpPr>
          <p:cNvPr id="61448" name="Line 12"/>
          <p:cNvSpPr>
            <a:spLocks noChangeShapeType="1"/>
          </p:cNvSpPr>
          <p:nvPr/>
        </p:nvSpPr>
        <p:spPr bwMode="auto">
          <a:xfrm flipV="1">
            <a:off x="2438400" y="2667000"/>
            <a:ext cx="228600" cy="60960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69641" name="Date Placeholder 10"/>
          <p:cNvSpPr>
            <a:spLocks noGrp="1"/>
          </p:cNvSpPr>
          <p:nvPr>
            <p:ph type="dt" sz="half" idx="10"/>
          </p:nvPr>
        </p:nvSpPr>
        <p:spPr/>
        <p:txBody>
          <a:bodyPr/>
          <a:lstStyle/>
          <a:p>
            <a:pPr>
              <a:defRPr/>
            </a:pPr>
            <a:fld id="{7AEDCDA6-CCEB-452C-B9CE-3C6A26745EF1}" type="datetime1">
              <a:rPr lang="en-US" smtClean="0"/>
              <a:t>3/30/2021</a:t>
            </a:fld>
            <a:endParaRPr lang="en-US"/>
          </a:p>
        </p:txBody>
      </p:sp>
      <p:sp>
        <p:nvSpPr>
          <p:cNvPr id="69642" name="Slide Number Placeholder 1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78E4027-D8C1-44B9-8FEA-C1456A45FF47}" type="slidenum">
              <a:rPr lang="en-US" altLang="en-US"/>
              <a:pPr eaLnBrk="1" hangingPunct="1"/>
              <a:t>55</a:t>
            </a:fld>
            <a:endParaRPr lang="en-US" altLang="en-US"/>
          </a:p>
        </p:txBody>
      </p:sp>
    </p:spTree>
    <p:extLst>
      <p:ext uri="{BB962C8B-B14F-4D97-AF65-F5344CB8AC3E}">
        <p14:creationId xmlns:p14="http://schemas.microsoft.com/office/powerpoint/2010/main" val="41613019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6"/>
          <p:cNvSpPr txBox="1">
            <a:spLocks noChangeArrowheads="1"/>
          </p:cNvSpPr>
          <p:nvPr/>
        </p:nvSpPr>
        <p:spPr bwMode="auto">
          <a:xfrm>
            <a:off x="762000" y="381000"/>
            <a:ext cx="762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400" b="1"/>
              <a:t>Filters Optimized  to Sharpen the Transition from Passband to Stopband</a:t>
            </a:r>
          </a:p>
        </p:txBody>
      </p:sp>
      <p:grpSp>
        <p:nvGrpSpPr>
          <p:cNvPr id="62467" name="Group 10"/>
          <p:cNvGrpSpPr>
            <a:grpSpLocks/>
          </p:cNvGrpSpPr>
          <p:nvPr/>
        </p:nvGrpSpPr>
        <p:grpSpPr bwMode="auto">
          <a:xfrm>
            <a:off x="1047750" y="1190625"/>
            <a:ext cx="6800850" cy="5464175"/>
            <a:chOff x="660" y="750"/>
            <a:chExt cx="4284" cy="3442"/>
          </a:xfrm>
        </p:grpSpPr>
        <p:pic>
          <p:nvPicPr>
            <p:cNvPr id="62475" name="Picture 5" descr="500px-Electronic_linear_fil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 y="765"/>
              <a:ext cx="4284" cy="3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6" name="Oval 7"/>
            <p:cNvSpPr>
              <a:spLocks noChangeArrowheads="1"/>
            </p:cNvSpPr>
            <p:nvPr/>
          </p:nvSpPr>
          <p:spPr bwMode="auto">
            <a:xfrm>
              <a:off x="3504" y="750"/>
              <a:ext cx="912" cy="24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2477" name="Oval 8"/>
            <p:cNvSpPr>
              <a:spLocks noChangeArrowheads="1"/>
            </p:cNvSpPr>
            <p:nvPr/>
          </p:nvSpPr>
          <p:spPr bwMode="auto">
            <a:xfrm>
              <a:off x="1362" y="2466"/>
              <a:ext cx="912" cy="24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2478" name="Oval 9"/>
            <p:cNvSpPr>
              <a:spLocks noChangeArrowheads="1"/>
            </p:cNvSpPr>
            <p:nvPr/>
          </p:nvSpPr>
          <p:spPr bwMode="auto">
            <a:xfrm>
              <a:off x="3525" y="2466"/>
              <a:ext cx="912" cy="240"/>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62468" name="Text Box 11"/>
          <p:cNvSpPr txBox="1">
            <a:spLocks noChangeArrowheads="1"/>
          </p:cNvSpPr>
          <p:nvPr/>
        </p:nvSpPr>
        <p:spPr bwMode="auto">
          <a:xfrm>
            <a:off x="4572000" y="2743200"/>
            <a:ext cx="1371600" cy="679450"/>
          </a:xfrm>
          <a:prstGeom prst="rect">
            <a:avLst/>
          </a:prstGeom>
          <a:solidFill>
            <a:srgbClr val="99CCFF"/>
          </a:solidFill>
          <a:ln w="38100">
            <a:solidFill>
              <a:srgbClr val="FF330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a:t>Ripple in Passband</a:t>
            </a:r>
          </a:p>
        </p:txBody>
      </p:sp>
      <p:sp>
        <p:nvSpPr>
          <p:cNvPr id="62469" name="Text Box 12"/>
          <p:cNvSpPr txBox="1">
            <a:spLocks noChangeArrowheads="1"/>
          </p:cNvSpPr>
          <p:nvPr/>
        </p:nvSpPr>
        <p:spPr bwMode="auto">
          <a:xfrm>
            <a:off x="3276600" y="4953000"/>
            <a:ext cx="1371600" cy="679450"/>
          </a:xfrm>
          <a:prstGeom prst="rect">
            <a:avLst/>
          </a:prstGeom>
          <a:solidFill>
            <a:srgbClr val="99CCFF"/>
          </a:solidFill>
          <a:ln w="38100">
            <a:solidFill>
              <a:srgbClr val="FF330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a:t>Ripple in Stopband</a:t>
            </a:r>
          </a:p>
        </p:txBody>
      </p:sp>
      <p:sp>
        <p:nvSpPr>
          <p:cNvPr id="62470" name="Line 13"/>
          <p:cNvSpPr>
            <a:spLocks noChangeShapeType="1"/>
          </p:cNvSpPr>
          <p:nvPr/>
        </p:nvSpPr>
        <p:spPr bwMode="auto">
          <a:xfrm flipH="1">
            <a:off x="3429000" y="5638800"/>
            <a:ext cx="304800" cy="45720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62471" name="Line 14"/>
          <p:cNvSpPr>
            <a:spLocks noChangeShapeType="1"/>
          </p:cNvSpPr>
          <p:nvPr/>
        </p:nvSpPr>
        <p:spPr bwMode="auto">
          <a:xfrm flipV="1">
            <a:off x="5562600" y="2128838"/>
            <a:ext cx="228600" cy="609600"/>
          </a:xfrm>
          <a:prstGeom prst="line">
            <a:avLst/>
          </a:prstGeom>
          <a:noFill/>
          <a:ln w="38100">
            <a:solidFill>
              <a:srgbClr val="FF3300"/>
            </a:solidFill>
            <a:round/>
            <a:headEnd/>
            <a:tailEnd type="stealth" w="lg" len="lg"/>
          </a:ln>
          <a:extLst>
            <a:ext uri="{909E8E84-426E-40DD-AFC4-6F175D3DCCD1}">
              <a14:hiddenFill xmlns:a14="http://schemas.microsoft.com/office/drawing/2010/main">
                <a:noFill/>
              </a14:hiddenFill>
            </a:ext>
          </a:extLst>
        </p:spPr>
        <p:txBody>
          <a:bodyPr/>
          <a:lstStyle/>
          <a:p>
            <a:endParaRPr lang="en-US"/>
          </a:p>
        </p:txBody>
      </p:sp>
      <p:sp>
        <p:nvSpPr>
          <p:cNvPr id="70664" name="Date Placeholder 11"/>
          <p:cNvSpPr>
            <a:spLocks noGrp="1"/>
          </p:cNvSpPr>
          <p:nvPr>
            <p:ph type="dt" sz="half" idx="10"/>
          </p:nvPr>
        </p:nvSpPr>
        <p:spPr/>
        <p:txBody>
          <a:bodyPr/>
          <a:lstStyle/>
          <a:p>
            <a:pPr>
              <a:defRPr/>
            </a:pPr>
            <a:fld id="{4033AB98-E480-45D7-B849-2EF9BFC06252}" type="datetime1">
              <a:rPr lang="en-US" smtClean="0"/>
              <a:t>3/30/2021</a:t>
            </a:fld>
            <a:endParaRPr lang="en-US"/>
          </a:p>
        </p:txBody>
      </p:sp>
      <p:sp>
        <p:nvSpPr>
          <p:cNvPr id="70665" name="Slide Number Placeholder 1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D797FD-3383-4ACD-BA0F-4C2FA598819C}" type="slidenum">
              <a:rPr lang="en-US" altLang="en-US"/>
              <a:pPr eaLnBrk="1" hangingPunct="1"/>
              <a:t>56</a:t>
            </a:fld>
            <a:endParaRPr lang="en-US" altLang="en-US"/>
          </a:p>
        </p:txBody>
      </p:sp>
    </p:spTree>
    <p:extLst>
      <p:ext uri="{BB962C8B-B14F-4D97-AF65-F5344CB8AC3E}">
        <p14:creationId xmlns:p14="http://schemas.microsoft.com/office/powerpoint/2010/main" val="29327676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5" descr="tolsche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14513"/>
            <a:ext cx="84582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Text Box 6"/>
          <p:cNvSpPr txBox="1">
            <a:spLocks noChangeArrowheads="1"/>
          </p:cNvSpPr>
          <p:nvPr/>
        </p:nvSpPr>
        <p:spPr bwMode="auto">
          <a:xfrm>
            <a:off x="685800" y="609600"/>
            <a:ext cx="777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t>Infinite Impulse Response (IIR) </a:t>
            </a:r>
          </a:p>
          <a:p>
            <a:pPr algn="ctr" eaLnBrk="1" hangingPunct="1"/>
            <a:r>
              <a:rPr lang="en-US" altLang="en-US" sz="2800" b="1"/>
              <a:t>Filter Design Template – Filter in Software</a:t>
            </a:r>
          </a:p>
        </p:txBody>
      </p:sp>
      <p:sp>
        <p:nvSpPr>
          <p:cNvPr id="71684" name="Date Placeholder 3"/>
          <p:cNvSpPr>
            <a:spLocks noGrp="1"/>
          </p:cNvSpPr>
          <p:nvPr>
            <p:ph type="dt" sz="half" idx="10"/>
          </p:nvPr>
        </p:nvSpPr>
        <p:spPr/>
        <p:txBody>
          <a:bodyPr/>
          <a:lstStyle/>
          <a:p>
            <a:pPr>
              <a:defRPr/>
            </a:pPr>
            <a:fld id="{7FAEDC28-B072-40F1-946D-D5979B861B66}" type="datetime1">
              <a:rPr lang="en-US" smtClean="0"/>
              <a:t>3/30/2021</a:t>
            </a:fld>
            <a:endParaRPr lang="en-US"/>
          </a:p>
        </p:txBody>
      </p:sp>
      <p:sp>
        <p:nvSpPr>
          <p:cNvPr id="7168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7F1D77B-3436-4305-9F7E-84B4E38C4E2A}" type="slidenum">
              <a:rPr lang="en-US" altLang="en-US"/>
              <a:pPr eaLnBrk="1" hangingPunct="1"/>
              <a:t>57</a:t>
            </a:fld>
            <a:endParaRPr lang="en-US" altLang="en-US"/>
          </a:p>
        </p:txBody>
      </p:sp>
    </p:spTree>
    <p:extLst>
      <p:ext uri="{BB962C8B-B14F-4D97-AF65-F5344CB8AC3E}">
        <p14:creationId xmlns:p14="http://schemas.microsoft.com/office/powerpoint/2010/main" val="2238772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5"/>
          <p:cNvSpPr>
            <a:spLocks noChangeArrowheads="1"/>
          </p:cNvSpPr>
          <p:nvPr/>
        </p:nvSpPr>
        <p:spPr bwMode="auto">
          <a:xfrm>
            <a:off x="838200" y="1066800"/>
            <a:ext cx="7315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Ø"/>
            </a:pPr>
            <a:r>
              <a:rPr lang="en-US" altLang="en-US" sz="2400" b="1"/>
              <a:t>  Group delay</a:t>
            </a:r>
            <a:r>
              <a:rPr lang="en-US" altLang="en-US" sz="2400"/>
              <a:t> is a measure of the transit time of a signal versus frequency. </a:t>
            </a:r>
          </a:p>
          <a:p>
            <a:pPr eaLnBrk="1" hangingPunct="1">
              <a:buFont typeface="Wingdings" panose="05000000000000000000" pitchFamily="2" charset="2"/>
              <a:buChar char="Ø"/>
            </a:pPr>
            <a:endParaRPr lang="en-US" altLang="en-US" sz="2400"/>
          </a:p>
          <a:p>
            <a:pPr eaLnBrk="1" hangingPunct="1">
              <a:buFont typeface="Wingdings" panose="05000000000000000000" pitchFamily="2" charset="2"/>
              <a:buChar char="Ø"/>
            </a:pPr>
            <a:r>
              <a:rPr lang="en-US" altLang="en-US" sz="2400" b="1"/>
              <a:t>  Group delay</a:t>
            </a:r>
            <a:r>
              <a:rPr lang="en-US" altLang="en-US" sz="2400"/>
              <a:t> is a useful measure of phase distortion, and is calculated by differentiating the phase response versus frequency. </a:t>
            </a:r>
          </a:p>
        </p:txBody>
      </p:sp>
      <p:sp>
        <p:nvSpPr>
          <p:cNvPr id="64515" name="Text Box 6"/>
          <p:cNvSpPr txBox="1">
            <a:spLocks noChangeArrowheads="1"/>
          </p:cNvSpPr>
          <p:nvPr/>
        </p:nvSpPr>
        <p:spPr bwMode="auto">
          <a:xfrm>
            <a:off x="2438400" y="457200"/>
            <a:ext cx="419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Group Delay</a:t>
            </a:r>
          </a:p>
        </p:txBody>
      </p:sp>
      <p:pic>
        <p:nvPicPr>
          <p:cNvPr id="64516" name="Picture 7" descr="Bessel4_GainDel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581400"/>
            <a:ext cx="4676775" cy="297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Text Box 8"/>
          <p:cNvSpPr txBox="1">
            <a:spLocks noChangeArrowheads="1"/>
          </p:cNvSpPr>
          <p:nvPr/>
        </p:nvSpPr>
        <p:spPr bwMode="auto">
          <a:xfrm>
            <a:off x="838200" y="4191000"/>
            <a:ext cx="2133600" cy="1590675"/>
          </a:xfrm>
          <a:prstGeom prst="rect">
            <a:avLst/>
          </a:prstGeom>
          <a:solidFill>
            <a:srgbClr val="99CCFF"/>
          </a:solidFill>
          <a:ln w="38100">
            <a:solidFill>
              <a:srgbClr val="FF330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400" b="1"/>
              <a:t>Gain and Group Delay of a Bessel Filter</a:t>
            </a:r>
          </a:p>
        </p:txBody>
      </p:sp>
      <p:sp>
        <p:nvSpPr>
          <p:cNvPr id="64518" name="Line 9"/>
          <p:cNvSpPr>
            <a:spLocks noChangeShapeType="1"/>
          </p:cNvSpPr>
          <p:nvPr/>
        </p:nvSpPr>
        <p:spPr bwMode="auto">
          <a:xfrm flipV="1">
            <a:off x="5029200" y="3505200"/>
            <a:ext cx="0" cy="2743200"/>
          </a:xfrm>
          <a:prstGeom prst="line">
            <a:avLst/>
          </a:prstGeom>
          <a:noFill/>
          <a:ln w="28575">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64519" name="AutoShape 10"/>
          <p:cNvSpPr>
            <a:spLocks/>
          </p:cNvSpPr>
          <p:nvPr/>
        </p:nvSpPr>
        <p:spPr bwMode="auto">
          <a:xfrm rot="5400000">
            <a:off x="5715000" y="3228975"/>
            <a:ext cx="228600" cy="1447800"/>
          </a:xfrm>
          <a:prstGeom prst="rightBrace">
            <a:avLst>
              <a:gd name="adj1" fmla="val 52778"/>
              <a:gd name="adj2" fmla="val 25657"/>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4520" name="Text Box 11"/>
          <p:cNvSpPr txBox="1">
            <a:spLocks noChangeArrowheads="1"/>
          </p:cNvSpPr>
          <p:nvPr/>
        </p:nvSpPr>
        <p:spPr bwMode="auto">
          <a:xfrm>
            <a:off x="5181600" y="5181600"/>
            <a:ext cx="2209800" cy="1095375"/>
          </a:xfrm>
          <a:prstGeom prst="rect">
            <a:avLst/>
          </a:prstGeom>
          <a:solidFill>
            <a:srgbClr val="99CCFF">
              <a:alpha val="43137"/>
            </a:srgbClr>
          </a:solidFill>
          <a:ln w="25400">
            <a:solidFill>
              <a:srgbClr val="FF330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600" b="1"/>
              <a:t>Constant Group Delay and Linear Phase in Transition Region</a:t>
            </a:r>
          </a:p>
        </p:txBody>
      </p:sp>
      <p:sp>
        <p:nvSpPr>
          <p:cNvPr id="64521" name="Line 12"/>
          <p:cNvSpPr>
            <a:spLocks noChangeShapeType="1"/>
          </p:cNvSpPr>
          <p:nvPr/>
        </p:nvSpPr>
        <p:spPr bwMode="auto">
          <a:xfrm flipH="1">
            <a:off x="5943600" y="4038600"/>
            <a:ext cx="228600" cy="1143000"/>
          </a:xfrm>
          <a:prstGeom prst="line">
            <a:avLst/>
          </a:prstGeom>
          <a:noFill/>
          <a:ln w="254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14" name="Date Placeholder 9"/>
          <p:cNvSpPr>
            <a:spLocks noGrp="1"/>
          </p:cNvSpPr>
          <p:nvPr>
            <p:ph type="dt" sz="half" idx="10"/>
          </p:nvPr>
        </p:nvSpPr>
        <p:spPr/>
        <p:txBody>
          <a:bodyPr/>
          <a:lstStyle/>
          <a:p>
            <a:pPr>
              <a:defRPr/>
            </a:pPr>
            <a:fld id="{F6629F16-0699-4C7B-98C6-03C6BD2C409C}" type="datetime1">
              <a:rPr lang="en-US" smtClean="0"/>
              <a:t>3/30/2021</a:t>
            </a:fld>
            <a:endParaRPr lang="en-US"/>
          </a:p>
        </p:txBody>
      </p:sp>
      <p:sp>
        <p:nvSpPr>
          <p:cNvPr id="72715" name="Slide Number Placeholder 10"/>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7AEF39-DA11-4966-A350-BDC3BB01CDA6}" type="slidenum">
              <a:rPr lang="en-US" altLang="en-US"/>
              <a:pPr eaLnBrk="1" hangingPunct="1"/>
              <a:t>58</a:t>
            </a:fld>
            <a:endParaRPr lang="en-US" altLang="en-US"/>
          </a:p>
        </p:txBody>
      </p:sp>
    </p:spTree>
    <p:extLst>
      <p:ext uri="{BB962C8B-B14F-4D97-AF65-F5344CB8AC3E}">
        <p14:creationId xmlns:p14="http://schemas.microsoft.com/office/powerpoint/2010/main" val="37570580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ChangeArrowheads="1"/>
          </p:cNvSpPr>
          <p:nvPr/>
        </p:nvSpPr>
        <p:spPr bwMode="auto">
          <a:xfrm>
            <a:off x="990600" y="1600200"/>
            <a:ext cx="73152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Font typeface="Wingdings" panose="05000000000000000000" pitchFamily="2" charset="2"/>
              <a:buChar char="Ø"/>
            </a:pPr>
            <a:r>
              <a:rPr lang="en-US" altLang="en-US" sz="2400" b="1"/>
              <a:t>Group delay</a:t>
            </a:r>
            <a:r>
              <a:rPr lang="en-US" altLang="en-US" sz="2400"/>
              <a:t> is a measure of the slope of the transmission phase response.</a:t>
            </a:r>
          </a:p>
          <a:p>
            <a:pPr algn="just" eaLnBrk="1" hangingPunct="1">
              <a:buFont typeface="Wingdings" panose="05000000000000000000" pitchFamily="2" charset="2"/>
              <a:buChar char="Ø"/>
            </a:pPr>
            <a:r>
              <a:rPr lang="en-US" altLang="en-US" sz="2400"/>
              <a:t>  The linear portion of the phase response is converted to a constant value (representing the average signal-transit time) and deviations from linear phase are transformed into deviations from constant group delay. </a:t>
            </a:r>
          </a:p>
          <a:p>
            <a:pPr algn="just" eaLnBrk="1" hangingPunct="1">
              <a:buFont typeface="Wingdings" panose="05000000000000000000" pitchFamily="2" charset="2"/>
              <a:buChar char="Ø"/>
            </a:pPr>
            <a:r>
              <a:rPr lang="en-US" altLang="en-US" sz="2400"/>
              <a:t>  The variations in group delay cause signal distortion, just as deviations from linear phase cause distortion. </a:t>
            </a:r>
          </a:p>
        </p:txBody>
      </p:sp>
      <p:sp>
        <p:nvSpPr>
          <p:cNvPr id="65539" name="Text Box 3"/>
          <p:cNvSpPr txBox="1">
            <a:spLocks noChangeArrowheads="1"/>
          </p:cNvSpPr>
          <p:nvPr/>
        </p:nvSpPr>
        <p:spPr bwMode="auto">
          <a:xfrm>
            <a:off x="2438400" y="609600"/>
            <a:ext cx="419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Group Delay</a:t>
            </a:r>
          </a:p>
        </p:txBody>
      </p:sp>
      <p:sp>
        <p:nvSpPr>
          <p:cNvPr id="73732" name="Date Placeholder 3"/>
          <p:cNvSpPr>
            <a:spLocks noGrp="1"/>
          </p:cNvSpPr>
          <p:nvPr>
            <p:ph type="dt" sz="half" idx="10"/>
          </p:nvPr>
        </p:nvSpPr>
        <p:spPr/>
        <p:txBody>
          <a:bodyPr/>
          <a:lstStyle/>
          <a:p>
            <a:pPr>
              <a:defRPr/>
            </a:pPr>
            <a:fld id="{201F7056-51D4-410C-9851-7486DAF8C4C1}" type="datetime1">
              <a:rPr lang="en-US" smtClean="0"/>
              <a:t>3/30/2021</a:t>
            </a:fld>
            <a:endParaRPr lang="en-US"/>
          </a:p>
        </p:txBody>
      </p:sp>
      <p:sp>
        <p:nvSpPr>
          <p:cNvPr id="73733"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7B93C5-172B-4046-A404-C25BD7F64B39}" type="slidenum">
              <a:rPr lang="en-US" altLang="en-US"/>
              <a:pPr eaLnBrk="1" hangingPunct="1"/>
              <a:t>59</a:t>
            </a:fld>
            <a:endParaRPr lang="en-US" altLang="en-US"/>
          </a:p>
        </p:txBody>
      </p:sp>
    </p:spTree>
    <p:extLst>
      <p:ext uri="{BB962C8B-B14F-4D97-AF65-F5344CB8AC3E}">
        <p14:creationId xmlns:p14="http://schemas.microsoft.com/office/powerpoint/2010/main" val="28181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685800" y="228600"/>
            <a:ext cx="7772400" cy="1143000"/>
          </a:xfrm>
        </p:spPr>
        <p:txBody>
          <a:bodyPr/>
          <a:lstStyle/>
          <a:p>
            <a:pPr eaLnBrk="1" hangingPunct="1"/>
            <a:r>
              <a:rPr lang="en-US" altLang="zh-TW">
                <a:ea typeface="新細明體" pitchFamily="18" charset="-120"/>
              </a:rPr>
              <a:t>Active Filter</a:t>
            </a:r>
          </a:p>
        </p:txBody>
      </p:sp>
      <p:sp>
        <p:nvSpPr>
          <p:cNvPr id="11269" name="Rectangle 3"/>
          <p:cNvSpPr>
            <a:spLocks noGrp="1" noChangeArrowheads="1"/>
          </p:cNvSpPr>
          <p:nvPr>
            <p:ph idx="1"/>
          </p:nvPr>
        </p:nvSpPr>
        <p:spPr>
          <a:xfrm>
            <a:off x="685800" y="1371600"/>
            <a:ext cx="7772400" cy="4724400"/>
          </a:xfrm>
        </p:spPr>
        <p:txBody>
          <a:bodyPr>
            <a:normAutofit lnSpcReduction="10000"/>
          </a:bodyPr>
          <a:lstStyle/>
          <a:p>
            <a:pPr eaLnBrk="1" hangingPunct="1">
              <a:lnSpc>
                <a:spcPct val="90000"/>
              </a:lnSpc>
            </a:pPr>
            <a:r>
              <a:rPr lang="en-US" altLang="zh-TW" sz="2400">
                <a:ea typeface="新細明體" pitchFamily="18" charset="-120"/>
              </a:rPr>
              <a:t>no inductors </a:t>
            </a:r>
          </a:p>
          <a:p>
            <a:pPr eaLnBrk="1" hangingPunct="1">
              <a:lnSpc>
                <a:spcPct val="90000"/>
              </a:lnSpc>
            </a:pPr>
            <a:r>
              <a:rPr lang="en-US" altLang="zh-TW" sz="2400">
                <a:ea typeface="新細明體" pitchFamily="18" charset="-120"/>
              </a:rPr>
              <a:t>made up of op-amps, resistors and capacitors </a:t>
            </a:r>
          </a:p>
          <a:p>
            <a:pPr eaLnBrk="1" hangingPunct="1">
              <a:lnSpc>
                <a:spcPct val="90000"/>
              </a:lnSpc>
            </a:pPr>
            <a:r>
              <a:rPr lang="en-US" altLang="zh-TW" sz="2400">
                <a:ea typeface="新細明體" pitchFamily="18" charset="-120"/>
              </a:rPr>
              <a:t>provides virtually any arbitrary gain </a:t>
            </a:r>
          </a:p>
          <a:p>
            <a:pPr eaLnBrk="1" hangingPunct="1">
              <a:lnSpc>
                <a:spcPct val="90000"/>
              </a:lnSpc>
            </a:pPr>
            <a:r>
              <a:rPr lang="en-US" altLang="zh-TW" sz="2400">
                <a:ea typeface="新細明體" pitchFamily="18" charset="-120"/>
              </a:rPr>
              <a:t>generally easier to design </a:t>
            </a:r>
          </a:p>
          <a:p>
            <a:pPr eaLnBrk="1" hangingPunct="1">
              <a:lnSpc>
                <a:spcPct val="90000"/>
              </a:lnSpc>
            </a:pPr>
            <a:r>
              <a:rPr lang="en-US" altLang="zh-TW" sz="2400">
                <a:ea typeface="新細明體" pitchFamily="18" charset="-120"/>
              </a:rPr>
              <a:t>high input impedance prevents excessive loading of the driving source </a:t>
            </a:r>
          </a:p>
          <a:p>
            <a:pPr eaLnBrk="1" hangingPunct="1">
              <a:lnSpc>
                <a:spcPct val="90000"/>
              </a:lnSpc>
            </a:pPr>
            <a:r>
              <a:rPr lang="en-US" altLang="zh-TW" sz="2400">
                <a:ea typeface="新細明體" pitchFamily="18" charset="-120"/>
              </a:rPr>
              <a:t>low output impedance prevents the filter from being affected by the load </a:t>
            </a:r>
          </a:p>
          <a:p>
            <a:pPr eaLnBrk="1" hangingPunct="1">
              <a:lnSpc>
                <a:spcPct val="90000"/>
              </a:lnSpc>
            </a:pPr>
            <a:r>
              <a:rPr lang="en-US" altLang="zh-TW" sz="2400">
                <a:ea typeface="新細明體" pitchFamily="18" charset="-120"/>
              </a:rPr>
              <a:t>at high frequencies is limited by the gain-bandwidth of the op-amps </a:t>
            </a:r>
          </a:p>
          <a:p>
            <a:pPr eaLnBrk="1" hangingPunct="1">
              <a:lnSpc>
                <a:spcPct val="90000"/>
              </a:lnSpc>
            </a:pPr>
            <a:r>
              <a:rPr lang="en-US" altLang="zh-TW" sz="2400">
                <a:ea typeface="新細明體" pitchFamily="18" charset="-120"/>
              </a:rPr>
              <a:t>easy to adjust over a wide frequency range without altering the desired response</a:t>
            </a:r>
            <a:r>
              <a:rPr lang="en-US" altLang="zh-TW" sz="2800">
                <a:ea typeface="新細明體" pitchFamily="18" charset="-120"/>
              </a:rPr>
              <a:t> </a:t>
            </a:r>
          </a:p>
        </p:txBody>
      </p:sp>
      <p:sp>
        <p:nvSpPr>
          <p:cNvPr id="26626" name="Date Placeholder 3"/>
          <p:cNvSpPr>
            <a:spLocks noGrp="1"/>
          </p:cNvSpPr>
          <p:nvPr>
            <p:ph type="dt" sz="half" idx="10"/>
          </p:nvPr>
        </p:nvSpPr>
        <p:spPr/>
        <p:txBody>
          <a:bodyPr/>
          <a:lstStyle/>
          <a:p>
            <a:pPr>
              <a:defRPr/>
            </a:pPr>
            <a:fld id="{68DFC9CE-A9F6-424C-BFBE-52C8829D9479}" type="datetime1">
              <a:rPr lang="en-US" altLang="zh-TW" smtClean="0">
                <a:ea typeface="新細明體" pitchFamily="18" charset="-120"/>
              </a:rPr>
              <a:t>3/30/2021</a:t>
            </a:fld>
            <a:endParaRPr lang="en-US" altLang="zh-TW">
              <a:ea typeface="新細明體" pitchFamily="18" charset="-120"/>
            </a:endParaRPr>
          </a:p>
        </p:txBody>
      </p:sp>
      <p:sp>
        <p:nvSpPr>
          <p:cNvPr id="26628"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85F085D-352F-44E5-A085-E5368A6E51C9}" type="slidenum">
              <a:rPr lang="en-US" altLang="zh-TW">
                <a:ea typeface="新細明體" pitchFamily="18" charset="-120"/>
              </a:rPr>
              <a:pPr eaLnBrk="1" hangingPunct="1"/>
              <a:t>6</a:t>
            </a:fld>
            <a:endParaRPr lang="en-US" altLang="zh-TW">
              <a:ea typeface="新細明體" pitchFamily="18" charset="-120"/>
            </a:endParaRPr>
          </a:p>
        </p:txBody>
      </p:sp>
    </p:spTree>
    <p:extLst>
      <p:ext uri="{BB962C8B-B14F-4D97-AF65-F5344CB8AC3E}">
        <p14:creationId xmlns:p14="http://schemas.microsoft.com/office/powerpoint/2010/main" val="16733580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10"/>
          <p:cNvSpPr txBox="1">
            <a:spLocks noChangeArrowheads="1"/>
          </p:cNvSpPr>
          <p:nvPr/>
        </p:nvSpPr>
        <p:spPr bwMode="auto">
          <a:xfrm>
            <a:off x="0" y="700088"/>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Gain, Phase and Group Delays across Filter Types</a:t>
            </a:r>
          </a:p>
        </p:txBody>
      </p:sp>
      <p:grpSp>
        <p:nvGrpSpPr>
          <p:cNvPr id="66563" name="Group 14"/>
          <p:cNvGrpSpPr>
            <a:grpSpLocks/>
          </p:cNvGrpSpPr>
          <p:nvPr/>
        </p:nvGrpSpPr>
        <p:grpSpPr bwMode="auto">
          <a:xfrm>
            <a:off x="-14288" y="1920875"/>
            <a:ext cx="9144001" cy="3946525"/>
            <a:chOff x="0" y="1038"/>
            <a:chExt cx="5760" cy="2486"/>
          </a:xfrm>
        </p:grpSpPr>
        <p:pic>
          <p:nvPicPr>
            <p:cNvPr id="66568" name="Picture 4"/>
            <p:cNvPicPr>
              <a:picLocks noChangeAspect="1" noChangeArrowheads="1"/>
            </p:cNvPicPr>
            <p:nvPr/>
          </p:nvPicPr>
          <p:blipFill>
            <a:blip r:embed="rId3">
              <a:extLst>
                <a:ext uri="{28A0092B-C50C-407E-A947-70E740481C1C}">
                  <a14:useLocalDpi xmlns:a14="http://schemas.microsoft.com/office/drawing/2010/main" val="0"/>
                </a:ext>
              </a:extLst>
            </a:blip>
            <a:srcRect r="3572"/>
            <a:stretch>
              <a:fillRect/>
            </a:stretch>
          </p:blipFill>
          <p:spPr bwMode="auto">
            <a:xfrm>
              <a:off x="3792" y="1059"/>
              <a:ext cx="1968" cy="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9" name="Picture 6"/>
            <p:cNvPicPr>
              <a:picLocks noChangeAspect="1" noChangeArrowheads="1"/>
            </p:cNvPicPr>
            <p:nvPr/>
          </p:nvPicPr>
          <p:blipFill>
            <a:blip r:embed="rId4">
              <a:extLst>
                <a:ext uri="{28A0092B-C50C-407E-A947-70E740481C1C}">
                  <a14:useLocalDpi xmlns:a14="http://schemas.microsoft.com/office/drawing/2010/main" val="0"/>
                </a:ext>
              </a:extLst>
            </a:blip>
            <a:srcRect l="3329" r="6796"/>
            <a:stretch>
              <a:fillRect/>
            </a:stretch>
          </p:blipFill>
          <p:spPr bwMode="auto">
            <a:xfrm>
              <a:off x="1920" y="1038"/>
              <a:ext cx="1968" cy="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0" name="Text Box 8"/>
            <p:cNvSpPr txBox="1">
              <a:spLocks noChangeArrowheads="1"/>
            </p:cNvSpPr>
            <p:nvPr/>
          </p:nvSpPr>
          <p:spPr bwMode="auto">
            <a:xfrm>
              <a:off x="2496" y="3120"/>
              <a:ext cx="11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a:solidFill>
                    <a:srgbClr val="0000FF"/>
                  </a:solidFill>
                </a:rPr>
                <a:t>Phase Response</a:t>
              </a:r>
            </a:p>
          </p:txBody>
        </p:sp>
        <p:sp>
          <p:nvSpPr>
            <p:cNvPr id="66571" name="Text Box 9"/>
            <p:cNvSpPr txBox="1">
              <a:spLocks noChangeArrowheads="1"/>
            </p:cNvSpPr>
            <p:nvPr/>
          </p:nvSpPr>
          <p:spPr bwMode="auto">
            <a:xfrm>
              <a:off x="4368" y="3168"/>
              <a:ext cx="11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a:solidFill>
                    <a:srgbClr val="0000FF"/>
                  </a:solidFill>
                </a:rPr>
                <a:t>Group delay</a:t>
              </a:r>
            </a:p>
          </p:txBody>
        </p:sp>
        <p:pic>
          <p:nvPicPr>
            <p:cNvPr id="66572"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65"/>
              <a:ext cx="2016" cy="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3" name="Text Box 13"/>
            <p:cNvSpPr txBox="1">
              <a:spLocks noChangeArrowheads="1"/>
            </p:cNvSpPr>
            <p:nvPr/>
          </p:nvSpPr>
          <p:spPr bwMode="auto">
            <a:xfrm>
              <a:off x="528" y="3072"/>
              <a:ext cx="11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b="1">
                  <a:solidFill>
                    <a:srgbClr val="0000FF"/>
                  </a:solidFill>
                </a:rPr>
                <a:t>Gain Response</a:t>
              </a:r>
            </a:p>
          </p:txBody>
        </p:sp>
      </p:grpSp>
      <p:sp>
        <p:nvSpPr>
          <p:cNvPr id="66564" name="TextBox 9"/>
          <p:cNvSpPr txBox="1">
            <a:spLocks noChangeArrowheads="1"/>
          </p:cNvSpPr>
          <p:nvPr/>
        </p:nvSpPr>
        <p:spPr bwMode="auto">
          <a:xfrm>
            <a:off x="5715000" y="6096000"/>
            <a:ext cx="2965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0000"/>
                </a:solidFill>
              </a:rPr>
              <a:t>Note: </a:t>
            </a:r>
            <a:r>
              <a:rPr lang="el-GR" altLang="en-US">
                <a:solidFill>
                  <a:srgbClr val="FF0000"/>
                </a:solidFill>
              </a:rPr>
              <a:t>Ω</a:t>
            </a:r>
            <a:r>
              <a:rPr lang="en-US" altLang="en-US">
                <a:solidFill>
                  <a:srgbClr val="FF0000"/>
                </a:solidFill>
              </a:rPr>
              <a:t> refers to frequency</a:t>
            </a:r>
          </a:p>
        </p:txBody>
      </p:sp>
      <p:sp>
        <p:nvSpPr>
          <p:cNvPr id="74757" name="Date Placeholder 10"/>
          <p:cNvSpPr>
            <a:spLocks noGrp="1"/>
          </p:cNvSpPr>
          <p:nvPr>
            <p:ph type="dt" sz="half" idx="10"/>
          </p:nvPr>
        </p:nvSpPr>
        <p:spPr/>
        <p:txBody>
          <a:bodyPr/>
          <a:lstStyle/>
          <a:p>
            <a:pPr>
              <a:defRPr/>
            </a:pPr>
            <a:fld id="{A5E96274-AB99-4184-8DB5-34E3DD81F159}" type="datetime1">
              <a:rPr lang="en-US" smtClean="0"/>
              <a:t>3/30/2021</a:t>
            </a:fld>
            <a:endParaRPr lang="en-US"/>
          </a:p>
        </p:txBody>
      </p:sp>
      <p:sp>
        <p:nvSpPr>
          <p:cNvPr id="74758" name="Slide Number Placeholder 11"/>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18854D4-03AB-4107-B5DF-FC7B40F0629C}" type="slidenum">
              <a:rPr lang="en-US" altLang="en-US"/>
              <a:pPr eaLnBrk="1" hangingPunct="1"/>
              <a:t>60</a:t>
            </a:fld>
            <a:endParaRPr lang="en-US" altLang="en-US"/>
          </a:p>
        </p:txBody>
      </p:sp>
    </p:spTree>
    <p:extLst>
      <p:ext uri="{BB962C8B-B14F-4D97-AF65-F5344CB8AC3E}">
        <p14:creationId xmlns:p14="http://schemas.microsoft.com/office/powerpoint/2010/main" val="4351401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4165600"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Text Box 6"/>
          <p:cNvSpPr txBox="1">
            <a:spLocks noChangeArrowheads="1"/>
          </p:cNvSpPr>
          <p:nvPr/>
        </p:nvSpPr>
        <p:spPr bwMode="auto">
          <a:xfrm>
            <a:off x="0" y="60960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Quality or “Q” Factor</a:t>
            </a:r>
          </a:p>
        </p:txBody>
      </p:sp>
      <p:sp>
        <p:nvSpPr>
          <p:cNvPr id="67588" name="TextBox 4"/>
          <p:cNvSpPr txBox="1">
            <a:spLocks noChangeArrowheads="1"/>
          </p:cNvSpPr>
          <p:nvPr/>
        </p:nvSpPr>
        <p:spPr bwMode="auto">
          <a:xfrm>
            <a:off x="5791200" y="4953000"/>
            <a:ext cx="2965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FF0000"/>
                </a:solidFill>
              </a:rPr>
              <a:t>Note: </a:t>
            </a:r>
            <a:r>
              <a:rPr lang="el-GR" altLang="en-US">
                <a:solidFill>
                  <a:srgbClr val="FF0000"/>
                </a:solidFill>
              </a:rPr>
              <a:t>Ω</a:t>
            </a:r>
            <a:r>
              <a:rPr lang="en-US" altLang="en-US">
                <a:solidFill>
                  <a:srgbClr val="FF0000"/>
                </a:solidFill>
              </a:rPr>
              <a:t> refers to frequency</a:t>
            </a:r>
          </a:p>
        </p:txBody>
      </p:sp>
      <p:sp>
        <p:nvSpPr>
          <p:cNvPr id="67589" name="TextBox 5"/>
          <p:cNvSpPr txBox="1">
            <a:spLocks noChangeArrowheads="1"/>
          </p:cNvSpPr>
          <p:nvPr/>
        </p:nvSpPr>
        <p:spPr bwMode="auto">
          <a:xfrm>
            <a:off x="5257800" y="2362200"/>
            <a:ext cx="2667000"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400"/>
          </a:p>
          <a:p>
            <a:pPr eaLnBrk="1" hangingPunct="1"/>
            <a:r>
              <a:rPr lang="en-US" altLang="en-US" sz="2400"/>
              <a:t>           f</a:t>
            </a:r>
            <a:r>
              <a:rPr lang="en-US" altLang="en-US" sz="2400" baseline="-25000"/>
              <a:t>0</a:t>
            </a:r>
          </a:p>
          <a:p>
            <a:pPr eaLnBrk="1" hangingPunct="1"/>
            <a:r>
              <a:rPr lang="en-US" altLang="en-US" sz="2400"/>
              <a:t>Q =</a:t>
            </a:r>
          </a:p>
          <a:p>
            <a:pPr eaLnBrk="1" hangingPunct="1"/>
            <a:r>
              <a:rPr lang="en-US" altLang="en-US" sz="2400"/>
              <a:t>         f</a:t>
            </a:r>
            <a:r>
              <a:rPr lang="en-US" altLang="en-US" sz="2400" baseline="-25000"/>
              <a:t>H</a:t>
            </a:r>
            <a:r>
              <a:rPr lang="en-US" altLang="en-US" sz="2400"/>
              <a:t> - f</a:t>
            </a:r>
            <a:r>
              <a:rPr lang="en-US" altLang="en-US" sz="2400" baseline="-25000"/>
              <a:t>L</a:t>
            </a:r>
            <a:r>
              <a:rPr lang="en-US" altLang="en-US" sz="2400"/>
              <a:t> </a:t>
            </a:r>
          </a:p>
          <a:p>
            <a:pPr eaLnBrk="1" hangingPunct="1"/>
            <a:endParaRPr lang="en-US" altLang="en-US"/>
          </a:p>
        </p:txBody>
      </p:sp>
      <p:cxnSp>
        <p:nvCxnSpPr>
          <p:cNvPr id="8" name="Straight Connector 7"/>
          <p:cNvCxnSpPr/>
          <p:nvPr/>
        </p:nvCxnSpPr>
        <p:spPr>
          <a:xfrm>
            <a:off x="5943600" y="3352800"/>
            <a:ext cx="9144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5783" name="Date Placeholder 8"/>
          <p:cNvSpPr>
            <a:spLocks noGrp="1"/>
          </p:cNvSpPr>
          <p:nvPr>
            <p:ph type="dt" sz="half" idx="10"/>
          </p:nvPr>
        </p:nvSpPr>
        <p:spPr/>
        <p:txBody>
          <a:bodyPr/>
          <a:lstStyle/>
          <a:p>
            <a:pPr>
              <a:defRPr/>
            </a:pPr>
            <a:fld id="{55602C44-11D7-4D6D-8121-7A0F1449C2CF}" type="datetime1">
              <a:rPr lang="en-US" smtClean="0"/>
              <a:t>3/30/2021</a:t>
            </a:fld>
            <a:endParaRPr lang="en-US"/>
          </a:p>
        </p:txBody>
      </p:sp>
      <p:sp>
        <p:nvSpPr>
          <p:cNvPr id="75784" name="Slide Number Placeholder 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B86837-BA9C-44E6-98F4-9D6AF8DE1A20}" type="slidenum">
              <a:rPr lang="en-US" altLang="en-US"/>
              <a:pPr eaLnBrk="1" hangingPunct="1"/>
              <a:t>61</a:t>
            </a:fld>
            <a:endParaRPr lang="en-US" altLang="en-US"/>
          </a:p>
        </p:txBody>
      </p:sp>
    </p:spTree>
    <p:extLst>
      <p:ext uri="{BB962C8B-B14F-4D97-AF65-F5344CB8AC3E}">
        <p14:creationId xmlns:p14="http://schemas.microsoft.com/office/powerpoint/2010/main" val="23246624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ltLang="en-US">
                <a:solidFill>
                  <a:schemeClr val="tx1"/>
                </a:solidFill>
              </a:rPr>
              <a:t>Voltage Regulators</a:t>
            </a:r>
          </a:p>
        </p:txBody>
      </p:sp>
      <p:sp>
        <p:nvSpPr>
          <p:cNvPr id="68611" name="Rectangle 3"/>
          <p:cNvSpPr>
            <a:spLocks noGrp="1" noChangeArrowheads="1"/>
          </p:cNvSpPr>
          <p:nvPr>
            <p:ph idx="1"/>
          </p:nvPr>
        </p:nvSpPr>
        <p:spPr/>
        <p:txBody>
          <a:bodyPr/>
          <a:lstStyle/>
          <a:p>
            <a:r>
              <a:rPr lang="en-US" altLang="en-US"/>
              <a:t>Used to provide a stable dc voltage for powering other electronic circuits </a:t>
            </a:r>
          </a:p>
          <a:p>
            <a:r>
              <a:rPr lang="en-US" altLang="en-US"/>
              <a:t>Voltage regulators are classified as</a:t>
            </a:r>
          </a:p>
          <a:p>
            <a:pPr lvl="4"/>
            <a:r>
              <a:rPr lang="en-US" altLang="en-US"/>
              <a:t>Series Regulator</a:t>
            </a:r>
          </a:p>
          <a:p>
            <a:pPr lvl="4"/>
            <a:r>
              <a:rPr lang="en-US" altLang="en-US"/>
              <a:t>Shunt Regulator</a:t>
            </a:r>
          </a:p>
          <a:p>
            <a:pPr lvl="4"/>
            <a:r>
              <a:rPr lang="en-US" altLang="en-US"/>
              <a:t>Switching regulator</a:t>
            </a:r>
          </a:p>
        </p:txBody>
      </p:sp>
      <p:sp>
        <p:nvSpPr>
          <p:cNvPr id="4" name="Date Placeholder 3"/>
          <p:cNvSpPr>
            <a:spLocks noGrp="1"/>
          </p:cNvSpPr>
          <p:nvPr>
            <p:ph type="dt" sz="half" idx="10"/>
          </p:nvPr>
        </p:nvSpPr>
        <p:spPr/>
        <p:txBody>
          <a:bodyPr/>
          <a:lstStyle/>
          <a:p>
            <a:pPr>
              <a:defRPr/>
            </a:pPr>
            <a:fld id="{92805EF9-FC7F-4097-ADBB-0DB875FE8914}" type="datetime1">
              <a:rPr lang="en-US" smtClean="0"/>
              <a:t>3/30/2021</a:t>
            </a:fld>
            <a:endParaRPr 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25C506D-C76B-4188-A5E3-2D59667A7246}" type="slidenum">
              <a:rPr lang="en-US" altLang="en-US"/>
              <a:pPr eaLnBrk="1" hangingPunct="1"/>
              <a:t>62</a:t>
            </a:fld>
            <a:endParaRPr lang="en-US" altLang="en-US"/>
          </a:p>
        </p:txBody>
      </p:sp>
    </p:spTree>
    <p:extLst>
      <p:ext uri="{BB962C8B-B14F-4D97-AF65-F5344CB8AC3E}">
        <p14:creationId xmlns:p14="http://schemas.microsoft.com/office/powerpoint/2010/main" val="26475334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2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0" y="304800"/>
            <a:ext cx="3657600" cy="5791200"/>
          </a:xfrm>
          <a:solidFill>
            <a:srgbClr val="FF99CC"/>
          </a:solidFill>
          <a:ln>
            <a:solidFill>
              <a:srgbClr val="FF99CC"/>
            </a:solidFill>
            <a:miter lim="800000"/>
            <a:headEnd/>
            <a:tailEnd/>
          </a:ln>
        </p:spPr>
      </p:pic>
      <p:sp>
        <p:nvSpPr>
          <p:cNvPr id="69634" name="Rectangle 26"/>
          <p:cNvSpPr>
            <a:spLocks noGrp="1" noChangeArrowheads="1"/>
          </p:cNvSpPr>
          <p:nvPr>
            <p:ph sz="half" idx="2"/>
          </p:nvPr>
        </p:nvSpPr>
        <p:spPr>
          <a:xfrm>
            <a:off x="4038600" y="381000"/>
            <a:ext cx="4648200" cy="5745163"/>
          </a:xfrm>
        </p:spPr>
        <p:txBody>
          <a:bodyPr/>
          <a:lstStyle/>
          <a:p>
            <a:r>
              <a:rPr lang="en-US" altLang="en-US" sz="2400"/>
              <a:t>Shunt Regulator</a:t>
            </a:r>
          </a:p>
          <a:p>
            <a:pPr lvl="2"/>
            <a:endParaRPr lang="en-US" altLang="en-US" sz="2400">
              <a:solidFill>
                <a:srgbClr val="0000FF"/>
              </a:solidFill>
            </a:endParaRPr>
          </a:p>
          <a:p>
            <a:pPr lvl="2"/>
            <a:r>
              <a:rPr lang="en-US" altLang="en-US" sz="2200"/>
              <a:t>The regulating device is connected in parallel with the load resistance</a:t>
            </a:r>
          </a:p>
          <a:p>
            <a:pPr lvl="1">
              <a:buFontTx/>
              <a:buNone/>
            </a:pPr>
            <a:endParaRPr lang="en-US" altLang="en-US" sz="2200"/>
          </a:p>
          <a:p>
            <a:r>
              <a:rPr lang="en-US" altLang="en-US" sz="2400"/>
              <a:t>Series Regulator</a:t>
            </a:r>
          </a:p>
          <a:p>
            <a:pPr lvl="2"/>
            <a:endParaRPr lang="en-US" altLang="en-US" sz="2400"/>
          </a:p>
          <a:p>
            <a:pPr lvl="2"/>
            <a:r>
              <a:rPr lang="en-US" altLang="en-US" sz="2200"/>
              <a:t>The regulating device is connected in parallel with the load </a:t>
            </a:r>
          </a:p>
        </p:txBody>
      </p:sp>
      <p:sp>
        <p:nvSpPr>
          <p:cNvPr id="6" name="Date Placeholder 5"/>
          <p:cNvSpPr>
            <a:spLocks noGrp="1"/>
          </p:cNvSpPr>
          <p:nvPr>
            <p:ph type="dt" sz="half" idx="10"/>
          </p:nvPr>
        </p:nvSpPr>
        <p:spPr/>
        <p:txBody>
          <a:bodyPr/>
          <a:lstStyle/>
          <a:p>
            <a:pPr>
              <a:defRPr/>
            </a:pPr>
            <a:fld id="{3A2BAF8D-AEC1-4B39-80B0-65DBBA19637D}" type="datetime1">
              <a:rPr lang="en-US" smtClean="0"/>
              <a:t>3/30/2021</a:t>
            </a:fld>
            <a:endParaRPr lang="en-US"/>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CD37CDA-97B9-4F4E-B72B-E8D38BF029C6}" type="slidenum">
              <a:rPr lang="en-US" altLang="en-US"/>
              <a:pPr eaLnBrk="1" hangingPunct="1"/>
              <a:t>63</a:t>
            </a:fld>
            <a:endParaRPr lang="en-US" altLang="en-US"/>
          </a:p>
        </p:txBody>
      </p:sp>
      <p:sp>
        <p:nvSpPr>
          <p:cNvPr id="69636" name="Rectangle 32"/>
          <p:cNvSpPr>
            <a:spLocks noChangeArrowheads="1"/>
          </p:cNvSpPr>
          <p:nvPr/>
        </p:nvSpPr>
        <p:spPr bwMode="auto">
          <a:xfrm>
            <a:off x="1676400" y="2819400"/>
            <a:ext cx="381000" cy="381000"/>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69637" name="Rectangle 33"/>
          <p:cNvSpPr>
            <a:spLocks noChangeArrowheads="1"/>
          </p:cNvSpPr>
          <p:nvPr/>
        </p:nvSpPr>
        <p:spPr bwMode="auto">
          <a:xfrm>
            <a:off x="1600200" y="5562600"/>
            <a:ext cx="457200" cy="381000"/>
          </a:xfrm>
          <a:prstGeom prst="rect">
            <a:avLst/>
          </a:prstGeom>
          <a:solidFill>
            <a:schemeClr val="bg1"/>
          </a:solidFill>
          <a:ln w="9525">
            <a:solidFill>
              <a:schemeClr val="bg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Tree>
    <p:extLst>
      <p:ext uri="{BB962C8B-B14F-4D97-AF65-F5344CB8AC3E}">
        <p14:creationId xmlns:p14="http://schemas.microsoft.com/office/powerpoint/2010/main" val="5385870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lgn="ctr"/>
            <a:r>
              <a:rPr lang="en-US" altLang="en-US" dirty="0">
                <a:solidFill>
                  <a:schemeClr val="tx1"/>
                </a:solidFill>
              </a:rPr>
              <a:t>Switching Regulator</a:t>
            </a:r>
          </a:p>
        </p:txBody>
      </p:sp>
      <p:sp>
        <p:nvSpPr>
          <p:cNvPr id="70659" name="Rectangle 3"/>
          <p:cNvSpPr>
            <a:spLocks noGrp="1" noChangeArrowheads="1"/>
          </p:cNvSpPr>
          <p:nvPr>
            <p:ph idx="1"/>
          </p:nvPr>
        </p:nvSpPr>
        <p:spPr/>
        <p:txBody>
          <a:bodyPr/>
          <a:lstStyle/>
          <a:p>
            <a:pPr algn="just"/>
            <a:r>
              <a:rPr lang="en-US" altLang="en-US" dirty="0"/>
              <a:t>Switching regulator uses a power transistor as a  switch that are in one of two states, on or off. </a:t>
            </a:r>
          </a:p>
          <a:p>
            <a:pPr algn="just"/>
            <a:r>
              <a:rPr lang="en-US" altLang="en-US" dirty="0"/>
              <a:t>The advantage is that the switch dissipates very little power in either of these two states and power conversion can be accomplished with minimal power loss, which equates to high efficiency. </a:t>
            </a:r>
          </a:p>
        </p:txBody>
      </p:sp>
      <p:sp>
        <p:nvSpPr>
          <p:cNvPr id="4" name="Date Placeholder 3"/>
          <p:cNvSpPr>
            <a:spLocks noGrp="1"/>
          </p:cNvSpPr>
          <p:nvPr>
            <p:ph type="dt" sz="half" idx="10"/>
          </p:nvPr>
        </p:nvSpPr>
        <p:spPr/>
        <p:txBody>
          <a:bodyPr/>
          <a:lstStyle/>
          <a:p>
            <a:pPr>
              <a:defRPr/>
            </a:pPr>
            <a:fld id="{742D37F4-ED17-4F0C-9315-1E00A4113254}" type="datetime1">
              <a:rPr lang="en-US" smtClean="0"/>
              <a:t>3/30/2021</a:t>
            </a:fld>
            <a:endParaRPr 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F2AF130-8337-4896-8AF7-8FF981064B86}" type="slidenum">
              <a:rPr lang="en-US" altLang="en-US"/>
              <a:pPr eaLnBrk="1" hangingPunct="1"/>
              <a:t>64</a:t>
            </a:fld>
            <a:endParaRPr lang="en-US" altLang="en-US"/>
          </a:p>
        </p:txBody>
      </p:sp>
    </p:spTree>
    <p:extLst>
      <p:ext uri="{BB962C8B-B14F-4D97-AF65-F5344CB8AC3E}">
        <p14:creationId xmlns:p14="http://schemas.microsoft.com/office/powerpoint/2010/main" val="11612535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sz="4000" b="1" i="1"/>
              <a:t>OPAMP REGULATOR WITH SERIES-PASS TRANSISTOR</a:t>
            </a:r>
          </a:p>
        </p:txBody>
      </p:sp>
      <p:pic>
        <p:nvPicPr>
          <p:cNvPr id="71683" name="Picture 4" descr="image0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33400" y="1676400"/>
            <a:ext cx="7772400" cy="3505200"/>
          </a:xfrm>
          <a:solidFill>
            <a:srgbClr val="FF99CC"/>
          </a:solidFill>
          <a:ln>
            <a:solidFill>
              <a:srgbClr val="00FFFF"/>
            </a:solidFill>
            <a:miter lim="800000"/>
            <a:headEnd/>
            <a:tailEnd/>
          </a:ln>
        </p:spPr>
      </p:pic>
      <p:pic>
        <p:nvPicPr>
          <p:cNvPr id="71685" name="Picture 7" descr="Image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209800" y="5334000"/>
            <a:ext cx="3581400" cy="801757"/>
          </a:xfrm>
          <a:solidFill>
            <a:srgbClr val="FF99CC"/>
          </a:solidFill>
          <a:ln>
            <a:solidFill>
              <a:srgbClr val="00FFFF"/>
            </a:solidFill>
            <a:miter lim="800000"/>
            <a:headEnd/>
            <a:tailEnd/>
          </a:ln>
        </p:spPr>
      </p:pic>
      <p:sp>
        <p:nvSpPr>
          <p:cNvPr id="6" name="Date Placeholder 5"/>
          <p:cNvSpPr>
            <a:spLocks noGrp="1"/>
          </p:cNvSpPr>
          <p:nvPr>
            <p:ph type="dt" sz="half" idx="10"/>
          </p:nvPr>
        </p:nvSpPr>
        <p:spPr/>
        <p:txBody>
          <a:bodyPr/>
          <a:lstStyle/>
          <a:p>
            <a:pPr>
              <a:defRPr/>
            </a:pPr>
            <a:fld id="{E43866A3-C5F2-4A28-9D81-78B1B2BC4443}" type="datetime1">
              <a:rPr lang="en-US" smtClean="0"/>
              <a:t>3/30/2021</a:t>
            </a:fld>
            <a:endParaRPr lang="en-US"/>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F681BE6-0B18-4B5F-A1EE-4BD67E4D991A}" type="slidenum">
              <a:rPr lang="en-US" altLang="en-US"/>
              <a:pPr eaLnBrk="1" hangingPunct="1"/>
              <a:t>65</a:t>
            </a:fld>
            <a:endParaRPr lang="en-US" altLang="en-US"/>
          </a:p>
        </p:txBody>
      </p:sp>
      <p:sp>
        <p:nvSpPr>
          <p:cNvPr id="71684" name="Text Box 6"/>
          <p:cNvSpPr txBox="1">
            <a:spLocks noChangeArrowheads="1"/>
          </p:cNvSpPr>
          <p:nvPr/>
        </p:nvSpPr>
        <p:spPr bwMode="auto">
          <a:xfrm>
            <a:off x="2862470" y="5486400"/>
            <a:ext cx="376693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ltLang="en-US"/>
          </a:p>
        </p:txBody>
      </p:sp>
    </p:spTree>
    <p:extLst>
      <p:ext uri="{BB962C8B-B14F-4D97-AF65-F5344CB8AC3E}">
        <p14:creationId xmlns:p14="http://schemas.microsoft.com/office/powerpoint/2010/main" val="11592292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noChangeArrowheads="1"/>
          </p:cNvSpPr>
          <p:nvPr>
            <p:ph idx="1"/>
          </p:nvPr>
        </p:nvSpPr>
        <p:spPr>
          <a:xfrm>
            <a:off x="381000" y="457200"/>
            <a:ext cx="8305800" cy="5668963"/>
          </a:xfrm>
        </p:spPr>
        <p:txBody>
          <a:bodyPr/>
          <a:lstStyle/>
          <a:p>
            <a:pPr>
              <a:buFontTx/>
              <a:buNone/>
            </a:pPr>
            <a:r>
              <a:rPr lang="en-US" altLang="en-US" sz="2800"/>
              <a:t>   Three basic components needed to achieve good voltage regulation are</a:t>
            </a:r>
          </a:p>
          <a:p>
            <a:endParaRPr lang="en-US" altLang="en-US" sz="2800"/>
          </a:p>
          <a:p>
            <a:r>
              <a:rPr lang="en-US" altLang="en-US" sz="2800"/>
              <a:t> A precision reference (zener diode) to set the output voltage.</a:t>
            </a:r>
          </a:p>
          <a:p>
            <a:r>
              <a:rPr lang="en-US" altLang="en-US" sz="2800"/>
              <a:t> A muscle component (transistor) to deliver the required current. </a:t>
            </a:r>
          </a:p>
          <a:p>
            <a:r>
              <a:rPr lang="en-US" altLang="en-US" sz="2800"/>
              <a:t> An automatic controller (opamp) to adjust the transistor drive. The “prime directive” of the opamp is to adjust the base drive of Q1 delivering the required load current while keeping the output voltage at a fixed value. </a:t>
            </a:r>
          </a:p>
        </p:txBody>
      </p:sp>
      <p:sp>
        <p:nvSpPr>
          <p:cNvPr id="3" name="Date Placeholder 2"/>
          <p:cNvSpPr>
            <a:spLocks noGrp="1"/>
          </p:cNvSpPr>
          <p:nvPr>
            <p:ph type="dt" sz="half" idx="10"/>
          </p:nvPr>
        </p:nvSpPr>
        <p:spPr/>
        <p:txBody>
          <a:bodyPr/>
          <a:lstStyle/>
          <a:p>
            <a:pPr>
              <a:defRPr/>
            </a:pPr>
            <a:fld id="{A5FC13A7-1EB6-4A60-8302-2A54BB4D6E85}" type="datetime1">
              <a:rPr lang="en-US" smtClean="0"/>
              <a:t>3/30/2021</a:t>
            </a:fld>
            <a:endParaRPr lang="en-US"/>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7C727A-F519-40DF-BC49-26E171CE7D9F}" type="slidenum">
              <a:rPr lang="en-US" altLang="en-US"/>
              <a:pPr eaLnBrk="1" hangingPunct="1"/>
              <a:t>66</a:t>
            </a:fld>
            <a:endParaRPr lang="en-US" altLang="en-US"/>
          </a:p>
        </p:txBody>
      </p:sp>
    </p:spTree>
    <p:extLst>
      <p:ext uri="{BB962C8B-B14F-4D97-AF65-F5344CB8AC3E}">
        <p14:creationId xmlns:p14="http://schemas.microsoft.com/office/powerpoint/2010/main" val="23480218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en-US" sz="4000"/>
              <a:t>THREE TERMINAL VOLTAGE REGULATORS</a:t>
            </a:r>
          </a:p>
        </p:txBody>
      </p:sp>
      <p:sp>
        <p:nvSpPr>
          <p:cNvPr id="73731" name="Rectangle 3"/>
          <p:cNvSpPr>
            <a:spLocks noGrp="1" noChangeArrowheads="1"/>
          </p:cNvSpPr>
          <p:nvPr>
            <p:ph idx="1"/>
          </p:nvPr>
        </p:nvSpPr>
        <p:spPr/>
        <p:txBody>
          <a:bodyPr/>
          <a:lstStyle/>
          <a:p>
            <a:pPr marL="609600" indent="-609600">
              <a:lnSpc>
                <a:spcPct val="90000"/>
              </a:lnSpc>
            </a:pPr>
            <a:r>
              <a:rPr lang="en-US" altLang="en-US" b="1"/>
              <a:t>FIXED VOLTAGE REGULATORS:</a:t>
            </a:r>
          </a:p>
          <a:p>
            <a:pPr marL="2209800" lvl="4" indent="-381000">
              <a:lnSpc>
                <a:spcPct val="90000"/>
              </a:lnSpc>
            </a:pPr>
            <a:r>
              <a:rPr lang="en-US" altLang="en-US" b="1"/>
              <a:t>positive fixed voltage regulators</a:t>
            </a:r>
            <a:r>
              <a:rPr lang="en-US" altLang="en-US"/>
              <a:t> -78XX series (+5v, +6v, +8v, +12v, +15v, +18v and +24v)</a:t>
            </a:r>
          </a:p>
          <a:p>
            <a:pPr marL="2209800" lvl="4" indent="-381000">
              <a:lnSpc>
                <a:spcPct val="90000"/>
              </a:lnSpc>
            </a:pPr>
            <a:r>
              <a:rPr lang="en-US" altLang="en-US"/>
              <a:t>fixed negative voltage regulators  - 79XX series (Two extra voltage options of -2V and -5.2V)</a:t>
            </a:r>
          </a:p>
          <a:p>
            <a:pPr marL="2209800" lvl="4" indent="-381000">
              <a:lnSpc>
                <a:spcPct val="90000"/>
              </a:lnSpc>
            </a:pPr>
            <a:r>
              <a:rPr lang="en-US" altLang="en-US"/>
              <a:t>Available in two packages</a:t>
            </a:r>
          </a:p>
          <a:p>
            <a:pPr marL="2209800" lvl="4" indent="-381000">
              <a:lnSpc>
                <a:spcPct val="90000"/>
              </a:lnSpc>
              <a:buFontTx/>
              <a:buNone/>
            </a:pPr>
            <a:r>
              <a:rPr lang="en-US" altLang="en-US"/>
              <a:t>		- Metal package (TO-3 type)</a:t>
            </a:r>
          </a:p>
          <a:p>
            <a:pPr marL="2209800" lvl="4" indent="-381000">
              <a:lnSpc>
                <a:spcPct val="90000"/>
              </a:lnSpc>
              <a:buFontTx/>
              <a:buNone/>
            </a:pPr>
            <a:r>
              <a:rPr lang="en-US" altLang="en-US"/>
              <a:t>             - Plastic package (TO-220 type)</a:t>
            </a:r>
          </a:p>
          <a:p>
            <a:pPr marL="609600" indent="-609600">
              <a:lnSpc>
                <a:spcPct val="90000"/>
              </a:lnSpc>
            </a:pPr>
            <a:endParaRPr lang="en-US" altLang="en-US" b="1"/>
          </a:p>
          <a:p>
            <a:pPr marL="609600" indent="-609600">
              <a:lnSpc>
                <a:spcPct val="90000"/>
              </a:lnSpc>
            </a:pPr>
            <a:r>
              <a:rPr lang="en-US" altLang="en-US" b="1"/>
              <a:t>ADJUSTABLE VOLTAGE REGULATOR</a:t>
            </a:r>
          </a:p>
        </p:txBody>
      </p:sp>
      <p:sp>
        <p:nvSpPr>
          <p:cNvPr id="4" name="Date Placeholder 3"/>
          <p:cNvSpPr>
            <a:spLocks noGrp="1"/>
          </p:cNvSpPr>
          <p:nvPr>
            <p:ph type="dt" sz="half" idx="10"/>
          </p:nvPr>
        </p:nvSpPr>
        <p:spPr/>
        <p:txBody>
          <a:bodyPr/>
          <a:lstStyle/>
          <a:p>
            <a:pPr>
              <a:defRPr/>
            </a:pPr>
            <a:fld id="{5EE51D75-F751-41B0-9622-BF7E912BCCBB}" type="datetime1">
              <a:rPr lang="en-US" smtClean="0"/>
              <a:t>3/30/2021</a:t>
            </a:fld>
            <a:endParaRPr 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A6C69E-010B-4046-9BD1-4D8FE9600F2F}" type="slidenum">
              <a:rPr lang="en-US" altLang="en-US"/>
              <a:pPr eaLnBrk="1" hangingPunct="1"/>
              <a:t>67</a:t>
            </a:fld>
            <a:endParaRPr lang="en-US" altLang="en-US"/>
          </a:p>
        </p:txBody>
      </p:sp>
    </p:spTree>
    <p:extLst>
      <p:ext uri="{BB962C8B-B14F-4D97-AF65-F5344CB8AC3E}">
        <p14:creationId xmlns:p14="http://schemas.microsoft.com/office/powerpoint/2010/main" val="14854703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title"/>
          </p:nvPr>
        </p:nvSpPr>
        <p:spPr/>
        <p:txBody>
          <a:bodyPr/>
          <a:lstStyle/>
          <a:p>
            <a:r>
              <a:rPr lang="en-US" altLang="en-US" sz="4000"/>
              <a:t>FIXED VOLTAGE REGULATOR</a:t>
            </a:r>
          </a:p>
        </p:txBody>
      </p:sp>
      <p:graphicFrame>
        <p:nvGraphicFramePr>
          <p:cNvPr id="74756" name="Object 2"/>
          <p:cNvGraphicFramePr>
            <a:graphicFrameLocks noGrp="1" noChangeAspect="1"/>
          </p:cNvGraphicFramePr>
          <p:nvPr>
            <p:ph sz="half" idx="1"/>
          </p:nvPr>
        </p:nvGraphicFramePr>
        <p:xfrm>
          <a:off x="0" y="2579688"/>
          <a:ext cx="4876800" cy="2687637"/>
        </p:xfrm>
        <a:graphic>
          <a:graphicData uri="http://schemas.openxmlformats.org/presentationml/2006/ole">
            <mc:AlternateContent xmlns:mc="http://schemas.openxmlformats.org/markup-compatibility/2006">
              <mc:Choice xmlns:v="urn:schemas-microsoft-com:vml" Requires="v">
                <p:oleObj name="Bitmap Image" r:id="rId2" imgW="3543795" imgH="1952898" progId="Paint.Picture">
                  <p:embed/>
                </p:oleObj>
              </mc:Choice>
              <mc:Fallback>
                <p:oleObj name="Bitmap Image" r:id="rId2" imgW="3543795" imgH="1952898" progId="Paint.Picture">
                  <p:embed/>
                  <p:pic>
                    <p:nvPicPr>
                      <p:cNvPr id="7475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79688"/>
                        <a:ext cx="4876800" cy="268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99CC"/>
                            </a:solidFill>
                            <a:miter lim="800000"/>
                            <a:headEnd/>
                            <a:tailEnd/>
                          </a14:hiddenLine>
                        </a:ext>
                      </a:extLst>
                    </p:spPr>
                  </p:pic>
                </p:oleObj>
              </mc:Fallback>
            </mc:AlternateContent>
          </a:graphicData>
        </a:graphic>
      </p:graphicFrame>
      <p:sp>
        <p:nvSpPr>
          <p:cNvPr id="74755" name="Rectangle 9"/>
          <p:cNvSpPr>
            <a:spLocks noGrp="1" noChangeArrowheads="1"/>
          </p:cNvSpPr>
          <p:nvPr>
            <p:ph sz="half" idx="2"/>
          </p:nvPr>
        </p:nvSpPr>
        <p:spPr/>
        <p:txBody>
          <a:bodyPr/>
          <a:lstStyle/>
          <a:p>
            <a:r>
              <a:rPr lang="en-US" altLang="en-US"/>
              <a:t>Capacitor Ci is used to cancel the inductive effects due to long distribution cables.</a:t>
            </a:r>
          </a:p>
          <a:p>
            <a:r>
              <a:rPr lang="en-US" altLang="en-US"/>
              <a:t>Capacitor Co improves the transient response</a:t>
            </a:r>
          </a:p>
        </p:txBody>
      </p:sp>
      <p:sp>
        <p:nvSpPr>
          <p:cNvPr id="5" name="Date Placeholder 4"/>
          <p:cNvSpPr>
            <a:spLocks noGrp="1"/>
          </p:cNvSpPr>
          <p:nvPr>
            <p:ph type="dt" sz="half" idx="10"/>
          </p:nvPr>
        </p:nvSpPr>
        <p:spPr/>
        <p:txBody>
          <a:bodyPr/>
          <a:lstStyle/>
          <a:p>
            <a:pPr>
              <a:defRPr/>
            </a:pPr>
            <a:fld id="{A2A754E2-858F-4734-93CD-79D905FDC3EB}" type="datetime1">
              <a:rPr lang="en-US" smtClean="0"/>
              <a:t>3/30/2021</a:t>
            </a:fld>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D82F155-96F7-4E07-9CFC-E286AD38D788}" type="slidenum">
              <a:rPr lang="en-US" altLang="en-US"/>
              <a:pPr eaLnBrk="1" hangingPunct="1"/>
              <a:t>68</a:t>
            </a:fld>
            <a:endParaRPr lang="en-US" altLang="en-US"/>
          </a:p>
        </p:txBody>
      </p:sp>
    </p:spTree>
    <p:extLst>
      <p:ext uri="{BB962C8B-B14F-4D97-AF65-F5344CB8AC3E}">
        <p14:creationId xmlns:p14="http://schemas.microsoft.com/office/powerpoint/2010/main" val="31592436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5"/>
          <p:cNvSpPr txBox="1">
            <a:spLocks noChangeArrowheads="1"/>
          </p:cNvSpPr>
          <p:nvPr/>
        </p:nvSpPr>
        <p:spPr bwMode="auto">
          <a:xfrm>
            <a:off x="533400" y="381000"/>
            <a:ext cx="7467600" cy="624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t>Load Regulation</a:t>
            </a:r>
          </a:p>
          <a:p>
            <a:pPr eaLnBrk="1" hangingPunct="1"/>
            <a:endParaRPr lang="en-US" altLang="en-US" sz="2400"/>
          </a:p>
          <a:p>
            <a:pPr eaLnBrk="1" hangingPunct="1"/>
            <a:r>
              <a:rPr lang="en-US" altLang="en-US"/>
              <a:t>	</a:t>
            </a:r>
            <a:r>
              <a:rPr lang="en-US" altLang="en-US" sz="2000"/>
              <a:t>It is defined as the percentage change in the output voltage for a change in load current and is usually expressed in mv or as a % of the output voltage. Typical value of line regulation for 7805 is 15mV.</a:t>
            </a:r>
          </a:p>
          <a:p>
            <a:pPr eaLnBrk="1" hangingPunct="1"/>
            <a:endParaRPr lang="en-US" altLang="en-US" sz="2400" b="1"/>
          </a:p>
          <a:p>
            <a:pPr eaLnBrk="1" hangingPunct="1"/>
            <a:r>
              <a:rPr lang="en-US" altLang="en-US" sz="2400" b="1"/>
              <a:t>Line Regulation:</a:t>
            </a:r>
          </a:p>
          <a:p>
            <a:pPr eaLnBrk="1" hangingPunct="1"/>
            <a:endParaRPr lang="en-US" altLang="en-US" sz="2400"/>
          </a:p>
          <a:p>
            <a:pPr eaLnBrk="1" hangingPunct="1"/>
            <a:r>
              <a:rPr lang="en-US" altLang="en-US"/>
              <a:t>	</a:t>
            </a:r>
            <a:r>
              <a:rPr lang="en-US" altLang="en-US" b="1"/>
              <a:t>It is defined as the percentage change in the output voltage for a change in the input voltage and is usually expressed in mv or as a % of the output voltage. Typical value of line regulation for 7805 is 3mV.</a:t>
            </a:r>
          </a:p>
          <a:p>
            <a:pPr eaLnBrk="1" hangingPunct="1"/>
            <a:endParaRPr lang="en-US" altLang="en-US" sz="2400" b="1"/>
          </a:p>
          <a:p>
            <a:pPr eaLnBrk="1" hangingPunct="1"/>
            <a:r>
              <a:rPr lang="en-US" altLang="en-US" sz="2400" b="1"/>
              <a:t>Ripple Rejection</a:t>
            </a:r>
          </a:p>
          <a:p>
            <a:pPr eaLnBrk="1" hangingPunct="1"/>
            <a:endParaRPr lang="en-US" altLang="en-US" sz="2400"/>
          </a:p>
          <a:p>
            <a:pPr eaLnBrk="1" hangingPunct="1"/>
            <a:r>
              <a:rPr lang="en-US" altLang="en-US" sz="2000"/>
              <a:t>	The IC regulator not only keeps the output voltage constant but also reduces the amount of ripple voltage. It is expressed in dB. Typical value for 7805 is 78 dB.</a:t>
            </a:r>
          </a:p>
        </p:txBody>
      </p:sp>
      <p:sp>
        <p:nvSpPr>
          <p:cNvPr id="3" name="Date Placeholder 2"/>
          <p:cNvSpPr>
            <a:spLocks noGrp="1"/>
          </p:cNvSpPr>
          <p:nvPr>
            <p:ph type="dt" sz="half" idx="10"/>
          </p:nvPr>
        </p:nvSpPr>
        <p:spPr/>
        <p:txBody>
          <a:bodyPr/>
          <a:lstStyle/>
          <a:p>
            <a:pPr>
              <a:defRPr/>
            </a:pPr>
            <a:fld id="{61DC1204-016A-4F61-9494-08B4CB108573}" type="datetime1">
              <a:rPr lang="en-US" smtClean="0"/>
              <a:t>3/30/2021</a:t>
            </a:fld>
            <a:endParaRPr lang="en-US"/>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2E9BDF-1303-4DBC-9EE4-3CC1CE1AE023}" type="slidenum">
              <a:rPr lang="en-US" altLang="en-US"/>
              <a:pPr eaLnBrk="1" hangingPunct="1"/>
              <a:t>69</a:t>
            </a:fld>
            <a:endParaRPr lang="en-US" altLang="en-US"/>
          </a:p>
        </p:txBody>
      </p:sp>
    </p:spTree>
    <p:extLst>
      <p:ext uri="{BB962C8B-B14F-4D97-AF65-F5344CB8AC3E}">
        <p14:creationId xmlns:p14="http://schemas.microsoft.com/office/powerpoint/2010/main" val="2204076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85800" y="304800"/>
            <a:ext cx="7772400" cy="1143000"/>
          </a:xfrm>
        </p:spPr>
        <p:txBody>
          <a:bodyPr/>
          <a:lstStyle/>
          <a:p>
            <a:pPr eaLnBrk="1" hangingPunct="1"/>
            <a:r>
              <a:rPr lang="en-US" altLang="zh-TW">
                <a:ea typeface="新細明體" pitchFamily="18" charset="-120"/>
              </a:rPr>
              <a:t>Categories of Filters</a:t>
            </a:r>
          </a:p>
        </p:txBody>
      </p:sp>
      <p:sp>
        <p:nvSpPr>
          <p:cNvPr id="1028" name="Date Placeholder 3"/>
          <p:cNvSpPr>
            <a:spLocks noGrp="1"/>
          </p:cNvSpPr>
          <p:nvPr>
            <p:ph type="dt" sz="half" idx="10"/>
          </p:nvPr>
        </p:nvSpPr>
        <p:spPr/>
        <p:txBody>
          <a:bodyPr/>
          <a:lstStyle/>
          <a:p>
            <a:pPr>
              <a:defRPr/>
            </a:pPr>
            <a:fld id="{CC11E8F3-FD82-48D8-A35D-4910087A5A4B}" type="datetime1">
              <a:rPr lang="en-US" altLang="zh-TW" smtClean="0">
                <a:ea typeface="新細明體" pitchFamily="18" charset="-120"/>
              </a:rPr>
              <a:t>3/30/2021</a:t>
            </a:fld>
            <a:endParaRPr lang="en-US" altLang="zh-TW">
              <a:ea typeface="新細明體" pitchFamily="18" charset="-120"/>
            </a:endParaRPr>
          </a:p>
        </p:txBody>
      </p:sp>
      <p:sp>
        <p:nvSpPr>
          <p:cNvPr id="1030"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761F595-CEA6-471B-A9F2-E9EC72448AE8}" type="slidenum">
              <a:rPr lang="en-US" altLang="zh-TW">
                <a:ea typeface="新細明體" pitchFamily="18" charset="-120"/>
              </a:rPr>
              <a:pPr eaLnBrk="1" hangingPunct="1"/>
              <a:t>7</a:t>
            </a:fld>
            <a:endParaRPr lang="en-US" altLang="zh-TW">
              <a:ea typeface="新細明體" pitchFamily="18" charset="-120"/>
            </a:endParaRPr>
          </a:p>
        </p:txBody>
      </p:sp>
      <p:grpSp>
        <p:nvGrpSpPr>
          <p:cNvPr id="12293" name="Group 10"/>
          <p:cNvGrpSpPr>
            <a:grpSpLocks/>
          </p:cNvGrpSpPr>
          <p:nvPr/>
        </p:nvGrpSpPr>
        <p:grpSpPr bwMode="auto">
          <a:xfrm>
            <a:off x="533400" y="3276600"/>
            <a:ext cx="7851775" cy="2971800"/>
            <a:chOff x="336" y="816"/>
            <a:chExt cx="4946" cy="1872"/>
          </a:xfrm>
        </p:grpSpPr>
        <p:graphicFrame>
          <p:nvGraphicFramePr>
            <p:cNvPr id="12296" name="Object 2"/>
            <p:cNvGraphicFramePr>
              <a:graphicFrameLocks noChangeAspect="1"/>
            </p:cNvGraphicFramePr>
            <p:nvPr/>
          </p:nvGraphicFramePr>
          <p:xfrm>
            <a:off x="336" y="864"/>
            <a:ext cx="2210" cy="1469"/>
          </p:xfrm>
          <a:graphic>
            <a:graphicData uri="http://schemas.openxmlformats.org/presentationml/2006/ole">
              <mc:AlternateContent xmlns:mc="http://schemas.openxmlformats.org/markup-compatibility/2006">
                <mc:Choice xmlns:v="urn:schemas-microsoft-com:vml" Requires="v">
                  <p:oleObj r:id="rId2" imgW="3508248" imgH="2331720" progId="">
                    <p:embed/>
                  </p:oleObj>
                </mc:Choice>
                <mc:Fallback>
                  <p:oleObj r:id="rId2" imgW="3508248" imgH="2331720" progId="">
                    <p:embed/>
                    <p:pic>
                      <p:nvPicPr>
                        <p:cNvPr id="1229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864"/>
                          <a:ext cx="2210" cy="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7" name="Object 3"/>
            <p:cNvGraphicFramePr>
              <a:graphicFrameLocks noChangeAspect="1"/>
            </p:cNvGraphicFramePr>
            <p:nvPr/>
          </p:nvGraphicFramePr>
          <p:xfrm>
            <a:off x="3072" y="816"/>
            <a:ext cx="2210" cy="1469"/>
          </p:xfrm>
          <a:graphic>
            <a:graphicData uri="http://schemas.openxmlformats.org/presentationml/2006/ole">
              <mc:AlternateContent xmlns:mc="http://schemas.openxmlformats.org/markup-compatibility/2006">
                <mc:Choice xmlns:v="urn:schemas-microsoft-com:vml" Requires="v">
                  <p:oleObj r:id="rId4" imgW="3508248" imgH="2331720" progId="">
                    <p:embed/>
                  </p:oleObj>
                </mc:Choice>
                <mc:Fallback>
                  <p:oleObj r:id="rId4" imgW="3508248" imgH="2331720" progId="">
                    <p:embed/>
                    <p:pic>
                      <p:nvPicPr>
                        <p:cNvPr id="1229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816"/>
                          <a:ext cx="2210" cy="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8" name="Text Box 6"/>
            <p:cNvSpPr txBox="1">
              <a:spLocks noChangeArrowheads="1"/>
            </p:cNvSpPr>
            <p:nvPr/>
          </p:nvSpPr>
          <p:spPr bwMode="auto">
            <a:xfrm>
              <a:off x="768" y="2400"/>
              <a:ext cx="15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u="sng">
                  <a:ea typeface="新細明體" pitchFamily="18" charset="-120"/>
                </a:rPr>
                <a:t>Low-pass response</a:t>
              </a:r>
            </a:p>
          </p:txBody>
        </p:sp>
        <p:sp>
          <p:nvSpPr>
            <p:cNvPr id="12299" name="Text Box 7"/>
            <p:cNvSpPr txBox="1">
              <a:spLocks noChangeArrowheads="1"/>
            </p:cNvSpPr>
            <p:nvPr/>
          </p:nvSpPr>
          <p:spPr bwMode="auto">
            <a:xfrm>
              <a:off x="3360" y="2352"/>
              <a:ext cx="16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u="sng">
                  <a:ea typeface="新細明體" pitchFamily="18" charset="-120"/>
                </a:rPr>
                <a:t>High-pass response</a:t>
              </a:r>
            </a:p>
          </p:txBody>
        </p:sp>
      </p:grpSp>
      <p:sp>
        <p:nvSpPr>
          <p:cNvPr id="12294" name="Text Box 8"/>
          <p:cNvSpPr txBox="1">
            <a:spLocks noChangeArrowheads="1"/>
          </p:cNvSpPr>
          <p:nvPr/>
        </p:nvSpPr>
        <p:spPr bwMode="auto">
          <a:xfrm>
            <a:off x="762000" y="1447800"/>
            <a:ext cx="36576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TW" b="1" i="1">
                <a:ea typeface="新細明體" pitchFamily="18" charset="-120"/>
              </a:rPr>
              <a:t>Low Pass Filters</a:t>
            </a:r>
            <a:r>
              <a:rPr lang="en-US" altLang="zh-TW">
                <a:ea typeface="新細明體" pitchFamily="18" charset="-120"/>
              </a:rPr>
              <a:t>:</a:t>
            </a:r>
          </a:p>
          <a:p>
            <a:pPr eaLnBrk="1" hangingPunct="1">
              <a:spcBef>
                <a:spcPct val="50000"/>
              </a:spcBef>
            </a:pPr>
            <a:r>
              <a:rPr lang="en-US" altLang="zh-TW">
                <a:ea typeface="新細明體" pitchFamily="18" charset="-120"/>
              </a:rPr>
              <a:t>pass all frequencies from dc up to the upper cutoff frequency. </a:t>
            </a:r>
          </a:p>
        </p:txBody>
      </p:sp>
      <p:sp>
        <p:nvSpPr>
          <p:cNvPr id="12295" name="Text Box 11"/>
          <p:cNvSpPr txBox="1">
            <a:spLocks noChangeArrowheads="1"/>
          </p:cNvSpPr>
          <p:nvPr/>
        </p:nvSpPr>
        <p:spPr bwMode="auto">
          <a:xfrm>
            <a:off x="5029200" y="1447800"/>
            <a:ext cx="3657600"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TW" b="1" i="1">
                <a:ea typeface="新細明體" pitchFamily="18" charset="-120"/>
              </a:rPr>
              <a:t>High Pass Filters</a:t>
            </a:r>
            <a:r>
              <a:rPr lang="en-US" altLang="zh-TW">
                <a:ea typeface="新細明體" pitchFamily="18" charset="-120"/>
              </a:rPr>
              <a:t>:</a:t>
            </a:r>
          </a:p>
          <a:p>
            <a:pPr eaLnBrk="1" hangingPunct="1">
              <a:spcBef>
                <a:spcPct val="50000"/>
              </a:spcBef>
            </a:pPr>
            <a:r>
              <a:rPr lang="en-US" altLang="zh-TW">
                <a:ea typeface="新細明體" pitchFamily="18" charset="-120"/>
              </a:rPr>
              <a:t>pass all frequencies that are above its lower cutoff frequency </a:t>
            </a:r>
          </a:p>
        </p:txBody>
      </p:sp>
    </p:spTree>
    <p:extLst>
      <p:ext uri="{BB962C8B-B14F-4D97-AF65-F5344CB8AC3E}">
        <p14:creationId xmlns:p14="http://schemas.microsoft.com/office/powerpoint/2010/main" val="25135619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a:t>Constant Current Source</a:t>
            </a:r>
          </a:p>
        </p:txBody>
      </p:sp>
      <p:graphicFrame>
        <p:nvGraphicFramePr>
          <p:cNvPr id="76803" name="Object 2"/>
          <p:cNvGraphicFramePr>
            <a:graphicFrameLocks noGrp="1" noChangeAspect="1"/>
          </p:cNvGraphicFramePr>
          <p:nvPr>
            <p:ph idx="1"/>
          </p:nvPr>
        </p:nvGraphicFramePr>
        <p:xfrm>
          <a:off x="3328988" y="3119438"/>
          <a:ext cx="2486025" cy="1762125"/>
        </p:xfrm>
        <a:graphic>
          <a:graphicData uri="http://schemas.openxmlformats.org/presentationml/2006/ole">
            <mc:AlternateContent xmlns:mc="http://schemas.openxmlformats.org/markup-compatibility/2006">
              <mc:Choice xmlns:v="urn:schemas-microsoft-com:vml" Requires="v">
                <p:oleObj name="Bitmap Image" r:id="rId2" imgW="2486372" imgH="1762371" progId="Paint.Picture">
                  <p:embed/>
                </p:oleObj>
              </mc:Choice>
              <mc:Fallback>
                <p:oleObj name="Bitmap Image" r:id="rId2" imgW="2486372" imgH="1762371" progId="Paint.Picture">
                  <p:embed/>
                  <p:pic>
                    <p:nvPicPr>
                      <p:cNvPr id="76803"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8988" y="3119438"/>
                        <a:ext cx="24860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Date Placeholder 3"/>
          <p:cNvSpPr>
            <a:spLocks noGrp="1"/>
          </p:cNvSpPr>
          <p:nvPr>
            <p:ph type="dt" sz="half" idx="10"/>
          </p:nvPr>
        </p:nvSpPr>
        <p:spPr/>
        <p:txBody>
          <a:bodyPr/>
          <a:lstStyle/>
          <a:p>
            <a:pPr>
              <a:defRPr/>
            </a:pPr>
            <a:fld id="{CC8E65F7-0517-4CD3-9F18-66ABEFD5E6BD}" type="datetime1">
              <a:rPr lang="en-US" smtClean="0"/>
              <a:t>3/30/2021</a:t>
            </a:fld>
            <a:endParaRPr 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97445A-3F38-42B7-A6A9-EFCBC59129D2}" type="slidenum">
              <a:rPr lang="en-US" altLang="en-US"/>
              <a:pPr eaLnBrk="1" hangingPunct="1"/>
              <a:t>70</a:t>
            </a:fld>
            <a:endParaRPr lang="en-US" altLang="en-US"/>
          </a:p>
        </p:txBody>
      </p:sp>
    </p:spTree>
    <p:extLst>
      <p:ext uri="{BB962C8B-B14F-4D97-AF65-F5344CB8AC3E}">
        <p14:creationId xmlns:p14="http://schemas.microsoft.com/office/powerpoint/2010/main" val="33476818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33400" y="0"/>
            <a:ext cx="8229600" cy="1143000"/>
          </a:xfrm>
        </p:spPr>
        <p:txBody>
          <a:bodyPr/>
          <a:lstStyle/>
          <a:p>
            <a:r>
              <a:rPr lang="en-US" altLang="en-US" sz="2800"/>
              <a:t>Adjustable Output Regulator</a:t>
            </a:r>
          </a:p>
        </p:txBody>
      </p:sp>
      <p:pic>
        <p:nvPicPr>
          <p:cNvPr id="77827" name="Picture 4"/>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228600" y="1143000"/>
            <a:ext cx="5105400" cy="4953000"/>
          </a:xfrm>
          <a:noFill/>
        </p:spPr>
      </p:pic>
      <p:sp>
        <p:nvSpPr>
          <p:cNvPr id="8" name="Date Placeholder 7"/>
          <p:cNvSpPr>
            <a:spLocks noGrp="1"/>
          </p:cNvSpPr>
          <p:nvPr>
            <p:ph type="dt" sz="half" idx="10"/>
          </p:nvPr>
        </p:nvSpPr>
        <p:spPr/>
        <p:txBody>
          <a:bodyPr/>
          <a:lstStyle/>
          <a:p>
            <a:pPr>
              <a:defRPr/>
            </a:pPr>
            <a:fld id="{333CB704-9CD9-47D5-B3C3-01C1D45B5692}" type="datetime1">
              <a:rPr lang="en-US" smtClean="0"/>
              <a:t>3/30/2021</a:t>
            </a:fld>
            <a:endParaRPr lang="en-US"/>
          </a:p>
        </p:txBody>
      </p:sp>
      <p:sp>
        <p:nvSpPr>
          <p:cNvPr id="9" name="Slide Number Placeholder 8"/>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CFDDDD-A958-4D04-AC9A-7CB46E8F9E29}" type="slidenum">
              <a:rPr lang="en-US" altLang="en-US"/>
              <a:pPr eaLnBrk="1" hangingPunct="1"/>
              <a:t>71</a:t>
            </a:fld>
            <a:endParaRPr lang="en-US" altLang="en-US"/>
          </a:p>
        </p:txBody>
      </p:sp>
      <p:sp>
        <p:nvSpPr>
          <p:cNvPr id="77828" name="Line 6"/>
          <p:cNvSpPr>
            <a:spLocks noChangeShapeType="1"/>
          </p:cNvSpPr>
          <p:nvPr/>
        </p:nvSpPr>
        <p:spPr bwMode="auto">
          <a:xfrm>
            <a:off x="228600" y="1143000"/>
            <a:ext cx="0" cy="457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29" name="Line 7"/>
          <p:cNvSpPr>
            <a:spLocks noChangeShapeType="1"/>
          </p:cNvSpPr>
          <p:nvPr/>
        </p:nvSpPr>
        <p:spPr bwMode="auto">
          <a:xfrm>
            <a:off x="228600" y="6096000"/>
            <a:ext cx="510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0" name="Line 8"/>
          <p:cNvSpPr>
            <a:spLocks noChangeShapeType="1"/>
          </p:cNvSpPr>
          <p:nvPr/>
        </p:nvSpPr>
        <p:spPr bwMode="auto">
          <a:xfrm>
            <a:off x="228600" y="5638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31" name="Text Box 9"/>
          <p:cNvSpPr txBox="1">
            <a:spLocks noChangeArrowheads="1"/>
          </p:cNvSpPr>
          <p:nvPr/>
        </p:nvSpPr>
        <p:spPr bwMode="auto">
          <a:xfrm>
            <a:off x="5257800" y="1295400"/>
            <a:ext cx="35814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Vo = VR1 + V R2</a:t>
            </a:r>
          </a:p>
          <a:p>
            <a:pPr eaLnBrk="1" hangingPunct="1"/>
            <a:endParaRPr lang="en-US" altLang="en-US"/>
          </a:p>
          <a:p>
            <a:pPr eaLnBrk="1" hangingPunct="1"/>
            <a:r>
              <a:rPr lang="en-US" altLang="en-US"/>
              <a:t>      = VR1+ (IQ + I R1) R2</a:t>
            </a:r>
          </a:p>
          <a:p>
            <a:pPr eaLnBrk="1" hangingPunct="1"/>
            <a:endParaRPr lang="en-US" altLang="en-US"/>
          </a:p>
          <a:p>
            <a:pPr eaLnBrk="1" hangingPunct="1"/>
            <a:r>
              <a:rPr lang="en-US" altLang="en-US"/>
              <a:t>      = VR1+IQR2+ VR1/R1*R2</a:t>
            </a:r>
          </a:p>
          <a:p>
            <a:pPr eaLnBrk="1" hangingPunct="1"/>
            <a:endParaRPr lang="en-US" altLang="en-US"/>
          </a:p>
          <a:p>
            <a:pPr eaLnBrk="1" hangingPunct="1"/>
            <a:r>
              <a:rPr lang="en-US" altLang="en-US"/>
              <a:t>      = (1+R2/R1) VR1 + IQR2</a:t>
            </a:r>
          </a:p>
        </p:txBody>
      </p:sp>
    </p:spTree>
    <p:extLst>
      <p:ext uri="{BB962C8B-B14F-4D97-AF65-F5344CB8AC3E}">
        <p14:creationId xmlns:p14="http://schemas.microsoft.com/office/powerpoint/2010/main" val="24329359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1000"/>
            <a:ext cx="8077200" cy="5943600"/>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pPr>
              <a:defRPr/>
            </a:pPr>
            <a:fld id="{EDE0B2F8-B0B0-46DF-93BD-A91041AA34DB}" type="datetime1">
              <a:rPr lang="en-US" smtClean="0"/>
              <a:t>3/30/2021</a:t>
            </a:fld>
            <a:endParaRPr lang="en-US"/>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8A135E-7BC9-40C7-83B6-34EF682DA061}" type="slidenum">
              <a:rPr lang="en-US" altLang="en-US"/>
              <a:pPr eaLnBrk="1" hangingPunct="1"/>
              <a:t>72</a:t>
            </a:fld>
            <a:endParaRPr lang="en-US" altLang="en-US"/>
          </a:p>
        </p:txBody>
      </p:sp>
    </p:spTree>
    <p:extLst>
      <p:ext uri="{BB962C8B-B14F-4D97-AF65-F5344CB8AC3E}">
        <p14:creationId xmlns:p14="http://schemas.microsoft.com/office/powerpoint/2010/main" val="34554869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sz="4000"/>
              <a:t>723 GENERAL PURPOSE REGULATOR</a:t>
            </a:r>
          </a:p>
        </p:txBody>
      </p:sp>
      <p:sp>
        <p:nvSpPr>
          <p:cNvPr id="79875" name="Rectangle 3"/>
          <p:cNvSpPr>
            <a:spLocks noGrp="1" noChangeArrowheads="1"/>
          </p:cNvSpPr>
          <p:nvPr>
            <p:ph idx="1"/>
          </p:nvPr>
        </p:nvSpPr>
        <p:spPr/>
        <p:txBody>
          <a:bodyPr/>
          <a:lstStyle/>
          <a:p>
            <a:pPr>
              <a:lnSpc>
                <a:spcPct val="90000"/>
              </a:lnSpc>
            </a:pPr>
            <a:r>
              <a:rPr lang="en-US" altLang="en-US" sz="2400"/>
              <a:t> Problems with series op amp voltage regulators</a:t>
            </a:r>
          </a:p>
          <a:p>
            <a:pPr lvl="1">
              <a:lnSpc>
                <a:spcPct val="90000"/>
              </a:lnSpc>
              <a:buFontTx/>
              <a:buNone/>
            </a:pPr>
            <a:r>
              <a:rPr lang="en-US" altLang="en-US" sz="2000"/>
              <a:t>		– The zener diode reference voltage will vary with temperature.</a:t>
            </a:r>
          </a:p>
          <a:p>
            <a:pPr lvl="2">
              <a:lnSpc>
                <a:spcPct val="90000"/>
              </a:lnSpc>
              <a:buFontTx/>
              <a:buNone/>
            </a:pPr>
            <a:r>
              <a:rPr lang="en-US" altLang="en-US" sz="1800"/>
              <a:t>– The zener diode current should be supplied by a current source,</a:t>
            </a:r>
          </a:p>
          <a:p>
            <a:pPr lvl="2">
              <a:lnSpc>
                <a:spcPct val="90000"/>
              </a:lnSpc>
              <a:buFontTx/>
              <a:buNone/>
            </a:pPr>
            <a:r>
              <a:rPr lang="en-US" altLang="en-US" sz="1800"/>
              <a:t>-   instead of a resistor, to give much better ripple rejection.</a:t>
            </a:r>
          </a:p>
          <a:p>
            <a:pPr lvl="2">
              <a:lnSpc>
                <a:spcPct val="90000"/>
              </a:lnSpc>
              <a:buFontTx/>
              <a:buNone/>
            </a:pPr>
            <a:r>
              <a:rPr lang="en-US" altLang="en-US" sz="1800"/>
              <a:t>– We are powering the op-amp with two perfect 15-volt voltage sources, which is very impractical, given that we’re trying to make a voltage source!</a:t>
            </a:r>
          </a:p>
          <a:p>
            <a:pPr lvl="2">
              <a:lnSpc>
                <a:spcPct val="90000"/>
              </a:lnSpc>
              <a:buFontTx/>
              <a:buNone/>
            </a:pPr>
            <a:r>
              <a:rPr lang="en-US" altLang="en-US" sz="1800"/>
              <a:t>– The circuit is not protected against overload. If the load resistor is</a:t>
            </a:r>
          </a:p>
          <a:p>
            <a:pPr lvl="2">
              <a:lnSpc>
                <a:spcPct val="90000"/>
              </a:lnSpc>
              <a:buFontTx/>
              <a:buNone/>
            </a:pPr>
            <a:r>
              <a:rPr lang="en-US" altLang="en-US" sz="1800"/>
              <a:t>    too small, the output transistor could overheat.</a:t>
            </a:r>
          </a:p>
          <a:p>
            <a:pPr>
              <a:lnSpc>
                <a:spcPct val="90000"/>
              </a:lnSpc>
              <a:buFontTx/>
              <a:buNone/>
            </a:pPr>
            <a:r>
              <a:rPr lang="en-US" altLang="en-US" sz="2400"/>
              <a:t>• 	Problems with three terminal voltage regulators</a:t>
            </a:r>
          </a:p>
          <a:p>
            <a:pPr>
              <a:lnSpc>
                <a:spcPct val="90000"/>
              </a:lnSpc>
              <a:buFontTx/>
              <a:buNone/>
            </a:pPr>
            <a:r>
              <a:rPr lang="en-US" altLang="en-US" sz="2400"/>
              <a:t>		  - No short circuit protection</a:t>
            </a:r>
          </a:p>
          <a:p>
            <a:pPr>
              <a:lnSpc>
                <a:spcPct val="90000"/>
              </a:lnSpc>
              <a:buFontTx/>
              <a:buNone/>
            </a:pPr>
            <a:r>
              <a:rPr lang="en-US" altLang="en-US" sz="2400"/>
              <a:t>		  - Output voltage (positive or negative) is fixed</a:t>
            </a:r>
          </a:p>
        </p:txBody>
      </p:sp>
      <p:sp>
        <p:nvSpPr>
          <p:cNvPr id="4" name="Date Placeholder 3"/>
          <p:cNvSpPr>
            <a:spLocks noGrp="1"/>
          </p:cNvSpPr>
          <p:nvPr>
            <p:ph type="dt" sz="half" idx="10"/>
          </p:nvPr>
        </p:nvSpPr>
        <p:spPr/>
        <p:txBody>
          <a:bodyPr/>
          <a:lstStyle/>
          <a:p>
            <a:pPr>
              <a:defRPr/>
            </a:pPr>
            <a:fld id="{6F321659-429D-4A1D-BACA-AC0702992D48}" type="datetime1">
              <a:rPr lang="en-US" smtClean="0"/>
              <a:t>3/30/2021</a:t>
            </a:fld>
            <a:endParaRPr 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063E8A-9CFA-44BB-AB2F-F31857986D24}" type="slidenum">
              <a:rPr lang="en-US" altLang="en-US"/>
              <a:pPr eaLnBrk="1" hangingPunct="1"/>
              <a:t>73</a:t>
            </a:fld>
            <a:endParaRPr lang="en-US" altLang="en-US"/>
          </a:p>
        </p:txBody>
      </p:sp>
    </p:spTree>
    <p:extLst>
      <p:ext uri="{BB962C8B-B14F-4D97-AF65-F5344CB8AC3E}">
        <p14:creationId xmlns:p14="http://schemas.microsoft.com/office/powerpoint/2010/main" val="32708946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898" name="Object 2"/>
          <p:cNvGraphicFramePr>
            <a:graphicFrameLocks noGrp="1" noChangeAspect="1"/>
          </p:cNvGraphicFramePr>
          <p:nvPr>
            <p:ph type="title"/>
          </p:nvPr>
        </p:nvGraphicFramePr>
        <p:xfrm>
          <a:off x="533400" y="280988"/>
          <a:ext cx="8077200" cy="654050"/>
        </p:xfrm>
        <a:graphic>
          <a:graphicData uri="http://schemas.openxmlformats.org/presentationml/2006/ole">
            <mc:AlternateContent xmlns:mc="http://schemas.openxmlformats.org/markup-compatibility/2006">
              <mc:Choice xmlns:v="urn:schemas-microsoft-com:vml" Requires="v">
                <p:oleObj name="Bitmap Image" r:id="rId2" imgW="2943636" imgH="237969" progId="Paint.Picture">
                  <p:embed/>
                </p:oleObj>
              </mc:Choice>
              <mc:Fallback>
                <p:oleObj name="Bitmap Image" r:id="rId2" imgW="2943636" imgH="237969" progId="Paint.Picture">
                  <p:embed/>
                  <p:pic>
                    <p:nvPicPr>
                      <p:cNvPr id="808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80988"/>
                        <a:ext cx="80772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0899" name="Object 3"/>
          <p:cNvGraphicFramePr>
            <a:graphicFrameLocks noGrp="1" noChangeAspect="1"/>
          </p:cNvGraphicFramePr>
          <p:nvPr>
            <p:ph idx="1"/>
          </p:nvPr>
        </p:nvGraphicFramePr>
        <p:xfrm>
          <a:off x="706438" y="1331913"/>
          <a:ext cx="7653337" cy="4687887"/>
        </p:xfrm>
        <a:graphic>
          <a:graphicData uri="http://schemas.openxmlformats.org/presentationml/2006/ole">
            <mc:AlternateContent xmlns:mc="http://schemas.openxmlformats.org/markup-compatibility/2006">
              <mc:Choice xmlns:v="urn:schemas-microsoft-com:vml" Requires="v">
                <p:oleObj name="Bitmap Image" r:id="rId4" imgW="5458587" imgH="3343742" progId="Paint.Picture">
                  <p:embed/>
                </p:oleObj>
              </mc:Choice>
              <mc:Fallback>
                <p:oleObj name="Bitmap Image" r:id="rId4" imgW="5458587" imgH="3343742" progId="Paint.Picture">
                  <p:embed/>
                  <p:pic>
                    <p:nvPicPr>
                      <p:cNvPr id="8089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38" y="1331913"/>
                        <a:ext cx="7653337" cy="4687887"/>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Date Placeholder 3"/>
          <p:cNvSpPr>
            <a:spLocks noGrp="1"/>
          </p:cNvSpPr>
          <p:nvPr>
            <p:ph type="dt" sz="half" idx="10"/>
          </p:nvPr>
        </p:nvSpPr>
        <p:spPr/>
        <p:txBody>
          <a:bodyPr/>
          <a:lstStyle/>
          <a:p>
            <a:pPr>
              <a:defRPr/>
            </a:pPr>
            <a:fld id="{427AB78C-091E-465C-B47A-E2EE8529AC55}" type="datetime1">
              <a:rPr lang="en-US" smtClean="0"/>
              <a:t>3/30/2021</a:t>
            </a:fld>
            <a:endParaRPr lang="en-US"/>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58B83E-4CF2-4F48-A350-EB0217AB5A82}" type="slidenum">
              <a:rPr lang="en-US" altLang="en-US"/>
              <a:pPr eaLnBrk="1" hangingPunct="1"/>
              <a:t>74</a:t>
            </a:fld>
            <a:endParaRPr lang="en-US" altLang="en-US"/>
          </a:p>
        </p:txBody>
      </p:sp>
    </p:spTree>
    <p:extLst>
      <p:ext uri="{BB962C8B-B14F-4D97-AF65-F5344CB8AC3E}">
        <p14:creationId xmlns:p14="http://schemas.microsoft.com/office/powerpoint/2010/main" val="9444809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5"/>
          <p:cNvSpPr txBox="1">
            <a:spLocks noChangeArrowheads="1"/>
          </p:cNvSpPr>
          <p:nvPr/>
        </p:nvSpPr>
        <p:spPr bwMode="auto">
          <a:xfrm>
            <a:off x="685800" y="1066800"/>
            <a:ext cx="79248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a:t>
            </a:r>
            <a:r>
              <a:rPr lang="en-US" altLang="en-US" sz="2400"/>
              <a:t>The zener diode, a constant current source and reference amplifier produce a fixed voltage of about 7v at the terminal Vref. The constant current source forces the zener to operate at a fixed point so that the zener outputs a fixed voltage.</a:t>
            </a:r>
          </a:p>
          <a:p>
            <a:pPr eaLnBrk="1" hangingPunct="1"/>
            <a:r>
              <a:rPr lang="en-US" altLang="en-US" sz="2400"/>
              <a:t>	The other section consists of an error amplifier, a series pass transistor and a current limit transistor. The error amp compares the output voltage applied at the INV input to the REF voltage at the NI input. The error voltage controls the conduction of series pass transistor. </a:t>
            </a:r>
          </a:p>
        </p:txBody>
      </p:sp>
      <p:sp>
        <p:nvSpPr>
          <p:cNvPr id="3" name="Date Placeholder 2"/>
          <p:cNvSpPr>
            <a:spLocks noGrp="1"/>
          </p:cNvSpPr>
          <p:nvPr>
            <p:ph type="dt" sz="half" idx="10"/>
          </p:nvPr>
        </p:nvSpPr>
        <p:spPr/>
        <p:txBody>
          <a:bodyPr/>
          <a:lstStyle/>
          <a:p>
            <a:pPr>
              <a:defRPr/>
            </a:pPr>
            <a:fld id="{45F20112-FC58-42AD-9AD8-A58B778A6D3B}" type="datetime1">
              <a:rPr lang="en-US" smtClean="0"/>
              <a:t>3/30/2021</a:t>
            </a:fld>
            <a:endParaRPr lang="en-US"/>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C8CBB8-1077-405D-B090-F8B4E0FD17F1}" type="slidenum">
              <a:rPr lang="en-US" altLang="en-US"/>
              <a:pPr eaLnBrk="1" hangingPunct="1"/>
              <a:t>75</a:t>
            </a:fld>
            <a:endParaRPr lang="en-US" altLang="en-US"/>
          </a:p>
        </p:txBody>
      </p:sp>
    </p:spTree>
    <p:extLst>
      <p:ext uri="{BB962C8B-B14F-4D97-AF65-F5344CB8AC3E}">
        <p14:creationId xmlns:p14="http://schemas.microsoft.com/office/powerpoint/2010/main" val="12115786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en-US"/>
              <a:t>IC 723 PIN DIAGRAM</a:t>
            </a:r>
          </a:p>
        </p:txBody>
      </p:sp>
      <p:sp>
        <p:nvSpPr>
          <p:cNvPr id="5" name="Date Placeholder 4"/>
          <p:cNvSpPr>
            <a:spLocks noGrp="1"/>
          </p:cNvSpPr>
          <p:nvPr>
            <p:ph type="dt" sz="half" idx="10"/>
          </p:nvPr>
        </p:nvSpPr>
        <p:spPr/>
        <p:txBody>
          <a:bodyPr/>
          <a:lstStyle/>
          <a:p>
            <a:pPr>
              <a:defRPr/>
            </a:pPr>
            <a:fld id="{E450712A-E702-4206-B78E-22792EA6F368}" type="datetime1">
              <a:rPr lang="en-US" smtClean="0"/>
              <a:t>3/30/2021</a:t>
            </a:fld>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4A4FC8-35BA-4B49-91B4-3C04283D3F5F}" type="slidenum">
              <a:rPr lang="en-US" altLang="en-US"/>
              <a:pPr eaLnBrk="1" hangingPunct="1"/>
              <a:t>76</a:t>
            </a:fld>
            <a:endParaRPr lang="en-US" altLang="en-US"/>
          </a:p>
        </p:txBody>
      </p:sp>
      <p:sp>
        <p:nvSpPr>
          <p:cNvPr id="82947" name="Rectangle 5"/>
          <p:cNvSpPr>
            <a:spLocks noChangeArrowheads="1"/>
          </p:cNvSpPr>
          <p:nvPr/>
        </p:nvSpPr>
        <p:spPr bwMode="auto">
          <a:xfrm>
            <a:off x="0" y="0"/>
            <a:ext cx="38417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200">
                <a:solidFill>
                  <a:srgbClr val="000000"/>
                </a:solidFill>
                <a:cs typeface="Times New Roman" panose="02020603050405020304" pitchFamily="18" charset="0"/>
              </a:rPr>
              <a:t>				</a:t>
            </a:r>
            <a:br>
              <a:rPr lang="en-US" altLang="en-US" sz="1200">
                <a:solidFill>
                  <a:srgbClr val="0033CC"/>
                </a:solidFill>
                <a:cs typeface="Times New Roman" panose="02020603050405020304" pitchFamily="18" charset="0"/>
              </a:rPr>
            </a:br>
            <a:endParaRPr lang="en-US" altLang="en-US"/>
          </a:p>
        </p:txBody>
      </p:sp>
      <p:pic>
        <p:nvPicPr>
          <p:cNvPr id="82948" name="Picture 4" descr="http://www.national.com/images/pf/LM723/00856302.jpg">
            <a:hlinkClick r:id="rId2"/>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990600" y="1457325"/>
            <a:ext cx="7467600" cy="4791075"/>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85766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b="1"/>
              <a:t>Low Voltage Regulator</a:t>
            </a:r>
          </a:p>
        </p:txBody>
      </p:sp>
      <p:graphicFrame>
        <p:nvGraphicFramePr>
          <p:cNvPr id="83972" name="Object 2"/>
          <p:cNvGraphicFramePr>
            <a:graphicFrameLocks noGrp="1" noChangeAspect="1"/>
          </p:cNvGraphicFramePr>
          <p:nvPr>
            <p:ph sz="half" idx="1"/>
          </p:nvPr>
        </p:nvGraphicFramePr>
        <p:xfrm>
          <a:off x="0" y="2005013"/>
          <a:ext cx="4343400" cy="3228975"/>
        </p:xfrm>
        <a:graphic>
          <a:graphicData uri="http://schemas.openxmlformats.org/presentationml/2006/ole">
            <mc:AlternateContent xmlns:mc="http://schemas.openxmlformats.org/markup-compatibility/2006">
              <mc:Choice xmlns:v="urn:schemas-microsoft-com:vml" Requires="v">
                <p:oleObj name="Bitmap Image" r:id="rId2" imgW="2857899" imgH="2123810" progId="Paint.Picture">
                  <p:embed/>
                </p:oleObj>
              </mc:Choice>
              <mc:Fallback>
                <p:oleObj name="Bitmap Image" r:id="rId2" imgW="2857899" imgH="2123810" progId="Paint.Picture">
                  <p:embed/>
                  <p:pic>
                    <p:nvPicPr>
                      <p:cNvPr id="8397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05013"/>
                        <a:ext cx="4343400" cy="32289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71" name="Rectangle 14"/>
          <p:cNvSpPr>
            <a:spLocks noGrp="1" noChangeArrowheads="1"/>
          </p:cNvSpPr>
          <p:nvPr>
            <p:ph sz="half" idx="2"/>
          </p:nvPr>
        </p:nvSpPr>
        <p:spPr/>
        <p:txBody>
          <a:bodyPr/>
          <a:lstStyle/>
          <a:p>
            <a:r>
              <a:rPr lang="en-US" altLang="en-US" sz="2000"/>
              <a:t>The voltage at NI terminal due to R1R2 divider is</a:t>
            </a:r>
            <a:endParaRPr lang="de-DE" altLang="en-US" sz="2000"/>
          </a:p>
          <a:p>
            <a:pPr>
              <a:buFontTx/>
              <a:buNone/>
            </a:pPr>
            <a:r>
              <a:rPr lang="de-DE" altLang="en-US" sz="2000"/>
              <a:t>     VNI =(Vref . R2)/(R1+R2)</a:t>
            </a:r>
          </a:p>
          <a:p>
            <a:r>
              <a:rPr lang="en-US" altLang="en-US" sz="2000"/>
              <a:t>Since the pass transistor act as a emitter follower</a:t>
            </a:r>
          </a:p>
          <a:p>
            <a:pPr>
              <a:buFontTx/>
              <a:buNone/>
            </a:pPr>
            <a:r>
              <a:rPr lang="en-US" altLang="en-US" sz="2000"/>
              <a:t>    VO =(Vref . R2)/ (R1+R2)</a:t>
            </a:r>
          </a:p>
          <a:p>
            <a:r>
              <a:rPr lang="en-US" altLang="en-US" sz="2400"/>
              <a:t>The Reference voltage is typically 7.15V ,So the output voltage VO is</a:t>
            </a:r>
          </a:p>
          <a:p>
            <a:pPr>
              <a:buFontTx/>
              <a:buNone/>
            </a:pPr>
            <a:r>
              <a:rPr lang="en-US" altLang="en-US" sz="2000"/>
              <a:t>     VO = (7.15 . R2) / (R1+R2)</a:t>
            </a:r>
          </a:p>
          <a:p>
            <a:r>
              <a:rPr lang="en-US" altLang="en-US" sz="2000"/>
              <a:t>Which is always less than 7.15V</a:t>
            </a:r>
          </a:p>
        </p:txBody>
      </p:sp>
      <p:sp>
        <p:nvSpPr>
          <p:cNvPr id="5" name="Date Placeholder 4"/>
          <p:cNvSpPr>
            <a:spLocks noGrp="1"/>
          </p:cNvSpPr>
          <p:nvPr>
            <p:ph type="dt" sz="half" idx="10"/>
          </p:nvPr>
        </p:nvSpPr>
        <p:spPr/>
        <p:txBody>
          <a:bodyPr/>
          <a:lstStyle/>
          <a:p>
            <a:pPr>
              <a:defRPr/>
            </a:pPr>
            <a:fld id="{0A5C0DE1-81A2-4427-8378-B8A1D1D69FE1}" type="datetime1">
              <a:rPr lang="en-US" smtClean="0"/>
              <a:t>3/30/2021</a:t>
            </a:fld>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67EBEC-660A-46A0-BCA0-00F59D4165B2}" type="slidenum">
              <a:rPr lang="en-US" altLang="en-US"/>
              <a:pPr eaLnBrk="1" hangingPunct="1"/>
              <a:t>77</a:t>
            </a:fld>
            <a:endParaRPr lang="en-US" altLang="en-US"/>
          </a:p>
        </p:txBody>
      </p:sp>
    </p:spTree>
    <p:extLst>
      <p:ext uri="{BB962C8B-B14F-4D97-AF65-F5344CB8AC3E}">
        <p14:creationId xmlns:p14="http://schemas.microsoft.com/office/powerpoint/2010/main" val="28680829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4" name="Object 2"/>
          <p:cNvGraphicFramePr>
            <a:graphicFrameLocks noGrp="1" noChangeAspect="1"/>
          </p:cNvGraphicFramePr>
          <p:nvPr>
            <p:ph type="title"/>
          </p:nvPr>
        </p:nvGraphicFramePr>
        <p:xfrm>
          <a:off x="3776663" y="765175"/>
          <a:ext cx="1590675" cy="161925"/>
        </p:xfrm>
        <a:graphic>
          <a:graphicData uri="http://schemas.openxmlformats.org/presentationml/2006/ole">
            <mc:AlternateContent xmlns:mc="http://schemas.openxmlformats.org/markup-compatibility/2006">
              <mc:Choice xmlns:v="urn:schemas-microsoft-com:vml" Requires="v">
                <p:oleObj name="Bitmap Image" r:id="rId2" imgW="1590897" imgH="161990" progId="Paint.Picture">
                  <p:embed/>
                </p:oleObj>
              </mc:Choice>
              <mc:Fallback>
                <p:oleObj name="Bitmap Image" r:id="rId2" imgW="1590897" imgH="161990" progId="Paint.Picture">
                  <p:embed/>
                  <p:pic>
                    <p:nvPicPr>
                      <p:cNvPr id="8499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663" y="765175"/>
                        <a:ext cx="1590675"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4995" name="Picture 4"/>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tretch>
            <a:fillRect/>
          </a:stretch>
        </p:blipFill>
        <p:spPr>
          <a:xfrm>
            <a:off x="772113" y="2981087"/>
            <a:ext cx="3408773" cy="1764188"/>
          </a:xfrm>
          <a:noFill/>
        </p:spPr>
      </p:pic>
      <p:pic>
        <p:nvPicPr>
          <p:cNvPr id="84996" name="Picture 6"/>
          <p:cNvPicPr>
            <a:picLocks noGrp="1" noChangeAspect="1" noChangeArrowheads="1"/>
          </p:cNvPicPr>
          <p:nvPr>
            <p:ph sz="quarter" idx="2"/>
          </p:nvPr>
        </p:nvPicPr>
        <p:blipFill>
          <a:blip r:embed="rId5">
            <a:extLst>
              <a:ext uri="{28A0092B-C50C-407E-A947-70E740481C1C}">
                <a14:useLocalDpi xmlns:a14="http://schemas.microsoft.com/office/drawing/2010/main" val="0"/>
              </a:ext>
            </a:extLst>
          </a:blip>
          <a:stretch>
            <a:fillRect/>
          </a:stretch>
        </p:blipFill>
        <p:spPr>
          <a:xfrm>
            <a:off x="5488934" y="1920225"/>
            <a:ext cx="2357131" cy="1545938"/>
          </a:xfrm>
          <a:noFill/>
        </p:spPr>
      </p:pic>
      <p:sp>
        <p:nvSpPr>
          <p:cNvPr id="5" name="Date Placeholder 4"/>
          <p:cNvSpPr>
            <a:spLocks noGrp="1"/>
          </p:cNvSpPr>
          <p:nvPr>
            <p:ph type="dt" sz="half" idx="10"/>
          </p:nvPr>
        </p:nvSpPr>
        <p:spPr/>
        <p:txBody>
          <a:bodyPr/>
          <a:lstStyle/>
          <a:p>
            <a:pPr>
              <a:defRPr/>
            </a:pPr>
            <a:fld id="{B048D5FE-4BDA-4939-89A6-E3AC3AF0F204}" type="datetime1">
              <a:rPr lang="en-US" smtClean="0"/>
              <a:t>3/30/2021</a:t>
            </a:fld>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683F209-3F03-4C02-9BF0-7746A37ACD97}" type="slidenum">
              <a:rPr lang="en-US" altLang="en-US"/>
              <a:pPr eaLnBrk="1" hangingPunct="1"/>
              <a:t>78</a:t>
            </a:fld>
            <a:endParaRPr lang="en-US" altLang="en-US"/>
          </a:p>
        </p:txBody>
      </p:sp>
    </p:spTree>
    <p:extLst>
      <p:ext uri="{BB962C8B-B14F-4D97-AF65-F5344CB8AC3E}">
        <p14:creationId xmlns:p14="http://schemas.microsoft.com/office/powerpoint/2010/main" val="16108214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2" name="Object 2"/>
          <p:cNvGraphicFramePr>
            <a:graphicFrameLocks noGrp="1" noChangeAspect="1"/>
          </p:cNvGraphicFramePr>
          <p:nvPr>
            <p:ph type="title"/>
          </p:nvPr>
        </p:nvGraphicFramePr>
        <p:xfrm>
          <a:off x="1066800" y="307975"/>
          <a:ext cx="7467600" cy="604838"/>
        </p:xfrm>
        <a:graphic>
          <a:graphicData uri="http://schemas.openxmlformats.org/presentationml/2006/ole">
            <mc:AlternateContent xmlns:mc="http://schemas.openxmlformats.org/markup-compatibility/2006">
              <mc:Choice xmlns:v="urn:schemas-microsoft-com:vml" Requires="v">
                <p:oleObj name="Bitmap Image" r:id="rId2" imgW="1647619" imgH="133192" progId="Paint.Picture">
                  <p:embed/>
                </p:oleObj>
              </mc:Choice>
              <mc:Fallback>
                <p:oleObj name="Bitmap Image" r:id="rId2" imgW="1647619" imgH="133192" progId="Paint.Picture">
                  <p:embed/>
                  <p:pic>
                    <p:nvPicPr>
                      <p:cNvPr id="8704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07975"/>
                        <a:ext cx="7467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7043" name="Picture 5"/>
          <p:cNvPicPr>
            <a:picLocks noGrp="1" noChangeAspect="1" noChangeArrowheads="1"/>
          </p:cNvPicPr>
          <p:nvPr>
            <p:ph sz="half" idx="1"/>
          </p:nvPr>
        </p:nvPicPr>
        <p:blipFill>
          <a:blip r:embed="rId4">
            <a:extLst>
              <a:ext uri="{28A0092B-C50C-407E-A947-70E740481C1C}">
                <a14:useLocalDpi xmlns:a14="http://schemas.microsoft.com/office/drawing/2010/main" val="0"/>
              </a:ext>
            </a:extLst>
          </a:blip>
          <a:srcRect/>
          <a:stretch>
            <a:fillRect/>
          </a:stretch>
        </p:blipFill>
        <p:spPr>
          <a:xfrm>
            <a:off x="938213" y="1371600"/>
            <a:ext cx="3076575" cy="2600325"/>
          </a:xfrm>
          <a:noFill/>
        </p:spPr>
      </p:pic>
      <p:pic>
        <p:nvPicPr>
          <p:cNvPr id="87044" name="Picture 7"/>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5181600" y="1371600"/>
            <a:ext cx="2566988" cy="2227263"/>
          </a:xfrm>
          <a:noFill/>
        </p:spPr>
      </p:pic>
      <p:sp>
        <p:nvSpPr>
          <p:cNvPr id="6" name="Date Placeholder 5"/>
          <p:cNvSpPr>
            <a:spLocks noGrp="1"/>
          </p:cNvSpPr>
          <p:nvPr>
            <p:ph type="dt" sz="half" idx="10"/>
          </p:nvPr>
        </p:nvSpPr>
        <p:spPr/>
        <p:txBody>
          <a:bodyPr/>
          <a:lstStyle/>
          <a:p>
            <a:pPr>
              <a:defRPr/>
            </a:pPr>
            <a:fld id="{35367D2F-623D-412A-A278-C53D7676A171}" type="datetime1">
              <a:rPr lang="en-US" smtClean="0"/>
              <a:t>3/30/2021</a:t>
            </a:fld>
            <a:endParaRPr lang="en-US"/>
          </a:p>
        </p:txBody>
      </p:sp>
      <p:sp>
        <p:nvSpPr>
          <p:cNvPr id="7" name="Slide Number Placeholder 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51CCC32-A3CD-4789-A7A7-4529C3C6C05C}" type="slidenum">
              <a:rPr lang="en-US" altLang="en-US"/>
              <a:pPr eaLnBrk="1" hangingPunct="1"/>
              <a:t>79</a:t>
            </a:fld>
            <a:endParaRPr lang="en-US" altLang="en-US"/>
          </a:p>
        </p:txBody>
      </p:sp>
      <p:sp>
        <p:nvSpPr>
          <p:cNvPr id="87045" name="Text Box 9"/>
          <p:cNvSpPr txBox="1">
            <a:spLocks noChangeArrowheads="1"/>
          </p:cNvSpPr>
          <p:nvPr/>
        </p:nvSpPr>
        <p:spPr bwMode="auto">
          <a:xfrm>
            <a:off x="1066800" y="4495800"/>
            <a:ext cx="7239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000"/>
              <a:t>In current limiting technique, the load current is maintained at a preset value and when overload occurs, Vo drops to zero. If the load is short circuited, maximum current flows through the regulator. To limit the short circuit current and to allow higher current to the load foldback technique is used.</a:t>
            </a:r>
          </a:p>
        </p:txBody>
      </p:sp>
    </p:spTree>
    <p:extLst>
      <p:ext uri="{BB962C8B-B14F-4D97-AF65-F5344CB8AC3E}">
        <p14:creationId xmlns:p14="http://schemas.microsoft.com/office/powerpoint/2010/main" val="1946944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4"/>
          <p:cNvSpPr>
            <a:spLocks noGrp="1" noChangeArrowheads="1"/>
          </p:cNvSpPr>
          <p:nvPr>
            <p:ph type="title"/>
          </p:nvPr>
        </p:nvSpPr>
        <p:spPr>
          <a:xfrm>
            <a:off x="685800" y="228600"/>
            <a:ext cx="7772400" cy="1143000"/>
          </a:xfrm>
        </p:spPr>
        <p:txBody>
          <a:bodyPr/>
          <a:lstStyle/>
          <a:p>
            <a:pPr eaLnBrk="1" hangingPunct="1"/>
            <a:r>
              <a:rPr lang="en-US" altLang="zh-TW">
                <a:ea typeface="新細明體" pitchFamily="18" charset="-120"/>
              </a:rPr>
              <a:t>Categories of Filters</a:t>
            </a:r>
          </a:p>
        </p:txBody>
      </p:sp>
      <p:sp>
        <p:nvSpPr>
          <p:cNvPr id="2052" name="Date Placeholder 3"/>
          <p:cNvSpPr>
            <a:spLocks noGrp="1"/>
          </p:cNvSpPr>
          <p:nvPr>
            <p:ph type="dt" sz="half" idx="10"/>
          </p:nvPr>
        </p:nvSpPr>
        <p:spPr/>
        <p:txBody>
          <a:bodyPr/>
          <a:lstStyle/>
          <a:p>
            <a:pPr>
              <a:defRPr/>
            </a:pPr>
            <a:fld id="{01D92F62-0D57-439D-A04B-EB01BA0DDD8C}" type="datetime1">
              <a:rPr lang="en-US" altLang="zh-TW" smtClean="0">
                <a:ea typeface="新細明體" pitchFamily="18" charset="-120"/>
              </a:rPr>
              <a:t>3/30/2021</a:t>
            </a:fld>
            <a:endParaRPr lang="en-US" altLang="zh-TW">
              <a:ea typeface="新細明體" pitchFamily="18" charset="-120"/>
            </a:endParaRPr>
          </a:p>
        </p:txBody>
      </p:sp>
      <p:sp>
        <p:nvSpPr>
          <p:cNvPr id="205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EF62A9-1690-40B9-ACAE-3CEE7F9CFF9F}" type="slidenum">
              <a:rPr lang="en-US" altLang="zh-TW">
                <a:ea typeface="新細明體" pitchFamily="18" charset="-120"/>
              </a:rPr>
              <a:pPr eaLnBrk="1" hangingPunct="1"/>
              <a:t>8</a:t>
            </a:fld>
            <a:endParaRPr lang="en-US" altLang="zh-TW">
              <a:ea typeface="新細明體" pitchFamily="18" charset="-120"/>
            </a:endParaRPr>
          </a:p>
        </p:txBody>
      </p:sp>
      <p:grpSp>
        <p:nvGrpSpPr>
          <p:cNvPr id="13317" name="Group 9"/>
          <p:cNvGrpSpPr>
            <a:grpSpLocks/>
          </p:cNvGrpSpPr>
          <p:nvPr/>
        </p:nvGrpSpPr>
        <p:grpSpPr bwMode="auto">
          <a:xfrm>
            <a:off x="784225" y="3213100"/>
            <a:ext cx="7216775" cy="3111500"/>
            <a:chOff x="384" y="2024"/>
            <a:chExt cx="4546" cy="1960"/>
          </a:xfrm>
        </p:grpSpPr>
        <p:graphicFrame>
          <p:nvGraphicFramePr>
            <p:cNvPr id="13320" name="Object 2"/>
            <p:cNvGraphicFramePr>
              <a:graphicFrameLocks noChangeAspect="1"/>
            </p:cNvGraphicFramePr>
            <p:nvPr/>
          </p:nvGraphicFramePr>
          <p:xfrm>
            <a:off x="384" y="2112"/>
            <a:ext cx="2053" cy="1470"/>
          </p:xfrm>
          <a:graphic>
            <a:graphicData uri="http://schemas.openxmlformats.org/presentationml/2006/ole">
              <mc:AlternateContent xmlns:mc="http://schemas.openxmlformats.org/markup-compatibility/2006">
                <mc:Choice xmlns:v="urn:schemas-microsoft-com:vml" Requires="v">
                  <p:oleObj r:id="rId2" imgW="3259836" imgH="2331720" progId="">
                    <p:embed/>
                  </p:oleObj>
                </mc:Choice>
                <mc:Fallback>
                  <p:oleObj r:id="rId2" imgW="3259836" imgH="2331720" progId="">
                    <p:embed/>
                    <p:pic>
                      <p:nvPicPr>
                        <p:cNvPr id="1332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2112"/>
                          <a:ext cx="2053" cy="1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1" name="Object 3"/>
            <p:cNvGraphicFramePr>
              <a:graphicFrameLocks noChangeAspect="1"/>
            </p:cNvGraphicFramePr>
            <p:nvPr/>
          </p:nvGraphicFramePr>
          <p:xfrm>
            <a:off x="2832" y="2024"/>
            <a:ext cx="2098" cy="1576"/>
          </p:xfrm>
          <a:graphic>
            <a:graphicData uri="http://schemas.openxmlformats.org/presentationml/2006/ole">
              <mc:AlternateContent xmlns:mc="http://schemas.openxmlformats.org/markup-compatibility/2006">
                <mc:Choice xmlns:v="urn:schemas-microsoft-com:vml" Requires="v">
                  <p:oleObj r:id="rId4" imgW="3329940" imgH="2503932" progId="">
                    <p:embed/>
                  </p:oleObj>
                </mc:Choice>
                <mc:Fallback>
                  <p:oleObj r:id="rId4" imgW="3329940" imgH="2503932" progId="">
                    <p:embed/>
                    <p:pic>
                      <p:nvPicPr>
                        <p:cNvPr id="1332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2" y="2024"/>
                          <a:ext cx="2098" cy="1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2" name="Text Box 7"/>
            <p:cNvSpPr txBox="1">
              <a:spLocks noChangeArrowheads="1"/>
            </p:cNvSpPr>
            <p:nvPr/>
          </p:nvSpPr>
          <p:spPr bwMode="auto">
            <a:xfrm>
              <a:off x="609" y="3696"/>
              <a:ext cx="1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u="sng">
                  <a:ea typeface="新細明體" pitchFamily="18" charset="-120"/>
                </a:rPr>
                <a:t>Band Pass Response</a:t>
              </a:r>
            </a:p>
          </p:txBody>
        </p:sp>
        <p:sp>
          <p:nvSpPr>
            <p:cNvPr id="13323" name="Text Box 8"/>
            <p:cNvSpPr txBox="1">
              <a:spLocks noChangeArrowheads="1"/>
            </p:cNvSpPr>
            <p:nvPr/>
          </p:nvSpPr>
          <p:spPr bwMode="auto">
            <a:xfrm>
              <a:off x="3072" y="3696"/>
              <a:ext cx="170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zh-TW" u="sng">
                  <a:ea typeface="新細明體" pitchFamily="18" charset="-120"/>
                </a:rPr>
                <a:t>Band Stop Response</a:t>
              </a:r>
            </a:p>
          </p:txBody>
        </p:sp>
      </p:grpSp>
      <p:sp>
        <p:nvSpPr>
          <p:cNvPr id="13318" name="Text Box 10"/>
          <p:cNvSpPr txBox="1">
            <a:spLocks noChangeArrowheads="1"/>
          </p:cNvSpPr>
          <p:nvPr/>
        </p:nvSpPr>
        <p:spPr bwMode="auto">
          <a:xfrm>
            <a:off x="762000" y="1219200"/>
            <a:ext cx="36576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TW" b="1" i="1">
                <a:ea typeface="新細明體" pitchFamily="18" charset="-120"/>
              </a:rPr>
              <a:t>Band Pass Filters</a:t>
            </a:r>
            <a:r>
              <a:rPr lang="en-US" altLang="zh-TW">
                <a:ea typeface="新細明體" pitchFamily="18" charset="-120"/>
              </a:rPr>
              <a:t>:</a:t>
            </a:r>
          </a:p>
          <a:p>
            <a:pPr eaLnBrk="1" hangingPunct="1">
              <a:spcBef>
                <a:spcPct val="50000"/>
              </a:spcBef>
            </a:pPr>
            <a:r>
              <a:rPr lang="en-US" altLang="zh-TW">
                <a:ea typeface="新細明體" pitchFamily="18" charset="-120"/>
              </a:rPr>
              <a:t>pass only the frequencies that fall between its values of the lower and upper cutoff frequencies. </a:t>
            </a:r>
          </a:p>
        </p:txBody>
      </p:sp>
      <p:sp>
        <p:nvSpPr>
          <p:cNvPr id="13319" name="Text Box 11"/>
          <p:cNvSpPr txBox="1">
            <a:spLocks noChangeArrowheads="1"/>
          </p:cNvSpPr>
          <p:nvPr/>
        </p:nvSpPr>
        <p:spPr bwMode="auto">
          <a:xfrm>
            <a:off x="5029200" y="1219200"/>
            <a:ext cx="36576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TW" b="1" i="1">
                <a:ea typeface="新細明體" pitchFamily="18" charset="-120"/>
              </a:rPr>
              <a:t>Band Stop (Notch) Filters</a:t>
            </a:r>
            <a:r>
              <a:rPr lang="en-US" altLang="zh-TW">
                <a:ea typeface="新細明體" pitchFamily="18" charset="-120"/>
              </a:rPr>
              <a:t>:</a:t>
            </a:r>
          </a:p>
          <a:p>
            <a:pPr eaLnBrk="1" hangingPunct="1">
              <a:spcBef>
                <a:spcPct val="50000"/>
              </a:spcBef>
            </a:pPr>
            <a:r>
              <a:rPr lang="en-US" altLang="zh-TW">
                <a:ea typeface="新細明體" pitchFamily="18" charset="-120"/>
              </a:rPr>
              <a:t>eliminate all signals within the stop band while passing all frequencies outside this band. </a:t>
            </a:r>
          </a:p>
        </p:txBody>
      </p:sp>
    </p:spTree>
    <p:extLst>
      <p:ext uri="{BB962C8B-B14F-4D97-AF65-F5344CB8AC3E}">
        <p14:creationId xmlns:p14="http://schemas.microsoft.com/office/powerpoint/2010/main" val="220805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4"/>
          <p:cNvGrpSpPr>
            <a:grpSpLocks/>
          </p:cNvGrpSpPr>
          <p:nvPr/>
        </p:nvGrpSpPr>
        <p:grpSpPr bwMode="auto">
          <a:xfrm>
            <a:off x="685800" y="1447800"/>
            <a:ext cx="7848600" cy="2606675"/>
            <a:chOff x="576" y="1968"/>
            <a:chExt cx="4944" cy="1642"/>
          </a:xfrm>
        </p:grpSpPr>
        <p:pic>
          <p:nvPicPr>
            <p:cNvPr id="143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 y="2160"/>
              <a:ext cx="1995" cy="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968"/>
              <a:ext cx="2640" cy="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9" name="Text Box 7"/>
            <p:cNvSpPr txBox="1">
              <a:spLocks noChangeArrowheads="1"/>
            </p:cNvSpPr>
            <p:nvPr/>
          </p:nvSpPr>
          <p:spPr bwMode="auto">
            <a:xfrm>
              <a:off x="1056" y="3360"/>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000" b="1">
                  <a:solidFill>
                    <a:srgbClr val="0000FF"/>
                  </a:solidFill>
                </a:rPr>
                <a:t>Passive Filter</a:t>
              </a:r>
            </a:p>
          </p:txBody>
        </p:sp>
        <p:sp>
          <p:nvSpPr>
            <p:cNvPr id="14350" name="Text Box 8"/>
            <p:cNvSpPr txBox="1">
              <a:spLocks noChangeArrowheads="1"/>
            </p:cNvSpPr>
            <p:nvPr/>
          </p:nvSpPr>
          <p:spPr bwMode="auto">
            <a:xfrm>
              <a:off x="3504" y="3360"/>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000" b="1">
                  <a:solidFill>
                    <a:srgbClr val="0000FF"/>
                  </a:solidFill>
                </a:rPr>
                <a:t>Active Filter</a:t>
              </a:r>
            </a:p>
          </p:txBody>
        </p:sp>
      </p:grpSp>
      <p:sp>
        <p:nvSpPr>
          <p:cNvPr id="14339" name="Text Box 9"/>
          <p:cNvSpPr txBox="1">
            <a:spLocks noChangeArrowheads="1"/>
          </p:cNvSpPr>
          <p:nvPr/>
        </p:nvSpPr>
        <p:spPr bwMode="auto">
          <a:xfrm>
            <a:off x="2743200" y="838200"/>
            <a:ext cx="3733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a:t>Equivalent</a:t>
            </a:r>
            <a:r>
              <a:rPr lang="en-US" altLang="en-US" sz="2800" b="1">
                <a:solidFill>
                  <a:srgbClr val="0000FF"/>
                </a:solidFill>
              </a:rPr>
              <a:t> </a:t>
            </a:r>
            <a:r>
              <a:rPr lang="en-US" altLang="en-US" sz="2800" b="1"/>
              <a:t>Filters</a:t>
            </a:r>
          </a:p>
        </p:txBody>
      </p:sp>
      <p:sp>
        <p:nvSpPr>
          <p:cNvPr id="14340" name="Rectangle 10"/>
          <p:cNvSpPr>
            <a:spLocks noChangeArrowheads="1"/>
          </p:cNvSpPr>
          <p:nvPr/>
        </p:nvSpPr>
        <p:spPr bwMode="auto">
          <a:xfrm>
            <a:off x="2057400" y="1981200"/>
            <a:ext cx="1066800" cy="990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1" name="Rectangle 11"/>
          <p:cNvSpPr>
            <a:spLocks noChangeArrowheads="1"/>
          </p:cNvSpPr>
          <p:nvPr/>
        </p:nvSpPr>
        <p:spPr bwMode="auto">
          <a:xfrm>
            <a:off x="5791200" y="1993900"/>
            <a:ext cx="838200" cy="9906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2" name="Line 12"/>
          <p:cNvSpPr>
            <a:spLocks noChangeShapeType="1"/>
          </p:cNvSpPr>
          <p:nvPr/>
        </p:nvSpPr>
        <p:spPr bwMode="auto">
          <a:xfrm>
            <a:off x="3200400" y="2819400"/>
            <a:ext cx="2514600" cy="0"/>
          </a:xfrm>
          <a:prstGeom prst="line">
            <a:avLst/>
          </a:prstGeom>
          <a:noFill/>
          <a:ln w="28575">
            <a:solidFill>
              <a:srgbClr val="FF0000"/>
            </a:solidFill>
            <a:round/>
            <a:headEnd type="stealth" w="lg" len="lg"/>
            <a:tailEnd type="stealth" w="lg" len="lg"/>
          </a:ln>
          <a:extLst>
            <a:ext uri="{909E8E84-426E-40DD-AFC4-6F175D3DCCD1}">
              <a14:hiddenFill xmlns:a14="http://schemas.microsoft.com/office/drawing/2010/main">
                <a:noFill/>
              </a14:hiddenFill>
            </a:ext>
          </a:extLst>
        </p:spPr>
        <p:txBody>
          <a:bodyPr/>
          <a:lstStyle/>
          <a:p>
            <a:endParaRPr lang="en-US"/>
          </a:p>
        </p:txBody>
      </p:sp>
      <p:sp>
        <p:nvSpPr>
          <p:cNvPr id="14343" name="Text Box 13"/>
          <p:cNvSpPr txBox="1">
            <a:spLocks noChangeArrowheads="1"/>
          </p:cNvSpPr>
          <p:nvPr/>
        </p:nvSpPr>
        <p:spPr bwMode="auto">
          <a:xfrm>
            <a:off x="1066800" y="4343400"/>
            <a:ext cx="2819400" cy="105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Typical for filters &gt; 1MHz.</a:t>
            </a:r>
          </a:p>
          <a:p>
            <a:pPr eaLnBrk="1" hangingPunct="1">
              <a:spcBef>
                <a:spcPct val="50000"/>
              </a:spcBef>
            </a:pPr>
            <a:r>
              <a:rPr lang="en-US" altLang="en-US"/>
              <a:t>For freq &lt; 1MHz, L is physically large.</a:t>
            </a:r>
          </a:p>
        </p:txBody>
      </p:sp>
      <p:sp>
        <p:nvSpPr>
          <p:cNvPr id="28680" name="Date Placeholder 13"/>
          <p:cNvSpPr>
            <a:spLocks noGrp="1"/>
          </p:cNvSpPr>
          <p:nvPr>
            <p:ph type="dt" sz="half" idx="10"/>
          </p:nvPr>
        </p:nvSpPr>
        <p:spPr/>
        <p:txBody>
          <a:bodyPr/>
          <a:lstStyle/>
          <a:p>
            <a:pPr>
              <a:defRPr/>
            </a:pPr>
            <a:fld id="{DDACEEE8-4D80-4B4D-B0EB-497260CE10FB}" type="datetime1">
              <a:rPr lang="en-US" smtClean="0"/>
              <a:t>3/30/2021</a:t>
            </a:fld>
            <a:endParaRPr lang="en-US"/>
          </a:p>
        </p:txBody>
      </p:sp>
      <p:sp>
        <p:nvSpPr>
          <p:cNvPr id="28681" name="Slide Number Placeholder 1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1C7A8B8-5C04-4F9A-8D3B-F0351AEF0B89}" type="slidenum">
              <a:rPr lang="en-US" altLang="en-US"/>
              <a:pPr eaLnBrk="1" hangingPunct="1"/>
              <a:t>9</a:t>
            </a:fld>
            <a:endParaRPr lang="en-US" altLang="en-US"/>
          </a:p>
        </p:txBody>
      </p:sp>
      <p:sp>
        <p:nvSpPr>
          <p:cNvPr id="15" name="Rectangle 2"/>
          <p:cNvSpPr txBox="1">
            <a:spLocks noChangeArrowheads="1"/>
          </p:cNvSpPr>
          <p:nvPr/>
        </p:nvSpPr>
        <p:spPr>
          <a:xfrm>
            <a:off x="457200" y="274638"/>
            <a:ext cx="8229600" cy="1143000"/>
          </a:xfrm>
          <a:prstGeom prst="rect">
            <a:avLst/>
          </a:prstGeom>
        </p:spPr>
        <p:txBody>
          <a:bodyPr/>
          <a:lstStyle/>
          <a:p>
            <a:pPr algn="ctr">
              <a:defRPr/>
            </a:pPr>
            <a:r>
              <a:rPr lang="en-US" sz="3600" b="1" kern="0">
                <a:latin typeface="+mj-lt"/>
                <a:ea typeface="+mj-ea"/>
                <a:cs typeface="+mj-cs"/>
              </a:rPr>
              <a:t>Fundamentals of Low-Pass Filters</a:t>
            </a:r>
            <a:endParaRPr lang="en-US" sz="3600" b="1" kern="0" dirty="0">
              <a:latin typeface="+mj-lt"/>
              <a:ea typeface="+mj-ea"/>
              <a:cs typeface="+mj-cs"/>
            </a:endParaRPr>
          </a:p>
        </p:txBody>
      </p:sp>
    </p:spTree>
    <p:extLst>
      <p:ext uri="{BB962C8B-B14F-4D97-AF65-F5344CB8AC3E}">
        <p14:creationId xmlns:p14="http://schemas.microsoft.com/office/powerpoint/2010/main" val="32550263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2557</Words>
  <Application>Microsoft Office PowerPoint</Application>
  <PresentationFormat>On-screen Show (4:3)</PresentationFormat>
  <Paragraphs>528</Paragraphs>
  <Slides>79</Slides>
  <Notes>44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79</vt:i4>
      </vt:variant>
    </vt:vector>
  </HeadingPairs>
  <TitlesOfParts>
    <vt:vector size="86" baseType="lpstr">
      <vt:lpstr>Arial</vt:lpstr>
      <vt:lpstr>Calibri</vt:lpstr>
      <vt:lpstr>Calibri Light</vt:lpstr>
      <vt:lpstr>Wingdings</vt:lpstr>
      <vt:lpstr>Office Theme</vt:lpstr>
      <vt:lpstr>Equation.3</vt:lpstr>
      <vt:lpstr>Bitmap Image</vt:lpstr>
      <vt:lpstr>Active Filter  &amp;  Voltage Regulators</vt:lpstr>
      <vt:lpstr>PowerPoint Presentation</vt:lpstr>
      <vt:lpstr>PowerPoint Presentation</vt:lpstr>
      <vt:lpstr>Passive Filters</vt:lpstr>
      <vt:lpstr>Passive elements : Inductor  BIG PROBLEM!</vt:lpstr>
      <vt:lpstr>Active Filter</vt:lpstr>
      <vt:lpstr>Categories of Filters</vt:lpstr>
      <vt:lpstr>Categories of Filters</vt:lpstr>
      <vt:lpstr>PowerPoint Presentation</vt:lpstr>
      <vt:lpstr>Low-Pass Filter Design</vt:lpstr>
      <vt:lpstr>PowerPoint Presentation</vt:lpstr>
      <vt:lpstr>PowerPoint Presentation</vt:lpstr>
      <vt:lpstr>PowerPoint Presentation</vt:lpstr>
      <vt:lpstr>Low-Pass Filter Design</vt:lpstr>
      <vt:lpstr>Pole</vt:lpstr>
      <vt:lpstr>PowerPoint Presentation</vt:lpstr>
      <vt:lpstr>PowerPoint Presentation</vt:lpstr>
      <vt:lpstr>High-Pass Filter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Three-Pole Low-Pass Filter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Two-Stage Band-Pass Filter</vt:lpstr>
      <vt:lpstr>Band-Stop (Notch) Filter</vt:lpstr>
      <vt:lpstr>Notch filter</vt:lpstr>
      <vt:lpstr>Transfer function H(j) </vt:lpstr>
      <vt:lpstr>Frequency transfer function of filter H(j)</vt:lpstr>
      <vt:lpstr>PowerPoint Presentation</vt:lpstr>
      <vt:lpstr>PowerPoint Presentation</vt:lpstr>
      <vt:lpstr>Bessel Characteristic</vt:lpstr>
      <vt:lpstr>Butterworth Characteristic</vt:lpstr>
      <vt:lpstr>Chebyshev Characteristic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Voltage Regulators</vt:lpstr>
      <vt:lpstr>PowerPoint Presentation</vt:lpstr>
      <vt:lpstr>Switching Regulator</vt:lpstr>
      <vt:lpstr>OPAMP REGULATOR WITH SERIES-PASS TRANSISTOR</vt:lpstr>
      <vt:lpstr>PowerPoint Presentation</vt:lpstr>
      <vt:lpstr>THREE TERMINAL VOLTAGE REGULATORS</vt:lpstr>
      <vt:lpstr>FIXED VOLTAGE REGULATOR</vt:lpstr>
      <vt:lpstr>PowerPoint Presentation</vt:lpstr>
      <vt:lpstr>Constant Current Source</vt:lpstr>
      <vt:lpstr>Adjustable Output Regulator</vt:lpstr>
      <vt:lpstr>PowerPoint Presentation</vt:lpstr>
      <vt:lpstr>723 GENERAL PURPOSE REGULATOR</vt:lpstr>
      <vt:lpstr>PowerPoint Presentation</vt:lpstr>
      <vt:lpstr>PowerPoint Presentation</vt:lpstr>
      <vt:lpstr>IC 723 PIN DIAGRAM</vt:lpstr>
      <vt:lpstr>Low Voltage Regulator</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dc:creator>
  <cp:lastModifiedBy>K Km</cp:lastModifiedBy>
  <cp:revision>2</cp:revision>
  <dcterms:created xsi:type="dcterms:W3CDTF">2021-03-24T05:10:27Z</dcterms:created>
  <dcterms:modified xsi:type="dcterms:W3CDTF">2021-03-30T04:36:51Z</dcterms:modified>
</cp:coreProperties>
</file>