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33"/>
  </p:notesMasterIdLst>
  <p:sldIdLst>
    <p:sldId id="256" r:id="rId2"/>
    <p:sldId id="282" r:id="rId3"/>
    <p:sldId id="283" r:id="rId4"/>
    <p:sldId id="285" r:id="rId5"/>
    <p:sldId id="284" r:id="rId6"/>
    <p:sldId id="286" r:id="rId7"/>
    <p:sldId id="287" r:id="rId8"/>
    <p:sldId id="289"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8" r:id="rId30"/>
    <p:sldId id="279"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D1CE4-1688-4964-B02B-4346F815648D}" type="datetimeFigureOut">
              <a:rPr lang="en-IN" smtClean="0"/>
              <a:t>10-08-2020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EC8A3-E1F3-4226-AFAD-30D6FCCB86BC}" type="slidenum">
              <a:rPr lang="en-IN" smtClean="0"/>
              <a:t>‹#›</a:t>
            </a:fld>
            <a:endParaRPr lang="en-IN"/>
          </a:p>
        </p:txBody>
      </p:sp>
    </p:spTree>
    <p:extLst>
      <p:ext uri="{BB962C8B-B14F-4D97-AF65-F5344CB8AC3E}">
        <p14:creationId xmlns:p14="http://schemas.microsoft.com/office/powerpoint/2010/main" val="71835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BEC8A3-E1F3-4226-AFAD-30D6FCCB86BC}" type="slidenum">
              <a:rPr lang="en-IN" smtClean="0"/>
              <a:t>15</a:t>
            </a:fld>
            <a:endParaRPr lang="en-IN"/>
          </a:p>
        </p:txBody>
      </p:sp>
    </p:spTree>
    <p:extLst>
      <p:ext uri="{BB962C8B-B14F-4D97-AF65-F5344CB8AC3E}">
        <p14:creationId xmlns:p14="http://schemas.microsoft.com/office/powerpoint/2010/main" val="118713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A383A3-7D4B-4F53-A7E3-4CD3D2B9ED6D}"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170435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83A3-7D4B-4F53-A7E3-4CD3D2B9ED6D}"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144979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83A3-7D4B-4F53-A7E3-4CD3D2B9ED6D}"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47DD9-3F54-452E-A456-ECDBE33B067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91377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83A3-7D4B-4F53-A7E3-4CD3D2B9ED6D}"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2123211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83A3-7D4B-4F53-A7E3-4CD3D2B9ED6D}"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47DD9-3F54-452E-A456-ECDBE33B06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0183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83A3-7D4B-4F53-A7E3-4CD3D2B9ED6D}"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1961324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A383A3-7D4B-4F53-A7E3-4CD3D2B9ED6D}"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1728689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A383A3-7D4B-4F53-A7E3-4CD3D2B9ED6D}"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345859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A383A3-7D4B-4F53-A7E3-4CD3D2B9ED6D}"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156123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83A3-7D4B-4F53-A7E3-4CD3D2B9ED6D}"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319561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A383A3-7D4B-4F53-A7E3-4CD3D2B9ED6D}"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360741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A383A3-7D4B-4F53-A7E3-4CD3D2B9ED6D}" type="datetimeFigureOut">
              <a:rPr lang="en-IN" smtClean="0"/>
              <a:t>10-08-2020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235245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A383A3-7D4B-4F53-A7E3-4CD3D2B9ED6D}" type="datetimeFigureOut">
              <a:rPr lang="en-IN" smtClean="0"/>
              <a:t>10-08-2020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365961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83A3-7D4B-4F53-A7E3-4CD3D2B9ED6D}" type="datetimeFigureOut">
              <a:rPr lang="en-IN" smtClean="0"/>
              <a:t>10-08-2020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3700261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83A3-7D4B-4F53-A7E3-4CD3D2B9ED6D}"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81203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83A3-7D4B-4F53-A7E3-4CD3D2B9ED6D}"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47DD9-3F54-452E-A456-ECDBE33B0673}" type="slidenum">
              <a:rPr lang="en-IN" smtClean="0"/>
              <a:t>‹#›</a:t>
            </a:fld>
            <a:endParaRPr lang="en-IN"/>
          </a:p>
        </p:txBody>
      </p:sp>
    </p:spTree>
    <p:extLst>
      <p:ext uri="{BB962C8B-B14F-4D97-AF65-F5344CB8AC3E}">
        <p14:creationId xmlns:p14="http://schemas.microsoft.com/office/powerpoint/2010/main" val="112293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A383A3-7D4B-4F53-A7E3-4CD3D2B9ED6D}" type="datetimeFigureOut">
              <a:rPr lang="en-IN" smtClean="0"/>
              <a:t>10-08-2020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A47DD9-3F54-452E-A456-ECDBE33B0673}" type="slidenum">
              <a:rPr lang="en-IN" smtClean="0"/>
              <a:t>‹#›</a:t>
            </a:fld>
            <a:endParaRPr lang="en-IN"/>
          </a:p>
        </p:txBody>
      </p:sp>
    </p:spTree>
    <p:extLst>
      <p:ext uri="{BB962C8B-B14F-4D97-AF65-F5344CB8AC3E}">
        <p14:creationId xmlns:p14="http://schemas.microsoft.com/office/powerpoint/2010/main" val="127310779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 &amp; GP</a:t>
            </a:r>
            <a:endParaRPr lang="en-IN" dirty="0"/>
          </a:p>
        </p:txBody>
      </p:sp>
    </p:spTree>
    <p:extLst>
      <p:ext uri="{BB962C8B-B14F-4D97-AF65-F5344CB8AC3E}">
        <p14:creationId xmlns:p14="http://schemas.microsoft.com/office/powerpoint/2010/main" val="2777378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cap="none" dirty="0"/>
              <a:t>2) The Sum Of Third And Ninth Term Of An A.P Is 8. Find The Sum Of The First 11 Terms Of The Progression </a:t>
            </a:r>
            <a:br>
              <a:rPr lang="en-US" sz="3200" cap="none" dirty="0"/>
            </a:br>
            <a:r>
              <a:rPr lang="it-IT" sz="3200" cap="none" dirty="0">
                <a:solidFill>
                  <a:srgbClr val="FF0000"/>
                </a:solidFill>
              </a:rPr>
              <a:t>A.44 		B. 22 		C.19 		D. None </a:t>
            </a:r>
            <a:br>
              <a:rPr lang="it-IT" sz="3200" cap="none" dirty="0">
                <a:solidFill>
                  <a:srgbClr val="FF0000"/>
                </a:solidFill>
              </a:rPr>
            </a:br>
            <a:endParaRPr lang="en-IN" sz="3200" cap="none" dirty="0">
              <a:solidFill>
                <a:srgbClr val="FF0000"/>
              </a:solidFill>
            </a:endParaRPr>
          </a:p>
        </p:txBody>
      </p:sp>
      <p:sp>
        <p:nvSpPr>
          <p:cNvPr id="3" name="Content Placeholder 2"/>
          <p:cNvSpPr>
            <a:spLocks noGrp="1"/>
          </p:cNvSpPr>
          <p:nvPr>
            <p:ph idx="1"/>
          </p:nvPr>
        </p:nvSpPr>
        <p:spPr>
          <a:xfrm>
            <a:off x="677334" y="2679204"/>
            <a:ext cx="8596668" cy="3880773"/>
          </a:xfrm>
        </p:spPr>
        <p:txBody>
          <a:bodyPr>
            <a:noAutofit/>
          </a:bodyPr>
          <a:lstStyle/>
          <a:p>
            <a:pPr>
              <a:lnSpc>
                <a:spcPct val="150000"/>
              </a:lnSpc>
              <a:buFont typeface="Wingdings" panose="05000000000000000000" pitchFamily="2" charset="2"/>
              <a:buChar char="Ø"/>
            </a:pPr>
            <a:r>
              <a:rPr lang="en-US" sz="3200" b="1" dirty="0"/>
              <a:t>The third term t3 = a + </a:t>
            </a:r>
            <a:r>
              <a:rPr lang="en-US" sz="3200" b="1" dirty="0" smtClean="0"/>
              <a:t>2d</a:t>
            </a:r>
          </a:p>
          <a:p>
            <a:pPr>
              <a:lnSpc>
                <a:spcPct val="150000"/>
              </a:lnSpc>
              <a:buFont typeface="Wingdings" panose="05000000000000000000" pitchFamily="2" charset="2"/>
              <a:buChar char="Ø"/>
            </a:pPr>
            <a:r>
              <a:rPr lang="en-US" sz="3200" b="1" dirty="0" smtClean="0"/>
              <a:t>The </a:t>
            </a:r>
            <a:r>
              <a:rPr lang="en-US" sz="3200" b="1" dirty="0"/>
              <a:t>ninth term t9 = a + </a:t>
            </a:r>
            <a:r>
              <a:rPr lang="en-US" sz="3200" b="1" dirty="0" smtClean="0"/>
              <a:t>8d</a:t>
            </a:r>
          </a:p>
          <a:p>
            <a:pPr>
              <a:lnSpc>
                <a:spcPct val="150000"/>
              </a:lnSpc>
              <a:buFont typeface="Wingdings" panose="05000000000000000000" pitchFamily="2" charset="2"/>
              <a:buChar char="Ø"/>
            </a:pPr>
            <a:r>
              <a:rPr lang="en-US" sz="3200" b="1" dirty="0" smtClean="0"/>
              <a:t>t3 </a:t>
            </a:r>
            <a:r>
              <a:rPr lang="en-US" sz="3200" b="1" dirty="0"/>
              <a:t>+ t9 = 2a + 10d = </a:t>
            </a:r>
            <a:r>
              <a:rPr lang="en-US" sz="3200" b="1" dirty="0" smtClean="0"/>
              <a:t>8</a:t>
            </a:r>
          </a:p>
          <a:p>
            <a:pPr>
              <a:lnSpc>
                <a:spcPct val="150000"/>
              </a:lnSpc>
              <a:buFont typeface="Wingdings" panose="05000000000000000000" pitchFamily="2" charset="2"/>
              <a:buChar char="Ø"/>
            </a:pPr>
            <a:r>
              <a:rPr lang="en-US" sz="3200" b="1" dirty="0" smtClean="0"/>
              <a:t>Sum </a:t>
            </a:r>
            <a:r>
              <a:rPr lang="en-US" sz="3200" b="1" dirty="0"/>
              <a:t>of first 11 terms of an AP is given by,</a:t>
            </a:r>
            <a:br>
              <a:rPr lang="en-US" sz="3200" b="1" dirty="0"/>
            </a:br>
            <a:r>
              <a:rPr lang="en-US" sz="3200" b="1" dirty="0"/>
              <a:t>S11 = 11/2 [2a + 10d] = 11/2 * 8 =</a:t>
            </a:r>
            <a:r>
              <a:rPr lang="en-US" sz="3600" b="1" dirty="0"/>
              <a:t> 44 </a:t>
            </a:r>
            <a:br>
              <a:rPr lang="en-US" sz="3600" b="1" dirty="0"/>
            </a:br>
            <a:endParaRPr lang="en-IN" sz="3600" b="1" dirty="0"/>
          </a:p>
        </p:txBody>
      </p:sp>
    </p:spTree>
    <p:extLst>
      <p:ext uri="{BB962C8B-B14F-4D97-AF65-F5344CB8AC3E}">
        <p14:creationId xmlns:p14="http://schemas.microsoft.com/office/powerpoint/2010/main" val="3781812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25974" cy="1997122"/>
          </a:xfrm>
        </p:spPr>
        <p:txBody>
          <a:bodyPr>
            <a:noAutofit/>
          </a:bodyPr>
          <a:lstStyle/>
          <a:p>
            <a:r>
              <a:rPr lang="en-US" sz="3200" dirty="0"/>
              <a:t>3.How many numbers between 11 and 90 divisible by 7?</a:t>
            </a:r>
            <a:br>
              <a:rPr lang="en-US" sz="3200" dirty="0"/>
            </a:br>
            <a:r>
              <a:rPr lang="en-US" sz="3200" dirty="0"/>
              <a:t/>
            </a:r>
            <a:br>
              <a:rPr lang="en-US" sz="3200" dirty="0"/>
            </a:br>
            <a:r>
              <a:rPr lang="en-US" sz="3200" dirty="0">
                <a:solidFill>
                  <a:srgbClr val="FF0000"/>
                </a:solidFill>
              </a:rPr>
              <a:t>A.10 		B.11 		C. 12		 D. 13</a:t>
            </a:r>
            <a:r>
              <a:rPr lang="en-US" sz="3200" dirty="0"/>
              <a:t> </a:t>
            </a:r>
            <a:br>
              <a:rPr lang="en-US" sz="3200" dirty="0"/>
            </a:br>
            <a:endParaRPr lang="en-IN" sz="3200" dirty="0"/>
          </a:p>
        </p:txBody>
      </p:sp>
      <p:sp>
        <p:nvSpPr>
          <p:cNvPr id="3" name="Content Placeholder 2"/>
          <p:cNvSpPr>
            <a:spLocks noGrp="1"/>
          </p:cNvSpPr>
          <p:nvPr>
            <p:ph idx="1"/>
          </p:nvPr>
        </p:nvSpPr>
        <p:spPr>
          <a:xfrm>
            <a:off x="368490" y="2351658"/>
            <a:ext cx="10317707" cy="4506342"/>
          </a:xfrm>
        </p:spPr>
        <p:txBody>
          <a:bodyPr>
            <a:noAutofit/>
          </a:bodyPr>
          <a:lstStyle/>
          <a:p>
            <a:pPr>
              <a:lnSpc>
                <a:spcPct val="100000"/>
              </a:lnSpc>
              <a:buFont typeface="Wingdings" panose="05000000000000000000" pitchFamily="2" charset="2"/>
              <a:buChar char="Ø"/>
            </a:pPr>
            <a:endParaRPr lang="en-US" sz="3200" b="1" dirty="0" smtClean="0"/>
          </a:p>
          <a:p>
            <a:pPr>
              <a:lnSpc>
                <a:spcPct val="100000"/>
              </a:lnSpc>
              <a:buFont typeface="Wingdings" panose="05000000000000000000" pitchFamily="2" charset="2"/>
              <a:buChar char="Ø"/>
            </a:pPr>
            <a:r>
              <a:rPr lang="en-US" sz="3200" b="1" dirty="0" smtClean="0"/>
              <a:t>The </a:t>
            </a:r>
            <a:r>
              <a:rPr lang="en-US" sz="3200" b="1" dirty="0"/>
              <a:t>required numbers are 14, 21, 28, … 84</a:t>
            </a:r>
            <a:br>
              <a:rPr lang="en-US" sz="3200" b="1" dirty="0"/>
            </a:br>
            <a:r>
              <a:rPr lang="en-US" sz="3200" b="1" dirty="0"/>
              <a:t>This is an A.P with a = 14, d = (21-14) = 7</a:t>
            </a:r>
            <a:br>
              <a:rPr lang="en-US" sz="3200" b="1" dirty="0"/>
            </a:br>
            <a:endParaRPr lang="en-US" sz="3200" b="1" dirty="0" smtClean="0"/>
          </a:p>
          <a:p>
            <a:pPr>
              <a:lnSpc>
                <a:spcPct val="100000"/>
              </a:lnSpc>
              <a:buFont typeface="Wingdings" panose="05000000000000000000" pitchFamily="2" charset="2"/>
              <a:buChar char="Ø"/>
            </a:pPr>
            <a:r>
              <a:rPr lang="en-US" sz="3200" b="1" dirty="0" smtClean="0"/>
              <a:t>Let </a:t>
            </a:r>
            <a:r>
              <a:rPr lang="en-US" sz="3200" b="1" dirty="0"/>
              <a:t>the number of terms be n, then </a:t>
            </a:r>
            <a:r>
              <a:rPr lang="en-US" sz="3200" b="1" dirty="0" err="1"/>
              <a:t>Tn</a:t>
            </a:r>
            <a:r>
              <a:rPr lang="en-US" sz="3200" b="1" dirty="0"/>
              <a:t> = 84 </a:t>
            </a:r>
            <a:endParaRPr lang="en-US" sz="3200" b="1" dirty="0" smtClean="0"/>
          </a:p>
          <a:p>
            <a:pPr>
              <a:lnSpc>
                <a:spcPct val="100000"/>
              </a:lnSpc>
              <a:buFont typeface="Wingdings" panose="05000000000000000000" pitchFamily="2" charset="2"/>
              <a:buChar char="Ø"/>
            </a:pPr>
            <a:r>
              <a:rPr lang="en-US" sz="3200" b="1" dirty="0" smtClean="0"/>
              <a:t>a </a:t>
            </a:r>
            <a:r>
              <a:rPr lang="en-US" sz="3200" b="1" dirty="0"/>
              <a:t>+ (n-1) d = 84</a:t>
            </a:r>
            <a:br>
              <a:rPr lang="en-US" sz="3200" b="1" dirty="0"/>
            </a:br>
            <a:r>
              <a:rPr lang="en-US" sz="3200" b="1" dirty="0"/>
              <a:t>14 + (n-1) * 7 = 84</a:t>
            </a:r>
            <a:br>
              <a:rPr lang="en-US" sz="3200" b="1" dirty="0"/>
            </a:br>
            <a:r>
              <a:rPr lang="en-US" sz="3200" b="1" dirty="0"/>
              <a:t>n = 11 </a:t>
            </a:r>
            <a:br>
              <a:rPr lang="en-US" sz="3200" b="1" dirty="0"/>
            </a:br>
            <a:endParaRPr lang="en-IN" sz="3200" b="1" dirty="0"/>
          </a:p>
        </p:txBody>
      </p:sp>
    </p:spTree>
    <p:extLst>
      <p:ext uri="{BB962C8B-B14F-4D97-AF65-F5344CB8AC3E}">
        <p14:creationId xmlns:p14="http://schemas.microsoft.com/office/powerpoint/2010/main" val="3687569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67168" cy="2488442"/>
          </a:xfrm>
        </p:spPr>
        <p:txBody>
          <a:bodyPr>
            <a:noAutofit/>
          </a:bodyPr>
          <a:lstStyle/>
          <a:p>
            <a:pPr algn="just"/>
            <a:r>
              <a:rPr lang="en-US" sz="3200" cap="none" dirty="0"/>
              <a:t>4.The Sum Of 3rd And 15th Elements Of An Arithmetic Progression Is Equal To The Sum Of 6th, 11thAnd 13th Elements Of The Same Progression. Then Which Element Of The Series Should Necessarily Be Equal To Zero?</a:t>
            </a:r>
            <a:br>
              <a:rPr lang="en-US" sz="3200" cap="none" dirty="0"/>
            </a:br>
            <a:r>
              <a:rPr lang="en-US" sz="3200" cap="none" dirty="0" smtClean="0"/>
              <a:t/>
            </a:r>
            <a:br>
              <a:rPr lang="en-US" sz="3200" cap="none" dirty="0" smtClean="0"/>
            </a:br>
            <a:r>
              <a:rPr lang="en-US" sz="3200" cap="none" dirty="0" smtClean="0">
                <a:solidFill>
                  <a:srgbClr val="FF0000"/>
                </a:solidFill>
              </a:rPr>
              <a:t>A.1st </a:t>
            </a:r>
            <a:r>
              <a:rPr lang="en-US" sz="3200" cap="none" dirty="0">
                <a:solidFill>
                  <a:srgbClr val="FF0000"/>
                </a:solidFill>
              </a:rPr>
              <a:t>		B.9th 		C.12th 		</a:t>
            </a:r>
            <a:r>
              <a:rPr lang="en-US" sz="3200" cap="none" dirty="0" smtClean="0">
                <a:solidFill>
                  <a:srgbClr val="FF0000"/>
                </a:solidFill>
              </a:rPr>
              <a:t>D.7th</a:t>
            </a:r>
            <a:r>
              <a:rPr lang="en-US" sz="3200" cap="none" dirty="0"/>
              <a:t/>
            </a:r>
            <a:br>
              <a:rPr lang="en-US" sz="3200" cap="none" dirty="0"/>
            </a:br>
            <a:endParaRPr lang="en-IN" sz="3200" cap="none" dirty="0"/>
          </a:p>
        </p:txBody>
      </p:sp>
      <p:sp>
        <p:nvSpPr>
          <p:cNvPr id="3" name="Content Placeholder 2"/>
          <p:cNvSpPr>
            <a:spLocks noGrp="1"/>
          </p:cNvSpPr>
          <p:nvPr>
            <p:ph idx="1"/>
          </p:nvPr>
        </p:nvSpPr>
        <p:spPr>
          <a:xfrm>
            <a:off x="677334" y="4344231"/>
            <a:ext cx="8596668" cy="3880773"/>
          </a:xfrm>
        </p:spPr>
        <p:txBody>
          <a:bodyPr>
            <a:noAutofit/>
          </a:bodyPr>
          <a:lstStyle/>
          <a:p>
            <a:pPr>
              <a:lnSpc>
                <a:spcPct val="150000"/>
              </a:lnSpc>
            </a:pPr>
            <a:r>
              <a:rPr lang="en-US" sz="3200" b="1" dirty="0"/>
              <a:t>a + 2d + a + 14d = a + 5d + a + 10d + a + </a:t>
            </a:r>
            <a:r>
              <a:rPr lang="en-US" sz="3200" b="1" dirty="0" smtClean="0"/>
              <a:t>12d</a:t>
            </a:r>
            <a:endParaRPr lang="en-US" sz="3200" b="1" dirty="0"/>
          </a:p>
          <a:p>
            <a:pPr>
              <a:lnSpc>
                <a:spcPct val="150000"/>
              </a:lnSpc>
            </a:pPr>
            <a:r>
              <a:rPr lang="en-US" sz="3200" b="1" dirty="0" smtClean="0"/>
              <a:t>a </a:t>
            </a:r>
            <a:r>
              <a:rPr lang="en-US" sz="3200" b="1" dirty="0"/>
              <a:t>+ 11d = 0 --&gt; 12th term </a:t>
            </a:r>
            <a:br>
              <a:rPr lang="en-US" sz="3200" b="1" dirty="0"/>
            </a:br>
            <a:endParaRPr lang="en-IN" sz="3200" b="1" dirty="0"/>
          </a:p>
        </p:txBody>
      </p:sp>
    </p:spTree>
    <p:extLst>
      <p:ext uri="{BB962C8B-B14F-4D97-AF65-F5344CB8AC3E}">
        <p14:creationId xmlns:p14="http://schemas.microsoft.com/office/powerpoint/2010/main" val="2785646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5.If 9 times 9th term of an AP = 13 times 13th term of same AP. which term is Zero? </a:t>
            </a:r>
            <a:br>
              <a:rPr lang="en-US" sz="3200" dirty="0"/>
            </a:br>
            <a:endParaRPr lang="en-IN"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nSpc>
                    <a:spcPct val="200000"/>
                  </a:lnSpc>
                </a:pPr>
                <a:r>
                  <a:rPr lang="en-IN" sz="3200" b="1" dirty="0"/>
                  <a:t>9(a + 8d) = 13(a + 12d)</a:t>
                </a:r>
                <a:br>
                  <a:rPr lang="en-IN" sz="3200" b="1" dirty="0"/>
                </a:br>
                <a:r>
                  <a:rPr lang="en-IN" sz="3200" b="1" dirty="0"/>
                  <a:t>4a + 84d = 0 </a:t>
                </a:r>
              </a:p>
              <a:p>
                <a:pPr>
                  <a:lnSpc>
                    <a:spcPct val="200000"/>
                  </a:lnSpc>
                </a:pPr>
                <a:r>
                  <a:rPr lang="en-IN" sz="3200" b="1" dirty="0"/>
                  <a:t>a + 21d = 0</a:t>
                </a:r>
              </a:p>
              <a:p>
                <a:pPr>
                  <a:lnSpc>
                    <a:spcPct val="200000"/>
                  </a:lnSpc>
                </a:pPr>
                <a14:m>
                  <m:oMath xmlns:m="http://schemas.openxmlformats.org/officeDocument/2006/math">
                    <m:sSub>
                      <m:sSubPr>
                        <m:ctrlPr>
                          <a:rPr lang="en-IN" sz="3200" b="1" i="1" smtClean="0">
                            <a:latin typeface="Cambria Math" panose="02040503050406030204" pitchFamily="18" charset="0"/>
                          </a:rPr>
                        </m:ctrlPr>
                      </m:sSubPr>
                      <m:e>
                        <m:r>
                          <a:rPr lang="en-IN" sz="3200" b="1" i="1" smtClean="0">
                            <a:latin typeface="Cambria Math" panose="02040503050406030204" pitchFamily="18" charset="0"/>
                          </a:rPr>
                          <m:t>𝒕</m:t>
                        </m:r>
                      </m:e>
                      <m:sub>
                        <m:r>
                          <a:rPr lang="en-IN" sz="3200" b="1" i="1" smtClean="0">
                            <a:latin typeface="Cambria Math" panose="02040503050406030204" pitchFamily="18" charset="0"/>
                          </a:rPr>
                          <m:t>𝟐𝟐</m:t>
                        </m:r>
                      </m:sub>
                    </m:sSub>
                  </m:oMath>
                </a14:m>
                <a:r>
                  <a:rPr lang="en-IN" sz="3200" b="1" dirty="0"/>
                  <a:t> = 0 </a:t>
                </a:r>
                <a:br>
                  <a:rPr lang="en-IN" sz="3200" b="1" dirty="0"/>
                </a:br>
                <a:endParaRPr lang="en-IN" sz="3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64" b="-10675"/>
                </a:stretch>
              </a:blipFill>
            </p:spPr>
            <p:txBody>
              <a:bodyPr/>
              <a:lstStyle/>
              <a:p>
                <a:r>
                  <a:rPr lang="en-IN">
                    <a:noFill/>
                  </a:rPr>
                  <a:t> </a:t>
                </a:r>
              </a:p>
            </p:txBody>
          </p:sp>
        </mc:Fallback>
      </mc:AlternateContent>
    </p:spTree>
    <p:extLst>
      <p:ext uri="{BB962C8B-B14F-4D97-AF65-F5344CB8AC3E}">
        <p14:creationId xmlns:p14="http://schemas.microsoft.com/office/powerpoint/2010/main" val="3767217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7" y="609599"/>
            <a:ext cx="9985394" cy="2433852"/>
          </a:xfrm>
        </p:spPr>
        <p:txBody>
          <a:bodyPr>
            <a:noAutofit/>
          </a:bodyPr>
          <a:lstStyle/>
          <a:p>
            <a:r>
              <a:rPr lang="en-US" sz="3200" cap="none" dirty="0"/>
              <a:t>6.A Person Is To Count 4500 Currency Notes. Let A Denote The Number Of Notes He Counts In The Nth Minute. If A1 = A2 =……….=A10=150 And A10,a11,…. Are In An A.P. With Common Difference -2,then The Time Taken By Him To Count All Notes Is</a:t>
            </a:r>
            <a:br>
              <a:rPr lang="en-US" sz="3200" cap="none" dirty="0"/>
            </a:br>
            <a:r>
              <a:rPr lang="en-US" sz="3200" cap="none" dirty="0" smtClean="0">
                <a:solidFill>
                  <a:srgbClr val="FF0000"/>
                </a:solidFill>
              </a:rPr>
              <a:t>A</a:t>
            </a:r>
            <a:r>
              <a:rPr lang="en-US" sz="3200" cap="none" dirty="0">
                <a:solidFill>
                  <a:srgbClr val="FF0000"/>
                </a:solidFill>
              </a:rPr>
              <a:t>. 24 Min 		B.34 Min 		C. 125 Min 		D.135 Min</a:t>
            </a:r>
            <a:r>
              <a:rPr lang="en-US" sz="3200" cap="none" dirty="0"/>
              <a:t> </a:t>
            </a:r>
            <a:endParaRPr lang="en-IN" sz="3200" cap="none" dirty="0"/>
          </a:p>
        </p:txBody>
      </p:sp>
      <p:pic>
        <p:nvPicPr>
          <p:cNvPr id="4" name="Content Placeholder 3"/>
          <p:cNvPicPr>
            <a:picLocks noGrp="1" noChangeAspect="1"/>
          </p:cNvPicPr>
          <p:nvPr>
            <p:ph idx="1"/>
          </p:nvPr>
        </p:nvPicPr>
        <p:blipFill>
          <a:blip r:embed="rId2">
            <a:grayscl/>
          </a:blip>
          <a:stretch>
            <a:fillRect/>
          </a:stretch>
        </p:blipFill>
        <p:spPr>
          <a:xfrm>
            <a:off x="1610436" y="3577880"/>
            <a:ext cx="6373504" cy="3002507"/>
          </a:xfrm>
          <a:prstGeom prst="rect">
            <a:avLst/>
          </a:prstGeom>
          <a:noFill/>
          <a:ln>
            <a:noFill/>
          </a:ln>
        </p:spPr>
      </p:pic>
    </p:spTree>
    <p:extLst>
      <p:ext uri="{BB962C8B-B14F-4D97-AF65-F5344CB8AC3E}">
        <p14:creationId xmlns:p14="http://schemas.microsoft.com/office/powerpoint/2010/main" val="2510575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9476600" cy="1320800"/>
          </a:xfrm>
        </p:spPr>
        <p:txBody>
          <a:bodyPr>
            <a:noAutofit/>
          </a:bodyPr>
          <a:lstStyle/>
          <a:p>
            <a:r>
              <a:rPr lang="en-US" sz="3200" cap="none" dirty="0"/>
              <a:t>7.How Many Terms Are Added In 24+20+16+ </a:t>
            </a:r>
            <a:r>
              <a:rPr lang="en-US" sz="3200" cap="none" dirty="0" smtClean="0"/>
              <a:t>....... Make </a:t>
            </a:r>
            <a:r>
              <a:rPr lang="en-US" sz="3200" cap="none" dirty="0"/>
              <a:t>The Sum 72.</a:t>
            </a:r>
            <a:br>
              <a:rPr lang="en-US" sz="3200" cap="none" dirty="0"/>
            </a:br>
            <a:r>
              <a:rPr lang="en-US" sz="3200" cap="none" dirty="0" smtClean="0">
                <a:solidFill>
                  <a:srgbClr val="FF0000"/>
                </a:solidFill>
              </a:rPr>
              <a:t>A</a:t>
            </a:r>
            <a:r>
              <a:rPr lang="en-US" sz="3200" cap="none" dirty="0">
                <a:solidFill>
                  <a:srgbClr val="FF0000"/>
                </a:solidFill>
              </a:rPr>
              <a:t>. 9 		B.10		 C. 6 		D. 7 </a:t>
            </a:r>
            <a:br>
              <a:rPr lang="en-US" sz="3200" cap="none" dirty="0">
                <a:solidFill>
                  <a:srgbClr val="FF0000"/>
                </a:solidFill>
              </a:rPr>
            </a:br>
            <a:endParaRPr lang="en-IN" sz="3200" cap="none" dirty="0">
              <a:solidFill>
                <a:srgbClr val="FF0000"/>
              </a:solidFill>
            </a:endParaRPr>
          </a:p>
        </p:txBody>
      </p:sp>
      <p:sp>
        <p:nvSpPr>
          <p:cNvPr id="3" name="Content Placeholder 2"/>
          <p:cNvSpPr>
            <a:spLocks noGrp="1"/>
          </p:cNvSpPr>
          <p:nvPr>
            <p:ph idx="1"/>
          </p:nvPr>
        </p:nvSpPr>
        <p:spPr>
          <a:xfrm>
            <a:off x="677333" y="1696566"/>
            <a:ext cx="10227227" cy="4745178"/>
          </a:xfrm>
        </p:spPr>
        <p:txBody>
          <a:bodyPr>
            <a:noAutofit/>
          </a:bodyPr>
          <a:lstStyle/>
          <a:p>
            <a:r>
              <a:rPr lang="en-US" sz="2800" b="1" dirty="0"/>
              <a:t>We know that sum to first n terms of an A.P. </a:t>
            </a:r>
          </a:p>
          <a:p>
            <a:r>
              <a:rPr lang="en-US" sz="2800" b="1" dirty="0" err="1" smtClean="0"/>
              <a:t>Sn</a:t>
            </a:r>
            <a:r>
              <a:rPr lang="en-US" sz="2800" b="1" dirty="0" smtClean="0"/>
              <a:t> </a:t>
            </a:r>
            <a:r>
              <a:rPr lang="en-US" sz="2800" b="1" dirty="0"/>
              <a:t>= </a:t>
            </a:r>
            <a:r>
              <a:rPr lang="en-US" sz="2800" b="1" i="1" dirty="0"/>
              <a:t>n/</a:t>
            </a:r>
            <a:r>
              <a:rPr lang="en-US" sz="2800" b="1" dirty="0"/>
              <a:t>2 [2a + (n – l) d]</a:t>
            </a:r>
            <a:br>
              <a:rPr lang="en-US" sz="2800" b="1" dirty="0"/>
            </a:br>
            <a:r>
              <a:rPr lang="en-US" sz="2800" b="1" dirty="0"/>
              <a:t>Let the sum of n terms be 72, a = 24, d = -</a:t>
            </a:r>
            <a:r>
              <a:rPr lang="en-US" sz="2800" b="1" dirty="0" smtClean="0"/>
              <a:t>4</a:t>
            </a:r>
            <a:endParaRPr lang="en-US" sz="2800" b="1" dirty="0"/>
          </a:p>
          <a:p>
            <a:r>
              <a:rPr lang="en-US" sz="2800" b="1" i="1" dirty="0" smtClean="0"/>
              <a:t>n/</a:t>
            </a:r>
            <a:r>
              <a:rPr lang="en-US" sz="2800" b="1" dirty="0" smtClean="0"/>
              <a:t>2(2</a:t>
            </a:r>
            <a:r>
              <a:rPr lang="en-US" sz="2800" b="1" i="1" dirty="0" smtClean="0"/>
              <a:t>a</a:t>
            </a:r>
            <a:r>
              <a:rPr lang="en-US" sz="2800" b="1" dirty="0"/>
              <a:t>+(</a:t>
            </a:r>
            <a:r>
              <a:rPr lang="en-US" sz="2800" b="1" i="1" dirty="0"/>
              <a:t>n</a:t>
            </a:r>
            <a:r>
              <a:rPr lang="en-US" sz="2800" b="1" dirty="0"/>
              <a:t>-1)</a:t>
            </a:r>
            <a:r>
              <a:rPr lang="en-US" sz="2800" b="1" i="1" dirty="0"/>
              <a:t>d</a:t>
            </a:r>
            <a:r>
              <a:rPr lang="en-US" sz="2800" b="1" dirty="0" smtClean="0"/>
              <a:t>)=72</a:t>
            </a:r>
            <a:r>
              <a:rPr lang="en-US" sz="2800" b="1" dirty="0"/>
              <a:t/>
            </a:r>
            <a:br>
              <a:rPr lang="en-US" sz="2800" b="1" dirty="0"/>
            </a:br>
            <a:r>
              <a:rPr lang="en-US" sz="2800" b="1" dirty="0"/>
              <a:t>⇒</a:t>
            </a:r>
            <a:r>
              <a:rPr lang="en-US" sz="2800" b="1" i="1" dirty="0"/>
              <a:t>n</a:t>
            </a:r>
            <a:r>
              <a:rPr lang="en-US" sz="2800" b="1" dirty="0"/>
              <a:t>(48+(</a:t>
            </a:r>
            <a:r>
              <a:rPr lang="en-US" sz="2800" b="1" i="1" dirty="0"/>
              <a:t>n</a:t>
            </a:r>
            <a:r>
              <a:rPr lang="en-US" sz="2800" b="1" dirty="0"/>
              <a:t>-1)(-4))=144</a:t>
            </a:r>
            <a:br>
              <a:rPr lang="en-US" sz="2800" b="1" dirty="0"/>
            </a:br>
            <a:r>
              <a:rPr lang="en-US" sz="2800" b="1" dirty="0"/>
              <a:t>⇒</a:t>
            </a:r>
            <a:r>
              <a:rPr lang="en-US" sz="2800" b="1" i="1" dirty="0"/>
              <a:t>n</a:t>
            </a:r>
            <a:r>
              <a:rPr lang="en-US" sz="2800" b="1" dirty="0"/>
              <a:t>(-4</a:t>
            </a:r>
            <a:r>
              <a:rPr lang="en-US" sz="2800" b="1" i="1" dirty="0"/>
              <a:t>n</a:t>
            </a:r>
            <a:r>
              <a:rPr lang="en-US" sz="2800" b="1" dirty="0"/>
              <a:t>+52)=144 </a:t>
            </a:r>
            <a:br>
              <a:rPr lang="en-US" sz="2800" b="1" dirty="0"/>
            </a:br>
            <a:r>
              <a:rPr lang="en-US" sz="2800" b="1" dirty="0"/>
              <a:t>⇒</a:t>
            </a:r>
            <a:r>
              <a:rPr lang="en-US" sz="2800" b="1" i="1" dirty="0"/>
              <a:t>n</a:t>
            </a:r>
            <a:r>
              <a:rPr lang="en-US" sz="2800" b="1" dirty="0"/>
              <a:t>(</a:t>
            </a:r>
            <a:r>
              <a:rPr lang="en-US" sz="2800" b="1" i="1" dirty="0"/>
              <a:t>n</a:t>
            </a:r>
            <a:r>
              <a:rPr lang="en-US" sz="2800" b="1" dirty="0"/>
              <a:t>-13)=-36</a:t>
            </a:r>
            <a:br>
              <a:rPr lang="en-US" sz="2800" b="1" dirty="0"/>
            </a:br>
            <a:r>
              <a:rPr lang="en-US" sz="2800" b="1" dirty="0"/>
              <a:t>⇒</a:t>
            </a:r>
            <a:r>
              <a:rPr lang="en-US" sz="2800" b="1" i="1" dirty="0" smtClean="0"/>
              <a:t>n^</a:t>
            </a:r>
            <a:r>
              <a:rPr lang="en-US" sz="2800" b="1" dirty="0" smtClean="0"/>
              <a:t>2-13</a:t>
            </a:r>
            <a:r>
              <a:rPr lang="en-US" sz="2800" b="1" i="1" dirty="0" smtClean="0"/>
              <a:t>n</a:t>
            </a:r>
            <a:r>
              <a:rPr lang="en-US" sz="2800" b="1" dirty="0" smtClean="0"/>
              <a:t>+36=0</a:t>
            </a:r>
            <a:r>
              <a:rPr lang="en-US" sz="2800" b="1" dirty="0"/>
              <a:t>⇒</a:t>
            </a:r>
            <a:r>
              <a:rPr lang="en-US" sz="2800" b="1" dirty="0" smtClean="0"/>
              <a:t>n=4 &amp; 9</a:t>
            </a:r>
            <a:r>
              <a:rPr lang="en-US" sz="2800" b="1" dirty="0"/>
              <a:t/>
            </a:r>
            <a:br>
              <a:rPr lang="en-US" sz="2800" b="1" dirty="0"/>
            </a:br>
            <a:r>
              <a:rPr lang="en-US" sz="2800" b="1" dirty="0"/>
              <a:t>n= 4 is ruled out and n=9 is the required answer. </a:t>
            </a:r>
            <a:br>
              <a:rPr lang="en-US" sz="2800" b="1" dirty="0"/>
            </a:br>
            <a:endParaRPr lang="en-IN" sz="2800" b="1" dirty="0"/>
          </a:p>
        </p:txBody>
      </p:sp>
    </p:spTree>
    <p:extLst>
      <p:ext uri="{BB962C8B-B14F-4D97-AF65-F5344CB8AC3E}">
        <p14:creationId xmlns:p14="http://schemas.microsoft.com/office/powerpoint/2010/main" val="2832978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35" y="0"/>
            <a:ext cx="9517544" cy="1320800"/>
          </a:xfrm>
        </p:spPr>
        <p:txBody>
          <a:bodyPr>
            <a:noAutofit/>
          </a:bodyPr>
          <a:lstStyle/>
          <a:p>
            <a:r>
              <a:rPr lang="en-US" sz="3200" cap="none" dirty="0"/>
              <a:t>8.What Is The Sum Of The First 15 Terms Of An A.P Whose 11th And 7th Terms Are 5.25 And 3.25 Respectively</a:t>
            </a:r>
            <a:br>
              <a:rPr lang="en-US" sz="3200" cap="none" dirty="0"/>
            </a:br>
            <a:r>
              <a:rPr lang="en-US" sz="3200" cap="none" dirty="0" smtClean="0">
                <a:solidFill>
                  <a:srgbClr val="FF0000"/>
                </a:solidFill>
              </a:rPr>
              <a:t>A</a:t>
            </a:r>
            <a:r>
              <a:rPr lang="en-US" sz="3200" cap="none" dirty="0">
                <a:solidFill>
                  <a:srgbClr val="FF0000"/>
                </a:solidFill>
              </a:rPr>
              <a:t>. 56.25 	</a:t>
            </a:r>
            <a:r>
              <a:rPr lang="en-US" sz="3200" cap="none" dirty="0" smtClean="0">
                <a:solidFill>
                  <a:srgbClr val="FF0000"/>
                </a:solidFill>
              </a:rPr>
              <a:t>B</a:t>
            </a:r>
            <a:r>
              <a:rPr lang="en-US" sz="3200" cap="none" dirty="0">
                <a:solidFill>
                  <a:srgbClr val="FF0000"/>
                </a:solidFill>
              </a:rPr>
              <a:t>. 60 	</a:t>
            </a:r>
            <a:r>
              <a:rPr lang="en-US" sz="3200" cap="none" dirty="0" smtClean="0">
                <a:solidFill>
                  <a:srgbClr val="FF0000"/>
                </a:solidFill>
              </a:rPr>
              <a:t>C</a:t>
            </a:r>
            <a:r>
              <a:rPr lang="en-US" sz="3200" cap="none" dirty="0">
                <a:solidFill>
                  <a:srgbClr val="FF0000"/>
                </a:solidFill>
              </a:rPr>
              <a:t>. 52.5 	</a:t>
            </a:r>
            <a:r>
              <a:rPr lang="en-US" sz="3200" cap="none" dirty="0" smtClean="0">
                <a:solidFill>
                  <a:srgbClr val="FF0000"/>
                </a:solidFill>
              </a:rPr>
              <a:t>D. None </a:t>
            </a:r>
            <a:r>
              <a:rPr lang="en-US" sz="3200" cap="none" dirty="0">
                <a:solidFill>
                  <a:srgbClr val="FF0000"/>
                </a:solidFill>
              </a:rPr>
              <a:t>Of These </a:t>
            </a:r>
            <a:r>
              <a:rPr lang="en-US" sz="3200" cap="none" dirty="0"/>
              <a:t/>
            </a:r>
            <a:br>
              <a:rPr lang="en-US" sz="3200" cap="none" dirty="0"/>
            </a:br>
            <a:endParaRPr lang="en-IN" sz="3200" cap="none" dirty="0"/>
          </a:p>
        </p:txBody>
      </p:sp>
      <p:sp>
        <p:nvSpPr>
          <p:cNvPr id="3" name="Content Placeholder 2"/>
          <p:cNvSpPr>
            <a:spLocks noGrp="1"/>
          </p:cNvSpPr>
          <p:nvPr>
            <p:ph idx="1"/>
          </p:nvPr>
        </p:nvSpPr>
        <p:spPr>
          <a:xfrm>
            <a:off x="704629" y="2051407"/>
            <a:ext cx="8596668" cy="4908951"/>
          </a:xfrm>
        </p:spPr>
        <p:txBody>
          <a:bodyPr>
            <a:noAutofit/>
          </a:bodyPr>
          <a:lstStyle/>
          <a:p>
            <a:pPr>
              <a:lnSpc>
                <a:spcPct val="100000"/>
              </a:lnSpc>
            </a:pPr>
            <a:r>
              <a:rPr lang="en-US" sz="3200" b="1" dirty="0"/>
              <a:t>a +10d = 5.25 ---------(1)</a:t>
            </a:r>
            <a:br>
              <a:rPr lang="en-US" sz="3200" b="1" dirty="0"/>
            </a:br>
            <a:r>
              <a:rPr lang="en-US" sz="3200" b="1" dirty="0"/>
              <a:t>a+6d = 3.25 ----------(2)</a:t>
            </a:r>
            <a:br>
              <a:rPr lang="en-US" sz="3200" b="1" dirty="0"/>
            </a:br>
            <a:r>
              <a:rPr lang="en-US" sz="3200" b="1" dirty="0"/>
              <a:t>using (1) and (2) we get⇒4d = 2, d = ½</a:t>
            </a:r>
            <a:br>
              <a:rPr lang="en-US" sz="3200" b="1" dirty="0"/>
            </a:br>
            <a:r>
              <a:rPr lang="en-US" sz="3200" b="1" dirty="0"/>
              <a:t>Put d = ½ in equation (</a:t>
            </a:r>
            <a:r>
              <a:rPr lang="en-US" sz="3200" b="1" dirty="0" smtClean="0"/>
              <a:t>1)</a:t>
            </a:r>
          </a:p>
          <a:p>
            <a:pPr>
              <a:lnSpc>
                <a:spcPct val="100000"/>
              </a:lnSpc>
            </a:pPr>
            <a:r>
              <a:rPr lang="en-US" sz="3200" b="1" dirty="0" smtClean="0"/>
              <a:t>a </a:t>
            </a:r>
            <a:r>
              <a:rPr lang="en-US" sz="3200" b="1" dirty="0"/>
              <a:t>+5 = </a:t>
            </a:r>
            <a:r>
              <a:rPr lang="en-US" sz="3200" b="1" dirty="0" smtClean="0"/>
              <a:t>5.25</a:t>
            </a:r>
            <a:endParaRPr lang="en-US" sz="3200" b="1" dirty="0"/>
          </a:p>
          <a:p>
            <a:pPr>
              <a:lnSpc>
                <a:spcPct val="100000"/>
              </a:lnSpc>
            </a:pPr>
            <a:r>
              <a:rPr lang="en-US" sz="3200" b="1" dirty="0" smtClean="0"/>
              <a:t>a </a:t>
            </a:r>
            <a:r>
              <a:rPr lang="en-US" sz="3200" b="1" dirty="0"/>
              <a:t>= 0.25 = </a:t>
            </a:r>
            <a:r>
              <a:rPr lang="en-US" sz="3200" b="1" dirty="0" smtClean="0"/>
              <a:t>¼,</a:t>
            </a:r>
          </a:p>
          <a:p>
            <a:pPr>
              <a:lnSpc>
                <a:spcPct val="100000"/>
              </a:lnSpc>
            </a:pPr>
            <a:r>
              <a:rPr lang="en-US" sz="3200" b="1" dirty="0"/>
              <a:t>S</a:t>
            </a:r>
            <a:r>
              <a:rPr lang="en-US" sz="3200" b="1" dirty="0" smtClean="0"/>
              <a:t>15 </a:t>
            </a:r>
            <a:r>
              <a:rPr lang="en-US" sz="3200" b="1" dirty="0"/>
              <a:t>= 15/2 ( 2 * ¼ + 14 * ½ )</a:t>
            </a:r>
            <a:br>
              <a:rPr lang="en-US" sz="3200" b="1" dirty="0"/>
            </a:br>
            <a:r>
              <a:rPr lang="en-US" sz="3200" b="1" dirty="0" smtClean="0"/>
              <a:t>		  = </a:t>
            </a:r>
            <a:r>
              <a:rPr lang="en-US" sz="3200" b="1" dirty="0"/>
              <a:t>15/2 (1/2 +14/2 ) = 15/2 *15/2 </a:t>
            </a:r>
            <a:r>
              <a:rPr lang="en-US" sz="3200" b="1" dirty="0" smtClean="0"/>
              <a:t>				  =</a:t>
            </a:r>
            <a:r>
              <a:rPr lang="en-US" sz="3200" b="1" dirty="0"/>
              <a:t>225/ 4 = 56.25 </a:t>
            </a:r>
            <a:br>
              <a:rPr lang="en-US" sz="3200" b="1" dirty="0"/>
            </a:br>
            <a:endParaRPr lang="en-IN" sz="3200" b="1" dirty="0"/>
          </a:p>
        </p:txBody>
      </p:sp>
    </p:spTree>
    <p:extLst>
      <p:ext uri="{BB962C8B-B14F-4D97-AF65-F5344CB8AC3E}">
        <p14:creationId xmlns:p14="http://schemas.microsoft.com/office/powerpoint/2010/main" val="2203245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0"/>
            <a:ext cx="9594376" cy="1320800"/>
          </a:xfrm>
        </p:spPr>
        <p:txBody>
          <a:bodyPr>
            <a:noAutofit/>
          </a:bodyPr>
          <a:lstStyle/>
          <a:p>
            <a:r>
              <a:rPr lang="en-US" sz="3000" cap="none" dirty="0"/>
              <a:t>9.Sum Of First 25 Terms In AP Is 525, Sum Of The Next 25 Terms Is 725, What Is The Common Difference</a:t>
            </a:r>
            <a:r>
              <a:rPr lang="en-US" sz="3000" cap="none" dirty="0" smtClean="0"/>
              <a:t>?</a:t>
            </a:r>
            <a:br>
              <a:rPr lang="en-US" sz="3000" cap="none" dirty="0" smtClean="0"/>
            </a:br>
            <a:r>
              <a:rPr lang="en-US" sz="3000" cap="none" dirty="0" smtClean="0">
                <a:solidFill>
                  <a:srgbClr val="FF0000"/>
                </a:solidFill>
              </a:rPr>
              <a:t>A.8/25 </a:t>
            </a:r>
            <a:r>
              <a:rPr lang="en-US" sz="3000" cap="none" dirty="0">
                <a:solidFill>
                  <a:srgbClr val="FF0000"/>
                </a:solidFill>
              </a:rPr>
              <a:t>		</a:t>
            </a:r>
            <a:r>
              <a:rPr lang="en-US" sz="3000" cap="none" dirty="0" smtClean="0">
                <a:solidFill>
                  <a:srgbClr val="FF0000"/>
                </a:solidFill>
              </a:rPr>
              <a:t>	B.4/25 </a:t>
            </a:r>
            <a:r>
              <a:rPr lang="en-US" sz="3000" cap="none" dirty="0">
                <a:solidFill>
                  <a:srgbClr val="FF0000"/>
                </a:solidFill>
              </a:rPr>
              <a:t>		</a:t>
            </a:r>
            <a:r>
              <a:rPr lang="en-US" sz="3000" cap="none" dirty="0" smtClean="0">
                <a:solidFill>
                  <a:srgbClr val="FF0000"/>
                </a:solidFill>
              </a:rPr>
              <a:t>	C.6/25 </a:t>
            </a:r>
            <a:r>
              <a:rPr lang="en-US" sz="3000" cap="none" dirty="0">
                <a:solidFill>
                  <a:srgbClr val="FF0000"/>
                </a:solidFill>
              </a:rPr>
              <a:t>		</a:t>
            </a:r>
            <a:r>
              <a:rPr lang="en-US" sz="3000" cap="none" dirty="0" smtClean="0">
                <a:solidFill>
                  <a:srgbClr val="FF0000"/>
                </a:solidFill>
              </a:rPr>
              <a:t>		D.1/25</a:t>
            </a:r>
            <a:r>
              <a:rPr lang="en-US" sz="3000" cap="none" dirty="0" smtClean="0"/>
              <a:t> </a:t>
            </a:r>
            <a:r>
              <a:rPr lang="en-US" sz="3000" cap="none" dirty="0"/>
              <a:t/>
            </a:r>
            <a:br>
              <a:rPr lang="en-US" sz="3000" cap="none" dirty="0"/>
            </a:br>
            <a:endParaRPr lang="en-IN" sz="3000" cap="none" dirty="0"/>
          </a:p>
        </p:txBody>
      </p:sp>
      <p:sp>
        <p:nvSpPr>
          <p:cNvPr id="3" name="Content Placeholder 2"/>
          <p:cNvSpPr>
            <a:spLocks noGrp="1"/>
          </p:cNvSpPr>
          <p:nvPr>
            <p:ph idx="1"/>
          </p:nvPr>
        </p:nvSpPr>
        <p:spPr>
          <a:xfrm>
            <a:off x="327546" y="1784824"/>
            <a:ext cx="10536072" cy="6274791"/>
          </a:xfrm>
        </p:spPr>
        <p:txBody>
          <a:bodyPr>
            <a:noAutofit/>
          </a:bodyPr>
          <a:lstStyle/>
          <a:p>
            <a:r>
              <a:rPr lang="en-US" sz="2400" b="1" dirty="0" smtClean="0"/>
              <a:t>          </a:t>
            </a:r>
            <a:r>
              <a:rPr lang="en-US" sz="2400" b="1" dirty="0" err="1" smtClean="0"/>
              <a:t>Avg</a:t>
            </a:r>
            <a:r>
              <a:rPr lang="en-US" sz="2400" b="1" dirty="0" smtClean="0"/>
              <a:t>		= Sum of terms / To no of terms</a:t>
            </a:r>
            <a:endParaRPr lang="en-US" sz="2400" b="1" dirty="0"/>
          </a:p>
          <a:p>
            <a:pPr marL="0" indent="0">
              <a:buNone/>
            </a:pPr>
            <a:r>
              <a:rPr lang="en-US" sz="2400" b="1" dirty="0" smtClean="0"/>
              <a:t>		 				= 525/25  </a:t>
            </a:r>
          </a:p>
          <a:p>
            <a:pPr marL="0" indent="0">
              <a:buNone/>
            </a:pPr>
            <a:r>
              <a:rPr lang="en-US" sz="2400" b="1" dirty="0" smtClean="0"/>
              <a:t>		13</a:t>
            </a:r>
            <a:r>
              <a:rPr lang="en-US" sz="2400" b="1" baseline="30000" dirty="0" smtClean="0"/>
              <a:t>th</a:t>
            </a:r>
            <a:r>
              <a:rPr lang="en-US" sz="2400" b="1" dirty="0" smtClean="0"/>
              <a:t> term 	= 21</a:t>
            </a:r>
          </a:p>
          <a:p>
            <a:pPr marL="0" indent="0">
              <a:buNone/>
            </a:pPr>
            <a:r>
              <a:rPr lang="en-US" sz="2400" b="1" dirty="0"/>
              <a:t>	</a:t>
            </a:r>
            <a:r>
              <a:rPr lang="en-US" sz="2400" b="1" dirty="0" smtClean="0"/>
              <a:t>	a+12d     = 21-------- 1</a:t>
            </a:r>
          </a:p>
          <a:p>
            <a:r>
              <a:rPr lang="en-US" sz="2400" b="1" dirty="0" smtClean="0"/>
              <a:t>          </a:t>
            </a:r>
            <a:r>
              <a:rPr lang="en-US" sz="2400" b="1" dirty="0" err="1" smtClean="0"/>
              <a:t>Avg</a:t>
            </a:r>
            <a:r>
              <a:rPr lang="en-US" sz="2400" b="1" dirty="0"/>
              <a:t>		</a:t>
            </a:r>
            <a:r>
              <a:rPr lang="en-US" sz="2400" b="1" dirty="0" smtClean="0"/>
              <a:t>= </a:t>
            </a:r>
            <a:r>
              <a:rPr lang="en-US" sz="2400" b="1" dirty="0"/>
              <a:t>Sum of terms / To no of terms</a:t>
            </a:r>
          </a:p>
          <a:p>
            <a:pPr marL="0" indent="0">
              <a:buNone/>
            </a:pPr>
            <a:r>
              <a:rPr lang="en-US" sz="2400" b="1" dirty="0"/>
              <a:t>		 				= </a:t>
            </a:r>
            <a:r>
              <a:rPr lang="en-US" sz="2400" b="1" dirty="0" smtClean="0"/>
              <a:t>725/25  </a:t>
            </a:r>
            <a:endParaRPr lang="en-US" sz="2400" b="1" dirty="0"/>
          </a:p>
          <a:p>
            <a:pPr marL="0" indent="0">
              <a:buNone/>
            </a:pPr>
            <a:r>
              <a:rPr lang="en-US" sz="2400" b="1" dirty="0"/>
              <a:t>		</a:t>
            </a:r>
            <a:r>
              <a:rPr lang="en-US" sz="2400" b="1" dirty="0" smtClean="0"/>
              <a:t>38</a:t>
            </a:r>
            <a:r>
              <a:rPr lang="en-US" sz="2400" b="1" baseline="30000" dirty="0" smtClean="0"/>
              <a:t>th</a:t>
            </a:r>
            <a:r>
              <a:rPr lang="en-US" sz="2400" b="1" dirty="0" smtClean="0"/>
              <a:t> </a:t>
            </a:r>
            <a:r>
              <a:rPr lang="en-US" sz="2400" b="1" dirty="0"/>
              <a:t>term 	= </a:t>
            </a:r>
            <a:r>
              <a:rPr lang="en-US" sz="2400" b="1" dirty="0" smtClean="0"/>
              <a:t>29</a:t>
            </a:r>
            <a:endParaRPr lang="en-US" sz="2400" b="1" dirty="0"/>
          </a:p>
          <a:p>
            <a:pPr marL="0" indent="0">
              <a:buNone/>
            </a:pPr>
            <a:r>
              <a:rPr lang="en-US" sz="2400" b="1" dirty="0"/>
              <a:t>		</a:t>
            </a:r>
            <a:r>
              <a:rPr lang="en-US" sz="2400" b="1" dirty="0" smtClean="0"/>
              <a:t> a+37d      = 29-------2</a:t>
            </a:r>
          </a:p>
          <a:p>
            <a:pPr marL="0" indent="0">
              <a:buNone/>
            </a:pPr>
            <a:r>
              <a:rPr lang="en-US" sz="2400" b="1" dirty="0"/>
              <a:t> </a:t>
            </a:r>
            <a:r>
              <a:rPr lang="en-US" sz="2400" b="1" dirty="0" smtClean="0"/>
              <a:t>  </a:t>
            </a:r>
            <a:r>
              <a:rPr lang="en-US" sz="2400" b="1" dirty="0" err="1" smtClean="0"/>
              <a:t>Subract</a:t>
            </a:r>
            <a:r>
              <a:rPr lang="en-US" sz="2400" b="1" dirty="0" smtClean="0"/>
              <a:t> </a:t>
            </a:r>
            <a:r>
              <a:rPr lang="en-US" sz="2400" b="1" dirty="0" err="1" smtClean="0"/>
              <a:t>Eqn</a:t>
            </a:r>
            <a:r>
              <a:rPr lang="en-US" sz="2400" b="1" dirty="0" smtClean="0"/>
              <a:t> 1 from 2    25d = 8</a:t>
            </a:r>
          </a:p>
          <a:p>
            <a:pPr marL="0" indent="0">
              <a:buNone/>
            </a:pPr>
            <a:r>
              <a:rPr lang="en-US" sz="2400" b="1" dirty="0" smtClean="0"/>
              <a:t>                                    	   d </a:t>
            </a:r>
            <a:r>
              <a:rPr lang="en-US" sz="2400" b="1" dirty="0"/>
              <a:t>= 8/25 </a:t>
            </a:r>
            <a:br>
              <a:rPr lang="en-US" sz="2400" b="1" dirty="0"/>
            </a:br>
            <a:r>
              <a:rPr lang="en-US" sz="2400" b="1" dirty="0"/>
              <a:t> </a:t>
            </a:r>
            <a:br>
              <a:rPr lang="en-US" sz="2400" b="1" dirty="0"/>
            </a:br>
            <a:endParaRPr lang="en-IN" sz="2400" b="1" dirty="0"/>
          </a:p>
        </p:txBody>
      </p:sp>
    </p:spTree>
    <p:extLst>
      <p:ext uri="{BB962C8B-B14F-4D97-AF65-F5344CB8AC3E}">
        <p14:creationId xmlns:p14="http://schemas.microsoft.com/office/powerpoint/2010/main" val="1387251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0"/>
            <a:ext cx="11122926" cy="1320800"/>
          </a:xfrm>
        </p:spPr>
        <p:txBody>
          <a:bodyPr>
            <a:noAutofit/>
          </a:bodyPr>
          <a:lstStyle/>
          <a:p>
            <a:r>
              <a:rPr lang="en-US" sz="2800" cap="none" dirty="0"/>
              <a:t>10.The Third Term Of A Finite Series In Arithmetic Progression Is 28. The Sum Of The First Three Terms Is 54. The First Term Of The Series Is:</a:t>
            </a:r>
            <a:br>
              <a:rPr lang="en-US" sz="2800" cap="none" dirty="0"/>
            </a:br>
            <a:r>
              <a:rPr lang="en-US" sz="2800" cap="none" dirty="0" smtClean="0"/>
              <a:t>		</a:t>
            </a:r>
            <a:r>
              <a:rPr lang="en-US" sz="2800" cap="none" dirty="0" smtClean="0">
                <a:solidFill>
                  <a:srgbClr val="FF0000"/>
                </a:solidFill>
              </a:rPr>
              <a:t>A.8 </a:t>
            </a:r>
            <a:r>
              <a:rPr lang="en-US" sz="2800" cap="none" dirty="0">
                <a:solidFill>
                  <a:srgbClr val="FF0000"/>
                </a:solidFill>
              </a:rPr>
              <a:t>		</a:t>
            </a:r>
            <a:r>
              <a:rPr lang="en-US" sz="2800" cap="none" dirty="0" smtClean="0">
                <a:solidFill>
                  <a:srgbClr val="FF0000"/>
                </a:solidFill>
              </a:rPr>
              <a:t>	B.10 </a:t>
            </a:r>
            <a:r>
              <a:rPr lang="en-US" sz="2800" cap="none" dirty="0">
                <a:solidFill>
                  <a:srgbClr val="FF0000"/>
                </a:solidFill>
              </a:rPr>
              <a:t>		</a:t>
            </a:r>
            <a:r>
              <a:rPr lang="en-US" sz="2800" cap="none" dirty="0" smtClean="0">
                <a:solidFill>
                  <a:srgbClr val="FF0000"/>
                </a:solidFill>
              </a:rPr>
              <a:t>	C.18 </a:t>
            </a:r>
            <a:r>
              <a:rPr lang="en-US" sz="2800" cap="none" dirty="0">
                <a:solidFill>
                  <a:srgbClr val="FF0000"/>
                </a:solidFill>
              </a:rPr>
              <a:t>		</a:t>
            </a:r>
            <a:r>
              <a:rPr lang="en-US" sz="2800" cap="none" dirty="0" smtClean="0">
                <a:solidFill>
                  <a:srgbClr val="FF0000"/>
                </a:solidFill>
              </a:rPr>
              <a:t>	D</a:t>
            </a:r>
            <a:r>
              <a:rPr lang="en-US" sz="2800" cap="none" dirty="0">
                <a:solidFill>
                  <a:srgbClr val="FF0000"/>
                </a:solidFill>
              </a:rPr>
              <a:t>. 2</a:t>
            </a:r>
            <a:r>
              <a:rPr lang="en-US" sz="2800" cap="none" dirty="0"/>
              <a:t> </a:t>
            </a:r>
            <a:br>
              <a:rPr lang="en-US" sz="2800" cap="none" dirty="0"/>
            </a:br>
            <a:endParaRPr lang="en-IN" sz="2800" cap="none" dirty="0"/>
          </a:p>
        </p:txBody>
      </p:sp>
      <p:sp>
        <p:nvSpPr>
          <p:cNvPr id="3" name="Content Placeholder 2"/>
          <p:cNvSpPr>
            <a:spLocks noGrp="1"/>
          </p:cNvSpPr>
          <p:nvPr>
            <p:ph idx="1"/>
          </p:nvPr>
        </p:nvSpPr>
        <p:spPr>
          <a:xfrm>
            <a:off x="-1" y="1615894"/>
            <a:ext cx="12192000" cy="5139747"/>
          </a:xfrm>
        </p:spPr>
        <p:txBody>
          <a:bodyPr>
            <a:noAutofit/>
          </a:bodyPr>
          <a:lstStyle/>
          <a:p>
            <a:pPr>
              <a:lnSpc>
                <a:spcPct val="170000"/>
              </a:lnSpc>
            </a:pPr>
            <a:r>
              <a:rPr lang="en-US" sz="2400" b="1" dirty="0"/>
              <a:t>Let the first term of an A.P. be ‘a’ and the common difference be ‘d’.</a:t>
            </a:r>
            <a:br>
              <a:rPr lang="en-US" sz="2400" b="1" dirty="0"/>
            </a:br>
            <a:r>
              <a:rPr lang="en-US" sz="2400" b="1" dirty="0"/>
              <a:t>Then the second term would be a + d and third term would be a + 2d.</a:t>
            </a:r>
            <a:br>
              <a:rPr lang="en-US" sz="2400" b="1" dirty="0"/>
            </a:br>
            <a:r>
              <a:rPr lang="en-US" sz="2400" b="1" dirty="0"/>
              <a:t>∴ a + (a + d) + (a + 2d) = 54</a:t>
            </a:r>
            <a:br>
              <a:rPr lang="en-US" sz="2400" b="1" dirty="0"/>
            </a:br>
            <a:r>
              <a:rPr lang="en-US" sz="2400" b="1" dirty="0"/>
              <a:t>∴ 3a + 3d = 54</a:t>
            </a:r>
            <a:br>
              <a:rPr lang="en-US" sz="2400" b="1" dirty="0"/>
            </a:br>
            <a:r>
              <a:rPr lang="en-US" sz="2400" b="1" dirty="0"/>
              <a:t>∴ a + d = 18 … (</a:t>
            </a:r>
            <a:r>
              <a:rPr lang="en-US" sz="2400" b="1" dirty="0" err="1"/>
              <a:t>i</a:t>
            </a:r>
            <a:r>
              <a:rPr lang="en-US" sz="2400" b="1" dirty="0"/>
              <a:t>)</a:t>
            </a:r>
            <a:br>
              <a:rPr lang="en-US" sz="2400" b="1" dirty="0"/>
            </a:br>
            <a:r>
              <a:rPr lang="en-US" sz="2400" b="1" dirty="0"/>
              <a:t>And a + 2d = 28 … (ii)</a:t>
            </a:r>
            <a:br>
              <a:rPr lang="en-US" sz="2400" b="1" dirty="0"/>
            </a:br>
            <a:r>
              <a:rPr lang="en-US" sz="2400" b="1" dirty="0"/>
              <a:t>Solving (</a:t>
            </a:r>
            <a:r>
              <a:rPr lang="en-US" sz="2400" b="1" dirty="0" err="1"/>
              <a:t>i</a:t>
            </a:r>
            <a:r>
              <a:rPr lang="en-US" sz="2400" b="1" dirty="0"/>
              <a:t>) and (ii) for a and d, we get a = 8 and d = 10</a:t>
            </a:r>
            <a:br>
              <a:rPr lang="en-US" sz="2400" b="1" dirty="0"/>
            </a:br>
            <a:r>
              <a:rPr lang="en-US" sz="2400" b="1" dirty="0"/>
              <a:t>∴ The first term of this A.P. would be 8. </a:t>
            </a:r>
            <a:br>
              <a:rPr lang="en-US" sz="2400" b="1" dirty="0"/>
            </a:br>
            <a:endParaRPr lang="en-IN" sz="2400" b="1" dirty="0"/>
          </a:p>
        </p:txBody>
      </p:sp>
    </p:spTree>
    <p:extLst>
      <p:ext uri="{BB962C8B-B14F-4D97-AF65-F5344CB8AC3E}">
        <p14:creationId xmlns:p14="http://schemas.microsoft.com/office/powerpoint/2010/main" val="3063488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8" y="0"/>
            <a:ext cx="10522425" cy="1320800"/>
          </a:xfrm>
        </p:spPr>
        <p:txBody>
          <a:bodyPr>
            <a:noAutofit/>
          </a:bodyPr>
          <a:lstStyle/>
          <a:p>
            <a:r>
              <a:rPr lang="en-US" sz="2800" cap="none" dirty="0"/>
              <a:t>11.How Many Terms Are Identical In The Arithmetic Progressions </a:t>
            </a:r>
            <a:r>
              <a:rPr lang="en-US" sz="2800" cap="none" dirty="0" smtClean="0"/>
              <a:t/>
            </a:r>
            <a:br>
              <a:rPr lang="en-US" sz="2800" cap="none" dirty="0" smtClean="0"/>
            </a:br>
            <a:r>
              <a:rPr lang="en-US" sz="2800" cap="none" dirty="0" smtClean="0"/>
              <a:t>36</a:t>
            </a:r>
            <a:r>
              <a:rPr lang="en-US" sz="2800" cap="none" dirty="0"/>
              <a:t>, 72, 108, 144, … , 1584 </a:t>
            </a:r>
            <a:r>
              <a:rPr lang="en-US" sz="2800" cap="none" dirty="0" smtClean="0"/>
              <a:t> And 48</a:t>
            </a:r>
            <a:r>
              <a:rPr lang="en-US" sz="2800" cap="none" dirty="0"/>
              <a:t>, 96, 144, 192, … , </a:t>
            </a:r>
            <a:r>
              <a:rPr lang="en-US" sz="2800" cap="none" dirty="0" smtClean="0"/>
              <a:t>1680  </a:t>
            </a:r>
            <a:r>
              <a:rPr lang="en-US" sz="2800" cap="none" dirty="0"/>
              <a:t/>
            </a:r>
            <a:br>
              <a:rPr lang="en-US" sz="2800" cap="none" dirty="0"/>
            </a:br>
            <a:endParaRPr lang="en-IN" sz="2800" cap="none" dirty="0"/>
          </a:p>
        </p:txBody>
      </p:sp>
      <p:sp>
        <p:nvSpPr>
          <p:cNvPr id="3" name="Content Placeholder 2"/>
          <p:cNvSpPr>
            <a:spLocks noGrp="1"/>
          </p:cNvSpPr>
          <p:nvPr>
            <p:ph idx="1"/>
          </p:nvPr>
        </p:nvSpPr>
        <p:spPr>
          <a:xfrm>
            <a:off x="0" y="1320800"/>
            <a:ext cx="11218460" cy="4908952"/>
          </a:xfrm>
        </p:spPr>
        <p:txBody>
          <a:bodyPr>
            <a:noAutofit/>
          </a:bodyPr>
          <a:lstStyle/>
          <a:p>
            <a:pPr>
              <a:lnSpc>
                <a:spcPct val="200000"/>
              </a:lnSpc>
            </a:pPr>
            <a:r>
              <a:rPr lang="en-US" sz="2800" b="1" dirty="0"/>
              <a:t>The first number which is common in both the A.P. is 144 and the number 144 is </a:t>
            </a:r>
            <a:r>
              <a:rPr lang="en-US" sz="2800" b="1" dirty="0" smtClean="0"/>
              <a:t>fourth number </a:t>
            </a:r>
            <a:r>
              <a:rPr lang="en-US" sz="2800" b="1" dirty="0"/>
              <a:t>in the first </a:t>
            </a:r>
            <a:r>
              <a:rPr lang="en-US" sz="2800" b="1" dirty="0" smtClean="0"/>
              <a:t>progression.</a:t>
            </a:r>
          </a:p>
          <a:p>
            <a:pPr>
              <a:lnSpc>
                <a:spcPct val="200000"/>
              </a:lnSpc>
            </a:pPr>
            <a:r>
              <a:rPr lang="en-US" sz="2800" b="1" dirty="0" smtClean="0"/>
              <a:t>In </a:t>
            </a:r>
            <a:r>
              <a:rPr lang="en-US" sz="2800" b="1" dirty="0"/>
              <a:t>the first series there are 44 </a:t>
            </a:r>
            <a:r>
              <a:rPr lang="en-US" sz="2800" b="1" dirty="0" smtClean="0"/>
              <a:t>terms, so no of terms which are multiple of 144 is = </a:t>
            </a:r>
            <a:r>
              <a:rPr lang="en-US" sz="2800" b="1" dirty="0"/>
              <a:t>44/4 = 11 </a:t>
            </a:r>
            <a:br>
              <a:rPr lang="en-US" sz="2800" b="1" dirty="0"/>
            </a:br>
            <a:r>
              <a:rPr lang="en-US" sz="2800" b="1" dirty="0" smtClean="0"/>
              <a:t>Example: 2,4,6,…..18 ( 2,4,</a:t>
            </a:r>
            <a:r>
              <a:rPr lang="en-US" sz="2800" b="1" dirty="0" smtClean="0">
                <a:solidFill>
                  <a:srgbClr val="FF0000"/>
                </a:solidFill>
              </a:rPr>
              <a:t>6</a:t>
            </a:r>
            <a:r>
              <a:rPr lang="en-US" sz="2800" b="1" dirty="0" smtClean="0"/>
              <a:t>,8,10,</a:t>
            </a:r>
            <a:r>
              <a:rPr lang="en-US" sz="2800" b="1" dirty="0" smtClean="0">
                <a:solidFill>
                  <a:srgbClr val="FF0000"/>
                </a:solidFill>
              </a:rPr>
              <a:t>12</a:t>
            </a:r>
            <a:r>
              <a:rPr lang="en-US" sz="2800" b="1" dirty="0" smtClean="0"/>
              <a:t>,14,16,</a:t>
            </a:r>
            <a:r>
              <a:rPr lang="en-US" sz="2800" b="1" dirty="0" smtClean="0">
                <a:solidFill>
                  <a:srgbClr val="FF0000"/>
                </a:solidFill>
              </a:rPr>
              <a:t>18 ) </a:t>
            </a:r>
          </a:p>
          <a:p>
            <a:r>
              <a:rPr lang="en-US" sz="2800" b="1" dirty="0"/>
              <a:t> </a:t>
            </a:r>
            <a:r>
              <a:rPr lang="en-US" sz="2800" b="1" dirty="0" smtClean="0"/>
              <a:t>               3,6,9,…..27 ( 3,</a:t>
            </a:r>
            <a:r>
              <a:rPr lang="en-US" sz="2800" b="1" dirty="0" smtClean="0">
                <a:solidFill>
                  <a:srgbClr val="FF0000"/>
                </a:solidFill>
              </a:rPr>
              <a:t>6</a:t>
            </a:r>
            <a:r>
              <a:rPr lang="en-US" sz="2800" b="1" dirty="0" smtClean="0"/>
              <a:t>,9,</a:t>
            </a:r>
            <a:r>
              <a:rPr lang="en-US" sz="2800" b="1" dirty="0" smtClean="0">
                <a:solidFill>
                  <a:srgbClr val="FF0000"/>
                </a:solidFill>
              </a:rPr>
              <a:t>12</a:t>
            </a:r>
            <a:r>
              <a:rPr lang="en-US" sz="2800" b="1" dirty="0" smtClean="0"/>
              <a:t>,15,</a:t>
            </a:r>
            <a:r>
              <a:rPr lang="en-US" sz="2800" b="1" dirty="0" smtClean="0">
                <a:solidFill>
                  <a:srgbClr val="FF0000"/>
                </a:solidFill>
              </a:rPr>
              <a:t>18</a:t>
            </a:r>
            <a:r>
              <a:rPr lang="en-US" sz="2800" b="1" dirty="0" smtClean="0"/>
              <a:t>,21,</a:t>
            </a:r>
            <a:r>
              <a:rPr lang="en-US" sz="2800" b="1" dirty="0" smtClean="0">
                <a:solidFill>
                  <a:srgbClr val="FF0000"/>
                </a:solidFill>
              </a:rPr>
              <a:t>24</a:t>
            </a:r>
            <a:r>
              <a:rPr lang="en-US" sz="2800" b="1" dirty="0" smtClean="0"/>
              <a:t>,27 )</a:t>
            </a:r>
          </a:p>
          <a:p>
            <a:pPr>
              <a:lnSpc>
                <a:spcPct val="200000"/>
              </a:lnSpc>
            </a:pPr>
            <a:endParaRPr lang="en-IN" sz="2800" b="1" dirty="0"/>
          </a:p>
        </p:txBody>
      </p:sp>
    </p:spTree>
    <p:extLst>
      <p:ext uri="{BB962C8B-B14F-4D97-AF65-F5344CB8AC3E}">
        <p14:creationId xmlns:p14="http://schemas.microsoft.com/office/powerpoint/2010/main" val="1843133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460C0F8-6FF7-4236-B669-7827A5E4D15B}"/>
              </a:ext>
            </a:extLst>
          </p:cNvPr>
          <p:cNvSpPr>
            <a:spLocks noGrp="1"/>
          </p:cNvSpPr>
          <p:nvPr>
            <p:ph idx="1"/>
          </p:nvPr>
        </p:nvSpPr>
        <p:spPr>
          <a:xfrm>
            <a:off x="713822" y="2096740"/>
            <a:ext cx="9784080" cy="4206240"/>
          </a:xfrm>
        </p:spPr>
        <p:txBody>
          <a:bodyPr>
            <a:normAutofit/>
          </a:bodyPr>
          <a:lstStyle/>
          <a:p>
            <a:r>
              <a:rPr lang="en-US" sz="2400" dirty="0" smtClean="0"/>
              <a:t>Arithmetic Progression(AP) or </a:t>
            </a:r>
            <a:r>
              <a:rPr lang="en-US" sz="2400" dirty="0"/>
              <a:t>arithmetic sequence is a sequence of numbers in which each term after the first is obtained by adding a constant, d to the preceding term. The constant d is called common difference.</a:t>
            </a:r>
          </a:p>
          <a:p>
            <a:r>
              <a:rPr lang="en-US" sz="2400" dirty="0"/>
              <a:t> An arithmetic progression can be given by a,(</a:t>
            </a:r>
            <a:r>
              <a:rPr lang="en-US" sz="2400" dirty="0" err="1"/>
              <a:t>a+d</a:t>
            </a:r>
            <a:r>
              <a:rPr lang="en-US" sz="2400" dirty="0"/>
              <a:t>),(a+2d),(a+3d),⋯</a:t>
            </a:r>
          </a:p>
          <a:p>
            <a:r>
              <a:rPr lang="en-US" sz="2400" dirty="0"/>
              <a:t> where a = first term, d = common difference</a:t>
            </a:r>
          </a:p>
          <a:p>
            <a:r>
              <a:rPr lang="en-US" sz="2400" dirty="0"/>
              <a:t>a, b, c are in AP, 2b = a + c</a:t>
            </a:r>
            <a:endParaRPr lang="en-IN" sz="2400" dirty="0"/>
          </a:p>
        </p:txBody>
      </p:sp>
      <p:sp>
        <p:nvSpPr>
          <p:cNvPr id="4" name="TextBox 3"/>
          <p:cNvSpPr txBox="1"/>
          <p:nvPr/>
        </p:nvSpPr>
        <p:spPr>
          <a:xfrm>
            <a:off x="1883391" y="1146412"/>
            <a:ext cx="637350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600" dirty="0">
                <a:solidFill>
                  <a:schemeClr val="accent1"/>
                </a:solidFill>
                <a:latin typeface="+mj-lt"/>
                <a:ea typeface="+mj-ea"/>
                <a:cs typeface="+mj-cs"/>
              </a:rPr>
              <a:t>Arithmetic</a:t>
            </a:r>
            <a:r>
              <a:rPr lang="en-IN" sz="2400" dirty="0" smtClean="0">
                <a:ln w="0"/>
                <a:solidFill>
                  <a:schemeClr val="accent1"/>
                </a:solidFill>
                <a:effectLst>
                  <a:outerShdw blurRad="38100" dist="25400" dir="5400000" algn="ctr" rotWithShape="0">
                    <a:srgbClr val="6E747A">
                      <a:alpha val="43000"/>
                    </a:srgbClr>
                  </a:outerShdw>
                </a:effectLst>
              </a:rPr>
              <a:t> </a:t>
            </a:r>
            <a:r>
              <a:rPr lang="en-IN" sz="3600" dirty="0">
                <a:solidFill>
                  <a:schemeClr val="accent1"/>
                </a:solidFill>
                <a:latin typeface="+mj-lt"/>
                <a:ea typeface="+mj-ea"/>
                <a:cs typeface="+mj-cs"/>
              </a:rPr>
              <a:t>P</a:t>
            </a:r>
            <a:r>
              <a:rPr lang="en-IN" sz="3600" dirty="0" smtClean="0">
                <a:solidFill>
                  <a:schemeClr val="accent1"/>
                </a:solidFill>
                <a:latin typeface="+mj-lt"/>
                <a:ea typeface="+mj-ea"/>
                <a:cs typeface="+mj-cs"/>
              </a:rPr>
              <a:t>rogression</a:t>
            </a:r>
            <a:r>
              <a:rPr lang="en-IN" sz="2400" dirty="0">
                <a:ln w="0"/>
                <a:solidFill>
                  <a:schemeClr val="accent1"/>
                </a:solidFill>
                <a:effectLst>
                  <a:outerShdw blurRad="38100" dist="25400" dir="5400000" algn="ctr" rotWithShape="0">
                    <a:srgbClr val="6E747A">
                      <a:alpha val="43000"/>
                    </a:srgbClr>
                  </a:outerShdw>
                </a:effectLst>
              </a:rPr>
              <a:t>:</a:t>
            </a:r>
            <a:endParaRPr lang="en-US"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55211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609365" cy="1533099"/>
          </a:xfrm>
        </p:spPr>
        <p:txBody>
          <a:bodyPr>
            <a:noAutofit/>
          </a:bodyPr>
          <a:lstStyle/>
          <a:p>
            <a:r>
              <a:rPr lang="en-US" sz="2400" cap="none" dirty="0"/>
              <a:t>12.A Group Of 630 Children Is Arranged In Rows For A Group Photograph Session. Each Row Contains Three Fewer Children Than The Row In Front Of It. What Number Of Rows Is Not Possible?</a:t>
            </a:r>
            <a:br>
              <a:rPr lang="en-US" sz="2400" cap="none" dirty="0"/>
            </a:br>
            <a:r>
              <a:rPr lang="en-US" sz="2400" cap="none" dirty="0" smtClean="0"/>
              <a:t>			</a:t>
            </a:r>
            <a:r>
              <a:rPr lang="en-US" sz="2400" cap="none" dirty="0" smtClean="0">
                <a:solidFill>
                  <a:srgbClr val="FF0000"/>
                </a:solidFill>
              </a:rPr>
              <a:t>A.3 </a:t>
            </a:r>
            <a:r>
              <a:rPr lang="en-US" sz="2400" cap="none" dirty="0">
                <a:solidFill>
                  <a:srgbClr val="FF0000"/>
                </a:solidFill>
              </a:rPr>
              <a:t>		</a:t>
            </a:r>
            <a:r>
              <a:rPr lang="en-US" sz="2400" cap="none" dirty="0" smtClean="0">
                <a:solidFill>
                  <a:srgbClr val="FF0000"/>
                </a:solidFill>
              </a:rPr>
              <a:t>	B.4 </a:t>
            </a:r>
            <a:r>
              <a:rPr lang="en-US" sz="2400" cap="none" dirty="0">
                <a:solidFill>
                  <a:srgbClr val="FF0000"/>
                </a:solidFill>
              </a:rPr>
              <a:t>		</a:t>
            </a:r>
            <a:r>
              <a:rPr lang="en-US" sz="2400" cap="none" dirty="0" smtClean="0">
                <a:solidFill>
                  <a:srgbClr val="FF0000"/>
                </a:solidFill>
              </a:rPr>
              <a:t>	C.5 </a:t>
            </a:r>
            <a:r>
              <a:rPr lang="en-US" sz="2400" cap="none" dirty="0">
                <a:solidFill>
                  <a:srgbClr val="FF0000"/>
                </a:solidFill>
              </a:rPr>
              <a:t>		</a:t>
            </a:r>
            <a:r>
              <a:rPr lang="en-US" sz="2400" cap="none" dirty="0" smtClean="0">
                <a:solidFill>
                  <a:srgbClr val="FF0000"/>
                </a:solidFill>
              </a:rPr>
              <a:t>		D.6</a:t>
            </a:r>
            <a:r>
              <a:rPr lang="en-US" sz="2400" cap="none" dirty="0" smtClean="0"/>
              <a:t> </a:t>
            </a:r>
            <a:r>
              <a:rPr lang="en-US" sz="2400" cap="none" dirty="0"/>
              <a:t/>
            </a:r>
            <a:br>
              <a:rPr lang="en-US" sz="2400" cap="none" dirty="0"/>
            </a:br>
            <a:endParaRPr lang="en-IN" sz="2400" cap="none" dirty="0"/>
          </a:p>
        </p:txBody>
      </p:sp>
      <p:sp>
        <p:nvSpPr>
          <p:cNvPr id="3" name="Content Placeholder 2"/>
          <p:cNvSpPr>
            <a:spLocks noGrp="1"/>
          </p:cNvSpPr>
          <p:nvPr>
            <p:ph idx="1"/>
          </p:nvPr>
        </p:nvSpPr>
        <p:spPr>
          <a:xfrm>
            <a:off x="0" y="1246368"/>
            <a:ext cx="11245756" cy="5864115"/>
          </a:xfrm>
        </p:spPr>
        <p:txBody>
          <a:bodyPr>
            <a:noAutofit/>
          </a:bodyPr>
          <a:lstStyle/>
          <a:p>
            <a:pPr>
              <a:lnSpc>
                <a:spcPct val="150000"/>
              </a:lnSpc>
            </a:pPr>
            <a:r>
              <a:rPr lang="en-US" sz="2400" b="1" dirty="0"/>
              <a:t>Let there be n </a:t>
            </a:r>
            <a:r>
              <a:rPr lang="en-US" sz="2400" b="1" dirty="0" smtClean="0"/>
              <a:t>rows, </a:t>
            </a:r>
          </a:p>
          <a:p>
            <a:pPr>
              <a:lnSpc>
                <a:spcPct val="150000"/>
              </a:lnSpc>
            </a:pPr>
            <a:r>
              <a:rPr lang="en-US" sz="2400" b="1" dirty="0"/>
              <a:t> </a:t>
            </a:r>
            <a:r>
              <a:rPr lang="en-US" sz="2400" b="1" dirty="0" smtClean="0"/>
              <a:t>Number of students </a:t>
            </a:r>
            <a:r>
              <a:rPr lang="en-US" sz="2400" b="1" dirty="0"/>
              <a:t>in the first </a:t>
            </a:r>
            <a:r>
              <a:rPr lang="en-US" sz="2400" b="1" dirty="0" smtClean="0"/>
              <a:t>row = a</a:t>
            </a:r>
            <a:r>
              <a:rPr lang="en-US" sz="2400" b="1" dirty="0"/>
              <a:t/>
            </a:r>
            <a:br>
              <a:rPr lang="en-US" sz="2400" b="1" dirty="0"/>
            </a:br>
            <a:r>
              <a:rPr lang="en-US" sz="2400" b="1" dirty="0"/>
              <a:t>∴ Number of students in the second row = a + 3</a:t>
            </a:r>
            <a:br>
              <a:rPr lang="en-US" sz="2400" b="1" dirty="0"/>
            </a:br>
            <a:r>
              <a:rPr lang="en-US" sz="2400" b="1" dirty="0"/>
              <a:t>∴ Number of students in the third row = a + 6 and so on.</a:t>
            </a:r>
            <a:br>
              <a:rPr lang="en-US" sz="2400" b="1" dirty="0"/>
            </a:br>
            <a:r>
              <a:rPr lang="en-US" sz="2400" b="1" dirty="0"/>
              <a:t>∴ The number of students in each row forms an arithmetic progression </a:t>
            </a:r>
            <a:r>
              <a:rPr lang="en-US" sz="2400" b="1" dirty="0" smtClean="0"/>
              <a:t>with a common </a:t>
            </a:r>
            <a:r>
              <a:rPr lang="en-US" sz="2400" b="1" dirty="0"/>
              <a:t>difference = 3</a:t>
            </a:r>
            <a:br>
              <a:rPr lang="en-US" sz="2400" b="1" dirty="0"/>
            </a:br>
            <a:r>
              <a:rPr lang="en-US" sz="2400" b="1" dirty="0"/>
              <a:t>T</a:t>
            </a:r>
            <a:r>
              <a:rPr lang="en-US" sz="2400" b="1" dirty="0" smtClean="0"/>
              <a:t>otal no </a:t>
            </a:r>
            <a:r>
              <a:rPr lang="en-US" sz="2400" b="1" dirty="0"/>
              <a:t>of students = The sum of all terms in the arithmetic progression </a:t>
            </a:r>
            <a:r>
              <a:rPr lang="en-US" sz="2400" b="1" dirty="0" smtClean="0"/>
              <a:t>;</a:t>
            </a:r>
          </a:p>
          <a:p>
            <a:pPr marL="0" indent="0">
              <a:lnSpc>
                <a:spcPct val="150000"/>
              </a:lnSpc>
              <a:buNone/>
            </a:pPr>
            <a:r>
              <a:rPr lang="en-US" sz="2400" b="1" dirty="0" smtClean="0"/>
              <a:t>                         630  = n/2 ( 2a+(n-1)3)</a:t>
            </a:r>
          </a:p>
          <a:p>
            <a:pPr marL="0" indent="0">
              <a:lnSpc>
                <a:spcPct val="150000"/>
              </a:lnSpc>
              <a:buNone/>
            </a:pPr>
            <a:r>
              <a:rPr lang="en-US" sz="2400" b="1" dirty="0"/>
              <a:t>	</a:t>
            </a:r>
            <a:r>
              <a:rPr lang="en-US" sz="2400" b="1" dirty="0" smtClean="0"/>
              <a:t>				1260= n(2a+(n-1)3) when n=3 a=207, n=4 a=153, n=5 a=120  </a:t>
            </a:r>
            <a:r>
              <a:rPr lang="en-US" sz="2400" b="1" dirty="0"/>
              <a:t/>
            </a:r>
            <a:br>
              <a:rPr lang="en-US" sz="2400" b="1" dirty="0"/>
            </a:br>
            <a:r>
              <a:rPr lang="en-US" sz="2400" b="1" dirty="0"/>
              <a:t>	</a:t>
            </a:r>
            <a:r>
              <a:rPr lang="en-US" sz="2400" b="1" dirty="0" smtClean="0"/>
              <a:t>					n=6 a= 97.5. no of students cannot be the decimal </a:t>
            </a:r>
            <a:r>
              <a:rPr lang="en-US" sz="2400" b="1" dirty="0"/>
              <a:t/>
            </a:r>
            <a:br>
              <a:rPr lang="en-US" sz="2400" b="1" dirty="0"/>
            </a:br>
            <a:endParaRPr lang="en-IN" sz="2400" b="1" dirty="0"/>
          </a:p>
        </p:txBody>
      </p:sp>
    </p:spTree>
    <p:extLst>
      <p:ext uri="{BB962C8B-B14F-4D97-AF65-F5344CB8AC3E}">
        <p14:creationId xmlns:p14="http://schemas.microsoft.com/office/powerpoint/2010/main" val="2156856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27893" cy="1614984"/>
          </a:xfrm>
        </p:spPr>
        <p:txBody>
          <a:bodyPr>
            <a:noAutofit/>
          </a:bodyPr>
          <a:lstStyle/>
          <a:p>
            <a:r>
              <a:rPr lang="en-US" sz="2000" cap="none" dirty="0"/>
              <a:t>13.Consider The Set S = {1, 2, 3, …, 1000}. How Many Arithmetic Progressions Can Be Formed From The Elements Of S That Start With 1 And End With 1000 And Have At Least 3 Elements?</a:t>
            </a:r>
            <a:br>
              <a:rPr lang="en-US" sz="2000" cap="none" dirty="0"/>
            </a:br>
            <a:r>
              <a:rPr lang="en-US" sz="2000" cap="none" dirty="0" smtClean="0"/>
              <a:t>			</a:t>
            </a:r>
            <a:r>
              <a:rPr lang="en-US" sz="2000" cap="none" dirty="0" smtClean="0">
                <a:solidFill>
                  <a:srgbClr val="FF0000"/>
                </a:solidFill>
              </a:rPr>
              <a:t>A.3			 B.4			 C.6 					D.7 </a:t>
            </a:r>
            <a:r>
              <a:rPr lang="en-US" sz="2000" cap="none" dirty="0"/>
              <a:t/>
            </a:r>
            <a:br>
              <a:rPr lang="en-US" sz="2000" cap="none" dirty="0"/>
            </a:br>
            <a:endParaRPr lang="en-IN" sz="2000" cap="none" dirty="0"/>
          </a:p>
        </p:txBody>
      </p:sp>
      <p:sp>
        <p:nvSpPr>
          <p:cNvPr id="3" name="Content Placeholder 2"/>
          <p:cNvSpPr>
            <a:spLocks noGrp="1"/>
          </p:cNvSpPr>
          <p:nvPr>
            <p:ph idx="1"/>
          </p:nvPr>
        </p:nvSpPr>
        <p:spPr>
          <a:xfrm>
            <a:off x="-1" y="1083632"/>
            <a:ext cx="11778019" cy="5774368"/>
          </a:xfrm>
        </p:spPr>
        <p:txBody>
          <a:bodyPr>
            <a:noAutofit/>
          </a:bodyPr>
          <a:lstStyle/>
          <a:p>
            <a:r>
              <a:rPr lang="en-US" sz="2400" b="1" dirty="0"/>
              <a:t>Let there be n terms (n ≥ 3) in the arithmetic progression having 1 as the first term and 1000 </a:t>
            </a:r>
            <a:r>
              <a:rPr lang="en-US" sz="2400" b="1" dirty="0" smtClean="0"/>
              <a:t>as the </a:t>
            </a:r>
            <a:r>
              <a:rPr lang="en-US" sz="2400" b="1" dirty="0"/>
              <a:t>last. Let d be the common difference. </a:t>
            </a:r>
            <a:endParaRPr lang="en-US" sz="2400" b="1" dirty="0" smtClean="0"/>
          </a:p>
          <a:p>
            <a:r>
              <a:rPr lang="en-US" sz="2400" b="1" dirty="0" smtClean="0"/>
              <a:t>Then</a:t>
            </a:r>
            <a:r>
              <a:rPr lang="en-US" sz="2400" b="1" dirty="0"/>
              <a:t>, 1000 = 1 + (n – 1) × d</a:t>
            </a:r>
            <a:br>
              <a:rPr lang="en-US" sz="2400" b="1" dirty="0"/>
            </a:br>
            <a:r>
              <a:rPr lang="en-US" sz="2400" b="1" dirty="0"/>
              <a:t>∴ 999 = (n – 1) × d ... (</a:t>
            </a:r>
            <a:r>
              <a:rPr lang="en-US" sz="2400" b="1" dirty="0" err="1"/>
              <a:t>i</a:t>
            </a:r>
            <a:r>
              <a:rPr lang="en-US" sz="2400" b="1" dirty="0"/>
              <a:t>)</a:t>
            </a:r>
            <a:br>
              <a:rPr lang="en-US" sz="2400" b="1" dirty="0"/>
            </a:br>
            <a:r>
              <a:rPr lang="en-US" sz="2400" b="1" dirty="0"/>
              <a:t>∴ Factors of 999 are 1, 3, 9, 27, 37, 111, 333 and 999</a:t>
            </a:r>
            <a:br>
              <a:rPr lang="en-US" sz="2400" b="1" dirty="0"/>
            </a:br>
            <a:r>
              <a:rPr lang="en-US" sz="2400" b="1" dirty="0"/>
              <a:t>Substituting in equation (</a:t>
            </a:r>
            <a:r>
              <a:rPr lang="en-US" sz="2400" b="1" dirty="0" err="1"/>
              <a:t>i</a:t>
            </a:r>
            <a:r>
              <a:rPr lang="en-US" sz="2400" b="1" dirty="0"/>
              <a:t>)</a:t>
            </a:r>
            <a:br>
              <a:rPr lang="en-US" sz="2400" b="1" dirty="0"/>
            </a:br>
            <a:r>
              <a:rPr lang="en-US" sz="2400" b="1" dirty="0"/>
              <a:t>If d = 1, n = 1000</a:t>
            </a:r>
            <a:br>
              <a:rPr lang="en-US" sz="2400" b="1" dirty="0"/>
            </a:br>
            <a:r>
              <a:rPr lang="en-US" sz="2400" b="1" dirty="0"/>
              <a:t>If d = 3, n = 334</a:t>
            </a:r>
            <a:br>
              <a:rPr lang="en-US" sz="2400" b="1" dirty="0"/>
            </a:br>
            <a:r>
              <a:rPr lang="en-US" sz="2400" b="1" dirty="0"/>
              <a:t>If d = 9, n = 112</a:t>
            </a:r>
            <a:br>
              <a:rPr lang="en-US" sz="2400" b="1" dirty="0"/>
            </a:br>
            <a:r>
              <a:rPr lang="en-US" sz="2400" b="1" dirty="0"/>
              <a:t>If d = 27, n = 38</a:t>
            </a:r>
            <a:br>
              <a:rPr lang="en-US" sz="2400" b="1" dirty="0"/>
            </a:br>
            <a:r>
              <a:rPr lang="en-US" sz="2400" b="1" dirty="0"/>
              <a:t>If d = 37, n = 28</a:t>
            </a:r>
            <a:br>
              <a:rPr lang="en-US" sz="2400" b="1" dirty="0"/>
            </a:br>
            <a:r>
              <a:rPr lang="en-US" sz="2400" b="1" dirty="0"/>
              <a:t>If d = 111, n = 10</a:t>
            </a:r>
            <a:br>
              <a:rPr lang="en-US" sz="2400" b="1" dirty="0"/>
            </a:br>
            <a:r>
              <a:rPr lang="en-US" sz="2400" b="1" dirty="0"/>
              <a:t>If d = 333, n = 4</a:t>
            </a:r>
            <a:br>
              <a:rPr lang="en-US" sz="2400" b="1" dirty="0"/>
            </a:br>
            <a:r>
              <a:rPr lang="en-US" sz="2400" b="1" dirty="0"/>
              <a:t>If d = 999, n = 2, which is not possible as n &gt; 2</a:t>
            </a:r>
            <a:br>
              <a:rPr lang="en-US" sz="2400" b="1" dirty="0"/>
            </a:br>
            <a:r>
              <a:rPr lang="en-US" sz="2400" b="1" dirty="0"/>
              <a:t>∴ 7 arithmetic progressions can be formed.</a:t>
            </a:r>
            <a:br>
              <a:rPr lang="en-US" sz="2400" b="1" dirty="0"/>
            </a:br>
            <a:endParaRPr lang="en-IN" sz="2400" b="1" dirty="0"/>
          </a:p>
        </p:txBody>
      </p:sp>
    </p:spTree>
    <p:extLst>
      <p:ext uri="{BB962C8B-B14F-4D97-AF65-F5344CB8AC3E}">
        <p14:creationId xmlns:p14="http://schemas.microsoft.com/office/powerpoint/2010/main" val="150694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8" y="95534"/>
            <a:ext cx="9307774" cy="1555845"/>
          </a:xfrm>
        </p:spPr>
        <p:txBody>
          <a:bodyPr>
            <a:normAutofit/>
          </a:bodyPr>
          <a:lstStyle/>
          <a:p>
            <a:r>
              <a:rPr lang="en-US" sz="2400" cap="none" dirty="0"/>
              <a:t>14. The Interior Angle Of Polygon Are In AP. The Smallest Angle Is 120 &amp; The Common Difference Is 5. Find The Number Of Sides Of The Polygon. </a:t>
            </a:r>
            <a:br>
              <a:rPr lang="en-US" sz="2400" cap="none" dirty="0"/>
            </a:br>
            <a:endParaRPr lang="en-IN" sz="2400" cap="none" dirty="0"/>
          </a:p>
        </p:txBody>
      </p:sp>
      <p:sp>
        <p:nvSpPr>
          <p:cNvPr id="3" name="Content Placeholder 2"/>
          <p:cNvSpPr>
            <a:spLocks noGrp="1"/>
          </p:cNvSpPr>
          <p:nvPr>
            <p:ph idx="1"/>
          </p:nvPr>
        </p:nvSpPr>
        <p:spPr>
          <a:xfrm>
            <a:off x="669450" y="1651379"/>
            <a:ext cx="10521713" cy="3880773"/>
          </a:xfrm>
        </p:spPr>
        <p:txBody>
          <a:bodyPr>
            <a:normAutofit/>
          </a:bodyPr>
          <a:lstStyle/>
          <a:p>
            <a:pPr>
              <a:lnSpc>
                <a:spcPct val="200000"/>
              </a:lnSpc>
            </a:pPr>
            <a:r>
              <a:rPr lang="en-US" sz="2800" b="1" dirty="0"/>
              <a:t>Exterior angles are also in AP : a reducing AP start from 60 decrease by 5 so 60+55 + .....+20(9 terms ) will give us 360 degrees ...sum of exterior angles.....so 9 </a:t>
            </a:r>
            <a:r>
              <a:rPr lang="en-US" sz="2800" b="1" dirty="0" smtClean="0"/>
              <a:t>sides.</a:t>
            </a:r>
            <a:r>
              <a:rPr lang="en-US" sz="2800" b="1" dirty="0"/>
              <a:t/>
            </a:r>
            <a:br>
              <a:rPr lang="en-US" sz="2800" b="1" dirty="0"/>
            </a:br>
            <a:endParaRPr lang="en-IN" sz="2800" b="1" dirty="0"/>
          </a:p>
        </p:txBody>
      </p:sp>
    </p:spTree>
    <p:extLst>
      <p:ext uri="{BB962C8B-B14F-4D97-AF65-F5344CB8AC3E}">
        <p14:creationId xmlns:p14="http://schemas.microsoft.com/office/powerpoint/2010/main" val="266477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943" y="160780"/>
            <a:ext cx="9505853" cy="1769619"/>
          </a:xfrm>
        </p:spPr>
        <p:txBody>
          <a:bodyPr>
            <a:noAutofit/>
          </a:bodyPr>
          <a:lstStyle/>
          <a:p>
            <a:r>
              <a:rPr lang="en-US" sz="2400" cap="none" smtClean="0"/>
              <a:t>15.The Sum Of N Terms Of Two Series In AP Are In The Ratio (3n-13):(5n+21). Find The Ratio Of Their 24term.</a:t>
            </a:r>
            <a:br>
              <a:rPr lang="en-US" sz="2400" cap="none" smtClean="0"/>
            </a:br>
            <a:r>
              <a:rPr lang="en-US" sz="2400" cap="none" smtClean="0"/>
              <a:t/>
            </a:r>
            <a:br>
              <a:rPr lang="en-US" sz="2400" cap="none" smtClean="0"/>
            </a:br>
            <a:r>
              <a:rPr lang="en-US" sz="2400" cap="none" smtClean="0"/>
              <a:t>	</a:t>
            </a:r>
            <a:r>
              <a:rPr lang="en-US" sz="2400" cap="none" smtClean="0">
                <a:solidFill>
                  <a:srgbClr val="FF0000"/>
                </a:solidFill>
              </a:rPr>
              <a:t>A.3:7 			B.4:9 			C.1:2 				D.7:2</a:t>
            </a:r>
            <a:r>
              <a:rPr lang="en-US" sz="2400" cap="none" smtClean="0"/>
              <a:t> </a:t>
            </a:r>
            <a:br>
              <a:rPr lang="en-US" sz="2400" cap="none" smtClean="0"/>
            </a:br>
            <a:endParaRPr lang="en-IN" sz="2400" cap="none" dirty="0"/>
          </a:p>
        </p:txBody>
      </p:sp>
      <p:pic>
        <p:nvPicPr>
          <p:cNvPr id="4" name="Content Placeholder 3"/>
          <p:cNvPicPr>
            <a:picLocks noGrp="1" noChangeAspect="1"/>
          </p:cNvPicPr>
          <p:nvPr>
            <p:ph idx="1"/>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1000"/>
                    </a14:imgEffect>
                    <a14:imgEffect>
                      <a14:saturation sat="0"/>
                    </a14:imgEffect>
                    <a14:imgEffect>
                      <a14:brightnessContrast bright="1000" contrast="-9000"/>
                    </a14:imgEffect>
                  </a14:imgLayer>
                </a14:imgProps>
              </a:ext>
            </a:extLst>
          </a:blip>
          <a:stretch>
            <a:fillRect/>
          </a:stretch>
        </p:blipFill>
        <p:spPr>
          <a:xfrm>
            <a:off x="1363877" y="2044313"/>
            <a:ext cx="3967777" cy="1129472"/>
          </a:xfrm>
          <a:prstGeom prst="rect">
            <a:avLst/>
          </a:prstGeom>
          <a:solidFill>
            <a:schemeClr val="tx1"/>
          </a:solidFill>
          <a:effectLst>
            <a:outerShdw blurRad="50800" dist="50800" dir="5400000" algn="ctr" rotWithShape="0">
              <a:schemeClr val="tx1"/>
            </a:outerShdw>
          </a:effectLst>
        </p:spPr>
      </p:pic>
      <p:sp>
        <p:nvSpPr>
          <p:cNvPr id="5" name="TextBox 4"/>
          <p:cNvSpPr txBox="1"/>
          <p:nvPr/>
        </p:nvSpPr>
        <p:spPr>
          <a:xfrm>
            <a:off x="1363878" y="3450641"/>
            <a:ext cx="6574776" cy="461665"/>
          </a:xfrm>
          <a:prstGeom prst="rect">
            <a:avLst/>
          </a:prstGeom>
          <a:noFill/>
        </p:spPr>
        <p:txBody>
          <a:bodyPr wrap="square" rtlCol="0">
            <a:spAutoFit/>
          </a:bodyPr>
          <a:lstStyle/>
          <a:p>
            <a:r>
              <a:rPr lang="en-US" sz="2400" b="1" dirty="0"/>
              <a:t>Now, the ratio of their 24th term is </a:t>
            </a:r>
            <a:endParaRPr lang="en-IN" sz="2400" b="1" dirty="0"/>
          </a:p>
        </p:txBody>
      </p:sp>
      <p:pic>
        <p:nvPicPr>
          <p:cNvPr id="6" name="Picture 5"/>
          <p:cNvPicPr>
            <a:picLocks noChangeAspect="1"/>
          </p:cNvPicPr>
          <p:nvPr/>
        </p:nvPicPr>
        <p:blipFill>
          <a:blip r:embed="rId4">
            <a:duotone>
              <a:prstClr val="black"/>
              <a:schemeClr val="tx2">
                <a:tint val="45000"/>
                <a:satMod val="400000"/>
              </a:schemeClr>
            </a:duotone>
          </a:blip>
          <a:stretch>
            <a:fillRect/>
          </a:stretch>
        </p:blipFill>
        <p:spPr>
          <a:xfrm>
            <a:off x="1363877" y="4189162"/>
            <a:ext cx="3742694" cy="831699"/>
          </a:xfrm>
          <a:prstGeom prst="rect">
            <a:avLst/>
          </a:prstGeom>
          <a:solidFill>
            <a:schemeClr val="tx1"/>
          </a:solidFill>
          <a:effectLst>
            <a:outerShdw blurRad="50800" dist="50800" dir="5400000" algn="ctr" rotWithShape="0">
              <a:schemeClr val="tx1"/>
            </a:outerShdw>
          </a:effectLst>
        </p:spPr>
      </p:pic>
      <p:sp>
        <p:nvSpPr>
          <p:cNvPr id="7" name="TextBox 6"/>
          <p:cNvSpPr txBox="1"/>
          <p:nvPr/>
        </p:nvSpPr>
        <p:spPr>
          <a:xfrm>
            <a:off x="1363878" y="5132460"/>
            <a:ext cx="8029503" cy="1569660"/>
          </a:xfrm>
          <a:prstGeom prst="rect">
            <a:avLst/>
          </a:prstGeom>
          <a:noFill/>
        </p:spPr>
        <p:txBody>
          <a:bodyPr wrap="square" rtlCol="0">
            <a:spAutoFit/>
          </a:bodyPr>
          <a:lstStyle>
            <a:defPPr>
              <a:defRPr lang="en-US"/>
            </a:defPPr>
            <a:lvl1pPr>
              <a:defRPr sz="2400" b="1"/>
            </a:lvl1pPr>
          </a:lstStyle>
          <a:p>
            <a:r>
              <a:rPr lang="en-US" dirty="0"/>
              <a:t>To find this, compare this ratio with LHS of equation (1).</a:t>
            </a:r>
            <a:br>
              <a:rPr lang="en-US" dirty="0"/>
            </a:br>
            <a:r>
              <a:rPr lang="en-US" dirty="0"/>
              <a:t>we find that ⇒ n-1 = 46 =&gt; n = 47</a:t>
            </a:r>
            <a:br>
              <a:rPr lang="en-US" dirty="0"/>
            </a:br>
            <a:r>
              <a:rPr lang="en-US" dirty="0"/>
              <a:t>therefore the ratio is 1:2 </a:t>
            </a:r>
            <a:br>
              <a:rPr lang="en-US" dirty="0"/>
            </a:br>
            <a:endParaRPr lang="en-IN" dirty="0"/>
          </a:p>
        </p:txBody>
      </p:sp>
    </p:spTree>
    <p:extLst>
      <p:ext uri="{BB962C8B-B14F-4D97-AF65-F5344CB8AC3E}">
        <p14:creationId xmlns:p14="http://schemas.microsoft.com/office/powerpoint/2010/main" val="3445769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53" y="286043"/>
            <a:ext cx="10705646" cy="1320800"/>
          </a:xfrm>
        </p:spPr>
        <p:txBody>
          <a:bodyPr>
            <a:noAutofit/>
          </a:bodyPr>
          <a:lstStyle/>
          <a:p>
            <a:r>
              <a:rPr lang="en-US" sz="2400" cap="none" dirty="0"/>
              <a:t>16.The Number Of Common Terms In The Two Sequences 17, 21, 25, … , 417 </a:t>
            </a:r>
            <a:r>
              <a:rPr lang="en-US" sz="2400" cap="none" dirty="0" smtClean="0"/>
              <a:t> And  16</a:t>
            </a:r>
            <a:r>
              <a:rPr lang="en-US" sz="2400" cap="none" dirty="0"/>
              <a:t>, 21, 26, … , 466 Is</a:t>
            </a:r>
            <a:br>
              <a:rPr lang="en-US" sz="2400" cap="none" dirty="0"/>
            </a:br>
            <a:r>
              <a:rPr lang="en-US" sz="2400" cap="none" dirty="0" smtClean="0"/>
              <a:t>			</a:t>
            </a:r>
            <a:r>
              <a:rPr lang="en-US" sz="2400" cap="none" dirty="0" smtClean="0">
                <a:solidFill>
                  <a:srgbClr val="FF0000"/>
                </a:solidFill>
              </a:rPr>
              <a:t>A.78 </a:t>
            </a:r>
            <a:r>
              <a:rPr lang="en-US" sz="2400" cap="none" dirty="0">
                <a:solidFill>
                  <a:srgbClr val="FF0000"/>
                </a:solidFill>
              </a:rPr>
              <a:t>		</a:t>
            </a:r>
            <a:r>
              <a:rPr lang="en-US" sz="2400" cap="none" dirty="0" smtClean="0">
                <a:solidFill>
                  <a:srgbClr val="FF0000"/>
                </a:solidFill>
              </a:rPr>
              <a:t>	B.19 </a:t>
            </a:r>
            <a:r>
              <a:rPr lang="en-US" sz="2400" cap="none" dirty="0">
                <a:solidFill>
                  <a:srgbClr val="FF0000"/>
                </a:solidFill>
              </a:rPr>
              <a:t>		</a:t>
            </a:r>
            <a:r>
              <a:rPr lang="en-US" sz="2400" cap="none" dirty="0" smtClean="0">
                <a:solidFill>
                  <a:srgbClr val="FF0000"/>
                </a:solidFill>
              </a:rPr>
              <a:t>	C.20 </a:t>
            </a:r>
            <a:r>
              <a:rPr lang="en-US" sz="2400" cap="none" dirty="0">
                <a:solidFill>
                  <a:srgbClr val="FF0000"/>
                </a:solidFill>
              </a:rPr>
              <a:t>		</a:t>
            </a:r>
            <a:r>
              <a:rPr lang="en-US" sz="2400" cap="none" dirty="0" smtClean="0">
                <a:solidFill>
                  <a:srgbClr val="FF0000"/>
                </a:solidFill>
              </a:rPr>
              <a:t>		D.77 </a:t>
            </a:r>
            <a:r>
              <a:rPr lang="en-US" sz="2400" cap="none" dirty="0"/>
              <a:t/>
            </a:r>
            <a:br>
              <a:rPr lang="en-US" sz="2400" cap="none" dirty="0"/>
            </a:br>
            <a:endParaRPr lang="en-IN" sz="2400" cap="none" dirty="0"/>
          </a:p>
        </p:txBody>
      </p:sp>
      <p:sp>
        <p:nvSpPr>
          <p:cNvPr id="3" name="Content Placeholder 2"/>
          <p:cNvSpPr>
            <a:spLocks noGrp="1"/>
          </p:cNvSpPr>
          <p:nvPr>
            <p:ph idx="1"/>
          </p:nvPr>
        </p:nvSpPr>
        <p:spPr>
          <a:xfrm>
            <a:off x="569872" y="1406768"/>
            <a:ext cx="10951567" cy="5036235"/>
          </a:xfrm>
        </p:spPr>
        <p:txBody>
          <a:bodyPr>
            <a:noAutofit/>
          </a:bodyPr>
          <a:lstStyle/>
          <a:p>
            <a:pPr>
              <a:lnSpc>
                <a:spcPct val="150000"/>
              </a:lnSpc>
            </a:pPr>
            <a:r>
              <a:rPr lang="en-US" sz="2400" b="1" dirty="0"/>
              <a:t>Total number of terms in the sequence 17, 21, 25 …417 is 101</a:t>
            </a:r>
            <a:br>
              <a:rPr lang="en-US" sz="2400" b="1" dirty="0"/>
            </a:br>
            <a:r>
              <a:rPr lang="en-US" sz="2400" b="1" dirty="0"/>
              <a:t>Total number of terms in the sequence 16, 21, 26 …466 is 91</a:t>
            </a:r>
            <a:br>
              <a:rPr lang="en-US" sz="2400" b="1" dirty="0"/>
            </a:br>
            <a:r>
              <a:rPr lang="en-US" sz="2400" b="1" dirty="0" smtClean="0"/>
              <a:t>n th </a:t>
            </a:r>
            <a:r>
              <a:rPr lang="en-US" sz="2400" b="1" dirty="0"/>
              <a:t>term of the first sequence = 4n + 13</a:t>
            </a:r>
            <a:br>
              <a:rPr lang="en-US" sz="2400" b="1" dirty="0"/>
            </a:br>
            <a:r>
              <a:rPr lang="en-US" sz="2400" b="1" dirty="0" smtClean="0"/>
              <a:t>m th </a:t>
            </a:r>
            <a:r>
              <a:rPr lang="en-US" sz="2400" b="1" dirty="0"/>
              <a:t>term of the second sequence = 5m + 11</a:t>
            </a:r>
            <a:br>
              <a:rPr lang="en-US" sz="2400" b="1" dirty="0"/>
            </a:br>
            <a:r>
              <a:rPr lang="en-US" sz="2400" b="1" dirty="0"/>
              <a:t>4n + 13 = 5m + 11</a:t>
            </a:r>
            <a:br>
              <a:rPr lang="en-US" sz="2400" b="1" dirty="0"/>
            </a:br>
            <a:r>
              <a:rPr lang="en-US" sz="2400" b="1" dirty="0"/>
              <a:t>5m - 4n = 2</a:t>
            </a:r>
            <a:br>
              <a:rPr lang="en-US" sz="2400" b="1" dirty="0"/>
            </a:br>
            <a:r>
              <a:rPr lang="en-US" sz="2400" b="1" dirty="0"/>
              <a:t>Possible integral values of n that satisfy 5m = 2 + 4n are (2, 7, 12 …97)</a:t>
            </a:r>
            <a:br>
              <a:rPr lang="en-US" sz="2400" b="1" dirty="0"/>
            </a:br>
            <a:r>
              <a:rPr lang="en-US" sz="2400" b="1" dirty="0"/>
              <a:t>The total number of terms common in both the sequences is 20 </a:t>
            </a:r>
            <a:br>
              <a:rPr lang="en-US" sz="2400" b="1" dirty="0"/>
            </a:br>
            <a:endParaRPr lang="en-IN" sz="2400" b="1" dirty="0"/>
          </a:p>
        </p:txBody>
      </p:sp>
    </p:spTree>
    <p:extLst>
      <p:ext uri="{BB962C8B-B14F-4D97-AF65-F5344CB8AC3E}">
        <p14:creationId xmlns:p14="http://schemas.microsoft.com/office/powerpoint/2010/main" val="3702064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17" y="14068"/>
            <a:ext cx="9622302" cy="1320800"/>
          </a:xfrm>
        </p:spPr>
        <p:txBody>
          <a:bodyPr>
            <a:noAutofit/>
          </a:bodyPr>
          <a:lstStyle/>
          <a:p>
            <a:r>
              <a:rPr lang="en-US" sz="2400" cap="none" dirty="0"/>
              <a:t>17.Find The Sum Of All Two Digit Numbers Which When Divided By 4, Yield Unity As Remainder.</a:t>
            </a:r>
            <a:br>
              <a:rPr lang="en-US" sz="2400" cap="none" dirty="0"/>
            </a:br>
            <a:r>
              <a:rPr lang="en-US" sz="2400" cap="none" dirty="0" smtClean="0"/>
              <a:t>		</a:t>
            </a:r>
            <a:r>
              <a:rPr lang="en-US" sz="2400" cap="none" dirty="0" smtClean="0">
                <a:solidFill>
                  <a:srgbClr val="FF0000"/>
                </a:solidFill>
              </a:rPr>
              <a:t>A.1190 </a:t>
            </a:r>
            <a:r>
              <a:rPr lang="en-US" sz="2400" cap="none" dirty="0">
                <a:solidFill>
                  <a:srgbClr val="FF0000"/>
                </a:solidFill>
              </a:rPr>
              <a:t>		</a:t>
            </a:r>
            <a:r>
              <a:rPr lang="en-US" sz="2400" cap="none" dirty="0" smtClean="0">
                <a:solidFill>
                  <a:srgbClr val="FF0000"/>
                </a:solidFill>
              </a:rPr>
              <a:t>	B.1197 </a:t>
            </a:r>
            <a:r>
              <a:rPr lang="en-US" sz="2400" cap="none" dirty="0">
                <a:solidFill>
                  <a:srgbClr val="FF0000"/>
                </a:solidFill>
              </a:rPr>
              <a:t>		</a:t>
            </a:r>
            <a:r>
              <a:rPr lang="en-US" sz="2400" cap="none" dirty="0" smtClean="0">
                <a:solidFill>
                  <a:srgbClr val="FF0000"/>
                </a:solidFill>
              </a:rPr>
              <a:t>	C.1210 </a:t>
            </a:r>
            <a:r>
              <a:rPr lang="en-US" sz="2400" cap="none" dirty="0">
                <a:solidFill>
                  <a:srgbClr val="FF0000"/>
                </a:solidFill>
              </a:rPr>
              <a:t>		</a:t>
            </a:r>
            <a:r>
              <a:rPr lang="en-US" sz="2400" cap="none" dirty="0" smtClean="0">
                <a:solidFill>
                  <a:srgbClr val="FF0000"/>
                </a:solidFill>
              </a:rPr>
              <a:t>	</a:t>
            </a:r>
            <a:r>
              <a:rPr lang="en-US" sz="2400" cap="none" dirty="0" err="1" smtClean="0">
                <a:solidFill>
                  <a:srgbClr val="FF0000"/>
                </a:solidFill>
              </a:rPr>
              <a:t>D.None</a:t>
            </a:r>
            <a:r>
              <a:rPr lang="en-US" sz="2400" cap="none" dirty="0" smtClean="0"/>
              <a:t> </a:t>
            </a:r>
            <a:r>
              <a:rPr lang="en-US" sz="2400" cap="none" dirty="0"/>
              <a:t/>
            </a:r>
            <a:br>
              <a:rPr lang="en-US" sz="2400" cap="none" dirty="0"/>
            </a:br>
            <a:endParaRPr lang="en-IN" sz="2400" cap="none" dirty="0"/>
          </a:p>
        </p:txBody>
      </p:sp>
      <p:sp>
        <p:nvSpPr>
          <p:cNvPr id="3" name="Content Placeholder 2"/>
          <p:cNvSpPr>
            <a:spLocks noGrp="1"/>
          </p:cNvSpPr>
          <p:nvPr>
            <p:ph idx="1"/>
          </p:nvPr>
        </p:nvSpPr>
        <p:spPr>
          <a:xfrm>
            <a:off x="267287" y="1334868"/>
            <a:ext cx="12192000" cy="5763712"/>
          </a:xfrm>
        </p:spPr>
        <p:txBody>
          <a:bodyPr>
            <a:noAutofit/>
          </a:bodyPr>
          <a:lstStyle/>
          <a:p>
            <a:pPr>
              <a:lnSpc>
                <a:spcPct val="150000"/>
              </a:lnSpc>
            </a:pPr>
            <a:r>
              <a:rPr lang="en-US" sz="2400" b="1" dirty="0"/>
              <a:t>The given numbers are 13, 17, ..... 97. This is an AP with first term 13 and common difference 4. Let the number of terms be n. Then</a:t>
            </a:r>
            <a:br>
              <a:rPr lang="en-US" sz="2400" b="1" dirty="0"/>
            </a:br>
            <a:r>
              <a:rPr lang="en-US" sz="2400" b="1" dirty="0"/>
              <a:t>97=13+(n-1)4</a:t>
            </a:r>
            <a:br>
              <a:rPr lang="en-US" sz="2400" b="1" dirty="0"/>
            </a:br>
            <a:r>
              <a:rPr lang="en-US" sz="2400" b="1" dirty="0"/>
              <a:t>⇒4n=88</a:t>
            </a:r>
            <a:br>
              <a:rPr lang="en-US" sz="2400" b="1" dirty="0"/>
            </a:br>
            <a:r>
              <a:rPr lang="en-US" sz="2400" b="1" dirty="0"/>
              <a:t>⇒n=22</a:t>
            </a:r>
            <a:br>
              <a:rPr lang="en-US" sz="2400" b="1" dirty="0"/>
            </a:br>
            <a:r>
              <a:rPr lang="en-US" sz="2400" b="1" dirty="0"/>
              <a:t>Therefore the sum of the numbers</a:t>
            </a:r>
            <a:br>
              <a:rPr lang="en-US" sz="2400" b="1" dirty="0"/>
            </a:br>
            <a:r>
              <a:rPr lang="en-US" sz="2400" b="1" dirty="0"/>
              <a:t>=222[13+97]=11(110)=1210 </a:t>
            </a:r>
            <a:br>
              <a:rPr lang="en-US" sz="2400" b="1" dirty="0"/>
            </a:br>
            <a:endParaRPr lang="en-IN" sz="2400" b="1" dirty="0"/>
          </a:p>
        </p:txBody>
      </p:sp>
    </p:spTree>
    <p:extLst>
      <p:ext uri="{BB962C8B-B14F-4D97-AF65-F5344CB8AC3E}">
        <p14:creationId xmlns:p14="http://schemas.microsoft.com/office/powerpoint/2010/main" val="1853103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71" y="117231"/>
            <a:ext cx="10295466" cy="1320800"/>
          </a:xfrm>
        </p:spPr>
        <p:txBody>
          <a:bodyPr>
            <a:noAutofit/>
          </a:bodyPr>
          <a:lstStyle/>
          <a:p>
            <a:r>
              <a:rPr lang="en-US" sz="2800" cap="none" dirty="0"/>
              <a:t>18.How Many Terms Are There In The G.P. 4, 8, 16, 32, ... , 1024?</a:t>
            </a:r>
            <a:br>
              <a:rPr lang="en-US" sz="2800" cap="none" dirty="0"/>
            </a:br>
            <a:r>
              <a:rPr lang="en-US" sz="2800" cap="none" dirty="0" smtClean="0"/>
              <a:t>	</a:t>
            </a:r>
            <a:r>
              <a:rPr lang="en-US" sz="2800" cap="none" dirty="0" smtClean="0">
                <a:solidFill>
                  <a:srgbClr val="FF0000"/>
                </a:solidFill>
              </a:rPr>
              <a:t>A</a:t>
            </a:r>
            <a:r>
              <a:rPr lang="en-US" sz="2800" cap="none" dirty="0">
                <a:solidFill>
                  <a:srgbClr val="FF0000"/>
                </a:solidFill>
              </a:rPr>
              <a:t>. 9 		</a:t>
            </a:r>
            <a:r>
              <a:rPr lang="en-US" sz="2800" cap="none" dirty="0" smtClean="0">
                <a:solidFill>
                  <a:srgbClr val="FF0000"/>
                </a:solidFill>
              </a:rPr>
              <a:t>	B</a:t>
            </a:r>
            <a:r>
              <a:rPr lang="en-US" sz="2800" cap="none" dirty="0">
                <a:solidFill>
                  <a:srgbClr val="FF0000"/>
                </a:solidFill>
              </a:rPr>
              <a:t>. 8		</a:t>
            </a:r>
            <a:r>
              <a:rPr lang="en-US" sz="2800" cap="none" dirty="0" smtClean="0">
                <a:solidFill>
                  <a:srgbClr val="FF0000"/>
                </a:solidFill>
              </a:rPr>
              <a:t>	 </a:t>
            </a:r>
            <a:r>
              <a:rPr lang="en-US" sz="2800" cap="none" dirty="0">
                <a:solidFill>
                  <a:srgbClr val="FF0000"/>
                </a:solidFill>
              </a:rPr>
              <a:t>C. 7 		</a:t>
            </a:r>
            <a:r>
              <a:rPr lang="en-US" sz="2800" cap="none" dirty="0" smtClean="0">
                <a:solidFill>
                  <a:srgbClr val="FF0000"/>
                </a:solidFill>
              </a:rPr>
              <a:t>		D</a:t>
            </a:r>
            <a:r>
              <a:rPr lang="en-US" sz="2800" cap="none" dirty="0">
                <a:solidFill>
                  <a:srgbClr val="FF0000"/>
                </a:solidFill>
              </a:rPr>
              <a:t>. 6 </a:t>
            </a:r>
            <a:r>
              <a:rPr lang="en-US" sz="2800" cap="none" dirty="0"/>
              <a:t/>
            </a:r>
            <a:br>
              <a:rPr lang="en-US" sz="2800" cap="none" dirty="0"/>
            </a:br>
            <a:endParaRPr lang="en-IN" sz="2800" cap="none" dirty="0"/>
          </a:p>
        </p:txBody>
      </p:sp>
      <p:sp>
        <p:nvSpPr>
          <p:cNvPr id="3" name="Content Placeholder 2"/>
          <p:cNvSpPr>
            <a:spLocks noGrp="1"/>
          </p:cNvSpPr>
          <p:nvPr>
            <p:ph idx="1"/>
          </p:nvPr>
        </p:nvSpPr>
        <p:spPr>
          <a:xfrm>
            <a:off x="661182" y="1776145"/>
            <a:ext cx="10691446" cy="4540250"/>
          </a:xfrm>
        </p:spPr>
        <p:txBody>
          <a:bodyPr>
            <a:noAutofit/>
          </a:bodyPr>
          <a:lstStyle/>
          <a:p>
            <a:pPr>
              <a:lnSpc>
                <a:spcPct val="150000"/>
              </a:lnSpc>
            </a:pPr>
            <a:r>
              <a:rPr lang="pt-BR" sz="2800" b="1" dirty="0"/>
              <a:t>a=4 ; r=4; tn=1024</a:t>
            </a:r>
            <a:br>
              <a:rPr lang="pt-BR" sz="2800" b="1" dirty="0"/>
            </a:br>
            <a:r>
              <a:rPr lang="pt-BR" sz="2800" b="1" dirty="0"/>
              <a:t>tn=arn-1 ⇒1024=4×2n-1</a:t>
            </a:r>
            <a:br>
              <a:rPr lang="pt-BR" sz="2800" b="1" dirty="0"/>
            </a:br>
            <a:r>
              <a:rPr lang="pt-BR" sz="2800" b="1" dirty="0"/>
              <a:t>⇒2n-1=1024/4=256=28</a:t>
            </a:r>
            <a:br>
              <a:rPr lang="pt-BR" sz="2800" b="1" dirty="0"/>
            </a:br>
            <a:r>
              <a:rPr lang="pt-BR" sz="2800" b="1" dirty="0"/>
              <a:t>⇒2n-1=28</a:t>
            </a:r>
            <a:br>
              <a:rPr lang="pt-BR" sz="2800" b="1" dirty="0"/>
            </a:br>
            <a:r>
              <a:rPr lang="pt-BR" sz="2800" b="1" dirty="0"/>
              <a:t>⇒n-1=8</a:t>
            </a:r>
            <a:br>
              <a:rPr lang="pt-BR" sz="2800" b="1" dirty="0"/>
            </a:br>
            <a:r>
              <a:rPr lang="pt-BR" sz="2800" b="1" dirty="0"/>
              <a:t>⇒n=8+1=9 </a:t>
            </a:r>
            <a:br>
              <a:rPr lang="pt-BR" sz="2800" b="1" dirty="0"/>
            </a:br>
            <a:endParaRPr lang="en-IN" sz="2800" b="1" dirty="0"/>
          </a:p>
        </p:txBody>
      </p:sp>
    </p:spTree>
    <p:extLst>
      <p:ext uri="{BB962C8B-B14F-4D97-AF65-F5344CB8AC3E}">
        <p14:creationId xmlns:p14="http://schemas.microsoft.com/office/powerpoint/2010/main" val="1746818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89" y="320043"/>
            <a:ext cx="10677510" cy="1508760"/>
          </a:xfrm>
        </p:spPr>
        <p:txBody>
          <a:bodyPr>
            <a:noAutofit/>
          </a:bodyPr>
          <a:lstStyle/>
          <a:p>
            <a:r>
              <a:rPr lang="en-US" sz="2400" cap="none" dirty="0"/>
              <a:t>19.Sum Of First 12 Terms Of A GP Is Equal To The Sum Of The First 14 Terms In The Same GP. Sum Of The First 17 Terms Is 92, What Is The Third Term In The GP?</a:t>
            </a:r>
            <a:br>
              <a:rPr lang="en-US" sz="2400" cap="none" dirty="0"/>
            </a:br>
            <a:r>
              <a:rPr lang="en-US" sz="2400" cap="none" dirty="0" smtClean="0"/>
              <a:t>		</a:t>
            </a:r>
            <a:r>
              <a:rPr lang="en-US" sz="2400" cap="none" dirty="0" smtClean="0">
                <a:solidFill>
                  <a:srgbClr val="FF0000"/>
                </a:solidFill>
              </a:rPr>
              <a:t>A.92 </a:t>
            </a:r>
            <a:r>
              <a:rPr lang="en-US" sz="2400" cap="none" dirty="0">
                <a:solidFill>
                  <a:srgbClr val="FF0000"/>
                </a:solidFill>
              </a:rPr>
              <a:t>		</a:t>
            </a:r>
            <a:r>
              <a:rPr lang="en-US" sz="2400" cap="none" dirty="0" smtClean="0">
                <a:solidFill>
                  <a:srgbClr val="FF0000"/>
                </a:solidFill>
              </a:rPr>
              <a:t>	B</a:t>
            </a:r>
            <a:r>
              <a:rPr lang="en-US" sz="2400" cap="none" dirty="0">
                <a:solidFill>
                  <a:srgbClr val="FF0000"/>
                </a:solidFill>
              </a:rPr>
              <a:t>.-92		</a:t>
            </a:r>
            <a:r>
              <a:rPr lang="en-US" sz="2400" cap="none" dirty="0" smtClean="0">
                <a:solidFill>
                  <a:srgbClr val="FF0000"/>
                </a:solidFill>
              </a:rPr>
              <a:t>	 </a:t>
            </a:r>
            <a:r>
              <a:rPr lang="en-US" sz="2400" cap="none" dirty="0">
                <a:solidFill>
                  <a:srgbClr val="FF0000"/>
                </a:solidFill>
              </a:rPr>
              <a:t>C.231 		</a:t>
            </a:r>
            <a:r>
              <a:rPr lang="en-US" sz="2400" cap="none" dirty="0" smtClean="0">
                <a:solidFill>
                  <a:srgbClr val="FF0000"/>
                </a:solidFill>
              </a:rPr>
              <a:t>	D.46 </a:t>
            </a:r>
            <a:r>
              <a:rPr lang="en-US" sz="2400" cap="none" dirty="0">
                <a:solidFill>
                  <a:srgbClr val="FF0000"/>
                </a:solidFill>
              </a:rPr>
              <a:t/>
            </a:r>
            <a:br>
              <a:rPr lang="en-US" sz="2400" cap="none" dirty="0">
                <a:solidFill>
                  <a:srgbClr val="FF0000"/>
                </a:solidFill>
              </a:rPr>
            </a:br>
            <a:endParaRPr lang="en-IN" sz="2400" cap="none" dirty="0">
              <a:solidFill>
                <a:srgbClr val="FF0000"/>
              </a:solidFill>
            </a:endParaRPr>
          </a:p>
        </p:txBody>
      </p:sp>
      <p:sp>
        <p:nvSpPr>
          <p:cNvPr id="3" name="Content Placeholder 2"/>
          <p:cNvSpPr>
            <a:spLocks noGrp="1"/>
          </p:cNvSpPr>
          <p:nvPr>
            <p:ph idx="1"/>
          </p:nvPr>
        </p:nvSpPr>
        <p:spPr>
          <a:xfrm>
            <a:off x="1202919" y="1828803"/>
            <a:ext cx="9784080" cy="5126182"/>
          </a:xfrm>
        </p:spPr>
        <p:txBody>
          <a:bodyPr>
            <a:noAutofit/>
          </a:bodyPr>
          <a:lstStyle/>
          <a:p>
            <a:pPr>
              <a:lnSpc>
                <a:spcPct val="100000"/>
              </a:lnSpc>
            </a:pPr>
            <a:r>
              <a:rPr lang="en-US" sz="1800" b="1" dirty="0"/>
              <a:t>Choice B is the correct answer.</a:t>
            </a:r>
            <a:br>
              <a:rPr lang="en-US" sz="1800" b="1" dirty="0"/>
            </a:br>
            <a:r>
              <a:rPr lang="en-US" sz="1800" b="1" dirty="0"/>
              <a:t>Sum of first 12 terms is equal to sum of first 14 terms.</a:t>
            </a:r>
            <a:br>
              <a:rPr lang="en-US" sz="1800" b="1" dirty="0"/>
            </a:br>
            <a:r>
              <a:rPr lang="en-US" sz="1800" b="1" dirty="0"/>
              <a:t>Sum of first 14 terms = Sum of first 12 terms + 13th term + 14th term</a:t>
            </a:r>
            <a:br>
              <a:rPr lang="en-US" sz="1800" b="1" dirty="0"/>
            </a:br>
            <a:r>
              <a:rPr lang="en-US" sz="1800" b="1" dirty="0"/>
              <a:t>=&gt; 13th term + 14th term = 0</a:t>
            </a:r>
            <a:br>
              <a:rPr lang="en-US" sz="1800" b="1" dirty="0"/>
            </a:br>
            <a:r>
              <a:rPr lang="en-US" sz="1800" b="1" dirty="0"/>
              <a:t>Let us assume 13th term = k, common ratio = r. 14th term will be kr.</a:t>
            </a:r>
            <a:br>
              <a:rPr lang="en-US" sz="1800" b="1" dirty="0"/>
            </a:br>
            <a:r>
              <a:rPr lang="en-US" sz="1800" b="1" dirty="0"/>
              <a:t>k + </a:t>
            </a:r>
            <a:r>
              <a:rPr lang="en-US" sz="1800" b="1" dirty="0" err="1"/>
              <a:t>kr</a:t>
            </a:r>
            <a:r>
              <a:rPr lang="en-US" sz="1800" b="1" dirty="0"/>
              <a:t> = 0</a:t>
            </a:r>
            <a:br>
              <a:rPr lang="en-US" sz="1800" b="1" dirty="0"/>
            </a:br>
            <a:r>
              <a:rPr lang="en-US" sz="1800" b="1" dirty="0"/>
              <a:t>k (1 + r) = 0</a:t>
            </a:r>
            <a:br>
              <a:rPr lang="en-US" sz="1800" b="1" dirty="0"/>
            </a:br>
            <a:r>
              <a:rPr lang="en-US" sz="1800" b="1" dirty="0"/>
              <a:t>=&gt; r = -1 as k cannot be zero</a:t>
            </a:r>
            <a:br>
              <a:rPr lang="en-US" sz="1800" b="1" dirty="0"/>
            </a:br>
            <a:r>
              <a:rPr lang="en-US" sz="1800" b="1" dirty="0"/>
              <a:t>Common ratio = -1 </a:t>
            </a:r>
            <a:br>
              <a:rPr lang="en-US" sz="1800" b="1" dirty="0"/>
            </a:br>
            <a:r>
              <a:rPr lang="en-US" sz="1800" b="1" dirty="0"/>
              <a:t>Now, if the first term of this GP is a, second term would be -a, third would be a and so on</a:t>
            </a:r>
            <a:br>
              <a:rPr lang="en-US" sz="1800" b="1" dirty="0"/>
            </a:br>
            <a:r>
              <a:rPr lang="en-US" sz="1800" b="1" dirty="0"/>
              <a:t>The GP would be a, -a, a, -a, a, -a,...</a:t>
            </a:r>
            <a:br>
              <a:rPr lang="en-US" sz="1800" b="1" dirty="0"/>
            </a:br>
            <a:r>
              <a:rPr lang="en-US" sz="1800" b="1" dirty="0"/>
              <a:t>Sum to even number of terms = 0</a:t>
            </a:r>
            <a:br>
              <a:rPr lang="en-US" sz="1800" b="1" dirty="0"/>
            </a:br>
            <a:r>
              <a:rPr lang="en-US" sz="1800" b="1" dirty="0"/>
              <a:t>Sum to odd number of terms = a</a:t>
            </a:r>
            <a:br>
              <a:rPr lang="en-US" sz="1800" b="1" dirty="0"/>
            </a:br>
            <a:r>
              <a:rPr lang="en-US" sz="1800" b="1" dirty="0"/>
              <a:t>Sum to 17 terms is 92 =&gt; a = 92</a:t>
            </a:r>
            <a:br>
              <a:rPr lang="en-US" sz="1800" b="1" dirty="0"/>
            </a:br>
            <a:r>
              <a:rPr lang="en-US" sz="1800" b="1" dirty="0"/>
              <a:t>Third term = a = 92 </a:t>
            </a:r>
            <a:br>
              <a:rPr lang="en-US" sz="1800" b="1" dirty="0"/>
            </a:br>
            <a:endParaRPr lang="en-IN" sz="1800" b="1" dirty="0"/>
          </a:p>
        </p:txBody>
      </p:sp>
    </p:spTree>
    <p:extLst>
      <p:ext uri="{BB962C8B-B14F-4D97-AF65-F5344CB8AC3E}">
        <p14:creationId xmlns:p14="http://schemas.microsoft.com/office/powerpoint/2010/main" val="891674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1976"/>
            <a:ext cx="10986868" cy="1320800"/>
          </a:xfrm>
        </p:spPr>
        <p:txBody>
          <a:bodyPr>
            <a:noAutofit/>
          </a:bodyPr>
          <a:lstStyle/>
          <a:p>
            <a:r>
              <a:rPr lang="en-US" sz="2800" cap="none" dirty="0"/>
              <a:t>20) Which Term Of The GP : 2, 8, 32, ... Up To N Terms Is </a:t>
            </a:r>
            <a:r>
              <a:rPr lang="en-US" sz="2800" cap="none" dirty="0" smtClean="0"/>
              <a:t>131072 ? </a:t>
            </a:r>
            <a:r>
              <a:rPr lang="en-US" sz="2800" cap="none" dirty="0"/>
              <a:t/>
            </a:r>
            <a:br>
              <a:rPr lang="en-US" sz="2800" cap="none" dirty="0"/>
            </a:br>
            <a:endParaRPr lang="en-IN" sz="2800" cap="none" dirty="0"/>
          </a:p>
        </p:txBody>
      </p:sp>
      <p:sp>
        <p:nvSpPr>
          <p:cNvPr id="3" name="Content Placeholder 2"/>
          <p:cNvSpPr>
            <a:spLocks noGrp="1"/>
          </p:cNvSpPr>
          <p:nvPr>
            <p:ph idx="1"/>
          </p:nvPr>
        </p:nvSpPr>
        <p:spPr>
          <a:xfrm>
            <a:off x="0" y="2011680"/>
            <a:ext cx="11998035" cy="4206240"/>
          </a:xfrm>
        </p:spPr>
        <p:txBody>
          <a:bodyPr>
            <a:noAutofit/>
          </a:bodyPr>
          <a:lstStyle/>
          <a:p>
            <a:pPr>
              <a:lnSpc>
                <a:spcPct val="150000"/>
              </a:lnSpc>
            </a:pPr>
            <a:r>
              <a:rPr lang="en-US" sz="2700" b="1" dirty="0"/>
              <a:t>Let 131072 be the nth term of the given G.P. Here a = 2 and r = 4.</a:t>
            </a:r>
            <a:br>
              <a:rPr lang="en-US" sz="2700" b="1" dirty="0"/>
            </a:br>
            <a:r>
              <a:rPr lang="en-US" sz="2700" b="1" dirty="0"/>
              <a:t>Therefore 131072 = an = 2(4)^(n – 1) or 65536 = 4^(n – 1)</a:t>
            </a:r>
            <a:br>
              <a:rPr lang="en-US" sz="2700" b="1" dirty="0"/>
            </a:br>
            <a:r>
              <a:rPr lang="en-US" sz="2700" b="1" dirty="0"/>
              <a:t>This gives 48 = 4^(n – 1)</a:t>
            </a:r>
            <a:br>
              <a:rPr lang="en-US" sz="2700" b="1" dirty="0"/>
            </a:br>
            <a:r>
              <a:rPr lang="en-US" sz="2700" b="1" dirty="0"/>
              <a:t>So that n – 1 = 8, i.e., n = 9. Hence, 131072 is the 9th term of the G.P </a:t>
            </a:r>
            <a:br>
              <a:rPr lang="en-US" sz="2700" b="1" dirty="0"/>
            </a:br>
            <a:endParaRPr lang="en-IN" sz="2700" b="1" dirty="0"/>
          </a:p>
        </p:txBody>
      </p:sp>
    </p:spTree>
    <p:extLst>
      <p:ext uri="{BB962C8B-B14F-4D97-AF65-F5344CB8AC3E}">
        <p14:creationId xmlns:p14="http://schemas.microsoft.com/office/powerpoint/2010/main" val="1671103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450211" cy="1320800"/>
          </a:xfrm>
        </p:spPr>
        <p:txBody>
          <a:bodyPr>
            <a:normAutofit/>
          </a:bodyPr>
          <a:lstStyle/>
          <a:p>
            <a:r>
              <a:rPr lang="en-US" sz="2400" dirty="0" smtClean="0"/>
              <a:t>21.Find </a:t>
            </a:r>
            <a:r>
              <a:rPr lang="en-US" sz="2400" dirty="0"/>
              <a:t>the sum of the sequence 7, 77, 777, 7777, ... to n terms </a:t>
            </a:r>
            <a:br>
              <a:rPr lang="en-US" sz="2400" dirty="0"/>
            </a:br>
            <a:endParaRPr lang="en-IN" sz="2400" dirty="0"/>
          </a:p>
        </p:txBody>
      </p:sp>
      <p:sp>
        <p:nvSpPr>
          <p:cNvPr id="3" name="Content Placeholder 2"/>
          <p:cNvSpPr>
            <a:spLocks noGrp="1"/>
          </p:cNvSpPr>
          <p:nvPr>
            <p:ph idx="1"/>
          </p:nvPr>
        </p:nvSpPr>
        <p:spPr>
          <a:xfrm>
            <a:off x="438184" y="1794829"/>
            <a:ext cx="11336474" cy="4298400"/>
          </a:xfrm>
        </p:spPr>
        <p:txBody>
          <a:bodyPr>
            <a:normAutofit/>
          </a:bodyPr>
          <a:lstStyle/>
          <a:p>
            <a:pPr>
              <a:lnSpc>
                <a:spcPct val="200000"/>
              </a:lnSpc>
            </a:pPr>
            <a:r>
              <a:rPr lang="en-US" sz="2800" b="1" dirty="0"/>
              <a:t>7 + 77 + 777 + 7777 + ... to n terms</a:t>
            </a:r>
            <a:br>
              <a:rPr lang="en-US" sz="2800" b="1" dirty="0"/>
            </a:br>
            <a:r>
              <a:rPr lang="en-US" sz="2800" b="1" dirty="0"/>
              <a:t>=7/9 [9 + 99 + 999 + 9999 to n terms]</a:t>
            </a:r>
            <a:br>
              <a:rPr lang="en-US" sz="2800" b="1" dirty="0"/>
            </a:br>
            <a:r>
              <a:rPr lang="en-US" sz="2800" b="1" dirty="0"/>
              <a:t>= 7/9[(10- 1)+ (10^2- 1) (10^3 -1) (10^4 -1) ... n terms]; </a:t>
            </a:r>
            <a:br>
              <a:rPr lang="en-US" sz="2800" b="1" dirty="0"/>
            </a:br>
            <a:endParaRPr lang="en-IN" sz="2800" b="1" dirty="0"/>
          </a:p>
        </p:txBody>
      </p:sp>
      <p:pic>
        <p:nvPicPr>
          <p:cNvPr id="4" name="Picture 3"/>
          <p:cNvPicPr>
            <a:picLocks noChangeAspect="1"/>
          </p:cNvPicPr>
          <p:nvPr/>
        </p:nvPicPr>
        <p:blipFill>
          <a:blip r:embed="rId2">
            <a:grayscl/>
          </a:blip>
          <a:stretch>
            <a:fillRect/>
          </a:stretch>
        </p:blipFill>
        <p:spPr>
          <a:xfrm>
            <a:off x="3164464" y="4920095"/>
            <a:ext cx="4847804" cy="1173134"/>
          </a:xfrm>
          <a:prstGeom prst="rect">
            <a:avLst/>
          </a:prstGeom>
        </p:spPr>
      </p:pic>
    </p:spTree>
    <p:extLst>
      <p:ext uri="{BB962C8B-B14F-4D97-AF65-F5344CB8AC3E}">
        <p14:creationId xmlns:p14="http://schemas.microsoft.com/office/powerpoint/2010/main" val="565982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5528BEF-158B-4EAE-A423-2FE00E691594}"/>
              </a:ext>
            </a:extLst>
          </p:cNvPr>
          <p:cNvSpPr>
            <a:spLocks noGrp="1"/>
          </p:cNvSpPr>
          <p:nvPr>
            <p:ph idx="1"/>
          </p:nvPr>
        </p:nvSpPr>
        <p:spPr>
          <a:xfrm>
            <a:off x="800164" y="1217355"/>
            <a:ext cx="8596668" cy="3880773"/>
          </a:xfrm>
        </p:spPr>
        <p:txBody>
          <a:bodyPr>
            <a:noAutofit/>
          </a:bodyPr>
          <a:lstStyle/>
          <a:p>
            <a:r>
              <a:rPr lang="en-US" sz="2400" dirty="0"/>
              <a:t>n th term of an Arithmetic Progression </a:t>
            </a:r>
            <a:r>
              <a:rPr lang="en-US" sz="2400" dirty="0" err="1"/>
              <a:t>tn</a:t>
            </a:r>
            <a:r>
              <a:rPr lang="en-US" sz="2400" dirty="0"/>
              <a:t>=a+(n−1)d</a:t>
            </a:r>
          </a:p>
          <a:p>
            <a:r>
              <a:rPr lang="en-US" sz="2400" dirty="0"/>
              <a:t>where </a:t>
            </a:r>
            <a:r>
              <a:rPr lang="en-US" sz="2400" dirty="0" err="1"/>
              <a:t>tn</a:t>
            </a:r>
            <a:r>
              <a:rPr lang="en-US" sz="2400" dirty="0"/>
              <a:t>=nth term, a = the first term, d = common difference </a:t>
            </a:r>
          </a:p>
          <a:p>
            <a:r>
              <a:rPr lang="en-US" sz="2400" dirty="0"/>
              <a:t>Number of Terms of an Arithmetic Progression </a:t>
            </a:r>
          </a:p>
          <a:p>
            <a:endParaRPr lang="en-IN" sz="2400" dirty="0"/>
          </a:p>
          <a:p>
            <a:pPr marL="0" indent="0">
              <a:buNone/>
            </a:pPr>
            <a:endParaRPr lang="en-IN" sz="2400" dirty="0"/>
          </a:p>
          <a:p>
            <a:endParaRPr lang="en-IN" sz="2400" dirty="0"/>
          </a:p>
          <a:p>
            <a:r>
              <a:rPr lang="en-US" sz="2400" dirty="0"/>
              <a:t>where n = number of terms, a = the first term, l = last term, d = common difference</a:t>
            </a:r>
          </a:p>
          <a:p>
            <a:r>
              <a:rPr lang="en-US" sz="2400" dirty="0"/>
              <a:t>Sum of First n Terms of an Arithmetic Progression </a:t>
            </a:r>
          </a:p>
          <a:p>
            <a:endParaRPr lang="en-US" sz="2400" dirty="0"/>
          </a:p>
          <a:p>
            <a:endParaRPr lang="en-IN" sz="2400" dirty="0"/>
          </a:p>
        </p:txBody>
      </p:sp>
      <p:pic>
        <p:nvPicPr>
          <p:cNvPr id="5" name="Picture 4">
            <a:extLst>
              <a:ext uri="{FF2B5EF4-FFF2-40B4-BE49-F238E27FC236}">
                <a16:creationId xmlns="" xmlns:a16="http://schemas.microsoft.com/office/drawing/2014/main" id="{DED8F25E-70A7-4FE6-800D-3872DE5A80B2}"/>
              </a:ext>
            </a:extLst>
          </p:cNvPr>
          <p:cNvPicPr>
            <a:picLocks noChangeAspect="1"/>
          </p:cNvPicPr>
          <p:nvPr/>
        </p:nvPicPr>
        <p:blipFill>
          <a:blip r:embed="rId2"/>
          <a:stretch>
            <a:fillRect/>
          </a:stretch>
        </p:blipFill>
        <p:spPr>
          <a:xfrm>
            <a:off x="1766053" y="3253657"/>
            <a:ext cx="2486025" cy="828675"/>
          </a:xfrm>
          <a:prstGeom prst="rect">
            <a:avLst/>
          </a:prstGeom>
        </p:spPr>
      </p:pic>
      <p:pic>
        <p:nvPicPr>
          <p:cNvPr id="7" name="Picture 6">
            <a:extLst>
              <a:ext uri="{FF2B5EF4-FFF2-40B4-BE49-F238E27FC236}">
                <a16:creationId xmlns="" xmlns:a16="http://schemas.microsoft.com/office/drawing/2014/main" id="{C7F0BDA0-85E6-45D5-AA7A-8DFA75BCAA49}"/>
              </a:ext>
            </a:extLst>
          </p:cNvPr>
          <p:cNvPicPr>
            <a:picLocks noChangeAspect="1"/>
          </p:cNvPicPr>
          <p:nvPr/>
        </p:nvPicPr>
        <p:blipFill>
          <a:blip r:embed="rId3"/>
          <a:stretch>
            <a:fillRect/>
          </a:stretch>
        </p:blipFill>
        <p:spPr>
          <a:xfrm>
            <a:off x="2376082" y="5972175"/>
            <a:ext cx="3371850" cy="885825"/>
          </a:xfrm>
          <a:prstGeom prst="rect">
            <a:avLst/>
          </a:prstGeom>
        </p:spPr>
      </p:pic>
    </p:spTree>
    <p:extLst>
      <p:ext uri="{BB962C8B-B14F-4D97-AF65-F5344CB8AC3E}">
        <p14:creationId xmlns:p14="http://schemas.microsoft.com/office/powerpoint/2010/main" val="270004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grayscl/>
          </a:blip>
          <a:srcRect t="28070" b="22807"/>
          <a:stretch/>
        </p:blipFill>
        <p:spPr>
          <a:xfrm>
            <a:off x="401088" y="273267"/>
            <a:ext cx="9108672" cy="775855"/>
          </a:xfrm>
          <a:prstGeom prst="rect">
            <a:avLst/>
          </a:prstGeom>
        </p:spPr>
      </p:pic>
      <p:sp>
        <p:nvSpPr>
          <p:cNvPr id="3" name="Content Placeholder 2"/>
          <p:cNvSpPr>
            <a:spLocks noGrp="1"/>
          </p:cNvSpPr>
          <p:nvPr>
            <p:ph idx="1"/>
          </p:nvPr>
        </p:nvSpPr>
        <p:spPr>
          <a:xfrm>
            <a:off x="677334" y="2160589"/>
            <a:ext cx="9282592" cy="3880773"/>
          </a:xfrm>
        </p:spPr>
        <p:txBody>
          <a:bodyPr>
            <a:normAutofit fontScale="77500" lnSpcReduction="20000"/>
          </a:bodyPr>
          <a:lstStyle/>
          <a:p>
            <a:pPr>
              <a:lnSpc>
                <a:spcPct val="150000"/>
              </a:lnSpc>
            </a:pPr>
            <a:r>
              <a:rPr lang="en-IN" sz="3000" dirty="0"/>
              <a:t>In A.P. a2 – a1 = a3 – a2 </a:t>
            </a:r>
            <a:br>
              <a:rPr lang="en-IN" sz="3000" dirty="0"/>
            </a:br>
            <a:endParaRPr lang="en-IN" sz="3000" dirty="0"/>
          </a:p>
          <a:p>
            <a:pPr>
              <a:lnSpc>
                <a:spcPct val="150000"/>
              </a:lnSpc>
            </a:pPr>
            <a:endParaRPr lang="en-US" sz="3000" dirty="0"/>
          </a:p>
          <a:p>
            <a:pPr>
              <a:lnSpc>
                <a:spcPct val="150000"/>
              </a:lnSpc>
            </a:pPr>
            <a:endParaRPr lang="en-US" sz="3000" dirty="0"/>
          </a:p>
          <a:p>
            <a:pPr>
              <a:lnSpc>
                <a:spcPct val="150000"/>
              </a:lnSpc>
            </a:pPr>
            <a:r>
              <a:rPr lang="en-US" sz="3000" dirty="0" smtClean="0"/>
              <a:t>⇒2q^2=p^2+r^2</a:t>
            </a:r>
            <a:r>
              <a:rPr lang="en-US" sz="3000" dirty="0"/>
              <a:t/>
            </a:r>
            <a:br>
              <a:rPr lang="en-US" sz="3000" dirty="0"/>
            </a:br>
            <a:r>
              <a:rPr lang="en-US" sz="3000" dirty="0"/>
              <a:t>Therefore P2,q2,r2 are in A.P </a:t>
            </a:r>
            <a:br>
              <a:rPr lang="en-US" sz="3000" dirty="0"/>
            </a:br>
            <a:endParaRPr lang="en-IN" sz="3000" dirty="0"/>
          </a:p>
        </p:txBody>
      </p:sp>
      <p:sp>
        <p:nvSpPr>
          <p:cNvPr id="5" name="TextBox 4"/>
          <p:cNvSpPr txBox="1"/>
          <p:nvPr/>
        </p:nvSpPr>
        <p:spPr>
          <a:xfrm>
            <a:off x="401088" y="1122218"/>
            <a:ext cx="11333714" cy="1200329"/>
          </a:xfrm>
          <a:prstGeom prst="rect">
            <a:avLst/>
          </a:prstGeom>
          <a:noFill/>
        </p:spPr>
        <p:txBody>
          <a:bodyPr wrap="square" rtlCol="0">
            <a:spAutoFit/>
          </a:bodyPr>
          <a:lstStyle/>
          <a:p>
            <a:pPr marL="457200" indent="-457200">
              <a:buAutoNum type="alphaUcParenR"/>
            </a:pPr>
            <a:r>
              <a:rPr lang="en-US" sz="2400" dirty="0" err="1" smtClean="0">
                <a:solidFill>
                  <a:srgbClr val="FF0000"/>
                </a:solidFill>
              </a:rPr>
              <a:t>p,q,r</a:t>
            </a:r>
            <a:r>
              <a:rPr lang="en-US" sz="2400" dirty="0" smtClean="0">
                <a:solidFill>
                  <a:srgbClr val="FF0000"/>
                </a:solidFill>
              </a:rPr>
              <a:t> </a:t>
            </a:r>
            <a:r>
              <a:rPr lang="en-US" sz="2400" dirty="0">
                <a:solidFill>
                  <a:srgbClr val="FF0000"/>
                </a:solidFill>
              </a:rPr>
              <a:t>are in A.P. 		B) </a:t>
            </a:r>
            <a:r>
              <a:rPr lang="en-US" sz="2400" dirty="0" smtClean="0">
                <a:solidFill>
                  <a:srgbClr val="FF0000"/>
                </a:solidFill>
              </a:rPr>
              <a:t>P^2,q^2,r^2 </a:t>
            </a:r>
            <a:r>
              <a:rPr lang="en-US" sz="2400" dirty="0">
                <a:solidFill>
                  <a:srgbClr val="FF0000"/>
                </a:solidFill>
              </a:rPr>
              <a:t>are in A.P.	 	C) 1/p,1/q,1/r are in A.P.	</a:t>
            </a:r>
            <a:endParaRPr lang="en-US" sz="2400" dirty="0" smtClean="0">
              <a:solidFill>
                <a:srgbClr val="FF0000"/>
              </a:solidFill>
            </a:endParaRPr>
          </a:p>
          <a:p>
            <a:r>
              <a:rPr lang="en-US" sz="2400" dirty="0" smtClean="0">
                <a:solidFill>
                  <a:srgbClr val="FF0000"/>
                </a:solidFill>
              </a:rPr>
              <a:t>D</a:t>
            </a:r>
            <a:r>
              <a:rPr lang="en-US" sz="2400" dirty="0">
                <a:solidFill>
                  <a:srgbClr val="FF0000"/>
                </a:solidFill>
              </a:rPr>
              <a:t>) None </a:t>
            </a:r>
            <a:br>
              <a:rPr lang="en-US" sz="2400" dirty="0">
                <a:solidFill>
                  <a:srgbClr val="FF0000"/>
                </a:solidFill>
              </a:rPr>
            </a:br>
            <a:endParaRPr lang="en-IN" sz="2400" dirty="0">
              <a:solidFill>
                <a:srgbClr val="FF0000"/>
              </a:solidFill>
            </a:endParaRPr>
          </a:p>
        </p:txBody>
      </p:sp>
      <p:pic>
        <p:nvPicPr>
          <p:cNvPr id="6" name="Picture 5"/>
          <p:cNvPicPr>
            <a:picLocks noChangeAspect="1"/>
          </p:cNvPicPr>
          <p:nvPr/>
        </p:nvPicPr>
        <p:blipFill rotWithShape="1">
          <a:blip r:embed="rId3"/>
          <a:srcRect l="9369" t="4653"/>
          <a:stretch/>
        </p:blipFill>
        <p:spPr>
          <a:xfrm>
            <a:off x="1480010" y="2975073"/>
            <a:ext cx="4558234" cy="1250357"/>
          </a:xfrm>
          <a:prstGeom prst="rect">
            <a:avLst/>
          </a:prstGeom>
        </p:spPr>
      </p:pic>
    </p:spTree>
    <p:extLst>
      <p:ext uri="{BB962C8B-B14F-4D97-AF65-F5344CB8AC3E}">
        <p14:creationId xmlns:p14="http://schemas.microsoft.com/office/powerpoint/2010/main" val="1781688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8800" dirty="0">
                <a:latin typeface="Tw Cen MT" panose="020B0602020104020603" pitchFamily="34" charset="0"/>
              </a:rPr>
              <a:t>Thank You!!!</a:t>
            </a:r>
          </a:p>
        </p:txBody>
      </p:sp>
    </p:spTree>
    <p:extLst>
      <p:ext uri="{BB962C8B-B14F-4D97-AF65-F5344CB8AC3E}">
        <p14:creationId xmlns:p14="http://schemas.microsoft.com/office/powerpoint/2010/main" val="3763322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9D1381B-EAC7-426F-B662-23E061A92ADE}"/>
              </a:ext>
            </a:extLst>
          </p:cNvPr>
          <p:cNvSpPr txBox="1"/>
          <p:nvPr/>
        </p:nvSpPr>
        <p:spPr>
          <a:xfrm>
            <a:off x="461318" y="517606"/>
            <a:ext cx="8300545" cy="2677656"/>
          </a:xfrm>
          <a:prstGeom prst="rect">
            <a:avLst/>
          </a:prstGeom>
          <a:noFill/>
        </p:spPr>
        <p:txBody>
          <a:bodyPr wrap="square">
            <a:spAutoFit/>
          </a:bodyPr>
          <a:lstStyle/>
          <a:p>
            <a:pPr algn="ctr"/>
            <a:r>
              <a:rPr lang="en-IN" sz="2400" dirty="0"/>
              <a:t>Additional Hints on AP </a:t>
            </a:r>
            <a:endParaRPr lang="en-IN" sz="2400" dirty="0" smtClean="0"/>
          </a:p>
          <a:p>
            <a:pPr algn="ctr"/>
            <a:endParaRPr lang="en-IN" sz="2400" dirty="0"/>
          </a:p>
          <a:p>
            <a:pPr marL="457200" indent="-457200">
              <a:buAutoNum type="arabicPeriod"/>
            </a:pPr>
            <a:r>
              <a:rPr lang="en-IN" sz="2400" dirty="0" smtClean="0"/>
              <a:t>To </a:t>
            </a:r>
            <a:r>
              <a:rPr lang="en-IN" sz="2400" dirty="0"/>
              <a:t>solve most of the problems related to AP, the terms can be conveniently taken </a:t>
            </a:r>
            <a:r>
              <a:rPr lang="en-IN" sz="2400" dirty="0" smtClean="0"/>
              <a:t>as </a:t>
            </a:r>
          </a:p>
          <a:p>
            <a:pPr marL="457200" indent="-457200">
              <a:buAutoNum type="arabicPeriod"/>
            </a:pPr>
            <a:r>
              <a:rPr lang="en-IN" sz="2400" dirty="0" smtClean="0"/>
              <a:t>3 terms:		(a</a:t>
            </a:r>
            <a:r>
              <a:rPr lang="en-IN" sz="2400" dirty="0"/>
              <a:t>−d),a,(</a:t>
            </a:r>
            <a:r>
              <a:rPr lang="en-IN" sz="2400" dirty="0" err="1"/>
              <a:t>a+d</a:t>
            </a:r>
            <a:r>
              <a:rPr lang="en-IN" sz="2400" dirty="0"/>
              <a:t>)     </a:t>
            </a:r>
            <a:endParaRPr lang="en-IN" sz="2400" dirty="0" smtClean="0"/>
          </a:p>
          <a:p>
            <a:pPr marL="457200" indent="-457200">
              <a:buAutoNum type="arabicPeriod"/>
            </a:pPr>
            <a:r>
              <a:rPr lang="en-IN" sz="2400" dirty="0" smtClean="0"/>
              <a:t>4 </a:t>
            </a:r>
            <a:r>
              <a:rPr lang="en-IN" sz="2400" dirty="0"/>
              <a:t>terms:      (a−3d),(a−d),(</a:t>
            </a:r>
            <a:r>
              <a:rPr lang="en-IN" sz="2400" dirty="0" err="1"/>
              <a:t>a+d</a:t>
            </a:r>
            <a:r>
              <a:rPr lang="en-IN" sz="2400" dirty="0"/>
              <a:t>),(a+3d)      </a:t>
            </a:r>
            <a:endParaRPr lang="en-IN" sz="2400" dirty="0" smtClean="0"/>
          </a:p>
          <a:p>
            <a:pPr marL="457200" indent="-457200">
              <a:buAutoNum type="arabicPeriod"/>
            </a:pPr>
            <a:r>
              <a:rPr lang="en-IN" sz="2400" dirty="0" smtClean="0"/>
              <a:t>5 </a:t>
            </a:r>
            <a:r>
              <a:rPr lang="en-IN" sz="2400" dirty="0"/>
              <a:t>terms:       (a−2d),(a−d),a,(</a:t>
            </a:r>
            <a:r>
              <a:rPr lang="en-IN" sz="2400" dirty="0" err="1"/>
              <a:t>a+d</a:t>
            </a:r>
            <a:r>
              <a:rPr lang="en-IN" sz="2400" dirty="0"/>
              <a:t>),(a+2d) </a:t>
            </a:r>
          </a:p>
        </p:txBody>
      </p:sp>
      <mc:AlternateContent xmlns:mc="http://schemas.openxmlformats.org/markup-compatibility/2006" xmlns:a14="http://schemas.microsoft.com/office/drawing/2010/main">
        <mc:Choice Requires="a14">
          <p:sp>
            <p:nvSpPr>
              <p:cNvPr id="4" name="TextBox 3">
                <a:extLst>
                  <a:ext uri="{FF2B5EF4-FFF2-40B4-BE49-F238E27FC236}">
                    <a16:creationId xmlns="" xmlns:a16="http://schemas.microsoft.com/office/drawing/2014/main" id="{C493D213-9119-412D-BB7D-DF672D1A3608}"/>
                  </a:ext>
                </a:extLst>
              </p:cNvPr>
              <p:cNvSpPr txBox="1"/>
              <p:nvPr/>
            </p:nvSpPr>
            <p:spPr>
              <a:xfrm>
                <a:off x="2882689" y="3426695"/>
                <a:ext cx="22860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𝑡</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𝑆</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𝑆</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−1</m:t>
                      </m:r>
                    </m:oMath>
                  </m:oMathPara>
                </a14:m>
                <a:endParaRPr lang="en-IN" sz="2400" dirty="0"/>
              </a:p>
            </p:txBody>
          </p:sp>
        </mc:Choice>
        <mc:Fallback xmlns="">
          <p:sp>
            <p:nvSpPr>
              <p:cNvPr id="4" name="TextBox 3">
                <a:extLst>
                  <a:ext uri="{FF2B5EF4-FFF2-40B4-BE49-F238E27FC236}">
                    <a16:creationId xmlns:a16="http://schemas.microsoft.com/office/drawing/2014/main" xmlns:a14="http://schemas.microsoft.com/office/drawing/2010/main" xmlns="" id="{C493D213-9119-412D-BB7D-DF672D1A3608}"/>
                  </a:ext>
                </a:extLst>
              </p:cNvPr>
              <p:cNvSpPr txBox="1">
                <a:spLocks noRot="1" noChangeAspect="1" noMove="1" noResize="1" noEditPoints="1" noAdjustHandles="1" noChangeArrowheads="1" noChangeShapeType="1" noTextEdit="1"/>
              </p:cNvSpPr>
              <p:nvPr/>
            </p:nvSpPr>
            <p:spPr>
              <a:xfrm>
                <a:off x="2882689" y="3426695"/>
                <a:ext cx="2286000" cy="369332"/>
              </a:xfrm>
              <a:prstGeom prst="rect">
                <a:avLst/>
              </a:prstGeom>
              <a:blipFill rotWithShape="0">
                <a:blip r:embed="rId2"/>
                <a:stretch>
                  <a:fillRect l="-2133" r="-2400" b="-13115"/>
                </a:stretch>
              </a:blipFill>
            </p:spPr>
            <p:txBody>
              <a:bodyPr/>
              <a:lstStyle/>
              <a:p>
                <a:r>
                  <a:rPr lang="en-IN">
                    <a:noFill/>
                  </a:rPr>
                  <a:t> </a:t>
                </a:r>
              </a:p>
            </p:txBody>
          </p:sp>
        </mc:Fallback>
      </mc:AlternateContent>
    </p:spTree>
    <p:extLst>
      <p:ext uri="{BB962C8B-B14F-4D97-AF65-F5344CB8AC3E}">
        <p14:creationId xmlns:p14="http://schemas.microsoft.com/office/powerpoint/2010/main" val="735973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DE296C-C9C8-4A2E-A444-9D2C413857C9}"/>
              </a:ext>
            </a:extLst>
          </p:cNvPr>
          <p:cNvSpPr>
            <a:spLocks noGrp="1"/>
          </p:cNvSpPr>
          <p:nvPr>
            <p:ph type="title"/>
          </p:nvPr>
        </p:nvSpPr>
        <p:spPr/>
        <p:txBody>
          <a:bodyPr/>
          <a:lstStyle/>
          <a:p>
            <a:pPr algn="ctr"/>
            <a:r>
              <a:rPr lang="en-IN" dirty="0"/>
              <a:t>Geometric </a:t>
            </a:r>
            <a:r>
              <a:rPr lang="en-IN" dirty="0" smtClean="0"/>
              <a:t>Progression</a:t>
            </a:r>
            <a:r>
              <a:rPr lang="en-IN"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D1A25EA8-343D-489F-A32E-AF9A2F22B6D4}"/>
                  </a:ext>
                </a:extLst>
              </p:cNvPr>
              <p:cNvSpPr>
                <a:spLocks noGrp="1"/>
              </p:cNvSpPr>
              <p:nvPr>
                <p:ph idx="1"/>
              </p:nvPr>
            </p:nvSpPr>
            <p:spPr/>
            <p:txBody>
              <a:bodyPr>
                <a:normAutofit/>
              </a:bodyPr>
              <a:lstStyle/>
              <a:p>
                <a:r>
                  <a:rPr lang="en-US" sz="2400" dirty="0"/>
                  <a:t>Geometric Progression(GP) or Geometric Sequence is sequence of non-zero numbers in which the ratio of any term and its preceding term is always constant. </a:t>
                </a:r>
              </a:p>
              <a:p>
                <a:r>
                  <a:rPr lang="en-US" sz="2400" dirty="0"/>
                  <a:t>The general form of a GP is a, </a:t>
                </a:r>
                <a:r>
                  <a:rPr lang="en-US" sz="2400" dirty="0" err="1"/>
                  <a:t>ar</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en-IN" sz="2400" b="0" i="1" smtClean="0">
                            <a:latin typeface="Cambria Math" panose="02040503050406030204" pitchFamily="18" charset="0"/>
                          </a:rPr>
                          <m:t>𝑎𝑟</m:t>
                        </m:r>
                      </m:e>
                      <m:sup>
                        <m:r>
                          <a:rPr lang="en-IN" sz="2400" b="0" i="1" smtClean="0">
                            <a:latin typeface="Cambria Math" panose="02040503050406030204" pitchFamily="18" charset="0"/>
                          </a:rPr>
                          <m:t>2</m:t>
                        </m:r>
                      </m:sup>
                    </m:sSup>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IN" sz="2400" b="0" i="1" smtClean="0">
                            <a:latin typeface="Cambria Math" panose="02040503050406030204" pitchFamily="18" charset="0"/>
                          </a:rPr>
                          <m:t>𝑎𝑟</m:t>
                        </m:r>
                      </m:e>
                      <m:sup>
                        <m:r>
                          <a:rPr lang="en-IN" sz="2400" b="0" i="1" smtClean="0">
                            <a:latin typeface="Cambria Math" panose="02040503050406030204" pitchFamily="18" charset="0"/>
                          </a:rPr>
                          <m:t>3</m:t>
                        </m:r>
                      </m:sup>
                    </m:sSup>
                  </m:oMath>
                </a14:m>
                <a:r>
                  <a:rPr lang="en-US" sz="2400" dirty="0"/>
                  <a:t> and so on.  </a:t>
                </a:r>
              </a:p>
              <a:p>
                <a:r>
                  <a:rPr lang="en-US" sz="2400" dirty="0"/>
                  <a:t>The nth term of a GP series is Tn = </a:t>
                </a:r>
                <a14:m>
                  <m:oMath xmlns:m="http://schemas.openxmlformats.org/officeDocument/2006/math">
                    <m:sSup>
                      <m:sSupPr>
                        <m:ctrlPr>
                          <a:rPr lang="en-US" sz="2400" i="1" smtClean="0">
                            <a:latin typeface="Cambria Math" panose="02040503050406030204" pitchFamily="18" charset="0"/>
                          </a:rPr>
                        </m:ctrlPr>
                      </m:sSupPr>
                      <m:e>
                        <m:r>
                          <a:rPr lang="en-IN" sz="2400" b="0" i="1" smtClean="0">
                            <a:latin typeface="Cambria Math" panose="02040503050406030204" pitchFamily="18" charset="0"/>
                          </a:rPr>
                          <m:t>𝑎𝑟</m:t>
                        </m:r>
                      </m:e>
                      <m:sup>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−1)</m:t>
                        </m:r>
                      </m:sup>
                    </m:sSup>
                  </m:oMath>
                </a14:m>
                <a:r>
                  <a:rPr lang="en-US" sz="2400" dirty="0"/>
                  <a:t> , where a = first term and r = common ratio = </a:t>
                </a:r>
                <a14:m>
                  <m:oMath xmlns:m="http://schemas.openxmlformats.org/officeDocument/2006/math">
                    <m:f>
                      <m:fPr>
                        <m:ctrlPr>
                          <a:rPr lang="en-US" sz="2400" i="1" smtClean="0">
                            <a:latin typeface="Cambria Math" panose="02040503050406030204" pitchFamily="18" charset="0"/>
                          </a:rPr>
                        </m:ctrlPr>
                      </m:fPr>
                      <m:num>
                        <m:sSub>
                          <m:sSubPr>
                            <m:ctrlPr>
                              <a:rPr lang="en-US" sz="2400" i="1">
                                <a:latin typeface="Cambria Math" panose="02040503050406030204" pitchFamily="18" charset="0"/>
                              </a:rPr>
                            </m:ctrlPr>
                          </m:sSubPr>
                          <m:e>
                            <m:r>
                              <a:rPr lang="en-IN" sz="2400" i="1">
                                <a:latin typeface="Cambria Math" panose="02040503050406030204" pitchFamily="18" charset="0"/>
                              </a:rPr>
                              <m:t>𝑇</m:t>
                            </m:r>
                          </m:e>
                          <m:sub>
                            <m:r>
                              <a:rPr lang="en-IN" sz="2400" i="1">
                                <a:latin typeface="Cambria Math" panose="02040503050406030204" pitchFamily="18" charset="0"/>
                              </a:rPr>
                              <m:t>𝑛</m:t>
                            </m:r>
                          </m:sub>
                        </m:sSub>
                      </m:num>
                      <m:den>
                        <m:sSub>
                          <m:sSubPr>
                            <m:ctrlPr>
                              <a:rPr lang="en-US" sz="2400" i="1">
                                <a:latin typeface="Cambria Math" panose="02040503050406030204" pitchFamily="18" charset="0"/>
                              </a:rPr>
                            </m:ctrlPr>
                          </m:sSubPr>
                          <m:e>
                            <m:r>
                              <a:rPr lang="en-IN" sz="2400" i="1">
                                <a:latin typeface="Cambria Math" panose="02040503050406030204" pitchFamily="18" charset="0"/>
                              </a:rPr>
                              <m:t>𝑇</m:t>
                            </m:r>
                          </m:e>
                          <m:sub>
                            <m:r>
                              <a:rPr lang="en-IN" sz="2400" i="1">
                                <a:latin typeface="Cambria Math" panose="02040503050406030204" pitchFamily="18" charset="0"/>
                              </a:rPr>
                              <m:t>𝑛</m:t>
                            </m:r>
                            <m:r>
                              <a:rPr lang="en-IN" sz="2400" i="1">
                                <a:latin typeface="Cambria Math" panose="02040503050406030204" pitchFamily="18" charset="0"/>
                              </a:rPr>
                              <m:t>−1</m:t>
                            </m:r>
                          </m:sub>
                        </m:sSub>
                      </m:den>
                    </m:f>
                  </m:oMath>
                </a14:m>
                <a:r>
                  <a:rPr lang="en-IN" sz="2400" dirty="0"/>
                  <a:t> </a:t>
                </a:r>
              </a:p>
              <a:p>
                <a:r>
                  <a:rPr lang="en-US" sz="2400" dirty="0"/>
                  <a:t>If a, b, c are in GP,   </a:t>
                </a:r>
                <a14:m>
                  <m:oMath xmlns:m="http://schemas.openxmlformats.org/officeDocument/2006/math">
                    <m:sSup>
                      <m:sSupPr>
                        <m:ctrlPr>
                          <a:rPr lang="en-US" sz="2400" i="1" smtClean="0">
                            <a:latin typeface="Cambria Math" panose="02040503050406030204" pitchFamily="18" charset="0"/>
                          </a:rPr>
                        </m:ctrlPr>
                      </m:sSupPr>
                      <m:e>
                        <m:r>
                          <a:rPr lang="en-IN" sz="2400" b="0" i="1" smtClean="0">
                            <a:latin typeface="Cambria Math" panose="02040503050406030204" pitchFamily="18" charset="0"/>
                          </a:rPr>
                          <m:t>𝑏</m:t>
                        </m:r>
                      </m:e>
                      <m:sup>
                        <m:r>
                          <a:rPr lang="en-IN" sz="2400" b="0" i="1" smtClean="0">
                            <a:latin typeface="Cambria Math" panose="02040503050406030204" pitchFamily="18" charset="0"/>
                          </a:rPr>
                          <m:t>2</m:t>
                        </m:r>
                      </m:sup>
                    </m:sSup>
                  </m:oMath>
                </a14:m>
                <a:r>
                  <a:rPr lang="en-US" sz="2400" dirty="0"/>
                  <a:t> = ac </a:t>
                </a:r>
                <a:endParaRPr lang="en-IN" sz="2400" dirty="0"/>
              </a:p>
            </p:txBody>
          </p:sp>
        </mc:Choice>
        <mc:Fallback xmlns="">
          <p:sp>
            <p:nvSpPr>
              <p:cNvPr id="3" name="Content Placeholder 2">
                <a:extLst>
                  <a:ext uri="{FF2B5EF4-FFF2-40B4-BE49-F238E27FC236}">
                    <a16:creationId xmlns:a16="http://schemas.microsoft.com/office/drawing/2014/main" xmlns:a14="http://schemas.microsoft.com/office/drawing/2010/main" xmlns="" id="{D1A25EA8-343D-489F-A32E-AF9A2F22B6D4}"/>
                  </a:ext>
                </a:extLst>
              </p:cNvPr>
              <p:cNvSpPr>
                <a:spLocks noGrp="1" noRot="1" noChangeAspect="1" noMove="1" noResize="1" noEditPoints="1" noAdjustHandles="1" noChangeArrowheads="1" noChangeShapeType="1" noTextEdit="1"/>
              </p:cNvSpPr>
              <p:nvPr>
                <p:ph idx="1"/>
              </p:nvPr>
            </p:nvSpPr>
            <p:spPr>
              <a:blipFill rotWithShape="0">
                <a:blip r:embed="rId2"/>
                <a:stretch>
                  <a:fillRect l="-567" t="-1256"/>
                </a:stretch>
              </a:blipFill>
            </p:spPr>
            <p:txBody>
              <a:bodyPr/>
              <a:lstStyle/>
              <a:p>
                <a:r>
                  <a:rPr lang="en-IN">
                    <a:noFill/>
                  </a:rPr>
                  <a:t> </a:t>
                </a:r>
              </a:p>
            </p:txBody>
          </p:sp>
        </mc:Fallback>
      </mc:AlternateContent>
    </p:spTree>
    <p:extLst>
      <p:ext uri="{BB962C8B-B14F-4D97-AF65-F5344CB8AC3E}">
        <p14:creationId xmlns:p14="http://schemas.microsoft.com/office/powerpoint/2010/main" val="987916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916CF-1531-4BE4-AFC4-635E896C230C}"/>
              </a:ext>
            </a:extLst>
          </p:cNvPr>
          <p:cNvSpPr>
            <a:spLocks noGrp="1"/>
          </p:cNvSpPr>
          <p:nvPr>
            <p:ph type="title"/>
          </p:nvPr>
        </p:nvSpPr>
        <p:spPr/>
        <p:txBody>
          <a:bodyPr/>
          <a:lstStyle/>
          <a:p>
            <a:r>
              <a:rPr lang="en-US" sz="2400" dirty="0"/>
              <a:t>Sum of First n Terms of a Geometric Progression</a:t>
            </a:r>
            <a:endParaRPr lang="en-IN" sz="2400" dirty="0"/>
          </a:p>
        </p:txBody>
      </p:sp>
      <p:pic>
        <p:nvPicPr>
          <p:cNvPr id="5" name="Content Placeholder 4">
            <a:extLst>
              <a:ext uri="{FF2B5EF4-FFF2-40B4-BE49-F238E27FC236}">
                <a16:creationId xmlns="" xmlns:a16="http://schemas.microsoft.com/office/drawing/2014/main" id="{75BCE63F-F024-413F-99F1-8F8445D2F47B}"/>
              </a:ext>
            </a:extLst>
          </p:cNvPr>
          <p:cNvPicPr>
            <a:picLocks noGrp="1" noChangeAspect="1"/>
          </p:cNvPicPr>
          <p:nvPr>
            <p:ph idx="1"/>
          </p:nvPr>
        </p:nvPicPr>
        <p:blipFill>
          <a:blip r:embed="rId2">
            <a:duotone>
              <a:prstClr val="black"/>
              <a:schemeClr val="tx2">
                <a:tint val="45000"/>
                <a:satMod val="400000"/>
              </a:schemeClr>
            </a:duotone>
          </a:blip>
          <a:stretch>
            <a:fillRect/>
          </a:stretch>
        </p:blipFill>
        <p:spPr>
          <a:xfrm>
            <a:off x="1278131" y="2170027"/>
            <a:ext cx="3505200" cy="2752725"/>
          </a:xfrm>
        </p:spPr>
      </p:pic>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48640DA1-A29E-440A-B7E1-4C3E43DECB52}"/>
                  </a:ext>
                </a:extLst>
              </p:cNvPr>
              <p:cNvSpPr txBox="1"/>
              <p:nvPr/>
            </p:nvSpPr>
            <p:spPr>
              <a:xfrm>
                <a:off x="1278131" y="5455677"/>
                <a:ext cx="6096000" cy="1396536"/>
              </a:xfrm>
              <a:prstGeom prst="rect">
                <a:avLst/>
              </a:prstGeom>
              <a:noFill/>
            </p:spPr>
            <p:txBody>
              <a:bodyPr wrap="square">
                <a:spAutoFit/>
              </a:bodyPr>
              <a:lstStyle/>
              <a:p>
                <a:r>
                  <a:rPr lang="en-IN" sz="2400" dirty="0"/>
                  <a:t>The sum of infinite terms of a GP series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𝑆</m:t>
                        </m:r>
                      </m:e>
                      <m:sub>
                        <m:r>
                          <m:rPr>
                            <m:nor/>
                          </m:rPr>
                          <a:rPr lang="en-IN" sz="2400" dirty="0"/>
                          <m:t>∞</m:t>
                        </m:r>
                      </m:sub>
                    </m:sSub>
                    <m:r>
                      <a:rPr lang="en-IN" sz="2400" b="0" i="1" smtClean="0">
                        <a:latin typeface="Cambria Math" panose="02040503050406030204" pitchFamily="18" charset="0"/>
                      </a:rPr>
                      <m:t>=</m:t>
                    </m:r>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𝑎</m:t>
                        </m:r>
                      </m:num>
                      <m:den>
                        <m:r>
                          <m:rPr>
                            <m:nor/>
                          </m:rPr>
                          <a:rPr lang="en-IN" sz="2400" dirty="0"/>
                          <m:t>(1−</m:t>
                        </m:r>
                        <m:r>
                          <m:rPr>
                            <m:nor/>
                          </m:rPr>
                          <a:rPr lang="en-IN" sz="2400" dirty="0"/>
                          <m:t>r</m:t>
                        </m:r>
                        <m:r>
                          <m:rPr>
                            <m:nor/>
                          </m:rPr>
                          <a:rPr lang="en-IN" sz="2400" dirty="0"/>
                          <m:t>)</m:t>
                        </m:r>
                      </m:den>
                    </m:f>
                  </m:oMath>
                </a14:m>
                <a:r>
                  <a:rPr lang="en-IN" sz="2400" dirty="0"/>
                  <a:t>, </a:t>
                </a:r>
              </a:p>
              <a:p>
                <a:r>
                  <a:rPr lang="en-IN" sz="2400" dirty="0"/>
                  <a:t>where 0&lt; r&lt;1. </a:t>
                </a:r>
              </a:p>
            </p:txBody>
          </p:sp>
        </mc:Choice>
        <mc:Fallback xmlns="">
          <p:sp>
            <p:nvSpPr>
              <p:cNvPr id="7" name="TextBox 6">
                <a:extLst>
                  <a:ext uri="{FF2B5EF4-FFF2-40B4-BE49-F238E27FC236}">
                    <a16:creationId xmlns:a16="http://schemas.microsoft.com/office/drawing/2014/main" xmlns:a14="http://schemas.microsoft.com/office/drawing/2010/main" xmlns="" id="{48640DA1-A29E-440A-B7E1-4C3E43DECB52}"/>
                  </a:ext>
                </a:extLst>
              </p:cNvPr>
              <p:cNvSpPr txBox="1">
                <a:spLocks noRot="1" noChangeAspect="1" noMove="1" noResize="1" noEditPoints="1" noAdjustHandles="1" noChangeArrowheads="1" noChangeShapeType="1" noTextEdit="1"/>
              </p:cNvSpPr>
              <p:nvPr/>
            </p:nvSpPr>
            <p:spPr>
              <a:xfrm>
                <a:off x="1278131" y="5455677"/>
                <a:ext cx="6096000" cy="1396536"/>
              </a:xfrm>
              <a:prstGeom prst="rect">
                <a:avLst/>
              </a:prstGeom>
              <a:blipFill rotWithShape="0">
                <a:blip r:embed="rId3"/>
                <a:stretch>
                  <a:fillRect l="-1600" t="-3493" b="-8734"/>
                </a:stretch>
              </a:blipFill>
            </p:spPr>
            <p:txBody>
              <a:bodyPr/>
              <a:lstStyle/>
              <a:p>
                <a:r>
                  <a:rPr lang="en-IN">
                    <a:noFill/>
                  </a:rPr>
                  <a:t> </a:t>
                </a:r>
              </a:p>
            </p:txBody>
          </p:sp>
        </mc:Fallback>
      </mc:AlternateContent>
    </p:spTree>
    <p:extLst>
      <p:ext uri="{BB962C8B-B14F-4D97-AF65-F5344CB8AC3E}">
        <p14:creationId xmlns:p14="http://schemas.microsoft.com/office/powerpoint/2010/main" val="245790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A6709AD-C8C7-4B29-B46D-7B430C2EA80C}"/>
              </a:ext>
            </a:extLst>
          </p:cNvPr>
          <p:cNvSpPr txBox="1"/>
          <p:nvPr/>
        </p:nvSpPr>
        <p:spPr>
          <a:xfrm>
            <a:off x="461318" y="420814"/>
            <a:ext cx="6096000" cy="461665"/>
          </a:xfrm>
          <a:prstGeom prst="rect">
            <a:avLst/>
          </a:prstGeom>
          <a:noFill/>
        </p:spPr>
        <p:txBody>
          <a:bodyPr wrap="square">
            <a:spAutoFit/>
          </a:bodyPr>
          <a:lstStyle/>
          <a:p>
            <a:pPr algn="ctr"/>
            <a:r>
              <a:rPr lang="en-IN" sz="2400" b="1" dirty="0"/>
              <a:t>Additional Hints on GP :</a:t>
            </a:r>
          </a:p>
        </p:txBody>
      </p:sp>
      <p:pic>
        <p:nvPicPr>
          <p:cNvPr id="5" name="Picture 4">
            <a:extLst>
              <a:ext uri="{FF2B5EF4-FFF2-40B4-BE49-F238E27FC236}">
                <a16:creationId xmlns="" xmlns:a16="http://schemas.microsoft.com/office/drawing/2014/main" id="{A4CB7724-797C-4C43-A371-741444074868}"/>
              </a:ext>
            </a:extLst>
          </p:cNvPr>
          <p:cNvPicPr>
            <a:picLocks noChangeAspect="1"/>
          </p:cNvPicPr>
          <p:nvPr/>
        </p:nvPicPr>
        <p:blipFill>
          <a:blip r:embed="rId2"/>
          <a:stretch>
            <a:fillRect/>
          </a:stretch>
        </p:blipFill>
        <p:spPr>
          <a:xfrm>
            <a:off x="461318" y="1112623"/>
            <a:ext cx="8123124" cy="3418434"/>
          </a:xfrm>
          <a:prstGeom prst="rect">
            <a:avLst/>
          </a:prstGeom>
        </p:spPr>
      </p:pic>
    </p:spTree>
    <p:extLst>
      <p:ext uri="{BB962C8B-B14F-4D97-AF65-F5344CB8AC3E}">
        <p14:creationId xmlns:p14="http://schemas.microsoft.com/office/powerpoint/2010/main" val="2153005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96BC6-5E5E-4487-8A79-45E43328EECE}"/>
              </a:ext>
            </a:extLst>
          </p:cNvPr>
          <p:cNvSpPr>
            <a:spLocks noGrp="1"/>
          </p:cNvSpPr>
          <p:nvPr>
            <p:ph type="title"/>
          </p:nvPr>
        </p:nvSpPr>
        <p:spPr/>
        <p:txBody>
          <a:bodyPr/>
          <a:lstStyle/>
          <a:p>
            <a:r>
              <a:rPr lang="en-IN" b="1" dirty="0"/>
              <a:t>Harmonic progression: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4F161F61-3022-49A4-BEFF-03362CAED65A}"/>
                  </a:ext>
                </a:extLst>
              </p:cNvPr>
              <p:cNvSpPr>
                <a:spLocks noGrp="1"/>
              </p:cNvSpPr>
              <p:nvPr>
                <p:ph idx="1"/>
              </p:nvPr>
            </p:nvSpPr>
            <p:spPr>
              <a:xfrm>
                <a:off x="677334" y="1723861"/>
                <a:ext cx="8596668" cy="3880773"/>
              </a:xfrm>
            </p:spPr>
            <p:txBody>
              <a:bodyPr>
                <a:normAutofit/>
              </a:bodyPr>
              <a:lstStyle/>
              <a:p>
                <a:r>
                  <a:rPr lang="en-US" sz="2400" dirty="0"/>
                  <a:t>A series of terms is known as a HP series when their reciprocals are in arithmetic progression.  </a:t>
                </a:r>
              </a:p>
              <a:p>
                <a:pPr marL="0" indent="0">
                  <a:buNone/>
                </a:pPr>
                <a:endParaRPr lang="en-US" sz="2400" dirty="0"/>
              </a:p>
              <a:p>
                <a:r>
                  <a:rPr lang="en-US" sz="2400" dirty="0"/>
                  <a:t>The </a:t>
                </a:r>
                <a14:m>
                  <m:oMath xmlns:m="http://schemas.openxmlformats.org/officeDocument/2006/math">
                    <m:sSup>
                      <m:sSupPr>
                        <m:ctrlPr>
                          <a:rPr lang="en-US" sz="2400" i="1">
                            <a:latin typeface="Cambria Math" panose="02040503050406030204" pitchFamily="18" charset="0"/>
                          </a:rPr>
                        </m:ctrlPr>
                      </m:sSupPr>
                      <m:e>
                        <m:r>
                          <a:rPr lang="en-IN" sz="2400" i="1">
                            <a:latin typeface="Cambria Math" panose="02040503050406030204" pitchFamily="18" charset="0"/>
                          </a:rPr>
                          <m:t>𝑛</m:t>
                        </m:r>
                      </m:e>
                      <m:sup>
                        <m:r>
                          <a:rPr lang="en-IN" sz="2400" i="1">
                            <a:latin typeface="Cambria Math" panose="02040503050406030204" pitchFamily="18" charset="0"/>
                          </a:rPr>
                          <m:t>𝑡h</m:t>
                        </m:r>
                      </m:sup>
                    </m:sSup>
                  </m:oMath>
                </a14:m>
                <a:r>
                  <a:rPr lang="en-US" sz="2400" dirty="0"/>
                  <a:t> term of a HP series is </a:t>
                </a:r>
                <a14:m>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𝑡</m:t>
                        </m:r>
                      </m:e>
                      <m:sub>
                        <m:r>
                          <a:rPr lang="en-IN" sz="2400" b="0" i="1" smtClean="0">
                            <a:latin typeface="Cambria Math" panose="02040503050406030204" pitchFamily="18" charset="0"/>
                          </a:rPr>
                          <m:t>𝑛</m:t>
                        </m:r>
                      </m:sub>
                    </m:sSub>
                  </m:oMath>
                </a14:m>
                <a:r>
                  <a:rPr lang="en-US" sz="2400" dirty="0"/>
                  <a:t> = </a:t>
                </a:r>
                <a14:m>
                  <m:oMath xmlns:m="http://schemas.openxmlformats.org/officeDocument/2006/math">
                    <m:f>
                      <m:fPr>
                        <m:ctrlPr>
                          <a:rPr lang="en-US" sz="2400" i="1">
                            <a:latin typeface="Cambria Math" panose="02040503050406030204" pitchFamily="18" charset="0"/>
                          </a:rPr>
                        </m:ctrlPr>
                      </m:fPr>
                      <m:num>
                        <m:r>
                          <a:rPr lang="en-IN" sz="2400" b="0" i="1" smtClean="0">
                            <a:latin typeface="Cambria Math" panose="02040503050406030204" pitchFamily="18" charset="0"/>
                          </a:rPr>
                          <m:t>1</m:t>
                        </m:r>
                      </m:num>
                      <m:den>
                        <m:r>
                          <m:rPr>
                            <m:nor/>
                          </m:rPr>
                          <a:rPr lang="en-US" sz="2400" dirty="0"/>
                          <m:t>[</m:t>
                        </m:r>
                        <m:r>
                          <m:rPr>
                            <m:nor/>
                          </m:rPr>
                          <a:rPr lang="en-US" sz="2400" dirty="0"/>
                          <m:t>a</m:t>
                        </m:r>
                        <m:r>
                          <m:rPr>
                            <m:nor/>
                          </m:rPr>
                          <a:rPr lang="en-US" sz="2400" dirty="0"/>
                          <m:t> + (</m:t>
                        </m:r>
                        <m:r>
                          <m:rPr>
                            <m:nor/>
                          </m:rPr>
                          <a:rPr lang="en-US" sz="2400" dirty="0"/>
                          <m:t>n</m:t>
                        </m:r>
                        <m:r>
                          <m:rPr>
                            <m:nor/>
                          </m:rPr>
                          <a:rPr lang="en-US" sz="2400" dirty="0"/>
                          <m:t> −1) </m:t>
                        </m:r>
                        <m:r>
                          <m:rPr>
                            <m:nor/>
                          </m:rPr>
                          <a:rPr lang="en-US" sz="2400" dirty="0"/>
                          <m:t>d</m:t>
                        </m:r>
                        <m:r>
                          <m:rPr>
                            <m:nor/>
                          </m:rPr>
                          <a:rPr lang="en-US" sz="2400" dirty="0"/>
                          <m:t>]</m:t>
                        </m:r>
                      </m:den>
                    </m:f>
                  </m:oMath>
                </a14:m>
                <a:endParaRPr lang="en-IN" sz="2400" dirty="0"/>
              </a:p>
            </p:txBody>
          </p:sp>
        </mc:Choice>
        <mc:Fallback xmlns="">
          <p:sp>
            <p:nvSpPr>
              <p:cNvPr id="3" name="Content Placeholder 2">
                <a:extLst>
                  <a:ext uri="{FF2B5EF4-FFF2-40B4-BE49-F238E27FC236}">
                    <a16:creationId xmlns:a16="http://schemas.microsoft.com/office/drawing/2014/main" xmlns:a14="http://schemas.microsoft.com/office/drawing/2010/main" xmlns="" id="{4F161F61-3022-49A4-BEFF-03362CAED65A}"/>
                  </a:ext>
                </a:extLst>
              </p:cNvPr>
              <p:cNvSpPr>
                <a:spLocks noGrp="1" noRot="1" noChangeAspect="1" noMove="1" noResize="1" noEditPoints="1" noAdjustHandles="1" noChangeArrowheads="1" noChangeShapeType="1" noTextEdit="1"/>
              </p:cNvSpPr>
              <p:nvPr>
                <p:ph idx="1"/>
              </p:nvPr>
            </p:nvSpPr>
            <p:spPr>
              <a:xfrm>
                <a:off x="677334" y="1723861"/>
                <a:ext cx="8596668" cy="3880773"/>
              </a:xfrm>
              <a:blipFill rotWithShape="0">
                <a:blip r:embed="rId2"/>
                <a:stretch>
                  <a:fillRect l="-567" t="-1258"/>
                </a:stretch>
              </a:blipFill>
            </p:spPr>
            <p:txBody>
              <a:bodyPr/>
              <a:lstStyle/>
              <a:p>
                <a:r>
                  <a:rPr lang="en-IN">
                    <a:noFill/>
                  </a:rPr>
                  <a:t> </a:t>
                </a:r>
              </a:p>
            </p:txBody>
          </p:sp>
        </mc:Fallback>
      </mc:AlternateContent>
      <p:pic>
        <p:nvPicPr>
          <p:cNvPr id="5" name="Picture 4">
            <a:extLst>
              <a:ext uri="{FF2B5EF4-FFF2-40B4-BE49-F238E27FC236}">
                <a16:creationId xmlns="" xmlns:a16="http://schemas.microsoft.com/office/drawing/2014/main" id="{7F095041-68A6-4ACD-9C41-A8654959E11F}"/>
              </a:ext>
            </a:extLst>
          </p:cNvPr>
          <p:cNvPicPr>
            <a:picLocks noChangeAspect="1"/>
          </p:cNvPicPr>
          <p:nvPr/>
        </p:nvPicPr>
        <p:blipFill>
          <a:blip r:embed="rId3"/>
          <a:stretch>
            <a:fillRect/>
          </a:stretch>
        </p:blipFill>
        <p:spPr>
          <a:xfrm>
            <a:off x="1128358" y="3937202"/>
            <a:ext cx="7367074" cy="2499283"/>
          </a:xfrm>
          <a:prstGeom prst="rect">
            <a:avLst/>
          </a:prstGeom>
        </p:spPr>
      </p:pic>
    </p:spTree>
    <p:extLst>
      <p:ext uri="{BB962C8B-B14F-4D97-AF65-F5344CB8AC3E}">
        <p14:creationId xmlns:p14="http://schemas.microsoft.com/office/powerpoint/2010/main" val="19108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77334" y="609599"/>
                <a:ext cx="8596668" cy="1819701"/>
              </a:xfrm>
            </p:spPr>
            <p:txBody>
              <a:bodyPr>
                <a:noAutofit/>
              </a:bodyPr>
              <a:lstStyle/>
              <a:p>
                <a:pPr>
                  <a:lnSpc>
                    <a:spcPct val="150000"/>
                  </a:lnSpc>
                </a:pPr>
                <a:r>
                  <a:rPr lang="en-IN" sz="3200" b="1" dirty="0" smtClean="0"/>
                  <a:t>1) </a:t>
                </a:r>
                <a:r>
                  <a:rPr lang="en-IN" sz="3200" b="1" cap="none" dirty="0"/>
                  <a:t>the</a:t>
                </a:r>
                <a:r>
                  <a:rPr lang="en-IN" sz="3200" b="1" dirty="0"/>
                  <a:t> </a:t>
                </a:r>
                <a:r>
                  <a:rPr lang="en-IN" sz="3200" b="1" cap="none" dirty="0"/>
                  <a:t>sequence </a:t>
                </a:r>
                <a14:m>
                  <m:oMath xmlns:m="http://schemas.openxmlformats.org/officeDocument/2006/math">
                    <m:f>
                      <m:fPr>
                        <m:ctrlPr>
                          <a:rPr lang="en-IN" sz="3200" b="1" i="1" smtClean="0">
                            <a:latin typeface="Cambria Math" panose="02040503050406030204" pitchFamily="18" charset="0"/>
                          </a:rPr>
                        </m:ctrlPr>
                      </m:fPr>
                      <m:num>
                        <m:r>
                          <a:rPr lang="en-US" sz="3200" b="1" i="1" smtClean="0">
                            <a:latin typeface="Cambria Math" panose="02040503050406030204" pitchFamily="18" charset="0"/>
                          </a:rPr>
                          <m:t>𝟓</m:t>
                        </m:r>
                      </m:num>
                      <m:den>
                        <m:r>
                          <a:rPr lang="en-IN"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𝟕</m:t>
                        </m:r>
                      </m:den>
                    </m:f>
                  </m:oMath>
                </a14:m>
                <a:r>
                  <a:rPr lang="en-IN" sz="3200" b="1" dirty="0" smtClean="0"/>
                  <a:t>, </a:t>
                </a:r>
                <a14:m>
                  <m:oMath xmlns:m="http://schemas.openxmlformats.org/officeDocument/2006/math">
                    <m:f>
                      <m:fPr>
                        <m:ctrlPr>
                          <a:rPr lang="en-IN" sz="3200" b="1" i="1">
                            <a:latin typeface="Cambria Math" panose="02040503050406030204" pitchFamily="18" charset="0"/>
                          </a:rPr>
                        </m:ctrlPr>
                      </m:fPr>
                      <m:num>
                        <m:r>
                          <a:rPr lang="en-US" sz="3200" b="1" i="1" smtClean="0">
                            <a:latin typeface="Cambria Math" panose="02040503050406030204" pitchFamily="18" charset="0"/>
                          </a:rPr>
                          <m:t>𝟔</m:t>
                        </m:r>
                      </m:num>
                      <m:den>
                        <m:r>
                          <a:rPr lang="en-IN" sz="3200" b="1" i="1">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𝟕</m:t>
                        </m:r>
                      </m:den>
                    </m:f>
                  </m:oMath>
                </a14:m>
                <a:r>
                  <a:rPr lang="en-IN" sz="3200" b="1" dirty="0"/>
                  <a:t>,</a:t>
                </a:r>
                <a14:m>
                  <m:oMath xmlns:m="http://schemas.openxmlformats.org/officeDocument/2006/math">
                    <m:r>
                      <a:rPr lang="en-IN" sz="3200" b="1" i="1" dirty="0" smtClean="0">
                        <a:latin typeface="Cambria Math" panose="02040503050406030204" pitchFamily="18" charset="0"/>
                        <a:ea typeface="Cambria Math" panose="02040503050406030204" pitchFamily="18" charset="0"/>
                      </a:rPr>
                      <m:t>√</m:t>
                    </m:r>
                    <m:r>
                      <a:rPr lang="en-US" sz="3200" b="1" i="1" dirty="0" smtClean="0">
                        <a:latin typeface="Cambria Math" panose="02040503050406030204" pitchFamily="18" charset="0"/>
                        <a:ea typeface="Cambria Math" panose="02040503050406030204" pitchFamily="18" charset="0"/>
                      </a:rPr>
                      <m:t>𝟕</m:t>
                    </m:r>
                  </m:oMath>
                </a14:m>
                <a:r>
                  <a:rPr lang="en-IN" sz="3200" b="1" dirty="0"/>
                  <a:t>,…,…,… is</a:t>
                </a:r>
                <a:br>
                  <a:rPr lang="en-IN" sz="3200" b="1" dirty="0"/>
                </a:br>
                <a:r>
                  <a:rPr lang="en-IN" sz="3200" b="1" dirty="0" smtClean="0">
                    <a:solidFill>
                      <a:srgbClr val="FF0000"/>
                    </a:solidFill>
                  </a:rPr>
                  <a:t>A) HP		B) AP		C) GP		D) NONE </a:t>
                </a:r>
                <a:r>
                  <a:rPr lang="en-IN" sz="3200" b="1" dirty="0">
                    <a:solidFill>
                      <a:srgbClr val="FF0000"/>
                    </a:solidFill>
                  </a:rPr>
                  <a:t/>
                </a:r>
                <a:br>
                  <a:rPr lang="en-IN" sz="3200" b="1" dirty="0">
                    <a:solidFill>
                      <a:srgbClr val="FF0000"/>
                    </a:solidFill>
                  </a:rPr>
                </a:br>
                <a:endParaRPr lang="en-IN" sz="3200" b="1" dirty="0">
                  <a:solidFill>
                    <a:srgbClr val="FF000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77334" y="609599"/>
                <a:ext cx="8596668" cy="1819701"/>
              </a:xfrm>
              <a:blipFill rotWithShape="0">
                <a:blip r:embed="rId2"/>
                <a:stretch>
                  <a:fillRect l="-1773" b="-107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nSpc>
                    <a:spcPct val="300000"/>
                  </a:lnSpc>
                  <a:buFont typeface="Wingdings" panose="05000000000000000000" pitchFamily="2" charset="2"/>
                  <a:buChar char="Ø"/>
                </a:pPr>
                <a:r>
                  <a:rPr lang="en-US" sz="3200" b="1" dirty="0" smtClean="0"/>
                  <a:t>In ap a2-a1=a3-a2</a:t>
                </a:r>
              </a:p>
              <a:p>
                <a:pPr>
                  <a:buFont typeface="Wingdings" panose="05000000000000000000" pitchFamily="2" charset="2"/>
                  <a:buChar char="Ø"/>
                </a:pPr>
                <a:r>
                  <a:rPr lang="en-US" sz="3200" b="1" dirty="0"/>
                  <a:t>=&gt; </a:t>
                </a:r>
                <a14:m>
                  <m:oMath xmlns:m="http://schemas.openxmlformats.org/officeDocument/2006/math">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𝟔</m:t>
                        </m:r>
                      </m:num>
                      <m:den>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𝟕</m:t>
                        </m:r>
                      </m:den>
                    </m:f>
                    <m:r>
                      <a:rPr lang="en-US" sz="3200" b="1" i="1" smtClean="0">
                        <a:latin typeface="Cambria Math" panose="02040503050406030204" pitchFamily="18" charset="0"/>
                      </a:rPr>
                      <m:t>−</m:t>
                    </m:r>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𝟓</m:t>
                        </m:r>
                      </m:num>
                      <m:den>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𝟕</m:t>
                        </m:r>
                      </m:den>
                    </m:f>
                    <m:r>
                      <a:rPr lang="en-US" sz="3200" b="1" i="1" smtClean="0">
                        <a:latin typeface="Cambria Math" panose="02040503050406030204" pitchFamily="18" charset="0"/>
                      </a:rPr>
                      <m:t>=</m:t>
                    </m:r>
                    <m:rad>
                      <m:radPr>
                        <m:degHide m:val="on"/>
                        <m:ctrlPr>
                          <a:rPr lang="en-US" sz="3200" b="1" i="1" smtClean="0">
                            <a:latin typeface="Cambria Math" panose="02040503050406030204" pitchFamily="18" charset="0"/>
                            <a:ea typeface="Cambria Math" panose="02040503050406030204" pitchFamily="18" charset="0"/>
                          </a:rPr>
                        </m:ctrlPr>
                      </m:radPr>
                      <m:deg/>
                      <m:e>
                        <m:r>
                          <a:rPr lang="en-US" sz="3200" b="1" i="1" smtClean="0">
                            <a:latin typeface="Cambria Math" panose="02040503050406030204" pitchFamily="18" charset="0"/>
                          </a:rPr>
                          <m:t>𝟕</m:t>
                        </m:r>
                      </m:e>
                    </m:rad>
                    <m:r>
                      <a:rPr lang="en-US" sz="3200" b="1" i="1" smtClean="0">
                        <a:latin typeface="Cambria Math" panose="02040503050406030204" pitchFamily="18" charset="0"/>
                        <a:ea typeface="Cambria Math" panose="02040503050406030204" pitchFamily="18" charset="0"/>
                      </a:rPr>
                      <m:t>−</m:t>
                    </m:r>
                    <m:f>
                      <m:fPr>
                        <m:ctrlPr>
                          <a:rPr lang="en-US" sz="3200" b="1" i="1" smtClean="0">
                            <a:latin typeface="Cambria Math" panose="02040503050406030204" pitchFamily="18" charset="0"/>
                            <a:ea typeface="Cambria Math" panose="02040503050406030204" pitchFamily="18" charset="0"/>
                          </a:rPr>
                        </m:ctrlPr>
                      </m:fPr>
                      <m:num>
                        <m:r>
                          <a:rPr lang="en-US" sz="3200" b="1" i="1" smtClean="0">
                            <a:latin typeface="Cambria Math" panose="02040503050406030204" pitchFamily="18" charset="0"/>
                            <a:ea typeface="Cambria Math" panose="02040503050406030204" pitchFamily="18" charset="0"/>
                          </a:rPr>
                          <m:t>𝟔</m:t>
                        </m:r>
                      </m:num>
                      <m:den>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𝟕</m:t>
                        </m:r>
                      </m:den>
                    </m:f>
                  </m:oMath>
                </a14:m>
                <a:endParaRPr lang="en-IN" sz="3200" b="1" dirty="0"/>
              </a:p>
              <a:p>
                <a:pPr>
                  <a:buFont typeface="Wingdings" panose="05000000000000000000" pitchFamily="2" charset="2"/>
                  <a:buChar char="Ø"/>
                </a:pPr>
                <a:r>
                  <a:rPr lang="en-US" sz="3200" b="1" dirty="0"/>
                  <a:t>=&gt; </a:t>
                </a:r>
                <a14:m>
                  <m:oMath xmlns:m="http://schemas.openxmlformats.org/officeDocument/2006/math">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𝟏</m:t>
                        </m:r>
                      </m:num>
                      <m:den>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𝟕</m:t>
                        </m:r>
                      </m:den>
                    </m:f>
                  </m:oMath>
                </a14:m>
                <a:r>
                  <a:rPr lang="en-IN" sz="3200" b="1" dirty="0"/>
                  <a:t>=</a:t>
                </a:r>
                <a14:m>
                  <m:oMath xmlns:m="http://schemas.openxmlformats.org/officeDocument/2006/math">
                    <m:f>
                      <m:fPr>
                        <m:ctrlPr>
                          <a:rPr lang="en-IN" sz="3200" b="1" i="1" dirty="0" smtClean="0">
                            <a:latin typeface="Cambria Math" panose="02040503050406030204" pitchFamily="18" charset="0"/>
                          </a:rPr>
                        </m:ctrlPr>
                      </m:fPr>
                      <m:num>
                        <m:r>
                          <a:rPr lang="en-US" sz="3200" b="1" i="1" dirty="0" smtClean="0">
                            <a:latin typeface="Cambria Math" panose="02040503050406030204" pitchFamily="18" charset="0"/>
                          </a:rPr>
                          <m:t>𝟏</m:t>
                        </m:r>
                      </m:num>
                      <m:den>
                        <m:r>
                          <a:rPr lang="en-IN" sz="3200" b="1" i="1" dirty="0" smtClean="0">
                            <a:latin typeface="Cambria Math" panose="02040503050406030204" pitchFamily="18" charset="0"/>
                            <a:ea typeface="Cambria Math" panose="02040503050406030204" pitchFamily="18" charset="0"/>
                          </a:rPr>
                          <m:t>√</m:t>
                        </m:r>
                        <m:r>
                          <a:rPr lang="en-US" sz="3200" b="1" i="1" dirty="0" smtClean="0">
                            <a:latin typeface="Cambria Math" panose="02040503050406030204" pitchFamily="18" charset="0"/>
                            <a:ea typeface="Cambria Math" panose="02040503050406030204" pitchFamily="18" charset="0"/>
                          </a:rPr>
                          <m:t>𝟕</m:t>
                        </m:r>
                      </m:den>
                    </m:f>
                  </m:oMath>
                </a14:m>
                <a:endParaRPr lang="en-IN" sz="3200" b="1" dirty="0"/>
              </a:p>
              <a:p>
                <a:pPr>
                  <a:buFont typeface="Wingdings" panose="05000000000000000000" pitchFamily="2" charset="2"/>
                  <a:buChar char="Ø"/>
                </a:pPr>
                <a:r>
                  <a:rPr lang="en-US" sz="3200" b="1" dirty="0"/>
                  <a:t>Therefore the given sequence is </a:t>
                </a:r>
                <a:r>
                  <a:rPr lang="en-US" sz="3200" b="1" dirty="0" smtClean="0"/>
                  <a:t>AP</a:t>
                </a:r>
                <a:endParaRPr lang="en-IN" sz="3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64" b="-4553"/>
                </a:stretch>
              </a:blipFill>
            </p:spPr>
            <p:txBody>
              <a:bodyPr/>
              <a:lstStyle/>
              <a:p>
                <a:r>
                  <a:rPr lang="en-IN">
                    <a:noFill/>
                  </a:rPr>
                  <a:t> </a:t>
                </a:r>
              </a:p>
            </p:txBody>
          </p:sp>
        </mc:Fallback>
      </mc:AlternateContent>
    </p:spTree>
    <p:extLst>
      <p:ext uri="{BB962C8B-B14F-4D97-AF65-F5344CB8AC3E}">
        <p14:creationId xmlns:p14="http://schemas.microsoft.com/office/powerpoint/2010/main" val="1989622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273</TotalTime>
  <Words>1230</Words>
  <Application>Microsoft Office PowerPoint</Application>
  <PresentationFormat>Widescreen</PresentationFormat>
  <Paragraphs>116</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 Math</vt:lpstr>
      <vt:lpstr>Trebuchet MS</vt:lpstr>
      <vt:lpstr>Tw Cen MT</vt:lpstr>
      <vt:lpstr>Wingdings</vt:lpstr>
      <vt:lpstr>Wingdings 3</vt:lpstr>
      <vt:lpstr>Facet</vt:lpstr>
      <vt:lpstr>AP &amp; GP</vt:lpstr>
      <vt:lpstr>PowerPoint Presentation</vt:lpstr>
      <vt:lpstr>PowerPoint Presentation</vt:lpstr>
      <vt:lpstr>PowerPoint Presentation</vt:lpstr>
      <vt:lpstr>Geometric Progression:</vt:lpstr>
      <vt:lpstr>Sum of First n Terms of a Geometric Progression</vt:lpstr>
      <vt:lpstr>PowerPoint Presentation</vt:lpstr>
      <vt:lpstr>Harmonic progression:</vt:lpstr>
      <vt:lpstr>1) the sequence 5/(√7), 6/(√7),√7,…,…,… is A) HP  B) AP  C) GP  D) NONE  </vt:lpstr>
      <vt:lpstr>2) The Sum Of Third And Ninth Term Of An A.P Is 8. Find The Sum Of The First 11 Terms Of The Progression  A.44   B. 22   C.19   D. None  </vt:lpstr>
      <vt:lpstr>3.How many numbers between 11 and 90 divisible by 7?  A.10   B.11   C. 12   D. 13  </vt:lpstr>
      <vt:lpstr>4.The Sum Of 3rd And 15th Elements Of An Arithmetic Progression Is Equal To The Sum Of 6th, 11thAnd 13th Elements Of The Same Progression. Then Which Element Of The Series Should Necessarily Be Equal To Zero?  A.1st   B.9th   C.12th   D.7th </vt:lpstr>
      <vt:lpstr>5.If 9 times 9th term of an AP = 13 times 13th term of same AP. which term is Zero?  </vt:lpstr>
      <vt:lpstr>6.A Person Is To Count 4500 Currency Notes. Let A Denote The Number Of Notes He Counts In The Nth Minute. If A1 = A2 =……….=A10=150 And A10,a11,…. Are In An A.P. With Common Difference -2,then The Time Taken By Him To Count All Notes Is A. 24 Min   B.34 Min   C. 125 Min   D.135 Min </vt:lpstr>
      <vt:lpstr>7.How Many Terms Are Added In 24+20+16+ ....... Make The Sum 72. A. 9   B.10   C. 6   D. 7  </vt:lpstr>
      <vt:lpstr>8.What Is The Sum Of The First 15 Terms Of An A.P Whose 11th And 7th Terms Are 5.25 And 3.25 Respectively A. 56.25  B. 60  C. 52.5  D. None Of These  </vt:lpstr>
      <vt:lpstr>9.Sum Of First 25 Terms In AP Is 525, Sum Of The Next 25 Terms Is 725, What Is The Common Difference? A.8/25    B.4/25    C.6/25     D.1/25  </vt:lpstr>
      <vt:lpstr>10.The Third Term Of A Finite Series In Arithmetic Progression Is 28. The Sum Of The First Three Terms Is 54. The First Term Of The Series Is:   A.8    B.10    C.18    D. 2  </vt:lpstr>
      <vt:lpstr>11.How Many Terms Are Identical In The Arithmetic Progressions  36, 72, 108, 144, … , 1584  And 48, 96, 144, 192, … , 1680   </vt:lpstr>
      <vt:lpstr>12.A Group Of 630 Children Is Arranged In Rows For A Group Photograph Session. Each Row Contains Three Fewer Children Than The Row In Front Of It. What Number Of Rows Is Not Possible?    A.3    B.4    C.5     D.6  </vt:lpstr>
      <vt:lpstr>13.Consider The Set S = {1, 2, 3, …, 1000}. How Many Arithmetic Progressions Can Be Formed From The Elements Of S That Start With 1 And End With 1000 And Have At Least 3 Elements?    A.3    B.4    C.6      D.7  </vt:lpstr>
      <vt:lpstr>14. The Interior Angle Of Polygon Are In AP. The Smallest Angle Is 120 &amp; The Common Difference Is 5. Find The Number Of Sides Of The Polygon.  </vt:lpstr>
      <vt:lpstr>15.The Sum Of N Terms Of Two Series In AP Are In The Ratio (3n-13):(5n+21). Find The Ratio Of Their 24term.   A.3:7    B.4:9    C.1:2     D.7:2  </vt:lpstr>
      <vt:lpstr>16.The Number Of Common Terms In The Two Sequences 17, 21, 25, … , 417  And  16, 21, 26, … , 466 Is    A.78    B.19    C.20     D.77  </vt:lpstr>
      <vt:lpstr>17.Find The Sum Of All Two Digit Numbers Which When Divided By 4, Yield Unity As Remainder.   A.1190    B.1197    C.1210    D.None  </vt:lpstr>
      <vt:lpstr>18.How Many Terms Are There In The G.P. 4, 8, 16, 32, ... , 1024?  A. 9    B. 8    C. 7     D. 6  </vt:lpstr>
      <vt:lpstr>19.Sum Of First 12 Terms Of A GP Is Equal To The Sum Of The First 14 Terms In The Same GP. Sum Of The First 17 Terms Is 92, What Is The Third Term In The GP?   A.92    B.-92    C.231    D.46  </vt:lpstr>
      <vt:lpstr>20) Which Term Of The GP : 2, 8, 32, ... Up To N Terms Is 131072 ?  </vt:lpstr>
      <vt:lpstr>21.Find the sum of the sequence 7, 77, 777, 7777, ... to n terms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&amp; GP</dc:title>
  <dc:creator>Contus</dc:creator>
  <cp:lastModifiedBy>JAIRAJ</cp:lastModifiedBy>
  <cp:revision>51</cp:revision>
  <dcterms:created xsi:type="dcterms:W3CDTF">2020-08-03T15:16:31Z</dcterms:created>
  <dcterms:modified xsi:type="dcterms:W3CDTF">2020-08-10T10:05:02Z</dcterms:modified>
</cp:coreProperties>
</file>