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9" d="100"/>
          <a:sy n="89" d="100"/>
        </p:scale>
        <p:origin x="432"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B4D76AC3-A561-4A15-84CE-36FBD09629A9}" type="datetimeFigureOut">
              <a:rPr lang="en-IN" smtClean="0"/>
              <a:t>31-10-2020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2A3008-C8D2-4519-959C-D3406DF8F04C}" type="slidenum">
              <a:rPr lang="en-IN" smtClean="0"/>
              <a:t>‹#›</a:t>
            </a:fld>
            <a:endParaRPr lang="en-IN"/>
          </a:p>
        </p:txBody>
      </p:sp>
    </p:spTree>
    <p:extLst>
      <p:ext uri="{BB962C8B-B14F-4D97-AF65-F5344CB8AC3E}">
        <p14:creationId xmlns:p14="http://schemas.microsoft.com/office/powerpoint/2010/main" val="5496228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4D76AC3-A561-4A15-84CE-36FBD09629A9}" type="datetimeFigureOut">
              <a:rPr lang="en-IN" smtClean="0"/>
              <a:t>31-10-2020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2A3008-C8D2-4519-959C-D3406DF8F04C}" type="slidenum">
              <a:rPr lang="en-IN" smtClean="0"/>
              <a:t>‹#›</a:t>
            </a:fld>
            <a:endParaRPr lang="en-IN"/>
          </a:p>
        </p:txBody>
      </p:sp>
    </p:spTree>
    <p:extLst>
      <p:ext uri="{BB962C8B-B14F-4D97-AF65-F5344CB8AC3E}">
        <p14:creationId xmlns:p14="http://schemas.microsoft.com/office/powerpoint/2010/main" val="36951172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4D76AC3-A561-4A15-84CE-36FBD09629A9}" type="datetimeFigureOut">
              <a:rPr lang="en-IN" smtClean="0"/>
              <a:t>31-10-2020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2A3008-C8D2-4519-959C-D3406DF8F04C}" type="slidenum">
              <a:rPr lang="en-IN" smtClean="0"/>
              <a:t>‹#›</a:t>
            </a:fld>
            <a:endParaRPr lang="en-IN"/>
          </a:p>
        </p:txBody>
      </p:sp>
    </p:spTree>
    <p:extLst>
      <p:ext uri="{BB962C8B-B14F-4D97-AF65-F5344CB8AC3E}">
        <p14:creationId xmlns:p14="http://schemas.microsoft.com/office/powerpoint/2010/main" val="2617087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4D76AC3-A561-4A15-84CE-36FBD09629A9}" type="datetimeFigureOut">
              <a:rPr lang="en-IN" smtClean="0"/>
              <a:t>31-10-2020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2A3008-C8D2-4519-959C-D3406DF8F04C}" type="slidenum">
              <a:rPr lang="en-IN" smtClean="0"/>
              <a:t>‹#›</a:t>
            </a:fld>
            <a:endParaRPr lang="en-IN"/>
          </a:p>
        </p:txBody>
      </p:sp>
    </p:spTree>
    <p:extLst>
      <p:ext uri="{BB962C8B-B14F-4D97-AF65-F5344CB8AC3E}">
        <p14:creationId xmlns:p14="http://schemas.microsoft.com/office/powerpoint/2010/main" val="37903567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4D76AC3-A561-4A15-84CE-36FBD09629A9}" type="datetimeFigureOut">
              <a:rPr lang="en-IN" smtClean="0"/>
              <a:t>31-10-2020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2A3008-C8D2-4519-959C-D3406DF8F04C}" type="slidenum">
              <a:rPr lang="en-IN" smtClean="0"/>
              <a:t>‹#›</a:t>
            </a:fld>
            <a:endParaRPr lang="en-IN"/>
          </a:p>
        </p:txBody>
      </p:sp>
    </p:spTree>
    <p:extLst>
      <p:ext uri="{BB962C8B-B14F-4D97-AF65-F5344CB8AC3E}">
        <p14:creationId xmlns:p14="http://schemas.microsoft.com/office/powerpoint/2010/main" val="41200523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B4D76AC3-A561-4A15-84CE-36FBD09629A9}" type="datetimeFigureOut">
              <a:rPr lang="en-IN" smtClean="0"/>
              <a:t>31-10-2020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62A3008-C8D2-4519-959C-D3406DF8F04C}" type="slidenum">
              <a:rPr lang="en-IN" smtClean="0"/>
              <a:t>‹#›</a:t>
            </a:fld>
            <a:endParaRPr lang="en-IN"/>
          </a:p>
        </p:txBody>
      </p:sp>
    </p:spTree>
    <p:extLst>
      <p:ext uri="{BB962C8B-B14F-4D97-AF65-F5344CB8AC3E}">
        <p14:creationId xmlns:p14="http://schemas.microsoft.com/office/powerpoint/2010/main" val="28079978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B4D76AC3-A561-4A15-84CE-36FBD09629A9}" type="datetimeFigureOut">
              <a:rPr lang="en-IN" smtClean="0"/>
              <a:t>31-10-2020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62A3008-C8D2-4519-959C-D3406DF8F04C}" type="slidenum">
              <a:rPr lang="en-IN" smtClean="0"/>
              <a:t>‹#›</a:t>
            </a:fld>
            <a:endParaRPr lang="en-IN"/>
          </a:p>
        </p:txBody>
      </p:sp>
    </p:spTree>
    <p:extLst>
      <p:ext uri="{BB962C8B-B14F-4D97-AF65-F5344CB8AC3E}">
        <p14:creationId xmlns:p14="http://schemas.microsoft.com/office/powerpoint/2010/main" val="28781956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B4D76AC3-A561-4A15-84CE-36FBD09629A9}" type="datetimeFigureOut">
              <a:rPr lang="en-IN" smtClean="0"/>
              <a:t>31-10-2020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62A3008-C8D2-4519-959C-D3406DF8F04C}" type="slidenum">
              <a:rPr lang="en-IN" smtClean="0"/>
              <a:t>‹#›</a:t>
            </a:fld>
            <a:endParaRPr lang="en-IN"/>
          </a:p>
        </p:txBody>
      </p:sp>
    </p:spTree>
    <p:extLst>
      <p:ext uri="{BB962C8B-B14F-4D97-AF65-F5344CB8AC3E}">
        <p14:creationId xmlns:p14="http://schemas.microsoft.com/office/powerpoint/2010/main" val="42396131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D76AC3-A561-4A15-84CE-36FBD09629A9}" type="datetimeFigureOut">
              <a:rPr lang="en-IN" smtClean="0"/>
              <a:t>31-10-2020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62A3008-C8D2-4519-959C-D3406DF8F04C}" type="slidenum">
              <a:rPr lang="en-IN" smtClean="0"/>
              <a:t>‹#›</a:t>
            </a:fld>
            <a:endParaRPr lang="en-IN"/>
          </a:p>
        </p:txBody>
      </p:sp>
    </p:spTree>
    <p:extLst>
      <p:ext uri="{BB962C8B-B14F-4D97-AF65-F5344CB8AC3E}">
        <p14:creationId xmlns:p14="http://schemas.microsoft.com/office/powerpoint/2010/main" val="10690695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4D76AC3-A561-4A15-84CE-36FBD09629A9}" type="datetimeFigureOut">
              <a:rPr lang="en-IN" smtClean="0"/>
              <a:t>31-10-2020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62A3008-C8D2-4519-959C-D3406DF8F04C}" type="slidenum">
              <a:rPr lang="en-IN" smtClean="0"/>
              <a:t>‹#›</a:t>
            </a:fld>
            <a:endParaRPr lang="en-IN"/>
          </a:p>
        </p:txBody>
      </p:sp>
    </p:spTree>
    <p:extLst>
      <p:ext uri="{BB962C8B-B14F-4D97-AF65-F5344CB8AC3E}">
        <p14:creationId xmlns:p14="http://schemas.microsoft.com/office/powerpoint/2010/main" val="3386453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4D76AC3-A561-4A15-84CE-36FBD09629A9}" type="datetimeFigureOut">
              <a:rPr lang="en-IN" smtClean="0"/>
              <a:t>31-10-2020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62A3008-C8D2-4519-959C-D3406DF8F04C}" type="slidenum">
              <a:rPr lang="en-IN" smtClean="0"/>
              <a:t>‹#›</a:t>
            </a:fld>
            <a:endParaRPr lang="en-IN"/>
          </a:p>
        </p:txBody>
      </p:sp>
    </p:spTree>
    <p:extLst>
      <p:ext uri="{BB962C8B-B14F-4D97-AF65-F5344CB8AC3E}">
        <p14:creationId xmlns:p14="http://schemas.microsoft.com/office/powerpoint/2010/main" val="3772070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D76AC3-A561-4A15-84CE-36FBD09629A9}" type="datetimeFigureOut">
              <a:rPr lang="en-IN" smtClean="0"/>
              <a:t>31-10-2020</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2A3008-C8D2-4519-959C-D3406DF8F04C}" type="slidenum">
              <a:rPr lang="en-IN" smtClean="0"/>
              <a:t>‹#›</a:t>
            </a:fld>
            <a:endParaRPr lang="en-IN"/>
          </a:p>
        </p:txBody>
      </p:sp>
    </p:spTree>
    <p:extLst>
      <p:ext uri="{BB962C8B-B14F-4D97-AF65-F5344CB8AC3E}">
        <p14:creationId xmlns:p14="http://schemas.microsoft.com/office/powerpoint/2010/main" val="19456284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DATA SUFFICIENCY</a:t>
            </a:r>
            <a:endParaRPr lang="en-IN" dirty="0"/>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28810021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32986" y="502574"/>
            <a:ext cx="10958557" cy="1574149"/>
          </a:xfrm>
          <a:prstGeom prst="rect">
            <a:avLst/>
          </a:prstGeom>
        </p:spPr>
        <p:txBody>
          <a:bodyPr wrap="square">
            <a:spAutoFit/>
          </a:bodyPr>
          <a:lstStyle/>
          <a:p>
            <a:pPr>
              <a:lnSpc>
                <a:spcPct val="107000"/>
              </a:lnSpc>
              <a:spcAft>
                <a:spcPts val="800"/>
              </a:spcAft>
            </a:pPr>
            <a:r>
              <a:rPr lang="en-IN" dirty="0" smtClean="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What is the value of X, if X and Y are two distinct integers and their product is 30?</a:t>
            </a:r>
            <a:br>
              <a:rPr lang="en-IN" dirty="0" smtClean="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br>
            <a:r>
              <a:rPr lang="en-IN" dirty="0" smtClean="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
            </a:r>
            <a:br>
              <a:rPr lang="en-IN" dirty="0" smtClean="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br>
            <a:r>
              <a:rPr lang="en-IN" dirty="0" smtClean="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1. X is an odd integer</a:t>
            </a:r>
            <a:br>
              <a:rPr lang="en-IN" dirty="0" smtClean="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br>
            <a:r>
              <a:rPr lang="en-IN" dirty="0" smtClean="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
            </a:r>
            <a:br>
              <a:rPr lang="en-IN" dirty="0" smtClean="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br>
            <a:r>
              <a:rPr lang="en-IN" dirty="0" smtClean="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2. X &gt; Y</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770124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19642" y="432323"/>
            <a:ext cx="11647916" cy="6318525"/>
          </a:xfrm>
          <a:prstGeom prst="rect">
            <a:avLst/>
          </a:prstGeom>
        </p:spPr>
        <p:txBody>
          <a:bodyPr wrap="square">
            <a:spAutoFit/>
          </a:bodyPr>
          <a:lstStyle/>
          <a:p>
            <a:pPr>
              <a:lnSpc>
                <a:spcPts val="2250"/>
              </a:lnSpc>
              <a:spcAft>
                <a:spcPts val="800"/>
              </a:spcAft>
            </a:pPr>
            <a:r>
              <a:rPr lang="en-IN" dirty="0" smtClean="0">
                <a:solidFill>
                  <a:srgbClr val="343434"/>
                </a:solidFill>
                <a:effectLst/>
                <a:latin typeface="Arial" panose="020B0604020202020204" pitchFamily="34" charset="0"/>
                <a:ea typeface="Times New Roman" panose="02020603050405020304" pitchFamily="18" charset="0"/>
                <a:cs typeface="Times New Roman" panose="02020603050405020304" pitchFamily="18" charset="0"/>
              </a:rPr>
              <a:t>30 can be obtained as a product of two distinct integers in the following manner</a:t>
            </a:r>
            <a:endParaRPr lang="en-IN" sz="1600" dirty="0" smtClean="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smtClean="0">
                <a:solidFill>
                  <a:srgbClr val="212529"/>
                </a:solidFill>
                <a:effectLst/>
                <a:latin typeface="Consolas" panose="020B0609020204030204" pitchFamily="49" charset="0"/>
                <a:ea typeface="Times New Roman" panose="02020603050405020304" pitchFamily="18" charset="0"/>
                <a:cs typeface="Courier New" panose="02070309020205020404" pitchFamily="49" charset="0"/>
              </a:rPr>
              <a:t>	1 * 30			(-1) * (-30)</a:t>
            </a:r>
            <a:br>
              <a:rPr lang="en-IN" sz="1400" dirty="0" smtClean="0">
                <a:solidFill>
                  <a:srgbClr val="212529"/>
                </a:solidFill>
                <a:effectLst/>
                <a:latin typeface="Consolas" panose="020B0609020204030204" pitchFamily="49" charset="0"/>
                <a:ea typeface="Times New Roman" panose="02020603050405020304" pitchFamily="18" charset="0"/>
                <a:cs typeface="Courier New" panose="02070309020205020404" pitchFamily="49" charset="0"/>
              </a:rPr>
            </a:br>
            <a:endParaRPr lang="en-IN" sz="1600" dirty="0" smtClean="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smtClean="0">
                <a:solidFill>
                  <a:srgbClr val="212529"/>
                </a:solidFill>
                <a:effectLst/>
                <a:latin typeface="Consolas" panose="020B0609020204030204" pitchFamily="49" charset="0"/>
                <a:ea typeface="Times New Roman" panose="02020603050405020304" pitchFamily="18" charset="0"/>
                <a:cs typeface="Courier New" panose="02070309020205020404" pitchFamily="49" charset="0"/>
              </a:rPr>
              <a:t>	2 * 15			(-2) * (-15)</a:t>
            </a:r>
            <a:br>
              <a:rPr lang="en-IN" sz="1400" dirty="0" smtClean="0">
                <a:solidFill>
                  <a:srgbClr val="212529"/>
                </a:solidFill>
                <a:effectLst/>
                <a:latin typeface="Consolas" panose="020B0609020204030204" pitchFamily="49" charset="0"/>
                <a:ea typeface="Times New Roman" panose="02020603050405020304" pitchFamily="18" charset="0"/>
                <a:cs typeface="Courier New" panose="02070309020205020404" pitchFamily="49" charset="0"/>
              </a:rPr>
            </a:br>
            <a:endParaRPr lang="en-IN" sz="1600" dirty="0" smtClean="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smtClean="0">
                <a:solidFill>
                  <a:srgbClr val="212529"/>
                </a:solidFill>
                <a:effectLst/>
                <a:latin typeface="Consolas" panose="020B0609020204030204" pitchFamily="49" charset="0"/>
                <a:ea typeface="Times New Roman" panose="02020603050405020304" pitchFamily="18" charset="0"/>
                <a:cs typeface="Courier New" panose="02070309020205020404" pitchFamily="49" charset="0"/>
              </a:rPr>
              <a:t>	3 * 10			(-3) * (-10)</a:t>
            </a:r>
            <a:br>
              <a:rPr lang="en-IN" sz="1400" dirty="0" smtClean="0">
                <a:solidFill>
                  <a:srgbClr val="212529"/>
                </a:solidFill>
                <a:effectLst/>
                <a:latin typeface="Consolas" panose="020B0609020204030204" pitchFamily="49" charset="0"/>
                <a:ea typeface="Times New Roman" panose="02020603050405020304" pitchFamily="18" charset="0"/>
                <a:cs typeface="Courier New" panose="02070309020205020404" pitchFamily="49" charset="0"/>
              </a:rPr>
            </a:br>
            <a:endParaRPr lang="en-IN" sz="1600" dirty="0" smtClean="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smtClean="0">
                <a:solidFill>
                  <a:srgbClr val="212529"/>
                </a:solidFill>
                <a:effectLst/>
                <a:latin typeface="Consolas" panose="020B0609020204030204" pitchFamily="49" charset="0"/>
                <a:ea typeface="Times New Roman" panose="02020603050405020304" pitchFamily="18" charset="0"/>
                <a:cs typeface="Courier New" panose="02070309020205020404" pitchFamily="49" charset="0"/>
              </a:rPr>
              <a:t>	5 * 6				(-5) * (-6)</a:t>
            </a:r>
            <a:br>
              <a:rPr lang="en-IN" sz="1400" dirty="0" smtClean="0">
                <a:solidFill>
                  <a:srgbClr val="212529"/>
                </a:solidFill>
                <a:effectLst/>
                <a:latin typeface="Consolas" panose="020B0609020204030204" pitchFamily="49" charset="0"/>
                <a:ea typeface="Times New Roman" panose="02020603050405020304" pitchFamily="18" charset="0"/>
                <a:cs typeface="Courier New" panose="02070309020205020404" pitchFamily="49" charset="0"/>
              </a:rPr>
            </a:br>
            <a:endParaRPr lang="en-IN" sz="1600" dirty="0" smtClean="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dirty="0" smtClean="0">
                <a:solidFill>
                  <a:srgbClr val="212529"/>
                </a:solidFill>
                <a:effectLst/>
                <a:latin typeface="Segoe UI" panose="020B0502040204020203" pitchFamily="34" charset="0"/>
                <a:ea typeface="Times New Roman" panose="02020603050405020304" pitchFamily="18" charset="0"/>
                <a:cs typeface="Times New Roman" panose="02020603050405020304" pitchFamily="18" charset="0"/>
              </a:rPr>
              <a:t/>
            </a:r>
            <a:br>
              <a:rPr lang="en-IN" dirty="0" smtClean="0">
                <a:solidFill>
                  <a:srgbClr val="212529"/>
                </a:solidFill>
                <a:effectLst/>
                <a:latin typeface="Segoe UI" panose="020B0502040204020203" pitchFamily="34" charset="0"/>
                <a:ea typeface="Times New Roman" panose="02020603050405020304" pitchFamily="18" charset="0"/>
                <a:cs typeface="Times New Roman" panose="02020603050405020304" pitchFamily="18" charset="0"/>
              </a:rPr>
            </a:br>
            <a:r>
              <a:rPr lang="en-IN" dirty="0" smtClean="0">
                <a:solidFill>
                  <a:srgbClr val="212529"/>
                </a:solidFill>
                <a:effectLst/>
                <a:latin typeface="Segoe UI" panose="020B0502040204020203" pitchFamily="34" charset="0"/>
                <a:ea typeface="Times New Roman" panose="02020603050405020304" pitchFamily="18" charset="0"/>
                <a:cs typeface="Times New Roman" panose="02020603050405020304" pitchFamily="18" charset="0"/>
              </a:rPr>
              <a:t>Statement I: From this statement, we know that the value of X is odd. Therefore, X can be one of the following values: 1, -1, 3, -3, 5, -5. So, using the information in statement I we will not be able to conclusively decide the value of X. Hence, statement I alone is not sufficient to answer the question.</a:t>
            </a:r>
            <a:br>
              <a:rPr lang="en-IN" dirty="0" smtClean="0">
                <a:solidFill>
                  <a:srgbClr val="212529"/>
                </a:solidFill>
                <a:effectLst/>
                <a:latin typeface="Segoe UI" panose="020B0502040204020203" pitchFamily="34" charset="0"/>
                <a:ea typeface="Times New Roman" panose="02020603050405020304" pitchFamily="18" charset="0"/>
                <a:cs typeface="Times New Roman" panose="02020603050405020304" pitchFamily="18" charset="0"/>
              </a:rPr>
            </a:br>
            <a:r>
              <a:rPr lang="en-IN" dirty="0" smtClean="0">
                <a:solidFill>
                  <a:srgbClr val="212529"/>
                </a:solidFill>
                <a:effectLst/>
                <a:latin typeface="Segoe UI" panose="020B0502040204020203" pitchFamily="34" charset="0"/>
                <a:ea typeface="Times New Roman" panose="02020603050405020304" pitchFamily="18" charset="0"/>
                <a:cs typeface="Times New Roman" panose="02020603050405020304" pitchFamily="18" charset="0"/>
              </a:rPr>
              <a:t/>
            </a:r>
            <a:br>
              <a:rPr lang="en-IN" dirty="0" smtClean="0">
                <a:solidFill>
                  <a:srgbClr val="212529"/>
                </a:solidFill>
                <a:effectLst/>
                <a:latin typeface="Segoe UI" panose="020B0502040204020203" pitchFamily="34" charset="0"/>
                <a:ea typeface="Times New Roman" panose="02020603050405020304" pitchFamily="18" charset="0"/>
                <a:cs typeface="Times New Roman" panose="02020603050405020304" pitchFamily="18" charset="0"/>
              </a:rPr>
            </a:br>
            <a:r>
              <a:rPr lang="en-IN" dirty="0" smtClean="0">
                <a:solidFill>
                  <a:srgbClr val="212529"/>
                </a:solidFill>
                <a:effectLst/>
                <a:latin typeface="Segoe UI" panose="020B0502040204020203" pitchFamily="34" charset="0"/>
                <a:ea typeface="Times New Roman" panose="02020603050405020304" pitchFamily="18" charset="0"/>
                <a:cs typeface="Times New Roman" panose="02020603050405020304" pitchFamily="18" charset="0"/>
              </a:rPr>
              <a:t>Statement II: From this statement, we know that the value of X &gt; Y. From the given combinations, X can take more than one value. Hence, using the information in statement II, we will not be able to find the value of X.</a:t>
            </a:r>
            <a:br>
              <a:rPr lang="en-IN" dirty="0" smtClean="0">
                <a:solidFill>
                  <a:srgbClr val="212529"/>
                </a:solidFill>
                <a:effectLst/>
                <a:latin typeface="Segoe UI" panose="020B0502040204020203" pitchFamily="34" charset="0"/>
                <a:ea typeface="Times New Roman" panose="02020603050405020304" pitchFamily="18" charset="0"/>
                <a:cs typeface="Times New Roman" panose="02020603050405020304" pitchFamily="18" charset="0"/>
              </a:rPr>
            </a:br>
            <a:r>
              <a:rPr lang="en-IN" dirty="0" smtClean="0">
                <a:solidFill>
                  <a:srgbClr val="212529"/>
                </a:solidFill>
                <a:effectLst/>
                <a:latin typeface="Segoe UI" panose="020B0502040204020203" pitchFamily="34" charset="0"/>
                <a:ea typeface="Times New Roman" panose="02020603050405020304" pitchFamily="18" charset="0"/>
                <a:cs typeface="Times New Roman" panose="02020603050405020304" pitchFamily="18" charset="0"/>
              </a:rPr>
              <a:t/>
            </a:r>
            <a:br>
              <a:rPr lang="en-IN" dirty="0" smtClean="0">
                <a:solidFill>
                  <a:srgbClr val="212529"/>
                </a:solidFill>
                <a:effectLst/>
                <a:latin typeface="Segoe UI" panose="020B0502040204020203" pitchFamily="34" charset="0"/>
                <a:ea typeface="Times New Roman" panose="02020603050405020304" pitchFamily="18" charset="0"/>
                <a:cs typeface="Times New Roman" panose="02020603050405020304" pitchFamily="18" charset="0"/>
              </a:rPr>
            </a:br>
            <a:r>
              <a:rPr lang="en-IN" dirty="0" smtClean="0">
                <a:solidFill>
                  <a:srgbClr val="212529"/>
                </a:solidFill>
                <a:effectLst/>
                <a:latin typeface="Segoe UI" panose="020B0502040204020203" pitchFamily="34" charset="0"/>
                <a:ea typeface="Times New Roman" panose="02020603050405020304" pitchFamily="18" charset="0"/>
                <a:cs typeface="Times New Roman" panose="02020603050405020304" pitchFamily="18" charset="0"/>
              </a:rPr>
              <a:t>Combining the two statements, we know that X is odd and that the value of X &gt; Y.</a:t>
            </a:r>
            <a:br>
              <a:rPr lang="en-IN" dirty="0" smtClean="0">
                <a:solidFill>
                  <a:srgbClr val="212529"/>
                </a:solidFill>
                <a:effectLst/>
                <a:latin typeface="Segoe UI" panose="020B0502040204020203" pitchFamily="34" charset="0"/>
                <a:ea typeface="Times New Roman" panose="02020603050405020304" pitchFamily="18" charset="0"/>
                <a:cs typeface="Times New Roman" panose="02020603050405020304" pitchFamily="18" charset="0"/>
              </a:rPr>
            </a:br>
            <a:r>
              <a:rPr lang="en-IN" dirty="0" smtClean="0">
                <a:solidFill>
                  <a:srgbClr val="212529"/>
                </a:solidFill>
                <a:effectLst/>
                <a:latin typeface="Segoe UI" panose="020B0502040204020203" pitchFamily="34" charset="0"/>
                <a:ea typeface="Times New Roman" panose="02020603050405020304" pitchFamily="18" charset="0"/>
                <a:cs typeface="Times New Roman" panose="02020603050405020304" pitchFamily="18" charset="0"/>
              </a:rPr>
              <a:t>The combinations that satisfy both the conditions include X taking the value of -1, -3 , 15 and -5.</a:t>
            </a:r>
            <a:br>
              <a:rPr lang="en-IN" dirty="0" smtClean="0">
                <a:solidFill>
                  <a:srgbClr val="212529"/>
                </a:solidFill>
                <a:effectLst/>
                <a:latin typeface="Segoe UI" panose="020B0502040204020203" pitchFamily="34" charset="0"/>
                <a:ea typeface="Times New Roman" panose="02020603050405020304" pitchFamily="18" charset="0"/>
                <a:cs typeface="Times New Roman" panose="02020603050405020304" pitchFamily="18" charset="0"/>
              </a:rPr>
            </a:br>
            <a:r>
              <a:rPr lang="en-IN" dirty="0" smtClean="0">
                <a:solidFill>
                  <a:srgbClr val="212529"/>
                </a:solidFill>
                <a:effectLst/>
                <a:latin typeface="Segoe UI" panose="020B0502040204020203" pitchFamily="34" charset="0"/>
                <a:ea typeface="Times New Roman" panose="02020603050405020304" pitchFamily="18" charset="0"/>
                <a:cs typeface="Times New Roman" panose="02020603050405020304" pitchFamily="18" charset="0"/>
              </a:rPr>
              <a:t/>
            </a:r>
            <a:br>
              <a:rPr lang="en-IN" dirty="0" smtClean="0">
                <a:solidFill>
                  <a:srgbClr val="212529"/>
                </a:solidFill>
                <a:effectLst/>
                <a:latin typeface="Segoe UI" panose="020B0502040204020203" pitchFamily="34" charset="0"/>
                <a:ea typeface="Times New Roman" panose="02020603050405020304" pitchFamily="18" charset="0"/>
                <a:cs typeface="Times New Roman" panose="02020603050405020304" pitchFamily="18" charset="0"/>
              </a:rPr>
            </a:br>
            <a:r>
              <a:rPr lang="en-IN" dirty="0" smtClean="0">
                <a:solidFill>
                  <a:srgbClr val="212529"/>
                </a:solidFill>
                <a:effectLst/>
                <a:latin typeface="Segoe UI" panose="020B0502040204020203" pitchFamily="34" charset="0"/>
                <a:ea typeface="Times New Roman" panose="02020603050405020304" pitchFamily="18" charset="0"/>
                <a:cs typeface="Times New Roman" panose="02020603050405020304" pitchFamily="18" charset="0"/>
              </a:rPr>
              <a:t>As the information provided in the two statements independently or together are not sufficient to answer the question, the answer choice is (4).</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1882130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64620" y="274741"/>
            <a:ext cx="11112382" cy="1574149"/>
          </a:xfrm>
          <a:prstGeom prst="rect">
            <a:avLst/>
          </a:prstGeom>
        </p:spPr>
        <p:txBody>
          <a:bodyPr wrap="square">
            <a:spAutoFit/>
          </a:bodyPr>
          <a:lstStyle/>
          <a:p>
            <a:pPr>
              <a:lnSpc>
                <a:spcPct val="107000"/>
              </a:lnSpc>
              <a:spcAft>
                <a:spcPts val="800"/>
              </a:spcAft>
            </a:pPr>
            <a:r>
              <a:rPr lang="en-IN" dirty="0" smtClean="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Is m divisible by 6?</a:t>
            </a:r>
            <a:br>
              <a:rPr lang="en-IN" dirty="0" smtClean="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br>
            <a:r>
              <a:rPr lang="en-IN" dirty="0" smtClean="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
            </a:r>
            <a:br>
              <a:rPr lang="en-IN" dirty="0" smtClean="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br>
            <a:r>
              <a:rPr lang="en-IN" dirty="0" smtClean="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1. m is divisible by 3</a:t>
            </a:r>
            <a:br>
              <a:rPr lang="en-IN" dirty="0" smtClean="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br>
            <a:r>
              <a:rPr lang="en-IN" dirty="0" smtClean="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
            </a:r>
            <a:br>
              <a:rPr lang="en-IN" dirty="0" smtClean="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br>
            <a:r>
              <a:rPr lang="en-IN" dirty="0" smtClean="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2. m is divisible by 4</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p:cNvSpPr/>
          <p:nvPr/>
        </p:nvSpPr>
        <p:spPr>
          <a:xfrm>
            <a:off x="364620" y="2071585"/>
            <a:ext cx="11186445" cy="3751283"/>
          </a:xfrm>
          <a:prstGeom prst="rect">
            <a:avLst/>
          </a:prstGeom>
        </p:spPr>
        <p:txBody>
          <a:bodyPr wrap="square">
            <a:spAutoFit/>
          </a:bodyPr>
          <a:lstStyle/>
          <a:p>
            <a:pPr>
              <a:lnSpc>
                <a:spcPct val="107000"/>
              </a:lnSpc>
              <a:spcAft>
                <a:spcPts val="800"/>
              </a:spcAft>
            </a:pPr>
            <a:r>
              <a:rPr lang="en-IN" dirty="0" smtClean="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Explanation:</a:t>
            </a:r>
            <a:endParaRPr lang="en-IN" dirty="0" smtClean="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dirty="0" smtClean="0">
                <a:solidFill>
                  <a:srgbClr val="343434"/>
                </a:solidFill>
                <a:effectLst/>
                <a:latin typeface="Arial" panose="020B0604020202020204" pitchFamily="34" charset="0"/>
                <a:ea typeface="Calibri" panose="020F0502020204030204" pitchFamily="34" charset="0"/>
                <a:cs typeface="Times New Roman" panose="02020603050405020304" pitchFamily="18" charset="0"/>
              </a:rPr>
              <a:t>Note: in order to divide a number by 6 , that number has to be divisible by both 2 and 3.</a:t>
            </a:r>
            <a:br>
              <a:rPr lang="en-IN" dirty="0" smtClean="0">
                <a:solidFill>
                  <a:srgbClr val="343434"/>
                </a:solidFill>
                <a:effectLst/>
                <a:latin typeface="Arial" panose="020B0604020202020204" pitchFamily="34" charset="0"/>
                <a:ea typeface="Calibri" panose="020F0502020204030204" pitchFamily="34" charset="0"/>
                <a:cs typeface="Times New Roman" panose="02020603050405020304" pitchFamily="18" charset="0"/>
              </a:rPr>
            </a:br>
            <a:r>
              <a:rPr lang="en-IN" dirty="0" smtClean="0">
                <a:solidFill>
                  <a:srgbClr val="343434"/>
                </a:solidFill>
                <a:effectLst/>
                <a:latin typeface="Arial" panose="020B0604020202020204" pitchFamily="34" charset="0"/>
                <a:ea typeface="Calibri" panose="020F0502020204030204" pitchFamily="34" charset="0"/>
                <a:cs typeface="Times New Roman" panose="02020603050405020304" pitchFamily="18" charset="0"/>
              </a:rPr>
              <a:t/>
            </a:r>
            <a:br>
              <a:rPr lang="en-IN" dirty="0" smtClean="0">
                <a:solidFill>
                  <a:srgbClr val="343434"/>
                </a:solidFill>
                <a:effectLst/>
                <a:latin typeface="Arial" panose="020B0604020202020204" pitchFamily="34" charset="0"/>
                <a:ea typeface="Calibri" panose="020F0502020204030204" pitchFamily="34" charset="0"/>
                <a:cs typeface="Times New Roman" panose="02020603050405020304" pitchFamily="18" charset="0"/>
              </a:rPr>
            </a:br>
            <a:r>
              <a:rPr lang="en-IN" dirty="0" smtClean="0">
                <a:solidFill>
                  <a:srgbClr val="343434"/>
                </a:solidFill>
                <a:effectLst/>
                <a:latin typeface="Arial" panose="020B0604020202020204" pitchFamily="34" charset="0"/>
                <a:ea typeface="Calibri" panose="020F0502020204030204" pitchFamily="34" charset="0"/>
                <a:cs typeface="Times New Roman" panose="02020603050405020304" pitchFamily="18" charset="0"/>
              </a:rPr>
              <a:t>Statement 1: m is divisible by 3. No information regarding 2. NOT sufficient.</a:t>
            </a:r>
            <a:br>
              <a:rPr lang="en-IN" dirty="0" smtClean="0">
                <a:solidFill>
                  <a:srgbClr val="343434"/>
                </a:solidFill>
                <a:effectLst/>
                <a:latin typeface="Arial" panose="020B0604020202020204" pitchFamily="34" charset="0"/>
                <a:ea typeface="Calibri" panose="020F0502020204030204" pitchFamily="34" charset="0"/>
                <a:cs typeface="Times New Roman" panose="02020603050405020304" pitchFamily="18" charset="0"/>
              </a:rPr>
            </a:br>
            <a:r>
              <a:rPr lang="en-IN" dirty="0" smtClean="0">
                <a:solidFill>
                  <a:srgbClr val="343434"/>
                </a:solidFill>
                <a:effectLst/>
                <a:latin typeface="Arial" panose="020B0604020202020204" pitchFamily="34" charset="0"/>
                <a:ea typeface="Calibri" panose="020F0502020204030204" pitchFamily="34" charset="0"/>
                <a:cs typeface="Times New Roman" panose="02020603050405020304" pitchFamily="18" charset="0"/>
              </a:rPr>
              <a:t/>
            </a:r>
            <a:br>
              <a:rPr lang="en-IN" dirty="0" smtClean="0">
                <a:solidFill>
                  <a:srgbClr val="343434"/>
                </a:solidFill>
                <a:effectLst/>
                <a:latin typeface="Arial" panose="020B0604020202020204" pitchFamily="34" charset="0"/>
                <a:ea typeface="Calibri" panose="020F0502020204030204" pitchFamily="34" charset="0"/>
                <a:cs typeface="Times New Roman" panose="02020603050405020304" pitchFamily="18" charset="0"/>
              </a:rPr>
            </a:br>
            <a:r>
              <a:rPr lang="en-IN" dirty="0" smtClean="0">
                <a:solidFill>
                  <a:srgbClr val="343434"/>
                </a:solidFill>
                <a:effectLst/>
                <a:latin typeface="Arial" panose="020B0604020202020204" pitchFamily="34" charset="0"/>
                <a:ea typeface="Calibri" panose="020F0502020204030204" pitchFamily="34" charset="0"/>
                <a:cs typeface="Times New Roman" panose="02020603050405020304" pitchFamily="18" charset="0"/>
              </a:rPr>
              <a:t>Statement 2: m is divisible by 4. it means that m is divisible by 2. NO information regarding 3. NOT sufficient.</a:t>
            </a:r>
            <a:br>
              <a:rPr lang="en-IN" dirty="0" smtClean="0">
                <a:solidFill>
                  <a:srgbClr val="343434"/>
                </a:solidFill>
                <a:effectLst/>
                <a:latin typeface="Arial" panose="020B0604020202020204" pitchFamily="34" charset="0"/>
                <a:ea typeface="Calibri" panose="020F0502020204030204" pitchFamily="34" charset="0"/>
                <a:cs typeface="Times New Roman" panose="02020603050405020304" pitchFamily="18" charset="0"/>
              </a:rPr>
            </a:br>
            <a:r>
              <a:rPr lang="en-IN" dirty="0" smtClean="0">
                <a:solidFill>
                  <a:srgbClr val="343434"/>
                </a:solidFill>
                <a:effectLst/>
                <a:latin typeface="Arial" panose="020B0604020202020204" pitchFamily="34" charset="0"/>
                <a:ea typeface="Calibri" panose="020F0502020204030204" pitchFamily="34" charset="0"/>
                <a:cs typeface="Times New Roman" panose="02020603050405020304" pitchFamily="18" charset="0"/>
              </a:rPr>
              <a:t/>
            </a:r>
            <a:br>
              <a:rPr lang="en-IN" dirty="0" smtClean="0">
                <a:solidFill>
                  <a:srgbClr val="343434"/>
                </a:solidFill>
                <a:effectLst/>
                <a:latin typeface="Arial" panose="020B0604020202020204" pitchFamily="34" charset="0"/>
                <a:ea typeface="Calibri" panose="020F0502020204030204" pitchFamily="34" charset="0"/>
                <a:cs typeface="Times New Roman" panose="02020603050405020304" pitchFamily="18" charset="0"/>
              </a:rPr>
            </a:br>
            <a:r>
              <a:rPr lang="en-IN" dirty="0" smtClean="0">
                <a:solidFill>
                  <a:srgbClr val="343434"/>
                </a:solidFill>
                <a:effectLst/>
                <a:latin typeface="Arial" panose="020B0604020202020204" pitchFamily="34" charset="0"/>
                <a:ea typeface="Calibri" panose="020F0502020204030204" pitchFamily="34" charset="0"/>
                <a:cs typeface="Times New Roman" panose="02020603050405020304" pitchFamily="18" charset="0"/>
              </a:rPr>
              <a:t>Combining both statements :</a:t>
            </a:r>
            <a:br>
              <a:rPr lang="en-IN" dirty="0" smtClean="0">
                <a:solidFill>
                  <a:srgbClr val="343434"/>
                </a:solidFill>
                <a:effectLst/>
                <a:latin typeface="Arial" panose="020B0604020202020204" pitchFamily="34" charset="0"/>
                <a:ea typeface="Calibri" panose="020F0502020204030204" pitchFamily="34" charset="0"/>
                <a:cs typeface="Times New Roman" panose="02020603050405020304" pitchFamily="18" charset="0"/>
              </a:rPr>
            </a:br>
            <a:r>
              <a:rPr lang="en-IN" dirty="0" smtClean="0">
                <a:solidFill>
                  <a:srgbClr val="343434"/>
                </a:solidFill>
                <a:effectLst/>
                <a:latin typeface="Arial" panose="020B0604020202020204" pitchFamily="34" charset="0"/>
                <a:ea typeface="Calibri" panose="020F0502020204030204" pitchFamily="34" charset="0"/>
                <a:cs typeface="Times New Roman" panose="02020603050405020304" pitchFamily="18" charset="0"/>
              </a:rPr>
              <a:t/>
            </a:r>
            <a:br>
              <a:rPr lang="en-IN" dirty="0" smtClean="0">
                <a:solidFill>
                  <a:srgbClr val="343434"/>
                </a:solidFill>
                <a:effectLst/>
                <a:latin typeface="Arial" panose="020B0604020202020204" pitchFamily="34" charset="0"/>
                <a:ea typeface="Calibri" panose="020F0502020204030204" pitchFamily="34" charset="0"/>
                <a:cs typeface="Times New Roman" panose="02020603050405020304" pitchFamily="18" charset="0"/>
              </a:rPr>
            </a:br>
            <a:r>
              <a:rPr lang="en-IN" dirty="0" smtClean="0">
                <a:solidFill>
                  <a:srgbClr val="343434"/>
                </a:solidFill>
                <a:effectLst/>
                <a:latin typeface="Arial" panose="020B0604020202020204" pitchFamily="34" charset="0"/>
                <a:ea typeface="Calibri" panose="020F0502020204030204" pitchFamily="34" charset="0"/>
                <a:cs typeface="Times New Roman" panose="02020603050405020304" pitchFamily="18" charset="0"/>
              </a:rPr>
              <a:t>Yes. this what we are looking for . A number is divisible by 6 if it is divisible by both 2 and 3.</a:t>
            </a:r>
            <a:br>
              <a:rPr lang="en-IN" dirty="0" smtClean="0">
                <a:solidFill>
                  <a:srgbClr val="343434"/>
                </a:solidFill>
                <a:effectLst/>
                <a:latin typeface="Arial" panose="020B0604020202020204" pitchFamily="34" charset="0"/>
                <a:ea typeface="Calibri" panose="020F0502020204030204" pitchFamily="34" charset="0"/>
                <a:cs typeface="Times New Roman" panose="02020603050405020304" pitchFamily="18" charset="0"/>
              </a:rPr>
            </a:br>
            <a:r>
              <a:rPr lang="en-IN" dirty="0" smtClean="0">
                <a:solidFill>
                  <a:srgbClr val="343434"/>
                </a:solidFill>
                <a:effectLst/>
                <a:latin typeface="Arial" panose="020B0604020202020204" pitchFamily="34" charset="0"/>
                <a:ea typeface="Calibri" panose="020F0502020204030204" pitchFamily="34" charset="0"/>
                <a:cs typeface="Times New Roman" panose="02020603050405020304" pitchFamily="18" charset="0"/>
              </a:rPr>
              <a:t/>
            </a:r>
            <a:br>
              <a:rPr lang="en-IN" dirty="0" smtClean="0">
                <a:solidFill>
                  <a:srgbClr val="343434"/>
                </a:solidFill>
                <a:effectLst/>
                <a:latin typeface="Arial" panose="020B0604020202020204" pitchFamily="34" charset="0"/>
                <a:ea typeface="Calibri" panose="020F0502020204030204" pitchFamily="34" charset="0"/>
                <a:cs typeface="Times New Roman" panose="02020603050405020304" pitchFamily="18" charset="0"/>
              </a:rPr>
            </a:br>
            <a:r>
              <a:rPr lang="en-IN" dirty="0" smtClean="0">
                <a:solidFill>
                  <a:srgbClr val="343434"/>
                </a:solidFill>
                <a:effectLst/>
                <a:latin typeface="Arial" panose="020B0604020202020204" pitchFamily="34" charset="0"/>
                <a:ea typeface="Calibri" panose="020F0502020204030204" pitchFamily="34" charset="0"/>
                <a:cs typeface="Times New Roman" panose="02020603050405020304" pitchFamily="18" charset="0"/>
              </a:rPr>
              <a:t>The best answer is C.</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25820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1891" y="408570"/>
            <a:ext cx="10796188" cy="1773691"/>
          </a:xfrm>
          <a:prstGeom prst="rect">
            <a:avLst/>
          </a:prstGeom>
        </p:spPr>
        <p:txBody>
          <a:bodyPr wrap="square">
            <a:spAutoFit/>
          </a:bodyPr>
          <a:lstStyle/>
          <a:p>
            <a:r>
              <a:rPr lang="en-US" dirty="0" smtClean="0"/>
              <a:t>What </a:t>
            </a:r>
            <a:r>
              <a:rPr lang="en-US" dirty="0"/>
              <a:t>day is the fourteenth of a given month </a:t>
            </a:r>
            <a:r>
              <a:rPr lang="en-US" dirty="0" smtClean="0"/>
              <a:t>?</a:t>
            </a:r>
          </a:p>
          <a:p>
            <a:endParaRPr lang="en-US" dirty="0"/>
          </a:p>
          <a:p>
            <a:r>
              <a:rPr lang="en-US" dirty="0" smtClean="0"/>
              <a:t>STATEMAENTS:</a:t>
            </a:r>
          </a:p>
          <a:p>
            <a:r>
              <a:rPr lang="en-US" dirty="0" smtClean="0"/>
              <a:t>I</a:t>
            </a:r>
            <a:r>
              <a:rPr lang="en-US" dirty="0"/>
              <a:t>. The last day of the month is a Wednesday.</a:t>
            </a:r>
          </a:p>
          <a:p>
            <a:r>
              <a:rPr lang="en-US" dirty="0"/>
              <a:t>II. The third Saturday of the month was seventeenth.</a:t>
            </a:r>
          </a:p>
          <a:p>
            <a:pPr>
              <a:lnSpc>
                <a:spcPct val="107000"/>
              </a:lnSpc>
              <a:spcAft>
                <a:spcPts val="800"/>
              </a:spcAft>
            </a:pPr>
            <a:endParaRPr lang="en-IN"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321891" y="2374245"/>
            <a:ext cx="10710730" cy="1328505"/>
          </a:xfrm>
          <a:prstGeom prst="rect">
            <a:avLst/>
          </a:prstGeom>
        </p:spPr>
        <p:txBody>
          <a:bodyPr wrap="square">
            <a:spAutoFit/>
          </a:bodyPr>
          <a:lstStyle/>
          <a:p>
            <a:pPr>
              <a:lnSpc>
                <a:spcPct val="107000"/>
              </a:lnSpc>
              <a:spcAft>
                <a:spcPts val="800"/>
              </a:spcAft>
            </a:pPr>
            <a:r>
              <a:rPr lang="en-IN" dirty="0" smtClean="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Explanation:</a:t>
            </a:r>
            <a:endParaRPr lang="en-US" dirty="0"/>
          </a:p>
          <a:p>
            <a:r>
              <a:rPr lang="en-US" dirty="0"/>
              <a:t>Statement II reveals that 17th was a Saturday and therefore, 14th was Wednesday. So, only statement II is needed.</a:t>
            </a:r>
          </a:p>
          <a:p>
            <a:pPr>
              <a:lnSpc>
                <a:spcPct val="107000"/>
              </a:lnSpc>
              <a:spcAft>
                <a:spcPts val="800"/>
              </a:spcAft>
            </a:pPr>
            <a:endParaRPr lang="en-IN" dirty="0" smtClean="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10377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15895" y="459682"/>
            <a:ext cx="10830370" cy="1870512"/>
          </a:xfrm>
          <a:prstGeom prst="rect">
            <a:avLst/>
          </a:prstGeom>
        </p:spPr>
        <p:txBody>
          <a:bodyPr wrap="square">
            <a:spAutoFit/>
          </a:bodyPr>
          <a:lstStyle/>
          <a:p>
            <a:pPr>
              <a:lnSpc>
                <a:spcPct val="107000"/>
              </a:lnSpc>
              <a:spcAft>
                <a:spcPts val="750"/>
              </a:spcAft>
            </a:pPr>
            <a:r>
              <a:rPr lang="en-IN" dirty="0" smtClean="0">
                <a:solidFill>
                  <a:srgbClr val="212529"/>
                </a:solidFill>
                <a:effectLst/>
                <a:latin typeface="Segoe UI" panose="020B0502040204020203" pitchFamily="34" charset="0"/>
                <a:ea typeface="Times New Roman" panose="02020603050405020304" pitchFamily="18" charset="0"/>
                <a:cs typeface="Times New Roman" panose="02020603050405020304" pitchFamily="18" charset="0"/>
              </a:rPr>
              <a:t>What are the speeds two trains travels with 80 yards and 85 yards long respectively? (Assume that former is faster than later)</a:t>
            </a:r>
            <a:br>
              <a:rPr lang="en-IN" dirty="0" smtClean="0">
                <a:solidFill>
                  <a:srgbClr val="212529"/>
                </a:solidFill>
                <a:effectLst/>
                <a:latin typeface="Segoe UI" panose="020B0502040204020203" pitchFamily="34" charset="0"/>
                <a:ea typeface="Times New Roman" panose="02020603050405020304" pitchFamily="18" charset="0"/>
                <a:cs typeface="Times New Roman" panose="02020603050405020304" pitchFamily="18" charset="0"/>
              </a:rPr>
            </a:br>
            <a:r>
              <a:rPr lang="en-IN" dirty="0" smtClean="0">
                <a:solidFill>
                  <a:srgbClr val="212529"/>
                </a:solidFill>
                <a:effectLst/>
                <a:latin typeface="Segoe UI" panose="020B0502040204020203" pitchFamily="34" charset="0"/>
                <a:ea typeface="Times New Roman" panose="02020603050405020304" pitchFamily="18" charset="0"/>
                <a:cs typeface="Times New Roman" panose="02020603050405020304" pitchFamily="18" charset="0"/>
              </a:rPr>
              <a:t/>
            </a:r>
            <a:br>
              <a:rPr lang="en-IN" dirty="0" smtClean="0">
                <a:solidFill>
                  <a:srgbClr val="212529"/>
                </a:solidFill>
                <a:effectLst/>
                <a:latin typeface="Segoe UI" panose="020B0502040204020203" pitchFamily="34" charset="0"/>
                <a:ea typeface="Times New Roman" panose="02020603050405020304" pitchFamily="18" charset="0"/>
                <a:cs typeface="Times New Roman" panose="02020603050405020304" pitchFamily="18" charset="0"/>
              </a:rPr>
            </a:br>
            <a:r>
              <a:rPr lang="en-IN" dirty="0" smtClean="0">
                <a:solidFill>
                  <a:srgbClr val="212529"/>
                </a:solidFill>
                <a:effectLst/>
                <a:latin typeface="Segoe UI" panose="020B0502040204020203" pitchFamily="34" charset="0"/>
                <a:ea typeface="Times New Roman" panose="02020603050405020304" pitchFamily="18" charset="0"/>
                <a:cs typeface="Times New Roman" panose="02020603050405020304" pitchFamily="18" charset="0"/>
              </a:rPr>
              <a:t>1. they take 75 seconds to pass each other in opposite direction.</a:t>
            </a:r>
            <a:br>
              <a:rPr lang="en-IN" dirty="0" smtClean="0">
                <a:solidFill>
                  <a:srgbClr val="212529"/>
                </a:solidFill>
                <a:effectLst/>
                <a:latin typeface="Segoe UI" panose="020B0502040204020203" pitchFamily="34" charset="0"/>
                <a:ea typeface="Times New Roman" panose="02020603050405020304" pitchFamily="18" charset="0"/>
                <a:cs typeface="Times New Roman" panose="02020603050405020304" pitchFamily="18" charset="0"/>
              </a:rPr>
            </a:br>
            <a:r>
              <a:rPr lang="en-IN" dirty="0" smtClean="0">
                <a:solidFill>
                  <a:srgbClr val="212529"/>
                </a:solidFill>
                <a:effectLst/>
                <a:latin typeface="Segoe UI" panose="020B0502040204020203" pitchFamily="34" charset="0"/>
                <a:ea typeface="Times New Roman" panose="02020603050405020304" pitchFamily="18" charset="0"/>
                <a:cs typeface="Times New Roman" panose="02020603050405020304" pitchFamily="18" charset="0"/>
              </a:rPr>
              <a:t/>
            </a:r>
            <a:br>
              <a:rPr lang="en-IN" dirty="0" smtClean="0">
                <a:solidFill>
                  <a:srgbClr val="212529"/>
                </a:solidFill>
                <a:effectLst/>
                <a:latin typeface="Segoe UI" panose="020B0502040204020203" pitchFamily="34" charset="0"/>
                <a:ea typeface="Times New Roman" panose="02020603050405020304" pitchFamily="18" charset="0"/>
                <a:cs typeface="Times New Roman" panose="02020603050405020304" pitchFamily="18" charset="0"/>
              </a:rPr>
            </a:br>
            <a:r>
              <a:rPr lang="en-IN" dirty="0" smtClean="0">
                <a:solidFill>
                  <a:srgbClr val="212529"/>
                </a:solidFill>
                <a:effectLst/>
                <a:latin typeface="Segoe UI" panose="020B0502040204020203" pitchFamily="34" charset="0"/>
                <a:ea typeface="Times New Roman" panose="02020603050405020304" pitchFamily="18" charset="0"/>
                <a:cs typeface="Times New Roman" panose="02020603050405020304" pitchFamily="18" charset="0"/>
              </a:rPr>
              <a:t>2. they take 5 seconds to pass each other in same direction</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p:cNvSpPr/>
          <p:nvPr/>
        </p:nvSpPr>
        <p:spPr>
          <a:xfrm>
            <a:off x="347529" y="2669791"/>
            <a:ext cx="8907566" cy="3751283"/>
          </a:xfrm>
          <a:prstGeom prst="rect">
            <a:avLst/>
          </a:prstGeom>
        </p:spPr>
        <p:txBody>
          <a:bodyPr wrap="square">
            <a:spAutoFit/>
          </a:bodyPr>
          <a:lstStyle/>
          <a:p>
            <a:pPr>
              <a:lnSpc>
                <a:spcPct val="107000"/>
              </a:lnSpc>
              <a:spcAft>
                <a:spcPts val="800"/>
              </a:spcAft>
            </a:pPr>
            <a:r>
              <a:rPr lang="en-IN" dirty="0" smtClean="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Explanation:</a:t>
            </a:r>
            <a:endParaRPr lang="en-IN" dirty="0" smtClean="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dirty="0" smtClean="0">
                <a:solidFill>
                  <a:srgbClr val="343434"/>
                </a:solidFill>
                <a:effectLst/>
                <a:latin typeface="Arial" panose="020B0604020202020204" pitchFamily="34" charset="0"/>
                <a:ea typeface="Calibri" panose="020F0502020204030204" pitchFamily="34" charset="0"/>
                <a:cs typeface="Times New Roman" panose="02020603050405020304" pitchFamily="18" charset="0"/>
              </a:rPr>
              <a:t>let the speeds be x and y</a:t>
            </a:r>
            <a:br>
              <a:rPr lang="en-IN" dirty="0" smtClean="0">
                <a:solidFill>
                  <a:srgbClr val="343434"/>
                </a:solidFill>
                <a:effectLst/>
                <a:latin typeface="Arial" panose="020B0604020202020204" pitchFamily="34" charset="0"/>
                <a:ea typeface="Calibri" panose="020F0502020204030204" pitchFamily="34" charset="0"/>
                <a:cs typeface="Times New Roman" panose="02020603050405020304" pitchFamily="18" charset="0"/>
              </a:rPr>
            </a:br>
            <a:r>
              <a:rPr lang="en-IN" dirty="0" smtClean="0">
                <a:solidFill>
                  <a:srgbClr val="343434"/>
                </a:solidFill>
                <a:effectLst/>
                <a:latin typeface="Arial" panose="020B0604020202020204" pitchFamily="34" charset="0"/>
                <a:ea typeface="Calibri" panose="020F0502020204030204" pitchFamily="34" charset="0"/>
                <a:cs typeface="Times New Roman" panose="02020603050405020304" pitchFamily="18" charset="0"/>
              </a:rPr>
              <a:t/>
            </a:r>
            <a:br>
              <a:rPr lang="en-IN" dirty="0" smtClean="0">
                <a:solidFill>
                  <a:srgbClr val="343434"/>
                </a:solidFill>
                <a:effectLst/>
                <a:latin typeface="Arial" panose="020B0604020202020204" pitchFamily="34" charset="0"/>
                <a:ea typeface="Calibri" panose="020F0502020204030204" pitchFamily="34" charset="0"/>
                <a:cs typeface="Times New Roman" panose="02020603050405020304" pitchFamily="18" charset="0"/>
              </a:rPr>
            </a:br>
            <a:r>
              <a:rPr lang="en-IN" dirty="0" smtClean="0">
                <a:solidFill>
                  <a:srgbClr val="343434"/>
                </a:solidFill>
                <a:effectLst/>
                <a:latin typeface="Arial" panose="020B0604020202020204" pitchFamily="34" charset="0"/>
                <a:ea typeface="Calibri" panose="020F0502020204030204" pitchFamily="34" charset="0"/>
                <a:cs typeface="Times New Roman" panose="02020603050405020304" pitchFamily="18" charset="0"/>
              </a:rPr>
              <a:t>when moves in same direction the relative speed, x-y = 85-80/37.5 = 0.13 .....(l)</a:t>
            </a:r>
            <a:br>
              <a:rPr lang="en-IN" dirty="0" smtClean="0">
                <a:solidFill>
                  <a:srgbClr val="343434"/>
                </a:solidFill>
                <a:effectLst/>
                <a:latin typeface="Arial" panose="020B0604020202020204" pitchFamily="34" charset="0"/>
                <a:ea typeface="Calibri" panose="020F0502020204030204" pitchFamily="34" charset="0"/>
                <a:cs typeface="Times New Roman" panose="02020603050405020304" pitchFamily="18" charset="0"/>
              </a:rPr>
            </a:br>
            <a:r>
              <a:rPr lang="en-IN" dirty="0" smtClean="0">
                <a:solidFill>
                  <a:srgbClr val="343434"/>
                </a:solidFill>
                <a:effectLst/>
                <a:latin typeface="Arial" panose="020B0604020202020204" pitchFamily="34" charset="0"/>
                <a:ea typeface="Calibri" panose="020F0502020204030204" pitchFamily="34" charset="0"/>
                <a:cs typeface="Times New Roman" panose="02020603050405020304" pitchFamily="18" charset="0"/>
              </a:rPr>
              <a:t/>
            </a:r>
            <a:br>
              <a:rPr lang="en-IN" dirty="0" smtClean="0">
                <a:solidFill>
                  <a:srgbClr val="343434"/>
                </a:solidFill>
                <a:effectLst/>
                <a:latin typeface="Arial" panose="020B0604020202020204" pitchFamily="34" charset="0"/>
                <a:ea typeface="Calibri" panose="020F0502020204030204" pitchFamily="34" charset="0"/>
                <a:cs typeface="Times New Roman" panose="02020603050405020304" pitchFamily="18" charset="0"/>
              </a:rPr>
            </a:br>
            <a:r>
              <a:rPr lang="en-IN" dirty="0" smtClean="0">
                <a:solidFill>
                  <a:srgbClr val="343434"/>
                </a:solidFill>
                <a:effectLst/>
                <a:latin typeface="Arial" panose="020B0604020202020204" pitchFamily="34" charset="0"/>
                <a:ea typeface="Calibri" panose="020F0502020204030204" pitchFamily="34" charset="0"/>
                <a:cs typeface="Times New Roman" panose="02020603050405020304" pitchFamily="18" charset="0"/>
              </a:rPr>
              <a:t>when moves in opposite direction the relative speed, </a:t>
            </a:r>
            <a:r>
              <a:rPr lang="en-IN" dirty="0" err="1" smtClean="0">
                <a:solidFill>
                  <a:srgbClr val="343434"/>
                </a:solidFill>
                <a:effectLst/>
                <a:latin typeface="Arial" panose="020B0604020202020204" pitchFamily="34" charset="0"/>
                <a:ea typeface="Calibri" panose="020F0502020204030204" pitchFamily="34" charset="0"/>
                <a:cs typeface="Times New Roman" panose="02020603050405020304" pitchFamily="18" charset="0"/>
              </a:rPr>
              <a:t>x+y</a:t>
            </a:r>
            <a:r>
              <a:rPr lang="en-IN" dirty="0" smtClean="0">
                <a:solidFill>
                  <a:srgbClr val="343434"/>
                </a:solidFill>
                <a:effectLst/>
                <a:latin typeface="Arial" panose="020B0604020202020204" pitchFamily="34" charset="0"/>
                <a:ea typeface="Calibri" panose="020F0502020204030204" pitchFamily="34" charset="0"/>
                <a:cs typeface="Times New Roman" panose="02020603050405020304" pitchFamily="18" charset="0"/>
              </a:rPr>
              <a:t> = 165/75 = 2.2...(</a:t>
            </a:r>
            <a:r>
              <a:rPr lang="en-IN" dirty="0" err="1" smtClean="0">
                <a:solidFill>
                  <a:srgbClr val="343434"/>
                </a:solidFill>
                <a:effectLst/>
                <a:latin typeface="Arial" panose="020B0604020202020204" pitchFamily="34" charset="0"/>
                <a:ea typeface="Calibri" panose="020F0502020204030204" pitchFamily="34" charset="0"/>
                <a:cs typeface="Times New Roman" panose="02020603050405020304" pitchFamily="18" charset="0"/>
              </a:rPr>
              <a:t>ll</a:t>
            </a:r>
            <a:r>
              <a:rPr lang="en-IN" dirty="0" smtClean="0">
                <a:solidFill>
                  <a:srgbClr val="343434"/>
                </a:solidFill>
                <a:effectLst/>
                <a:latin typeface="Arial" panose="020B0604020202020204" pitchFamily="34" charset="0"/>
                <a:ea typeface="Calibri" panose="020F0502020204030204" pitchFamily="34" charset="0"/>
                <a:cs typeface="Times New Roman" panose="02020603050405020304" pitchFamily="18" charset="0"/>
              </a:rPr>
              <a:t>)</a:t>
            </a:r>
            <a:br>
              <a:rPr lang="en-IN" dirty="0" smtClean="0">
                <a:solidFill>
                  <a:srgbClr val="343434"/>
                </a:solidFill>
                <a:effectLst/>
                <a:latin typeface="Arial" panose="020B0604020202020204" pitchFamily="34" charset="0"/>
                <a:ea typeface="Calibri" panose="020F0502020204030204" pitchFamily="34" charset="0"/>
                <a:cs typeface="Times New Roman" panose="02020603050405020304" pitchFamily="18" charset="0"/>
              </a:rPr>
            </a:br>
            <a:r>
              <a:rPr lang="en-IN" dirty="0" smtClean="0">
                <a:solidFill>
                  <a:srgbClr val="343434"/>
                </a:solidFill>
                <a:effectLst/>
                <a:latin typeface="Arial" panose="020B0604020202020204" pitchFamily="34" charset="0"/>
                <a:ea typeface="Calibri" panose="020F0502020204030204" pitchFamily="34" charset="0"/>
                <a:cs typeface="Times New Roman" panose="02020603050405020304" pitchFamily="18" charset="0"/>
              </a:rPr>
              <a:t/>
            </a:r>
            <a:br>
              <a:rPr lang="en-IN" dirty="0" smtClean="0">
                <a:solidFill>
                  <a:srgbClr val="343434"/>
                </a:solidFill>
                <a:effectLst/>
                <a:latin typeface="Arial" panose="020B0604020202020204" pitchFamily="34" charset="0"/>
                <a:ea typeface="Calibri" panose="020F0502020204030204" pitchFamily="34" charset="0"/>
                <a:cs typeface="Times New Roman" panose="02020603050405020304" pitchFamily="18" charset="0"/>
              </a:rPr>
            </a:br>
            <a:r>
              <a:rPr lang="en-IN" dirty="0" smtClean="0">
                <a:solidFill>
                  <a:srgbClr val="343434"/>
                </a:solidFill>
                <a:effectLst/>
                <a:latin typeface="Arial" panose="020B0604020202020204" pitchFamily="34" charset="0"/>
                <a:ea typeface="Calibri" panose="020F0502020204030204" pitchFamily="34" charset="0"/>
                <a:cs typeface="Times New Roman" panose="02020603050405020304" pitchFamily="18" charset="0"/>
              </a:rPr>
              <a:t>now, equation l + equation </a:t>
            </a:r>
            <a:r>
              <a:rPr lang="en-IN" dirty="0" err="1" smtClean="0">
                <a:solidFill>
                  <a:srgbClr val="343434"/>
                </a:solidFill>
                <a:effectLst/>
                <a:latin typeface="Arial" panose="020B0604020202020204" pitchFamily="34" charset="0"/>
                <a:ea typeface="Calibri" panose="020F0502020204030204" pitchFamily="34" charset="0"/>
                <a:cs typeface="Times New Roman" panose="02020603050405020304" pitchFamily="18" charset="0"/>
              </a:rPr>
              <a:t>ll</a:t>
            </a:r>
            <a:r>
              <a:rPr lang="en-IN" dirty="0" smtClean="0">
                <a:solidFill>
                  <a:srgbClr val="343434"/>
                </a:solidFill>
                <a:effectLst/>
                <a:latin typeface="Arial" panose="020B0604020202020204" pitchFamily="34" charset="0"/>
                <a:ea typeface="Calibri" panose="020F0502020204030204" pitchFamily="34" charset="0"/>
                <a:cs typeface="Times New Roman" panose="02020603050405020304" pitchFamily="18" charset="0"/>
              </a:rPr>
              <a:t> gives, 2x = 0.13+2.2 = 2.33 =&gt; x=1.165</a:t>
            </a:r>
            <a:br>
              <a:rPr lang="en-IN" dirty="0" smtClean="0">
                <a:solidFill>
                  <a:srgbClr val="343434"/>
                </a:solidFill>
                <a:effectLst/>
                <a:latin typeface="Arial" panose="020B0604020202020204" pitchFamily="34" charset="0"/>
                <a:ea typeface="Calibri" panose="020F0502020204030204" pitchFamily="34" charset="0"/>
                <a:cs typeface="Times New Roman" panose="02020603050405020304" pitchFamily="18" charset="0"/>
              </a:rPr>
            </a:br>
            <a:r>
              <a:rPr lang="en-IN" dirty="0" smtClean="0">
                <a:solidFill>
                  <a:srgbClr val="343434"/>
                </a:solidFill>
                <a:effectLst/>
                <a:latin typeface="Arial" panose="020B0604020202020204" pitchFamily="34" charset="0"/>
                <a:ea typeface="Calibri" panose="020F0502020204030204" pitchFamily="34" charset="0"/>
                <a:cs typeface="Times New Roman" panose="02020603050405020304" pitchFamily="18" charset="0"/>
              </a:rPr>
              <a:t/>
            </a:r>
            <a:br>
              <a:rPr lang="en-IN" dirty="0" smtClean="0">
                <a:solidFill>
                  <a:srgbClr val="343434"/>
                </a:solidFill>
                <a:effectLst/>
                <a:latin typeface="Arial" panose="020B0604020202020204" pitchFamily="34" charset="0"/>
                <a:ea typeface="Calibri" panose="020F0502020204030204" pitchFamily="34" charset="0"/>
                <a:cs typeface="Times New Roman" panose="02020603050405020304" pitchFamily="18" charset="0"/>
              </a:rPr>
            </a:br>
            <a:r>
              <a:rPr lang="en-IN" dirty="0" smtClean="0">
                <a:solidFill>
                  <a:srgbClr val="343434"/>
                </a:solidFill>
                <a:effectLst/>
                <a:latin typeface="Arial" panose="020B0604020202020204" pitchFamily="34" charset="0"/>
                <a:ea typeface="Calibri" panose="020F0502020204030204" pitchFamily="34" charset="0"/>
                <a:cs typeface="Times New Roman" panose="02020603050405020304" pitchFamily="18" charset="0"/>
              </a:rPr>
              <a:t>from equation l, x-y=0.13 =&gt; y = 1.165-0.13 = 1.035</a:t>
            </a:r>
            <a:br>
              <a:rPr lang="en-IN" dirty="0" smtClean="0">
                <a:solidFill>
                  <a:srgbClr val="343434"/>
                </a:solidFill>
                <a:effectLst/>
                <a:latin typeface="Arial" panose="020B0604020202020204" pitchFamily="34" charset="0"/>
                <a:ea typeface="Calibri" panose="020F0502020204030204" pitchFamily="34" charset="0"/>
                <a:cs typeface="Times New Roman" panose="02020603050405020304" pitchFamily="18" charset="0"/>
              </a:rPr>
            </a:br>
            <a:r>
              <a:rPr lang="en-IN" dirty="0" smtClean="0">
                <a:solidFill>
                  <a:srgbClr val="343434"/>
                </a:solidFill>
                <a:effectLst/>
                <a:latin typeface="Arial" panose="020B0604020202020204" pitchFamily="34" charset="0"/>
                <a:ea typeface="Calibri" panose="020F0502020204030204" pitchFamily="34" charset="0"/>
                <a:cs typeface="Times New Roman" panose="02020603050405020304" pitchFamily="18" charset="0"/>
              </a:rPr>
              <a:t/>
            </a:r>
            <a:br>
              <a:rPr lang="en-IN" dirty="0" smtClean="0">
                <a:solidFill>
                  <a:srgbClr val="343434"/>
                </a:solidFill>
                <a:effectLst/>
                <a:latin typeface="Arial" panose="020B0604020202020204" pitchFamily="34" charset="0"/>
                <a:ea typeface="Calibri" panose="020F0502020204030204" pitchFamily="34" charset="0"/>
                <a:cs typeface="Times New Roman" panose="02020603050405020304" pitchFamily="18" charset="0"/>
              </a:rPr>
            </a:br>
            <a:r>
              <a:rPr lang="en-IN" dirty="0" smtClean="0">
                <a:solidFill>
                  <a:srgbClr val="343434"/>
                </a:solidFill>
                <a:effectLst/>
                <a:latin typeface="Arial" panose="020B0604020202020204" pitchFamily="34" charset="0"/>
                <a:ea typeface="Calibri" panose="020F0502020204030204" pitchFamily="34" charset="0"/>
                <a:cs typeface="Times New Roman" panose="02020603050405020304" pitchFamily="18" charset="0"/>
              </a:rPr>
              <a:t>therefore the speeds are 1.165 yards/sec and 1.035 yards/sec.</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00575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391643"/>
            <a:ext cx="10685092" cy="685059"/>
          </a:xfrm>
          <a:prstGeom prst="rect">
            <a:avLst/>
          </a:prstGeom>
        </p:spPr>
        <p:txBody>
          <a:bodyPr wrap="square">
            <a:spAutoFit/>
          </a:bodyPr>
          <a:lstStyle/>
          <a:p>
            <a:pPr>
              <a:lnSpc>
                <a:spcPct val="107000"/>
              </a:lnSpc>
              <a:spcAft>
                <a:spcPts val="800"/>
              </a:spcAft>
            </a:pPr>
            <a:r>
              <a:rPr lang="en-US" dirty="0">
                <a:solidFill>
                  <a:srgbClr val="333333"/>
                </a:solidFill>
                <a:latin typeface="Arial" panose="020B0604020202020204" pitchFamily="34" charset="0"/>
                <a:ea typeface="Calibri" panose="020F0502020204030204" pitchFamily="34" charset="0"/>
                <a:cs typeface="Times New Roman" panose="02020603050405020304" pitchFamily="18" charset="0"/>
              </a:rPr>
              <a:t>What is </a:t>
            </a:r>
            <a:r>
              <a:rPr lang="en-US" dirty="0" err="1">
                <a:solidFill>
                  <a:srgbClr val="333333"/>
                </a:solidFill>
                <a:latin typeface="Arial" panose="020B0604020202020204" pitchFamily="34" charset="0"/>
                <a:ea typeface="Calibri" panose="020F0502020204030204" pitchFamily="34" charset="0"/>
                <a:cs typeface="Times New Roman" panose="02020603050405020304" pitchFamily="18" charset="0"/>
              </a:rPr>
              <a:t>Neetu’s</a:t>
            </a:r>
            <a:r>
              <a:rPr lang="en-US" dirty="0">
                <a:solidFill>
                  <a:srgbClr val="333333"/>
                </a:solidFill>
                <a:latin typeface="Arial" panose="020B0604020202020204" pitchFamily="34" charset="0"/>
                <a:ea typeface="Calibri" panose="020F0502020204030204" pitchFamily="34" charset="0"/>
                <a:cs typeface="Times New Roman" panose="02020603050405020304" pitchFamily="18" charset="0"/>
              </a:rPr>
              <a:t> share in the profit earned at the end of 2 year in a joint business run by </a:t>
            </a:r>
            <a:r>
              <a:rPr lang="en-US" dirty="0" err="1">
                <a:solidFill>
                  <a:srgbClr val="333333"/>
                </a:solidFill>
                <a:latin typeface="Arial" panose="020B0604020202020204" pitchFamily="34" charset="0"/>
                <a:ea typeface="Calibri" panose="020F0502020204030204" pitchFamily="34" charset="0"/>
                <a:cs typeface="Times New Roman" panose="02020603050405020304" pitchFamily="18" charset="0"/>
              </a:rPr>
              <a:t>Neetu</a:t>
            </a:r>
            <a:r>
              <a:rPr lang="en-US" dirty="0">
                <a:solidFill>
                  <a:srgbClr val="333333"/>
                </a:solidFill>
                <a:latin typeface="Arial" panose="020B0604020202020204" pitchFamily="34" charset="0"/>
                <a:ea typeface="Calibri" panose="020F0502020204030204" pitchFamily="34" charset="0"/>
                <a:cs typeface="Times New Roman" panose="02020603050405020304" pitchFamily="18" charset="0"/>
              </a:rPr>
              <a:t>, </a:t>
            </a:r>
            <a:r>
              <a:rPr lang="en-US" dirty="0" err="1">
                <a:solidFill>
                  <a:srgbClr val="333333"/>
                </a:solidFill>
                <a:latin typeface="Arial" panose="020B0604020202020204" pitchFamily="34" charset="0"/>
                <a:ea typeface="Calibri" panose="020F0502020204030204" pitchFamily="34" charset="0"/>
                <a:cs typeface="Times New Roman" panose="02020603050405020304" pitchFamily="18" charset="0"/>
              </a:rPr>
              <a:t>Meetu</a:t>
            </a:r>
            <a:r>
              <a:rPr lang="en-US" dirty="0">
                <a:solidFill>
                  <a:srgbClr val="333333"/>
                </a:solidFill>
                <a:latin typeface="Arial" panose="020B0604020202020204" pitchFamily="34" charset="0"/>
                <a:ea typeface="Calibri" panose="020F0502020204030204" pitchFamily="34" charset="0"/>
                <a:cs typeface="Times New Roman" panose="02020603050405020304" pitchFamily="18" charset="0"/>
              </a:rPr>
              <a:t> and </a:t>
            </a:r>
            <a:r>
              <a:rPr lang="en-US" dirty="0" err="1">
                <a:solidFill>
                  <a:srgbClr val="333333"/>
                </a:solidFill>
                <a:latin typeface="Arial" panose="020B0604020202020204" pitchFamily="34" charset="0"/>
                <a:ea typeface="Calibri" panose="020F0502020204030204" pitchFamily="34" charset="0"/>
                <a:cs typeface="Times New Roman" panose="02020603050405020304" pitchFamily="18" charset="0"/>
              </a:rPr>
              <a:t>Geetu</a:t>
            </a:r>
            <a:r>
              <a:rPr lang="en-US" dirty="0">
                <a:solidFill>
                  <a:srgbClr val="333333"/>
                </a:solidFill>
                <a:latin typeface="Arial" panose="020B0604020202020204" pitchFamily="34" charset="0"/>
                <a:ea typeface="Calibri" panose="020F0502020204030204" pitchFamily="34" charset="0"/>
                <a:cs typeface="Times New Roman" panose="02020603050405020304" pitchFamily="18" charset="0"/>
              </a:rPr>
              <a: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p:cNvSpPr/>
          <p:nvPr/>
        </p:nvSpPr>
        <p:spPr>
          <a:xfrm>
            <a:off x="304800" y="1479677"/>
            <a:ext cx="10497084" cy="1084015"/>
          </a:xfrm>
          <a:prstGeom prst="rect">
            <a:avLst/>
          </a:prstGeom>
        </p:spPr>
        <p:txBody>
          <a:bodyPr wrap="square">
            <a:spAutoFit/>
          </a:bodyPr>
          <a:lstStyle/>
          <a:p>
            <a:pPr>
              <a:lnSpc>
                <a:spcPct val="107000"/>
              </a:lnSpc>
              <a:spcAft>
                <a:spcPts val="800"/>
              </a:spcAft>
            </a:pPr>
            <a:r>
              <a:rPr lang="en-US" dirty="0">
                <a:solidFill>
                  <a:srgbClr val="333333"/>
                </a:solidFill>
                <a:latin typeface="Arial" panose="020B0604020202020204" pitchFamily="34" charset="0"/>
                <a:ea typeface="Calibri" panose="020F0502020204030204" pitchFamily="34" charset="0"/>
                <a:cs typeface="Times New Roman" panose="02020603050405020304" pitchFamily="18" charset="0"/>
              </a:rPr>
              <a:t>Statement 1:</a:t>
            </a:r>
            <a:r>
              <a:rPr lang="en-US" b="1" dirty="0">
                <a:solidFill>
                  <a:srgbClr val="333333"/>
                </a:solidFill>
                <a:latin typeface="Arial" panose="020B0604020202020204" pitchFamily="34" charset="0"/>
                <a:ea typeface="Calibri" panose="020F0502020204030204" pitchFamily="34" charset="0"/>
                <a:cs typeface="Times New Roman" panose="02020603050405020304" pitchFamily="18" charset="0"/>
              </a:rPr>
              <a:t> </a:t>
            </a:r>
            <a:r>
              <a:rPr lang="en-IN" dirty="0" err="1">
                <a:solidFill>
                  <a:srgbClr val="333333"/>
                </a:solidFill>
                <a:latin typeface="Arial" panose="020B0604020202020204" pitchFamily="34" charset="0"/>
                <a:ea typeface="Calibri" panose="020F0502020204030204" pitchFamily="34" charset="0"/>
                <a:cs typeface="Times New Roman" panose="02020603050405020304" pitchFamily="18" charset="0"/>
              </a:rPr>
              <a:t>Neetu</a:t>
            </a:r>
            <a:r>
              <a:rPr lang="en-IN" dirty="0">
                <a:solidFill>
                  <a:srgbClr val="333333"/>
                </a:solidFill>
                <a:latin typeface="Arial" panose="020B0604020202020204" pitchFamily="34" charset="0"/>
                <a:ea typeface="Calibri" panose="020F0502020204030204" pitchFamily="34" charset="0"/>
                <a:cs typeface="Times New Roman" panose="02020603050405020304" pitchFamily="18" charset="0"/>
              </a:rPr>
              <a:t> invested </a:t>
            </a:r>
            <a:r>
              <a:rPr lang="en-IN" dirty="0" err="1">
                <a:solidFill>
                  <a:srgbClr val="333333"/>
                </a:solidFill>
                <a:latin typeface="Arial" panose="020B0604020202020204" pitchFamily="34" charset="0"/>
                <a:ea typeface="Calibri" panose="020F0502020204030204" pitchFamily="34" charset="0"/>
                <a:cs typeface="Times New Roman" panose="02020603050405020304" pitchFamily="18" charset="0"/>
              </a:rPr>
              <a:t>Rs</a:t>
            </a:r>
            <a:r>
              <a:rPr lang="en-IN" dirty="0">
                <a:solidFill>
                  <a:srgbClr val="333333"/>
                </a:solidFill>
                <a:latin typeface="Arial" panose="020B0604020202020204" pitchFamily="34" charset="0"/>
                <a:ea typeface="Calibri" panose="020F0502020204030204" pitchFamily="34" charset="0"/>
                <a:cs typeface="Times New Roman" panose="02020603050405020304" pitchFamily="18" charset="0"/>
              </a:rPr>
              <a:t>. 85000 to start the business.</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rgbClr val="333333"/>
                </a:solidFill>
                <a:latin typeface="Arial" panose="020B0604020202020204" pitchFamily="34" charset="0"/>
                <a:ea typeface="Calibri" panose="020F0502020204030204" pitchFamily="34" charset="0"/>
                <a:cs typeface="Times New Roman" panose="02020603050405020304" pitchFamily="18" charset="0"/>
              </a:rPr>
              <a:t>Statement 2: </a:t>
            </a:r>
            <a:r>
              <a:rPr lang="en-IN" dirty="0" err="1">
                <a:solidFill>
                  <a:srgbClr val="333333"/>
                </a:solidFill>
                <a:latin typeface="Arial" panose="020B0604020202020204" pitchFamily="34" charset="0"/>
                <a:ea typeface="Calibri" panose="020F0502020204030204" pitchFamily="34" charset="0"/>
                <a:cs typeface="Times New Roman" panose="02020603050405020304" pitchFamily="18" charset="0"/>
              </a:rPr>
              <a:t>Meetu</a:t>
            </a:r>
            <a:r>
              <a:rPr lang="en-IN" dirty="0">
                <a:solidFill>
                  <a:srgbClr val="333333"/>
                </a:solidFill>
                <a:latin typeface="Arial" panose="020B0604020202020204" pitchFamily="34" charset="0"/>
                <a:ea typeface="Calibri" panose="020F0502020204030204" pitchFamily="34" charset="0"/>
                <a:cs typeface="Times New Roman" panose="02020603050405020304" pitchFamily="18" charset="0"/>
              </a:rPr>
              <a:t> and </a:t>
            </a:r>
            <a:r>
              <a:rPr lang="en-IN" dirty="0" err="1">
                <a:solidFill>
                  <a:srgbClr val="333333"/>
                </a:solidFill>
                <a:latin typeface="Arial" panose="020B0604020202020204" pitchFamily="34" charset="0"/>
                <a:ea typeface="Calibri" panose="020F0502020204030204" pitchFamily="34" charset="0"/>
                <a:cs typeface="Times New Roman" panose="02020603050405020304" pitchFamily="18" charset="0"/>
              </a:rPr>
              <a:t>Geetu</a:t>
            </a:r>
            <a:r>
              <a:rPr lang="en-IN" dirty="0">
                <a:solidFill>
                  <a:srgbClr val="333333"/>
                </a:solidFill>
                <a:latin typeface="Arial" panose="020B0604020202020204" pitchFamily="34" charset="0"/>
                <a:ea typeface="Calibri" panose="020F0502020204030204" pitchFamily="34" charset="0"/>
                <a:cs typeface="Times New Roman" panose="02020603050405020304" pitchFamily="18" charset="0"/>
              </a:rPr>
              <a:t> joined </a:t>
            </a:r>
            <a:r>
              <a:rPr lang="en-IN" dirty="0" err="1">
                <a:solidFill>
                  <a:srgbClr val="333333"/>
                </a:solidFill>
                <a:latin typeface="Arial" panose="020B0604020202020204" pitchFamily="34" charset="0"/>
                <a:ea typeface="Calibri" panose="020F0502020204030204" pitchFamily="34" charset="0"/>
                <a:cs typeface="Times New Roman" panose="02020603050405020304" pitchFamily="18" charset="0"/>
              </a:rPr>
              <a:t>Neetu’s</a:t>
            </a:r>
            <a:r>
              <a:rPr lang="en-IN" dirty="0">
                <a:solidFill>
                  <a:srgbClr val="333333"/>
                </a:solidFill>
                <a:latin typeface="Arial" panose="020B0604020202020204" pitchFamily="34" charset="0"/>
                <a:ea typeface="Calibri" panose="020F0502020204030204" pitchFamily="34" charset="0"/>
                <a:cs typeface="Times New Roman" panose="02020603050405020304" pitchFamily="18" charset="0"/>
              </a:rPr>
              <a:t> business after six months investing amount in the ratio of 3:5, respectively.</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304800" y="3110848"/>
            <a:ext cx="10240710" cy="1477328"/>
          </a:xfrm>
          <a:prstGeom prst="rect">
            <a:avLst/>
          </a:prstGeom>
        </p:spPr>
        <p:txBody>
          <a:bodyPr wrap="square">
            <a:spAutoFit/>
          </a:bodyPr>
          <a:lstStyle/>
          <a:p>
            <a:r>
              <a:rPr lang="en-IN" dirty="0" smtClean="0">
                <a:solidFill>
                  <a:srgbClr val="000000"/>
                </a:solidFill>
                <a:latin typeface="Segoe UI" panose="020B0502040204020203" pitchFamily="34" charset="0"/>
                <a:ea typeface="Times New Roman" panose="02020603050405020304" pitchFamily="18" charset="0"/>
              </a:rPr>
              <a:t>Solution:</a:t>
            </a:r>
          </a:p>
          <a:p>
            <a:endParaRPr lang="en-IN" dirty="0">
              <a:solidFill>
                <a:srgbClr val="000000"/>
              </a:solidFill>
              <a:latin typeface="Segoe UI" panose="020B0502040204020203" pitchFamily="34" charset="0"/>
              <a:ea typeface="Times New Roman" panose="02020603050405020304" pitchFamily="18" charset="0"/>
            </a:endParaRPr>
          </a:p>
          <a:p>
            <a:r>
              <a:rPr lang="en-IN" dirty="0" smtClean="0">
                <a:solidFill>
                  <a:srgbClr val="000000"/>
                </a:solidFill>
                <a:latin typeface="Segoe UI" panose="020B0502040204020203" pitchFamily="34" charset="0"/>
                <a:ea typeface="Times New Roman" panose="02020603050405020304" pitchFamily="18" charset="0"/>
              </a:rPr>
              <a:t>Statements </a:t>
            </a:r>
            <a:r>
              <a:rPr lang="en-IN" dirty="0">
                <a:solidFill>
                  <a:srgbClr val="000000"/>
                </a:solidFill>
                <a:latin typeface="Segoe UI" panose="020B0502040204020203" pitchFamily="34" charset="0"/>
                <a:ea typeface="Times New Roman" panose="02020603050405020304" pitchFamily="18" charset="0"/>
              </a:rPr>
              <a:t>1 and 2 are not sufficient to answer the question asked and additional data is needed to answer the statements</a:t>
            </a:r>
            <a:br>
              <a:rPr lang="en-IN" dirty="0">
                <a:solidFill>
                  <a:srgbClr val="000000"/>
                </a:solidFill>
                <a:latin typeface="Segoe UI" panose="020B0502040204020203" pitchFamily="34" charset="0"/>
                <a:ea typeface="Times New Roman" panose="02020603050405020304" pitchFamily="18" charset="0"/>
              </a:rPr>
            </a:br>
            <a:endParaRPr lang="en-IN" dirty="0"/>
          </a:p>
        </p:txBody>
      </p:sp>
    </p:spTree>
    <p:extLst>
      <p:ext uri="{BB962C8B-B14F-4D97-AF65-F5344CB8AC3E}">
        <p14:creationId xmlns:p14="http://schemas.microsoft.com/office/powerpoint/2010/main" val="2809049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4054" y="380357"/>
            <a:ext cx="3954929" cy="373757"/>
          </a:xfrm>
          <a:prstGeom prst="rect">
            <a:avLst/>
          </a:prstGeom>
        </p:spPr>
        <p:txBody>
          <a:bodyPr wrap="none">
            <a:spAutoFit/>
          </a:bodyPr>
          <a:lstStyle/>
          <a:p>
            <a:pPr>
              <a:lnSpc>
                <a:spcPct val="107000"/>
              </a:lnSpc>
              <a:spcAft>
                <a:spcPts val="800"/>
              </a:spcAft>
            </a:pPr>
            <a:r>
              <a:rPr lang="en-US" dirty="0">
                <a:solidFill>
                  <a:srgbClr val="333333"/>
                </a:solidFill>
                <a:latin typeface="Arial" panose="020B0604020202020204" pitchFamily="34" charset="0"/>
                <a:ea typeface="Calibri" panose="020F0502020204030204" pitchFamily="34" charset="0"/>
                <a:cs typeface="Times New Roman" panose="02020603050405020304" pitchFamily="18" charset="0"/>
              </a:rPr>
              <a:t>What is the monthly income of </a:t>
            </a:r>
            <a:r>
              <a:rPr lang="en-US" dirty="0" err="1">
                <a:solidFill>
                  <a:srgbClr val="333333"/>
                </a:solidFill>
                <a:latin typeface="Arial" panose="020B0604020202020204" pitchFamily="34" charset="0"/>
                <a:ea typeface="Calibri" panose="020F0502020204030204" pitchFamily="34" charset="0"/>
                <a:cs typeface="Times New Roman" panose="02020603050405020304" pitchFamily="18" charset="0"/>
              </a:rPr>
              <a:t>Mr</a:t>
            </a:r>
            <a:r>
              <a:rPr lang="en-US" dirty="0">
                <a:solidFill>
                  <a:srgbClr val="333333"/>
                </a:solidFill>
                <a:latin typeface="Arial" panose="020B0604020202020204" pitchFamily="34" charset="0"/>
                <a:ea typeface="Calibri" panose="020F0502020204030204" pitchFamily="34" charset="0"/>
                <a:cs typeface="Times New Roman" panose="02020603050405020304" pitchFamily="18" charset="0"/>
              </a:rPr>
              <a:t> X?</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p:cNvSpPr/>
          <p:nvPr/>
        </p:nvSpPr>
        <p:spPr>
          <a:xfrm>
            <a:off x="354054" y="1297475"/>
            <a:ext cx="10866574" cy="787652"/>
          </a:xfrm>
          <a:prstGeom prst="rect">
            <a:avLst/>
          </a:prstGeom>
        </p:spPr>
        <p:txBody>
          <a:bodyPr wrap="square">
            <a:spAutoFit/>
          </a:bodyPr>
          <a:lstStyle/>
          <a:p>
            <a:pPr>
              <a:lnSpc>
                <a:spcPct val="107000"/>
              </a:lnSpc>
              <a:spcAft>
                <a:spcPts val="800"/>
              </a:spcAft>
            </a:pPr>
            <a:r>
              <a:rPr lang="en-US" dirty="0">
                <a:solidFill>
                  <a:srgbClr val="333333"/>
                </a:solidFill>
                <a:latin typeface="Arial" panose="020B0604020202020204" pitchFamily="34" charset="0"/>
                <a:ea typeface="Calibri" panose="020F0502020204030204" pitchFamily="34" charset="0"/>
                <a:cs typeface="Times New Roman" panose="02020603050405020304" pitchFamily="18" charset="0"/>
              </a:rPr>
              <a:t>Statement 1:</a:t>
            </a:r>
            <a:r>
              <a:rPr lang="en-US" b="1" dirty="0">
                <a:solidFill>
                  <a:srgbClr val="333333"/>
                </a:solidFill>
                <a:latin typeface="Arial" panose="020B0604020202020204" pitchFamily="34" charset="0"/>
                <a:ea typeface="Calibri" panose="020F0502020204030204" pitchFamily="34" charset="0"/>
                <a:cs typeface="Times New Roman" panose="02020603050405020304" pitchFamily="18" charset="0"/>
              </a:rPr>
              <a:t> </a:t>
            </a:r>
            <a:r>
              <a:rPr lang="en-IN" dirty="0">
                <a:solidFill>
                  <a:srgbClr val="333333"/>
                </a:solidFill>
                <a:latin typeface="Arial" panose="020B0604020202020204" pitchFamily="34" charset="0"/>
                <a:ea typeface="Calibri" panose="020F0502020204030204" pitchFamily="34" charset="0"/>
                <a:cs typeface="Times New Roman" panose="02020603050405020304" pitchFamily="18" charset="0"/>
              </a:rPr>
              <a:t>Mr X spends 85% of his income on various items and remaining </a:t>
            </a:r>
            <a:r>
              <a:rPr lang="en-IN" dirty="0" smtClean="0">
                <a:solidFill>
                  <a:srgbClr val="333333"/>
                </a:solidFill>
                <a:latin typeface="Arial" panose="020B0604020202020204" pitchFamily="34" charset="0"/>
                <a:ea typeface="Calibri" panose="020F0502020204030204" pitchFamily="34" charset="0"/>
                <a:cs typeface="Times New Roman" panose="02020603050405020304" pitchFamily="18" charset="0"/>
              </a:rPr>
              <a:t>amount </a:t>
            </a:r>
            <a:r>
              <a:rPr lang="en-IN" dirty="0">
                <a:solidFill>
                  <a:srgbClr val="333333"/>
                </a:solidFill>
                <a:latin typeface="Arial" panose="020B0604020202020204" pitchFamily="34" charset="0"/>
                <a:ea typeface="Calibri" panose="020F0502020204030204" pitchFamily="34" charset="0"/>
                <a:cs typeface="Times New Roman" panose="02020603050405020304" pitchFamily="18" charset="0"/>
              </a:rPr>
              <a:t>is saved.</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rgbClr val="333333"/>
                </a:solidFill>
                <a:latin typeface="Arial" panose="020B0604020202020204" pitchFamily="34" charset="0"/>
                <a:ea typeface="Calibri" panose="020F0502020204030204" pitchFamily="34" charset="0"/>
                <a:cs typeface="Times New Roman" panose="02020603050405020304" pitchFamily="18" charset="0"/>
              </a:rPr>
              <a:t>Statement 2: Monthly savings of </a:t>
            </a:r>
            <a:r>
              <a:rPr lang="en-IN" dirty="0" err="1">
                <a:solidFill>
                  <a:srgbClr val="333333"/>
                </a:solidFill>
                <a:latin typeface="Arial" panose="020B0604020202020204" pitchFamily="34" charset="0"/>
                <a:ea typeface="Calibri" panose="020F0502020204030204" pitchFamily="34" charset="0"/>
                <a:cs typeface="Times New Roman" panose="02020603050405020304" pitchFamily="18" charset="0"/>
              </a:rPr>
              <a:t>Mr.</a:t>
            </a:r>
            <a:r>
              <a:rPr lang="en-IN" dirty="0">
                <a:solidFill>
                  <a:srgbClr val="333333"/>
                </a:solidFill>
                <a:latin typeface="Arial" panose="020B0604020202020204" pitchFamily="34" charset="0"/>
                <a:ea typeface="Calibri" panose="020F0502020204030204" pitchFamily="34" charset="0"/>
                <a:cs typeface="Times New Roman" panose="02020603050405020304" pitchFamily="18" charset="0"/>
              </a:rPr>
              <a:t> X are </a:t>
            </a:r>
            <a:r>
              <a:rPr lang="en-IN" dirty="0" err="1">
                <a:solidFill>
                  <a:srgbClr val="333333"/>
                </a:solidFill>
                <a:latin typeface="Arial" panose="020B0604020202020204" pitchFamily="34" charset="0"/>
                <a:ea typeface="Calibri" panose="020F0502020204030204" pitchFamily="34" charset="0"/>
                <a:cs typeface="Times New Roman" panose="02020603050405020304" pitchFamily="18" charset="0"/>
              </a:rPr>
              <a:t>Rs</a:t>
            </a:r>
            <a:r>
              <a:rPr lang="en-IN" dirty="0">
                <a:solidFill>
                  <a:srgbClr val="333333"/>
                </a:solidFill>
                <a:latin typeface="Arial" panose="020B0604020202020204" pitchFamily="34" charset="0"/>
                <a:ea typeface="Calibri" panose="020F0502020204030204" pitchFamily="34" charset="0"/>
                <a:cs typeface="Times New Roman" panose="02020603050405020304" pitchFamily="18" charset="0"/>
              </a:rPr>
              <a:t>. 4500</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287708" y="2413626"/>
            <a:ext cx="10787642" cy="1200329"/>
          </a:xfrm>
          <a:prstGeom prst="rect">
            <a:avLst/>
          </a:prstGeom>
        </p:spPr>
        <p:txBody>
          <a:bodyPr wrap="square">
            <a:spAutoFit/>
          </a:bodyPr>
          <a:lstStyle/>
          <a:p>
            <a:r>
              <a:rPr lang="en-IN" dirty="0" smtClean="0">
                <a:solidFill>
                  <a:srgbClr val="000000"/>
                </a:solidFill>
                <a:latin typeface="Segoe UI" panose="020B0502040204020203" pitchFamily="34" charset="0"/>
                <a:ea typeface="Times New Roman" panose="02020603050405020304" pitchFamily="18" charset="0"/>
              </a:rPr>
              <a:t>SOLUTION:</a:t>
            </a:r>
          </a:p>
          <a:p>
            <a:r>
              <a:rPr lang="en-IN" dirty="0" smtClean="0">
                <a:solidFill>
                  <a:srgbClr val="000000"/>
                </a:solidFill>
                <a:latin typeface="Segoe UI" panose="020B0502040204020203" pitchFamily="34" charset="0"/>
                <a:ea typeface="Times New Roman" panose="02020603050405020304" pitchFamily="18" charset="0"/>
              </a:rPr>
              <a:t>Both </a:t>
            </a:r>
            <a:r>
              <a:rPr lang="en-IN" dirty="0">
                <a:solidFill>
                  <a:srgbClr val="000000"/>
                </a:solidFill>
                <a:latin typeface="Segoe UI" panose="020B0502040204020203" pitchFamily="34" charset="0"/>
                <a:ea typeface="Times New Roman" panose="02020603050405020304" pitchFamily="18" charset="0"/>
              </a:rPr>
              <a:t>statements 1 and 2 together are sufficient to answer the question but neither statement is </a:t>
            </a:r>
            <a:r>
              <a:rPr lang="en-IN" dirty="0" smtClean="0">
                <a:solidFill>
                  <a:srgbClr val="000000"/>
                </a:solidFill>
                <a:latin typeface="Segoe UI" panose="020B0502040204020203" pitchFamily="34" charset="0"/>
                <a:ea typeface="Times New Roman" panose="02020603050405020304" pitchFamily="18" charset="0"/>
              </a:rPr>
              <a:t>sufficient</a:t>
            </a:r>
          </a:p>
          <a:p>
            <a:endParaRPr lang="en-IN" dirty="0">
              <a:solidFill>
                <a:srgbClr val="000000"/>
              </a:solidFill>
              <a:latin typeface="Segoe UI" panose="020B0502040204020203" pitchFamily="34" charset="0"/>
            </a:endParaRPr>
          </a:p>
          <a:p>
            <a:r>
              <a:rPr lang="en-IN" dirty="0" smtClean="0">
                <a:solidFill>
                  <a:srgbClr val="333333"/>
                </a:solidFill>
                <a:latin typeface="Arial" panose="020B0604020202020204" pitchFamily="34" charset="0"/>
                <a:ea typeface="Calibri" panose="020F0502020204030204" pitchFamily="34" charset="0"/>
                <a:cs typeface="Times New Roman" panose="02020603050405020304" pitchFamily="18" charset="0"/>
              </a:rPr>
              <a:t>15%(x’s salary) = 45000</a:t>
            </a:r>
            <a:endParaRPr lang="en-IN" dirty="0"/>
          </a:p>
        </p:txBody>
      </p:sp>
    </p:spTree>
    <p:extLst>
      <p:ext uri="{BB962C8B-B14F-4D97-AF65-F5344CB8AC3E}">
        <p14:creationId xmlns:p14="http://schemas.microsoft.com/office/powerpoint/2010/main" val="1632720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64406" y="440177"/>
            <a:ext cx="5566588" cy="388696"/>
          </a:xfrm>
          <a:prstGeom prst="rect">
            <a:avLst/>
          </a:prstGeom>
        </p:spPr>
        <p:txBody>
          <a:bodyPr wrap="none">
            <a:spAutoFit/>
          </a:bodyPr>
          <a:lstStyle/>
          <a:p>
            <a:pPr>
              <a:lnSpc>
                <a:spcPct val="107000"/>
              </a:lnSpc>
              <a:spcAft>
                <a:spcPts val="800"/>
              </a:spcAft>
            </a:pPr>
            <a:r>
              <a:rPr lang="en-IN" dirty="0" smtClean="0">
                <a:solidFill>
                  <a:srgbClr val="333333"/>
                </a:solidFill>
                <a:latin typeface="Arial" panose="020B0604020202020204" pitchFamily="34" charset="0"/>
                <a:ea typeface="Calibri" panose="020F0502020204030204" pitchFamily="34" charset="0"/>
                <a:cs typeface="Times New Roman" panose="02020603050405020304" pitchFamily="18" charset="0"/>
              </a:rPr>
              <a:t>On which of the week definitely was Ram’s birthday?</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p:cNvSpPr/>
          <p:nvPr/>
        </p:nvSpPr>
        <p:spPr>
          <a:xfrm>
            <a:off x="364405" y="1192022"/>
            <a:ext cx="9719631" cy="787652"/>
          </a:xfrm>
          <a:prstGeom prst="rect">
            <a:avLst/>
          </a:prstGeom>
        </p:spPr>
        <p:txBody>
          <a:bodyPr wrap="square">
            <a:spAutoFit/>
          </a:bodyPr>
          <a:lstStyle/>
          <a:p>
            <a:pPr>
              <a:lnSpc>
                <a:spcPct val="107000"/>
              </a:lnSpc>
              <a:spcAft>
                <a:spcPts val="800"/>
              </a:spcAft>
            </a:pPr>
            <a:r>
              <a:rPr lang="en-IN" dirty="0">
                <a:solidFill>
                  <a:srgbClr val="333333"/>
                </a:solidFill>
                <a:latin typeface="Arial" panose="020B0604020202020204" pitchFamily="34" charset="0"/>
                <a:ea typeface="Calibri" panose="020F0502020204030204" pitchFamily="34" charset="0"/>
                <a:cs typeface="Times New Roman" panose="02020603050405020304" pitchFamily="18" charset="0"/>
              </a:rPr>
              <a:t>Statement 1: Ram celebrated his birthday after Monday but before Saturday.</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rgbClr val="333333"/>
                </a:solidFill>
                <a:latin typeface="Arial" panose="020B0604020202020204" pitchFamily="34" charset="0"/>
                <a:ea typeface="Calibri" panose="020F0502020204030204" pitchFamily="34" charset="0"/>
                <a:cs typeface="Times New Roman" panose="02020603050405020304" pitchFamily="18" charset="0"/>
              </a:rPr>
              <a:t>Statement 2: Ram’s friends met ram on his birthday before Wednesday.</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364405" y="2507630"/>
            <a:ext cx="9497442" cy="646331"/>
          </a:xfrm>
          <a:prstGeom prst="rect">
            <a:avLst/>
          </a:prstGeom>
        </p:spPr>
        <p:txBody>
          <a:bodyPr wrap="square">
            <a:spAutoFit/>
          </a:bodyPr>
          <a:lstStyle/>
          <a:p>
            <a:r>
              <a:rPr lang="en-IN" dirty="0">
                <a:solidFill>
                  <a:srgbClr val="000000"/>
                </a:solidFill>
                <a:latin typeface="Segoe UI" panose="020B0502040204020203" pitchFamily="34" charset="0"/>
                <a:ea typeface="Times New Roman" panose="02020603050405020304" pitchFamily="18" charset="0"/>
              </a:rPr>
              <a:t>Both statements 1 and 2 together are sufficient to answer the question but neither statement is sufficient</a:t>
            </a:r>
          </a:p>
        </p:txBody>
      </p:sp>
    </p:spTree>
    <p:extLst>
      <p:ext uri="{BB962C8B-B14F-4D97-AF65-F5344CB8AC3E}">
        <p14:creationId xmlns:p14="http://schemas.microsoft.com/office/powerpoint/2010/main" val="2011275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60627" y="431632"/>
            <a:ext cx="3454792" cy="388696"/>
          </a:xfrm>
          <a:prstGeom prst="rect">
            <a:avLst/>
          </a:prstGeom>
        </p:spPr>
        <p:txBody>
          <a:bodyPr wrap="none">
            <a:spAutoFit/>
          </a:bodyPr>
          <a:lstStyle/>
          <a:p>
            <a:pPr>
              <a:lnSpc>
                <a:spcPct val="107000"/>
              </a:lnSpc>
              <a:spcAft>
                <a:spcPts val="800"/>
              </a:spcAft>
            </a:pPr>
            <a:r>
              <a:rPr lang="en-IN" dirty="0">
                <a:solidFill>
                  <a:srgbClr val="333333"/>
                </a:solidFill>
                <a:latin typeface="Arial" panose="020B0604020202020204" pitchFamily="34" charset="0"/>
                <a:ea typeface="Calibri" panose="020F0502020204030204" pitchFamily="34" charset="0"/>
                <a:cs typeface="Times New Roman" panose="02020603050405020304" pitchFamily="18" charset="0"/>
              </a:rPr>
              <a:t>Aditya is facing which direction?</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p:cNvSpPr/>
          <p:nvPr/>
        </p:nvSpPr>
        <p:spPr>
          <a:xfrm>
            <a:off x="360627" y="1172007"/>
            <a:ext cx="10073788" cy="1186607"/>
          </a:xfrm>
          <a:prstGeom prst="rect">
            <a:avLst/>
          </a:prstGeom>
        </p:spPr>
        <p:txBody>
          <a:bodyPr wrap="square">
            <a:spAutoFit/>
          </a:bodyPr>
          <a:lstStyle/>
          <a:p>
            <a:pPr>
              <a:lnSpc>
                <a:spcPct val="107000"/>
              </a:lnSpc>
              <a:spcAft>
                <a:spcPts val="800"/>
              </a:spcAft>
            </a:pPr>
            <a:r>
              <a:rPr lang="en-IN" dirty="0">
                <a:solidFill>
                  <a:srgbClr val="333333"/>
                </a:solidFill>
                <a:latin typeface="Arial" panose="020B0604020202020204" pitchFamily="34" charset="0"/>
                <a:ea typeface="Calibri" panose="020F0502020204030204" pitchFamily="34" charset="0"/>
                <a:cs typeface="Times New Roman" panose="02020603050405020304" pitchFamily="18" charset="0"/>
              </a:rPr>
              <a:t>Statement 1: </a:t>
            </a:r>
            <a:r>
              <a:rPr lang="en-IN" dirty="0" err="1">
                <a:solidFill>
                  <a:srgbClr val="333333"/>
                </a:solidFill>
                <a:latin typeface="Arial" panose="020B0604020202020204" pitchFamily="34" charset="0"/>
                <a:ea typeface="Calibri" panose="020F0502020204030204" pitchFamily="34" charset="0"/>
                <a:cs typeface="Times New Roman" panose="02020603050405020304" pitchFamily="18" charset="0"/>
              </a:rPr>
              <a:t>Surbhi</a:t>
            </a:r>
            <a:r>
              <a:rPr lang="en-IN" dirty="0">
                <a:solidFill>
                  <a:srgbClr val="333333"/>
                </a:solidFill>
                <a:latin typeface="Arial" panose="020B0604020202020204" pitchFamily="34" charset="0"/>
                <a:ea typeface="Calibri" panose="020F0502020204030204" pitchFamily="34" charset="0"/>
                <a:cs typeface="Times New Roman" panose="02020603050405020304" pitchFamily="18" charset="0"/>
              </a:rPr>
              <a:t> is facing east direction and if she turn to her right she will face Rahul.</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rgbClr val="333333"/>
                </a:solidFill>
                <a:latin typeface="Arial" panose="020B0604020202020204" pitchFamily="34" charset="0"/>
                <a:ea typeface="Calibri" panose="020F0502020204030204" pitchFamily="34" charset="0"/>
                <a:cs typeface="Times New Roman" panose="02020603050405020304" pitchFamily="18" charset="0"/>
              </a:rPr>
              <a:t>Statement 2: Aditya is facing opposite direction as that of </a:t>
            </a:r>
            <a:r>
              <a:rPr lang="en-IN" dirty="0" err="1">
                <a:solidFill>
                  <a:srgbClr val="333333"/>
                </a:solidFill>
                <a:latin typeface="Arial" panose="020B0604020202020204" pitchFamily="34" charset="0"/>
                <a:ea typeface="Calibri" panose="020F0502020204030204" pitchFamily="34" charset="0"/>
                <a:cs typeface="Times New Roman" panose="02020603050405020304" pitchFamily="18" charset="0"/>
              </a:rPr>
              <a:t>Kriti</a:t>
            </a:r>
            <a:r>
              <a:rPr lang="en-IN" dirty="0">
                <a:solidFill>
                  <a:srgbClr val="333333"/>
                </a:solidFill>
                <a:latin typeface="Arial" panose="020B0604020202020204" pitchFamily="34" charset="0"/>
                <a:ea typeface="Calibri" panose="020F0502020204030204" pitchFamily="34" charset="0"/>
                <a:cs typeface="Times New Roman" panose="02020603050405020304" pitchFamily="18" charset="0"/>
              </a:rPr>
              <a:t> who is facing</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dirty="0" err="1">
                <a:solidFill>
                  <a:srgbClr val="333333"/>
                </a:solidFill>
                <a:latin typeface="Arial" panose="020B0604020202020204" pitchFamily="34" charset="0"/>
                <a:ea typeface="Calibri" panose="020F0502020204030204" pitchFamily="34" charset="0"/>
                <a:cs typeface="Times New Roman" panose="02020603050405020304" pitchFamily="18" charset="0"/>
              </a:rPr>
              <a:t>Surbhi</a:t>
            </a:r>
            <a:r>
              <a:rPr lang="en-IN" dirty="0">
                <a:solidFill>
                  <a:srgbClr val="333333"/>
                </a:solidFill>
                <a:latin typeface="Arial" panose="020B0604020202020204" pitchFamily="34" charset="0"/>
                <a:ea typeface="Calibri" panose="020F0502020204030204" pitchFamily="34" charset="0"/>
                <a:cs typeface="Times New Roman" panose="02020603050405020304" pitchFamily="18" charset="0"/>
              </a:rPr>
              <a: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360626" y="2710293"/>
            <a:ext cx="9364487" cy="1200329"/>
          </a:xfrm>
          <a:prstGeom prst="rect">
            <a:avLst/>
          </a:prstGeom>
        </p:spPr>
        <p:txBody>
          <a:bodyPr wrap="square">
            <a:spAutoFit/>
          </a:bodyPr>
          <a:lstStyle/>
          <a:p>
            <a:r>
              <a:rPr lang="en-IN" dirty="0" smtClean="0">
                <a:solidFill>
                  <a:srgbClr val="000000"/>
                </a:solidFill>
                <a:latin typeface="Segoe UI" panose="020B0502040204020203" pitchFamily="34" charset="0"/>
                <a:ea typeface="Times New Roman" panose="02020603050405020304" pitchFamily="18" charset="0"/>
              </a:rPr>
              <a:t>SOLUTION:</a:t>
            </a:r>
          </a:p>
          <a:p>
            <a:endParaRPr lang="en-IN" dirty="0">
              <a:solidFill>
                <a:srgbClr val="000000"/>
              </a:solidFill>
              <a:latin typeface="Segoe UI" panose="020B0502040204020203" pitchFamily="34" charset="0"/>
              <a:ea typeface="Times New Roman" panose="02020603050405020304" pitchFamily="18" charset="0"/>
            </a:endParaRPr>
          </a:p>
          <a:p>
            <a:r>
              <a:rPr lang="en-IN" dirty="0" smtClean="0">
                <a:solidFill>
                  <a:srgbClr val="000000"/>
                </a:solidFill>
                <a:latin typeface="Segoe UI" panose="020B0502040204020203" pitchFamily="34" charset="0"/>
                <a:ea typeface="Times New Roman" panose="02020603050405020304" pitchFamily="18" charset="0"/>
              </a:rPr>
              <a:t>Both </a:t>
            </a:r>
            <a:r>
              <a:rPr lang="en-IN" dirty="0">
                <a:solidFill>
                  <a:srgbClr val="000000"/>
                </a:solidFill>
                <a:latin typeface="Segoe UI" panose="020B0502040204020203" pitchFamily="34" charset="0"/>
                <a:ea typeface="Times New Roman" panose="02020603050405020304" pitchFamily="18" charset="0"/>
              </a:rPr>
              <a:t>statements 1 and 2 together are sufficient to answer the question but neither statement is sufficient</a:t>
            </a:r>
          </a:p>
        </p:txBody>
      </p:sp>
    </p:spTree>
    <p:extLst>
      <p:ext uri="{BB962C8B-B14F-4D97-AF65-F5344CB8AC3E}">
        <p14:creationId xmlns:p14="http://schemas.microsoft.com/office/powerpoint/2010/main" val="4267108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0" end="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712" y="254910"/>
            <a:ext cx="10608180" cy="685059"/>
          </a:xfrm>
          <a:prstGeom prst="rect">
            <a:avLst/>
          </a:prstGeom>
        </p:spPr>
        <p:txBody>
          <a:bodyPr wrap="square">
            <a:spAutoFit/>
          </a:bodyPr>
          <a:lstStyle/>
          <a:p>
            <a:pPr>
              <a:lnSpc>
                <a:spcPct val="107000"/>
              </a:lnSpc>
              <a:spcAft>
                <a:spcPts val="800"/>
              </a:spcAft>
            </a:pPr>
            <a:r>
              <a:rPr lang="en-IN" dirty="0">
                <a:solidFill>
                  <a:srgbClr val="000000"/>
                </a:solidFill>
                <a:latin typeface="Arial" panose="020B0604020202020204" pitchFamily="34" charset="0"/>
                <a:ea typeface="Calibri" panose="020F0502020204030204" pitchFamily="34" charset="0"/>
                <a:cs typeface="Times New Roman" panose="02020603050405020304" pitchFamily="18" charset="0"/>
              </a:rPr>
              <a:t>John is writing out an arithmetic sequence. How many terms does he need to write out before he writes a term greater than or equal to 1,000?</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p:cNvSpPr/>
          <p:nvPr/>
        </p:nvSpPr>
        <p:spPr>
          <a:xfrm>
            <a:off x="381712" y="1291832"/>
            <a:ext cx="6096000" cy="787652"/>
          </a:xfrm>
          <a:prstGeom prst="rect">
            <a:avLst/>
          </a:prstGeom>
        </p:spPr>
        <p:txBody>
          <a:bodyPr>
            <a:spAutoFit/>
          </a:bodyPr>
          <a:lstStyle/>
          <a:p>
            <a:pPr>
              <a:lnSpc>
                <a:spcPct val="107000"/>
              </a:lnSpc>
              <a:spcAft>
                <a:spcPts val="800"/>
              </a:spcAft>
            </a:pPr>
            <a:r>
              <a:rPr lang="en-IN" dirty="0">
                <a:solidFill>
                  <a:srgbClr val="000000"/>
                </a:solidFill>
                <a:latin typeface="Arial" panose="020B0604020202020204" pitchFamily="34" charset="0"/>
                <a:ea typeface="Calibri" panose="020F0502020204030204" pitchFamily="34" charset="0"/>
                <a:cs typeface="Times New Roman" panose="02020603050405020304" pitchFamily="18" charset="0"/>
              </a:rPr>
              <a:t>Statement 1: The fourth term is 50.</a:t>
            </a:r>
            <a:endParaRPr lang="en-IN"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rgbClr val="000000"/>
                </a:solidFill>
                <a:latin typeface="Arial" panose="020B0604020202020204" pitchFamily="34" charset="0"/>
                <a:ea typeface="Calibri" panose="020F0502020204030204" pitchFamily="34" charset="0"/>
                <a:cs typeface="Times New Roman" panose="02020603050405020304" pitchFamily="18" charset="0"/>
              </a:rPr>
              <a:t>Statement 2: The twentieth term is 418.</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381712" y="2541813"/>
            <a:ext cx="10847462" cy="923330"/>
          </a:xfrm>
          <a:prstGeom prst="rect">
            <a:avLst/>
          </a:prstGeom>
        </p:spPr>
        <p:txBody>
          <a:bodyPr wrap="square">
            <a:spAutoFit/>
          </a:bodyPr>
          <a:lstStyle/>
          <a:p>
            <a:r>
              <a:rPr lang="en-IN" dirty="0" smtClean="0">
                <a:solidFill>
                  <a:srgbClr val="000000"/>
                </a:solidFill>
                <a:latin typeface="Segoe UI" panose="020B0502040204020203" pitchFamily="34" charset="0"/>
                <a:ea typeface="Times New Roman" panose="02020603050405020304" pitchFamily="18" charset="0"/>
              </a:rPr>
              <a:t>SOLUTION:</a:t>
            </a:r>
          </a:p>
          <a:p>
            <a:endParaRPr lang="en-IN" dirty="0">
              <a:solidFill>
                <a:srgbClr val="000000"/>
              </a:solidFill>
              <a:latin typeface="Segoe UI" panose="020B0502040204020203" pitchFamily="34" charset="0"/>
              <a:ea typeface="Times New Roman" panose="02020603050405020304" pitchFamily="18" charset="0"/>
            </a:endParaRPr>
          </a:p>
          <a:p>
            <a:r>
              <a:rPr lang="en-IN" dirty="0" smtClean="0">
                <a:solidFill>
                  <a:srgbClr val="000000"/>
                </a:solidFill>
                <a:latin typeface="Segoe UI" panose="020B0502040204020203" pitchFamily="34" charset="0"/>
                <a:ea typeface="Times New Roman" panose="02020603050405020304" pitchFamily="18" charset="0"/>
              </a:rPr>
              <a:t>Both </a:t>
            </a:r>
            <a:r>
              <a:rPr lang="en-IN" dirty="0">
                <a:solidFill>
                  <a:srgbClr val="000000"/>
                </a:solidFill>
                <a:latin typeface="Segoe UI" panose="020B0502040204020203" pitchFamily="34" charset="0"/>
                <a:ea typeface="Times New Roman" panose="02020603050405020304" pitchFamily="18" charset="0"/>
              </a:rPr>
              <a:t>statements 1 and 2 together are sufficient to answer the question but neither statement is sufficient</a:t>
            </a:r>
          </a:p>
        </p:txBody>
      </p:sp>
    </p:spTree>
    <p:extLst>
      <p:ext uri="{BB962C8B-B14F-4D97-AF65-F5344CB8AC3E}">
        <p14:creationId xmlns:p14="http://schemas.microsoft.com/office/powerpoint/2010/main" val="2546367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63724" y="481411"/>
            <a:ext cx="9745054" cy="3970318"/>
          </a:xfrm>
          <a:prstGeom prst="rect">
            <a:avLst/>
          </a:prstGeom>
        </p:spPr>
        <p:txBody>
          <a:bodyPr wrap="square">
            <a:spAutoFit/>
          </a:bodyPr>
          <a:lstStyle/>
          <a:p>
            <a:r>
              <a:rPr lang="en-IN" dirty="0" smtClean="0">
                <a:solidFill>
                  <a:srgbClr val="000000"/>
                </a:solidFill>
                <a:effectLst/>
                <a:latin typeface="Segoe UI" panose="020B0502040204020203" pitchFamily="34" charset="0"/>
                <a:ea typeface="Times New Roman" panose="02020603050405020304" pitchFamily="18" charset="0"/>
              </a:rPr>
              <a:t>Use the following answer choices for the questions below.</a:t>
            </a:r>
            <a:br>
              <a:rPr lang="en-IN" dirty="0" smtClean="0">
                <a:solidFill>
                  <a:srgbClr val="000000"/>
                </a:solidFill>
                <a:effectLst/>
                <a:latin typeface="Segoe UI" panose="020B0502040204020203" pitchFamily="34" charset="0"/>
                <a:ea typeface="Times New Roman" panose="02020603050405020304" pitchFamily="18" charset="0"/>
              </a:rPr>
            </a:br>
            <a:r>
              <a:rPr lang="en-IN" dirty="0" smtClean="0">
                <a:solidFill>
                  <a:srgbClr val="000000"/>
                </a:solidFill>
                <a:effectLst/>
                <a:latin typeface="Segoe UI" panose="020B0502040204020203" pitchFamily="34" charset="0"/>
                <a:ea typeface="Times New Roman" panose="02020603050405020304" pitchFamily="18" charset="0"/>
              </a:rPr>
              <a:t/>
            </a:r>
            <a:br>
              <a:rPr lang="en-IN" dirty="0" smtClean="0">
                <a:solidFill>
                  <a:srgbClr val="000000"/>
                </a:solidFill>
                <a:effectLst/>
                <a:latin typeface="Segoe UI" panose="020B0502040204020203" pitchFamily="34" charset="0"/>
                <a:ea typeface="Times New Roman" panose="02020603050405020304" pitchFamily="18" charset="0"/>
              </a:rPr>
            </a:br>
            <a:r>
              <a:rPr lang="en-IN" dirty="0" smtClean="0">
                <a:solidFill>
                  <a:srgbClr val="000000"/>
                </a:solidFill>
                <a:effectLst/>
                <a:latin typeface="Segoe UI" panose="020B0502040204020203" pitchFamily="34" charset="0"/>
                <a:ea typeface="Times New Roman" panose="02020603050405020304" pitchFamily="18" charset="0"/>
              </a:rPr>
              <a:t>A. Statement 1 alone is sufficient but statement 2 alone is not sufficient to answer the question</a:t>
            </a:r>
            <a:br>
              <a:rPr lang="en-IN" dirty="0" smtClean="0">
                <a:solidFill>
                  <a:srgbClr val="000000"/>
                </a:solidFill>
                <a:effectLst/>
                <a:latin typeface="Segoe UI" panose="020B0502040204020203" pitchFamily="34" charset="0"/>
                <a:ea typeface="Times New Roman" panose="02020603050405020304" pitchFamily="18" charset="0"/>
              </a:rPr>
            </a:br>
            <a:r>
              <a:rPr lang="en-IN" dirty="0" smtClean="0">
                <a:solidFill>
                  <a:srgbClr val="000000"/>
                </a:solidFill>
                <a:effectLst/>
                <a:latin typeface="Segoe UI" panose="020B0502040204020203" pitchFamily="34" charset="0"/>
                <a:ea typeface="Times New Roman" panose="02020603050405020304" pitchFamily="18" charset="0"/>
              </a:rPr>
              <a:t/>
            </a:r>
            <a:br>
              <a:rPr lang="en-IN" dirty="0" smtClean="0">
                <a:solidFill>
                  <a:srgbClr val="000000"/>
                </a:solidFill>
                <a:effectLst/>
                <a:latin typeface="Segoe UI" panose="020B0502040204020203" pitchFamily="34" charset="0"/>
                <a:ea typeface="Times New Roman" panose="02020603050405020304" pitchFamily="18" charset="0"/>
              </a:rPr>
            </a:br>
            <a:r>
              <a:rPr lang="en-IN" dirty="0" smtClean="0">
                <a:solidFill>
                  <a:srgbClr val="000000"/>
                </a:solidFill>
                <a:effectLst/>
                <a:latin typeface="Segoe UI" panose="020B0502040204020203" pitchFamily="34" charset="0"/>
                <a:ea typeface="Times New Roman" panose="02020603050405020304" pitchFamily="18" charset="0"/>
              </a:rPr>
              <a:t>B. Statement 2 alone is sufficient but statement 1 alone is not sufficient to answer the question</a:t>
            </a:r>
            <a:br>
              <a:rPr lang="en-IN" dirty="0" smtClean="0">
                <a:solidFill>
                  <a:srgbClr val="000000"/>
                </a:solidFill>
                <a:effectLst/>
                <a:latin typeface="Segoe UI" panose="020B0502040204020203" pitchFamily="34" charset="0"/>
                <a:ea typeface="Times New Roman" panose="02020603050405020304" pitchFamily="18" charset="0"/>
              </a:rPr>
            </a:br>
            <a:r>
              <a:rPr lang="en-IN" dirty="0" smtClean="0">
                <a:solidFill>
                  <a:srgbClr val="000000"/>
                </a:solidFill>
                <a:effectLst/>
                <a:latin typeface="Segoe UI" panose="020B0502040204020203" pitchFamily="34" charset="0"/>
                <a:ea typeface="Times New Roman" panose="02020603050405020304" pitchFamily="18" charset="0"/>
              </a:rPr>
              <a:t/>
            </a:r>
            <a:br>
              <a:rPr lang="en-IN" dirty="0" smtClean="0">
                <a:solidFill>
                  <a:srgbClr val="000000"/>
                </a:solidFill>
                <a:effectLst/>
                <a:latin typeface="Segoe UI" panose="020B0502040204020203" pitchFamily="34" charset="0"/>
                <a:ea typeface="Times New Roman" panose="02020603050405020304" pitchFamily="18" charset="0"/>
              </a:rPr>
            </a:br>
            <a:r>
              <a:rPr lang="en-IN" dirty="0" smtClean="0">
                <a:solidFill>
                  <a:srgbClr val="000000"/>
                </a:solidFill>
                <a:effectLst/>
                <a:latin typeface="Segoe UI" panose="020B0502040204020203" pitchFamily="34" charset="0"/>
                <a:ea typeface="Times New Roman" panose="02020603050405020304" pitchFamily="18" charset="0"/>
              </a:rPr>
              <a:t>C. Both statements 1 and 2 together are sufficient to answer the question but neither statement is sufficient</a:t>
            </a:r>
            <a:br>
              <a:rPr lang="en-IN" dirty="0" smtClean="0">
                <a:solidFill>
                  <a:srgbClr val="000000"/>
                </a:solidFill>
                <a:effectLst/>
                <a:latin typeface="Segoe UI" panose="020B0502040204020203" pitchFamily="34" charset="0"/>
                <a:ea typeface="Times New Roman" panose="02020603050405020304" pitchFamily="18" charset="0"/>
              </a:rPr>
            </a:br>
            <a:r>
              <a:rPr lang="en-IN" dirty="0" smtClean="0">
                <a:solidFill>
                  <a:srgbClr val="000000"/>
                </a:solidFill>
                <a:effectLst/>
                <a:latin typeface="Segoe UI" panose="020B0502040204020203" pitchFamily="34" charset="0"/>
                <a:ea typeface="Times New Roman" panose="02020603050405020304" pitchFamily="18" charset="0"/>
              </a:rPr>
              <a:t/>
            </a:r>
            <a:br>
              <a:rPr lang="en-IN" dirty="0" smtClean="0">
                <a:solidFill>
                  <a:srgbClr val="000000"/>
                </a:solidFill>
                <a:effectLst/>
                <a:latin typeface="Segoe UI" panose="020B0502040204020203" pitchFamily="34" charset="0"/>
                <a:ea typeface="Times New Roman" panose="02020603050405020304" pitchFamily="18" charset="0"/>
              </a:rPr>
            </a:br>
            <a:r>
              <a:rPr lang="en-IN" dirty="0" smtClean="0">
                <a:solidFill>
                  <a:srgbClr val="000000"/>
                </a:solidFill>
                <a:effectLst/>
                <a:latin typeface="Segoe UI" panose="020B0502040204020203" pitchFamily="34" charset="0"/>
                <a:ea typeface="Times New Roman" panose="02020603050405020304" pitchFamily="18" charset="0"/>
              </a:rPr>
              <a:t>D. Each statement alone is sufficient to answer the questions.</a:t>
            </a:r>
            <a:br>
              <a:rPr lang="en-IN" dirty="0" smtClean="0">
                <a:solidFill>
                  <a:srgbClr val="000000"/>
                </a:solidFill>
                <a:effectLst/>
                <a:latin typeface="Segoe UI" panose="020B0502040204020203" pitchFamily="34" charset="0"/>
                <a:ea typeface="Times New Roman" panose="02020603050405020304" pitchFamily="18" charset="0"/>
              </a:rPr>
            </a:br>
            <a:r>
              <a:rPr lang="en-IN" dirty="0" smtClean="0">
                <a:solidFill>
                  <a:srgbClr val="000000"/>
                </a:solidFill>
                <a:effectLst/>
                <a:latin typeface="Segoe UI" panose="020B0502040204020203" pitchFamily="34" charset="0"/>
                <a:ea typeface="Times New Roman" panose="02020603050405020304" pitchFamily="18" charset="0"/>
              </a:rPr>
              <a:t/>
            </a:r>
            <a:br>
              <a:rPr lang="en-IN" dirty="0" smtClean="0">
                <a:solidFill>
                  <a:srgbClr val="000000"/>
                </a:solidFill>
                <a:effectLst/>
                <a:latin typeface="Segoe UI" panose="020B0502040204020203" pitchFamily="34" charset="0"/>
                <a:ea typeface="Times New Roman" panose="02020603050405020304" pitchFamily="18" charset="0"/>
              </a:rPr>
            </a:br>
            <a:r>
              <a:rPr lang="en-IN" dirty="0" smtClean="0">
                <a:solidFill>
                  <a:srgbClr val="000000"/>
                </a:solidFill>
                <a:effectLst/>
                <a:latin typeface="Segoe UI" panose="020B0502040204020203" pitchFamily="34" charset="0"/>
                <a:ea typeface="Times New Roman" panose="02020603050405020304" pitchFamily="18" charset="0"/>
              </a:rPr>
              <a:t>E. Statements 1 and 2 are not sufficient to answer the question asked and additional data is needed to answer the statements</a:t>
            </a:r>
            <a:br>
              <a:rPr lang="en-IN" dirty="0" smtClean="0">
                <a:solidFill>
                  <a:srgbClr val="000000"/>
                </a:solidFill>
                <a:effectLst/>
                <a:latin typeface="Segoe UI" panose="020B0502040204020203" pitchFamily="34" charset="0"/>
                <a:ea typeface="Times New Roman" panose="02020603050405020304" pitchFamily="18" charset="0"/>
              </a:rPr>
            </a:br>
            <a:endParaRPr lang="en-IN" dirty="0"/>
          </a:p>
        </p:txBody>
      </p:sp>
    </p:spTree>
    <p:extLst>
      <p:ext uri="{BB962C8B-B14F-4D97-AF65-F5344CB8AC3E}">
        <p14:creationId xmlns:p14="http://schemas.microsoft.com/office/powerpoint/2010/main" val="2928913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9555" y="423085"/>
            <a:ext cx="2858475" cy="373757"/>
          </a:xfrm>
          <a:prstGeom prst="rect">
            <a:avLst/>
          </a:prstGeom>
        </p:spPr>
        <p:txBody>
          <a:bodyPr wrap="none">
            <a:spAutoFit/>
          </a:bodyPr>
          <a:lstStyle/>
          <a:p>
            <a:pPr>
              <a:lnSpc>
                <a:spcPct val="107000"/>
              </a:lnSpc>
              <a:spcAft>
                <a:spcPts val="800"/>
              </a:spcAft>
            </a:pPr>
            <a:r>
              <a:rPr lang="en-IN" dirty="0">
                <a:solidFill>
                  <a:srgbClr val="000000"/>
                </a:solidFill>
                <a:latin typeface="Arial" panose="020B0604020202020204" pitchFamily="34" charset="0"/>
                <a:ea typeface="Calibri" panose="020F0502020204030204" pitchFamily="34" charset="0"/>
                <a:cs typeface="Times New Roman" panose="02020603050405020304" pitchFamily="18" charset="0"/>
              </a:rPr>
              <a:t>What is the value of </a:t>
            </a:r>
            <a:r>
              <a:rPr lang="en-IN" dirty="0" err="1">
                <a:solidFill>
                  <a:srgbClr val="000000"/>
                </a:solidFill>
                <a:latin typeface="Arial" panose="020B0604020202020204" pitchFamily="34" charset="0"/>
                <a:ea typeface="Calibri" panose="020F0502020204030204" pitchFamily="34" charset="0"/>
                <a:cs typeface="Times New Roman" panose="02020603050405020304" pitchFamily="18" charset="0"/>
              </a:rPr>
              <a:t>m+n</a:t>
            </a:r>
            <a:r>
              <a:rPr lang="en-IN" dirty="0">
                <a:solidFill>
                  <a:srgbClr val="000000"/>
                </a:solidFill>
                <a:latin typeface="Arial" panose="020B0604020202020204" pitchFamily="34" charset="0"/>
                <a:ea typeface="Calibri" panose="020F0502020204030204" pitchFamily="34" charset="0"/>
                <a:cs typeface="Times New Roman" panose="02020603050405020304" pitchFamily="18" charset="0"/>
              </a:rPr>
              <a:t>?</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p:cNvSpPr/>
          <p:nvPr/>
        </p:nvSpPr>
        <p:spPr>
          <a:xfrm>
            <a:off x="389555" y="1214920"/>
            <a:ext cx="6096000" cy="787652"/>
          </a:xfrm>
          <a:prstGeom prst="rect">
            <a:avLst/>
          </a:prstGeom>
        </p:spPr>
        <p:txBody>
          <a:bodyPr>
            <a:spAutoFit/>
          </a:bodyPr>
          <a:lstStyle/>
          <a:p>
            <a:pPr>
              <a:lnSpc>
                <a:spcPct val="107000"/>
              </a:lnSpc>
              <a:spcAft>
                <a:spcPts val="800"/>
              </a:spcAft>
            </a:pPr>
            <a:r>
              <a:rPr lang="en-IN" dirty="0">
                <a:solidFill>
                  <a:srgbClr val="000000"/>
                </a:solidFill>
                <a:latin typeface="Arial" panose="020B0604020202020204" pitchFamily="34" charset="0"/>
                <a:ea typeface="Calibri" panose="020F0502020204030204" pitchFamily="34" charset="0"/>
                <a:cs typeface="Times New Roman" panose="02020603050405020304" pitchFamily="18" charset="0"/>
              </a:rPr>
              <a:t>Statement 1: </a:t>
            </a:r>
            <a:r>
              <a:rPr lang="en-IN" dirty="0" err="1">
                <a:solidFill>
                  <a:srgbClr val="000000"/>
                </a:solidFill>
                <a:latin typeface="Arial" panose="020B0604020202020204" pitchFamily="34" charset="0"/>
                <a:ea typeface="Calibri" panose="020F0502020204030204" pitchFamily="34" charset="0"/>
                <a:cs typeface="Times New Roman" panose="02020603050405020304" pitchFamily="18" charset="0"/>
              </a:rPr>
              <a:t>mk</a:t>
            </a:r>
            <a:r>
              <a:rPr lang="en-IN" dirty="0">
                <a:solidFill>
                  <a:srgbClr val="000000"/>
                </a:solidFill>
                <a:latin typeface="Arial" panose="020B0604020202020204" pitchFamily="34" charset="0"/>
                <a:ea typeface="Calibri" panose="020F0502020204030204" pitchFamily="34" charset="0"/>
                <a:cs typeface="Times New Roman" panose="02020603050405020304" pitchFamily="18" charset="0"/>
              </a:rPr>
              <a:t> + </a:t>
            </a:r>
            <a:r>
              <a:rPr lang="en-IN" dirty="0" err="1">
                <a:solidFill>
                  <a:srgbClr val="000000"/>
                </a:solidFill>
                <a:latin typeface="Arial" panose="020B0604020202020204" pitchFamily="34" charset="0"/>
                <a:ea typeface="Calibri" panose="020F0502020204030204" pitchFamily="34" charset="0"/>
                <a:cs typeface="Times New Roman" panose="02020603050405020304" pitchFamily="18" charset="0"/>
              </a:rPr>
              <a:t>nj</a:t>
            </a:r>
            <a:r>
              <a:rPr lang="en-IN" dirty="0">
                <a:solidFill>
                  <a:srgbClr val="000000"/>
                </a:solidFill>
                <a:latin typeface="Arial" panose="020B0604020202020204" pitchFamily="34" charset="0"/>
                <a:ea typeface="Calibri" panose="020F0502020204030204" pitchFamily="34" charset="0"/>
                <a:cs typeface="Times New Roman" panose="02020603050405020304" pitchFamily="18" charset="0"/>
              </a:rPr>
              <a:t> + </a:t>
            </a:r>
            <a:r>
              <a:rPr lang="en-IN" dirty="0" err="1">
                <a:solidFill>
                  <a:srgbClr val="000000"/>
                </a:solidFill>
                <a:latin typeface="Arial" panose="020B0604020202020204" pitchFamily="34" charset="0"/>
                <a:ea typeface="Calibri" panose="020F0502020204030204" pitchFamily="34" charset="0"/>
                <a:cs typeface="Times New Roman" panose="02020603050405020304" pitchFamily="18" charset="0"/>
              </a:rPr>
              <a:t>jm</a:t>
            </a:r>
            <a:r>
              <a:rPr lang="en-IN" dirty="0">
                <a:solidFill>
                  <a:srgbClr val="000000"/>
                </a:solidFill>
                <a:latin typeface="Arial" panose="020B0604020202020204" pitchFamily="34" charset="0"/>
                <a:ea typeface="Calibri" panose="020F0502020204030204" pitchFamily="34" charset="0"/>
                <a:cs typeface="Times New Roman" panose="02020603050405020304" pitchFamily="18" charset="0"/>
              </a:rPr>
              <a:t> + </a:t>
            </a:r>
            <a:r>
              <a:rPr lang="en-IN" dirty="0" err="1">
                <a:solidFill>
                  <a:srgbClr val="000000"/>
                </a:solidFill>
                <a:latin typeface="Arial" panose="020B0604020202020204" pitchFamily="34" charset="0"/>
                <a:ea typeface="Calibri" panose="020F0502020204030204" pitchFamily="34" charset="0"/>
                <a:cs typeface="Times New Roman" panose="02020603050405020304" pitchFamily="18" charset="0"/>
              </a:rPr>
              <a:t>kn</a:t>
            </a:r>
            <a:r>
              <a:rPr lang="en-IN" dirty="0">
                <a:solidFill>
                  <a:srgbClr val="000000"/>
                </a:solidFill>
                <a:latin typeface="Arial" panose="020B0604020202020204" pitchFamily="34" charset="0"/>
                <a:ea typeface="Calibri" panose="020F0502020204030204" pitchFamily="34" charset="0"/>
                <a:cs typeface="Times New Roman" panose="02020603050405020304" pitchFamily="18" charset="0"/>
              </a:rPr>
              <a:t> = 36</a:t>
            </a:r>
            <a:endParaRPr lang="en-IN"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rgbClr val="000000"/>
                </a:solidFill>
                <a:latin typeface="Arial" panose="020B0604020202020204" pitchFamily="34" charset="0"/>
                <a:ea typeface="Calibri" panose="020F0502020204030204" pitchFamily="34" charset="0"/>
                <a:cs typeface="Times New Roman" panose="02020603050405020304" pitchFamily="18" charset="0"/>
              </a:rPr>
              <a:t>Statement 2: k + j = 12</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458624" y="2481992"/>
            <a:ext cx="9950153" cy="1200329"/>
          </a:xfrm>
          <a:prstGeom prst="rect">
            <a:avLst/>
          </a:prstGeom>
        </p:spPr>
        <p:txBody>
          <a:bodyPr wrap="square">
            <a:spAutoFit/>
          </a:bodyPr>
          <a:lstStyle/>
          <a:p>
            <a:r>
              <a:rPr lang="en-IN" dirty="0" smtClean="0">
                <a:solidFill>
                  <a:srgbClr val="000000"/>
                </a:solidFill>
                <a:latin typeface="Segoe UI" panose="020B0502040204020203" pitchFamily="34" charset="0"/>
                <a:ea typeface="Times New Roman" panose="02020603050405020304" pitchFamily="18" charset="0"/>
              </a:rPr>
              <a:t>SOLUTION:</a:t>
            </a:r>
          </a:p>
          <a:p>
            <a:endParaRPr lang="en-IN" dirty="0">
              <a:solidFill>
                <a:srgbClr val="000000"/>
              </a:solidFill>
              <a:latin typeface="Segoe UI" panose="020B0502040204020203" pitchFamily="34" charset="0"/>
              <a:ea typeface="Times New Roman" panose="02020603050405020304" pitchFamily="18" charset="0"/>
            </a:endParaRPr>
          </a:p>
          <a:p>
            <a:r>
              <a:rPr lang="en-IN" dirty="0" smtClean="0">
                <a:solidFill>
                  <a:srgbClr val="000000"/>
                </a:solidFill>
                <a:latin typeface="Segoe UI" panose="020B0502040204020203" pitchFamily="34" charset="0"/>
                <a:ea typeface="Times New Roman" panose="02020603050405020304" pitchFamily="18" charset="0"/>
              </a:rPr>
              <a:t>Both </a:t>
            </a:r>
            <a:r>
              <a:rPr lang="en-IN" dirty="0">
                <a:solidFill>
                  <a:srgbClr val="000000"/>
                </a:solidFill>
                <a:latin typeface="Segoe UI" panose="020B0502040204020203" pitchFamily="34" charset="0"/>
                <a:ea typeface="Times New Roman" panose="02020603050405020304" pitchFamily="18" charset="0"/>
              </a:rPr>
              <a:t>statements 1 and 2 together are sufficient to answer the question but neither statement is sufficient</a:t>
            </a:r>
          </a:p>
        </p:txBody>
      </p:sp>
    </p:spTree>
    <p:extLst>
      <p:ext uri="{BB962C8B-B14F-4D97-AF65-F5344CB8AC3E}">
        <p14:creationId xmlns:p14="http://schemas.microsoft.com/office/powerpoint/2010/main" val="1790384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1890" y="360362"/>
            <a:ext cx="8138445" cy="373757"/>
          </a:xfrm>
          <a:prstGeom prst="rect">
            <a:avLst/>
          </a:prstGeom>
        </p:spPr>
        <p:txBody>
          <a:bodyPr wrap="square">
            <a:spAutoFit/>
          </a:bodyPr>
          <a:lstStyle/>
          <a:p>
            <a:pPr>
              <a:lnSpc>
                <a:spcPct val="107000"/>
              </a:lnSpc>
              <a:spcAft>
                <a:spcPts val="800"/>
              </a:spcAft>
            </a:pPr>
            <a:r>
              <a:rPr lang="en-IN" dirty="0">
                <a:solidFill>
                  <a:srgbClr val="000000"/>
                </a:solidFill>
                <a:latin typeface="Arial" panose="020B0604020202020204" pitchFamily="34" charset="0"/>
                <a:ea typeface="Calibri" panose="020F0502020204030204" pitchFamily="34" charset="0"/>
                <a:cs typeface="Times New Roman" panose="02020603050405020304" pitchFamily="18" charset="0"/>
              </a:rPr>
              <a:t>What is the interest after 2 years if the principle is </a:t>
            </a:r>
            <a:r>
              <a:rPr lang="en-IN" dirty="0" smtClean="0">
                <a:solidFill>
                  <a:srgbClr val="000000"/>
                </a:solidFill>
                <a:latin typeface="Arial" panose="020B0604020202020204" pitchFamily="34" charset="0"/>
                <a:ea typeface="Calibri" panose="020F0502020204030204" pitchFamily="34" charset="0"/>
                <a:cs typeface="Times New Roman" panose="02020603050405020304" pitchFamily="18" charset="0"/>
              </a:rPr>
              <a:t>Rs.10000/-</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p:cNvSpPr/>
          <p:nvPr/>
        </p:nvSpPr>
        <p:spPr>
          <a:xfrm>
            <a:off x="321890" y="984184"/>
            <a:ext cx="6096000" cy="787652"/>
          </a:xfrm>
          <a:prstGeom prst="rect">
            <a:avLst/>
          </a:prstGeom>
        </p:spPr>
        <p:txBody>
          <a:bodyPr>
            <a:spAutoFit/>
          </a:bodyPr>
          <a:lstStyle/>
          <a:p>
            <a:pPr>
              <a:lnSpc>
                <a:spcPct val="107000"/>
              </a:lnSpc>
              <a:spcAft>
                <a:spcPts val="800"/>
              </a:spcAft>
            </a:pPr>
            <a:r>
              <a:rPr lang="en-IN" dirty="0">
                <a:solidFill>
                  <a:srgbClr val="000000"/>
                </a:solidFill>
                <a:latin typeface="Arial" panose="020B0604020202020204" pitchFamily="34" charset="0"/>
                <a:ea typeface="Calibri" panose="020F0502020204030204" pitchFamily="34" charset="0"/>
                <a:cs typeface="Times New Roman" panose="02020603050405020304" pitchFamily="18" charset="0"/>
              </a:rPr>
              <a:t>Statement 1: The interest rate is 5% under S.I.</a:t>
            </a:r>
            <a:endParaRPr lang="en-IN"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rgbClr val="000000"/>
                </a:solidFill>
                <a:latin typeface="Arial" panose="020B0604020202020204" pitchFamily="34" charset="0"/>
                <a:ea typeface="Calibri" panose="020F0502020204030204" pitchFamily="34" charset="0"/>
                <a:cs typeface="Times New Roman" panose="02020603050405020304" pitchFamily="18" charset="0"/>
              </a:rPr>
              <a:t>Statement 2: The interest rate is 10% under C.I.  </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330903" y="2338480"/>
            <a:ext cx="6086987" cy="923330"/>
          </a:xfrm>
          <a:prstGeom prst="rect">
            <a:avLst/>
          </a:prstGeom>
        </p:spPr>
        <p:txBody>
          <a:bodyPr wrap="none">
            <a:spAutoFit/>
          </a:bodyPr>
          <a:lstStyle/>
          <a:p>
            <a:r>
              <a:rPr lang="en-IN" dirty="0" smtClean="0">
                <a:solidFill>
                  <a:srgbClr val="000000"/>
                </a:solidFill>
                <a:latin typeface="Segoe UI" panose="020B0502040204020203" pitchFamily="34" charset="0"/>
                <a:ea typeface="Times New Roman" panose="02020603050405020304" pitchFamily="18" charset="0"/>
              </a:rPr>
              <a:t>SOLUTION:</a:t>
            </a:r>
          </a:p>
          <a:p>
            <a:endParaRPr lang="en-IN" dirty="0">
              <a:solidFill>
                <a:srgbClr val="000000"/>
              </a:solidFill>
              <a:latin typeface="Segoe UI" panose="020B0502040204020203" pitchFamily="34" charset="0"/>
              <a:ea typeface="Times New Roman" panose="02020603050405020304" pitchFamily="18" charset="0"/>
            </a:endParaRPr>
          </a:p>
          <a:p>
            <a:r>
              <a:rPr lang="en-IN" dirty="0" smtClean="0">
                <a:solidFill>
                  <a:srgbClr val="000000"/>
                </a:solidFill>
                <a:latin typeface="Segoe UI" panose="020B0502040204020203" pitchFamily="34" charset="0"/>
                <a:ea typeface="Times New Roman" panose="02020603050405020304" pitchFamily="18" charset="0"/>
              </a:rPr>
              <a:t>Each </a:t>
            </a:r>
            <a:r>
              <a:rPr lang="en-IN" dirty="0">
                <a:solidFill>
                  <a:srgbClr val="000000"/>
                </a:solidFill>
                <a:latin typeface="Segoe UI" panose="020B0502040204020203" pitchFamily="34" charset="0"/>
                <a:ea typeface="Times New Roman" panose="02020603050405020304" pitchFamily="18" charset="0"/>
              </a:rPr>
              <a:t>statement alone is sufficient to answer the questions.</a:t>
            </a:r>
            <a:endParaRPr lang="en-IN" dirty="0"/>
          </a:p>
        </p:txBody>
      </p:sp>
    </p:spTree>
    <p:extLst>
      <p:ext uri="{BB962C8B-B14F-4D97-AF65-F5344CB8AC3E}">
        <p14:creationId xmlns:p14="http://schemas.microsoft.com/office/powerpoint/2010/main" val="4014404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86811" y="392262"/>
            <a:ext cx="6096000" cy="1676741"/>
          </a:xfrm>
          <a:prstGeom prst="rect">
            <a:avLst/>
          </a:prstGeom>
        </p:spPr>
        <p:txBody>
          <a:bodyPr>
            <a:spAutoFit/>
          </a:bodyPr>
          <a:lstStyle/>
          <a:p>
            <a:pPr>
              <a:lnSpc>
                <a:spcPct val="107000"/>
              </a:lnSpc>
              <a:spcAft>
                <a:spcPts val="0"/>
              </a:spcAft>
            </a:pPr>
            <a:r>
              <a:rPr lang="en-IN" dirty="0" smtClean="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1. Is the product of </a:t>
            </a:r>
            <a:r>
              <a:rPr lang="en-IN" i="1" dirty="0" smtClean="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x </a:t>
            </a:r>
            <a:r>
              <a:rPr lang="en-IN" dirty="0" smtClean="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and </a:t>
            </a:r>
            <a:r>
              <a:rPr lang="en-IN" i="1" dirty="0" smtClean="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y </a:t>
            </a:r>
            <a:r>
              <a:rPr lang="en-IN" dirty="0" smtClean="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greater than 60?</a:t>
            </a:r>
            <a:br>
              <a:rPr lang="en-IN" dirty="0" smtClean="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br>
            <a:r>
              <a:rPr lang="en-IN" dirty="0" smtClean="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
            </a:r>
            <a:br>
              <a:rPr lang="en-IN" dirty="0" smtClean="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br>
            <a:r>
              <a:rPr lang="en-IN" dirty="0" smtClean="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STATEMENTS:</a:t>
            </a:r>
            <a:endParaRPr lang="en-IN" sz="16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en-IN" dirty="0" smtClean="0">
                <a:solidFill>
                  <a:srgbClr val="343434"/>
                </a:solidFill>
                <a:effectLst/>
                <a:latin typeface="Arial" panose="020B0604020202020204" pitchFamily="34" charset="0"/>
                <a:ea typeface="Times New Roman" panose="02020603050405020304" pitchFamily="18" charset="0"/>
                <a:cs typeface="Times New Roman" panose="02020603050405020304" pitchFamily="18" charset="0"/>
              </a:rPr>
              <a:t>The sum of </a:t>
            </a:r>
            <a:r>
              <a:rPr lang="en-IN" i="1" dirty="0" smtClean="0">
                <a:solidFill>
                  <a:srgbClr val="343434"/>
                </a:solidFill>
                <a:effectLst/>
                <a:latin typeface="Arial" panose="020B0604020202020204" pitchFamily="34" charset="0"/>
                <a:ea typeface="Times New Roman" panose="02020603050405020304" pitchFamily="18" charset="0"/>
                <a:cs typeface="Times New Roman" panose="02020603050405020304" pitchFamily="18" charset="0"/>
              </a:rPr>
              <a:t>x </a:t>
            </a:r>
            <a:r>
              <a:rPr lang="en-IN" dirty="0" smtClean="0">
                <a:solidFill>
                  <a:srgbClr val="343434"/>
                </a:solidFill>
                <a:effectLst/>
                <a:latin typeface="Arial" panose="020B0604020202020204" pitchFamily="34" charset="0"/>
                <a:ea typeface="Times New Roman" panose="02020603050405020304" pitchFamily="18" charset="0"/>
                <a:cs typeface="Times New Roman" panose="02020603050405020304" pitchFamily="18" charset="0"/>
              </a:rPr>
              <a:t>and </a:t>
            </a:r>
            <a:r>
              <a:rPr lang="en-IN" i="1" dirty="0" smtClean="0">
                <a:solidFill>
                  <a:srgbClr val="343434"/>
                </a:solidFill>
                <a:effectLst/>
                <a:latin typeface="Arial" panose="020B0604020202020204" pitchFamily="34" charset="0"/>
                <a:ea typeface="Times New Roman" panose="02020603050405020304" pitchFamily="18" charset="0"/>
                <a:cs typeface="Times New Roman" panose="02020603050405020304" pitchFamily="18" charset="0"/>
              </a:rPr>
              <a:t>y </a:t>
            </a:r>
            <a:r>
              <a:rPr lang="en-IN" dirty="0" smtClean="0">
                <a:solidFill>
                  <a:srgbClr val="343434"/>
                </a:solidFill>
                <a:effectLst/>
                <a:latin typeface="Arial" panose="020B0604020202020204" pitchFamily="34" charset="0"/>
                <a:ea typeface="Times New Roman" panose="02020603050405020304" pitchFamily="18" charset="0"/>
                <a:cs typeface="Times New Roman" panose="02020603050405020304" pitchFamily="18" charset="0"/>
              </a:rPr>
              <a:t>is greater than 60.</a:t>
            </a:r>
            <a:endParaRPr lang="en-IN" sz="16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en-IN" dirty="0" smtClean="0">
                <a:solidFill>
                  <a:srgbClr val="343434"/>
                </a:solidFill>
                <a:effectLst/>
                <a:latin typeface="Arial" panose="020B0604020202020204" pitchFamily="34" charset="0"/>
                <a:ea typeface="Times New Roman" panose="02020603050405020304" pitchFamily="18" charset="0"/>
                <a:cs typeface="Times New Roman" panose="02020603050405020304" pitchFamily="18" charset="0"/>
              </a:rPr>
              <a:t>Each of the variables is greater than 2.</a:t>
            </a:r>
            <a:endParaRPr lang="en-IN" sz="1600" dirty="0">
              <a:solidFill>
                <a:srgbClr val="343434"/>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829988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87111" y="219724"/>
            <a:ext cx="11092440" cy="6122189"/>
          </a:xfrm>
          <a:prstGeom prst="rect">
            <a:avLst/>
          </a:prstGeom>
        </p:spPr>
        <p:txBody>
          <a:bodyPr wrap="square">
            <a:spAutoFit/>
          </a:bodyPr>
          <a:lstStyle/>
          <a:p>
            <a:pPr>
              <a:lnSpc>
                <a:spcPct val="107000"/>
              </a:lnSpc>
              <a:spcAft>
                <a:spcPts val="800"/>
              </a:spcAft>
            </a:pPr>
            <a:r>
              <a:rPr lang="en-IN" dirty="0" smtClean="0">
                <a:effectLst/>
                <a:latin typeface="Calibri" panose="020F0502020204030204" pitchFamily="34" charset="0"/>
                <a:ea typeface="Calibri" panose="020F0502020204030204" pitchFamily="34" charset="0"/>
                <a:cs typeface="Times New Roman" panose="02020603050405020304" pitchFamily="18" charset="0"/>
              </a:rPr>
              <a:t>Explanation:</a:t>
            </a:r>
          </a:p>
          <a:p>
            <a:pPr>
              <a:lnSpc>
                <a:spcPct val="107000"/>
              </a:lnSpc>
              <a:spcAft>
                <a:spcPts val="800"/>
              </a:spcAft>
            </a:pPr>
            <a:r>
              <a:rPr lang="en-IN" dirty="0" smtClean="0">
                <a:solidFill>
                  <a:srgbClr val="343434"/>
                </a:solidFill>
                <a:effectLst/>
                <a:latin typeface="Arial" panose="020B0604020202020204" pitchFamily="34" charset="0"/>
                <a:ea typeface="Calibri" panose="020F0502020204030204" pitchFamily="34" charset="0"/>
                <a:cs typeface="Times New Roman" panose="02020603050405020304" pitchFamily="18" charset="0"/>
              </a:rPr>
              <a:t>1)---&gt;</a:t>
            </a:r>
            <a:br>
              <a:rPr lang="en-IN" dirty="0" smtClean="0">
                <a:solidFill>
                  <a:srgbClr val="343434"/>
                </a:solidFill>
                <a:effectLst/>
                <a:latin typeface="Arial" panose="020B0604020202020204" pitchFamily="34" charset="0"/>
                <a:ea typeface="Calibri" panose="020F0502020204030204" pitchFamily="34" charset="0"/>
                <a:cs typeface="Times New Roman" panose="02020603050405020304" pitchFamily="18" charset="0"/>
              </a:rPr>
            </a:br>
            <a:r>
              <a:rPr lang="en-IN" dirty="0" smtClean="0">
                <a:solidFill>
                  <a:srgbClr val="343434"/>
                </a:solidFill>
                <a:effectLst/>
                <a:latin typeface="Arial" panose="020B0604020202020204" pitchFamily="34" charset="0"/>
                <a:ea typeface="Calibri" panose="020F0502020204030204" pitchFamily="34" charset="0"/>
                <a:cs typeface="Times New Roman" panose="02020603050405020304" pitchFamily="18" charset="0"/>
              </a:rPr>
              <a:t>let x=3 and y=75</a:t>
            </a:r>
            <a:br>
              <a:rPr lang="en-IN" dirty="0" smtClean="0">
                <a:solidFill>
                  <a:srgbClr val="343434"/>
                </a:solidFill>
                <a:effectLst/>
                <a:latin typeface="Arial" panose="020B0604020202020204" pitchFamily="34" charset="0"/>
                <a:ea typeface="Calibri" panose="020F0502020204030204" pitchFamily="34" charset="0"/>
                <a:cs typeface="Times New Roman" panose="02020603050405020304" pitchFamily="18" charset="0"/>
              </a:rPr>
            </a:br>
            <a:r>
              <a:rPr lang="en-IN" dirty="0" smtClean="0">
                <a:solidFill>
                  <a:srgbClr val="343434"/>
                </a:solidFill>
                <a:effectLst/>
                <a:latin typeface="Arial" panose="020B0604020202020204" pitchFamily="34" charset="0"/>
                <a:ea typeface="Calibri" panose="020F0502020204030204" pitchFamily="34" charset="0"/>
                <a:cs typeface="Times New Roman" panose="02020603050405020304" pitchFamily="18" charset="0"/>
              </a:rPr>
              <a:t>then, </a:t>
            </a:r>
            <a:r>
              <a:rPr lang="en-IN" dirty="0" err="1" smtClean="0">
                <a:solidFill>
                  <a:srgbClr val="343434"/>
                </a:solidFill>
                <a:effectLst/>
                <a:latin typeface="Arial" panose="020B0604020202020204" pitchFamily="34" charset="0"/>
                <a:ea typeface="Calibri" panose="020F0502020204030204" pitchFamily="34" charset="0"/>
                <a:cs typeface="Times New Roman" panose="02020603050405020304" pitchFamily="18" charset="0"/>
              </a:rPr>
              <a:t>x+y</a:t>
            </a:r>
            <a:r>
              <a:rPr lang="en-IN" dirty="0" smtClean="0">
                <a:solidFill>
                  <a:srgbClr val="343434"/>
                </a:solidFill>
                <a:effectLst/>
                <a:latin typeface="Arial" panose="020B0604020202020204" pitchFamily="34" charset="0"/>
                <a:ea typeface="Calibri" panose="020F0502020204030204" pitchFamily="34" charset="0"/>
                <a:cs typeface="Times New Roman" panose="02020603050405020304" pitchFamily="18" charset="0"/>
              </a:rPr>
              <a:t>= 78 and </a:t>
            </a:r>
            <a:r>
              <a:rPr lang="en-IN" dirty="0" err="1" smtClean="0">
                <a:solidFill>
                  <a:srgbClr val="343434"/>
                </a:solidFill>
                <a:effectLst/>
                <a:latin typeface="Arial" panose="020B0604020202020204" pitchFamily="34" charset="0"/>
                <a:ea typeface="Calibri" panose="020F0502020204030204" pitchFamily="34" charset="0"/>
                <a:cs typeface="Times New Roman" panose="02020603050405020304" pitchFamily="18" charset="0"/>
              </a:rPr>
              <a:t>xy</a:t>
            </a:r>
            <a:r>
              <a:rPr lang="en-IN" dirty="0" smtClean="0">
                <a:solidFill>
                  <a:srgbClr val="343434"/>
                </a:solidFill>
                <a:effectLst/>
                <a:latin typeface="Arial" panose="020B0604020202020204" pitchFamily="34" charset="0"/>
                <a:ea typeface="Calibri" panose="020F0502020204030204" pitchFamily="34" charset="0"/>
                <a:cs typeface="Times New Roman" panose="02020603050405020304" pitchFamily="18" charset="0"/>
              </a:rPr>
              <a:t>&gt; 60</a:t>
            </a:r>
            <a:br>
              <a:rPr lang="en-IN" dirty="0" smtClean="0">
                <a:solidFill>
                  <a:srgbClr val="343434"/>
                </a:solidFill>
                <a:effectLst/>
                <a:latin typeface="Arial" panose="020B0604020202020204" pitchFamily="34" charset="0"/>
                <a:ea typeface="Calibri" panose="020F0502020204030204" pitchFamily="34" charset="0"/>
                <a:cs typeface="Times New Roman" panose="02020603050405020304" pitchFamily="18" charset="0"/>
              </a:rPr>
            </a:br>
            <a:r>
              <a:rPr lang="en-IN" dirty="0" smtClean="0">
                <a:solidFill>
                  <a:srgbClr val="343434"/>
                </a:solidFill>
                <a:effectLst/>
                <a:latin typeface="Arial" panose="020B0604020202020204" pitchFamily="34" charset="0"/>
                <a:ea typeface="Calibri" panose="020F0502020204030204" pitchFamily="34" charset="0"/>
                <a:cs typeface="Times New Roman" panose="02020603050405020304" pitchFamily="18" charset="0"/>
              </a:rPr>
              <a:t>again if x=-3 and y=75</a:t>
            </a:r>
            <a:br>
              <a:rPr lang="en-IN" dirty="0" smtClean="0">
                <a:solidFill>
                  <a:srgbClr val="343434"/>
                </a:solidFill>
                <a:effectLst/>
                <a:latin typeface="Arial" panose="020B0604020202020204" pitchFamily="34" charset="0"/>
                <a:ea typeface="Calibri" panose="020F0502020204030204" pitchFamily="34" charset="0"/>
                <a:cs typeface="Times New Roman" panose="02020603050405020304" pitchFamily="18" charset="0"/>
              </a:rPr>
            </a:br>
            <a:r>
              <a:rPr lang="en-IN" dirty="0" smtClean="0">
                <a:solidFill>
                  <a:srgbClr val="343434"/>
                </a:solidFill>
                <a:effectLst/>
                <a:latin typeface="Arial" panose="020B0604020202020204" pitchFamily="34" charset="0"/>
                <a:ea typeface="Calibri" panose="020F0502020204030204" pitchFamily="34" charset="0"/>
                <a:cs typeface="Times New Roman" panose="02020603050405020304" pitchFamily="18" charset="0"/>
              </a:rPr>
              <a:t>then, </a:t>
            </a:r>
            <a:r>
              <a:rPr lang="en-IN" dirty="0" err="1" smtClean="0">
                <a:solidFill>
                  <a:srgbClr val="343434"/>
                </a:solidFill>
                <a:effectLst/>
                <a:latin typeface="Arial" panose="020B0604020202020204" pitchFamily="34" charset="0"/>
                <a:ea typeface="Calibri" panose="020F0502020204030204" pitchFamily="34" charset="0"/>
                <a:cs typeface="Times New Roman" panose="02020603050405020304" pitchFamily="18" charset="0"/>
              </a:rPr>
              <a:t>x+y</a:t>
            </a:r>
            <a:r>
              <a:rPr lang="en-IN" dirty="0" smtClean="0">
                <a:solidFill>
                  <a:srgbClr val="343434"/>
                </a:solidFill>
                <a:effectLst/>
                <a:latin typeface="Arial" panose="020B0604020202020204" pitchFamily="34" charset="0"/>
                <a:ea typeface="Calibri" panose="020F0502020204030204" pitchFamily="34" charset="0"/>
                <a:cs typeface="Times New Roman" panose="02020603050405020304" pitchFamily="18" charset="0"/>
              </a:rPr>
              <a:t>=72 but </a:t>
            </a:r>
            <a:r>
              <a:rPr lang="en-IN" dirty="0" err="1" smtClean="0">
                <a:solidFill>
                  <a:srgbClr val="343434"/>
                </a:solidFill>
                <a:effectLst/>
                <a:latin typeface="Arial" panose="020B0604020202020204" pitchFamily="34" charset="0"/>
                <a:ea typeface="Calibri" panose="020F0502020204030204" pitchFamily="34" charset="0"/>
                <a:cs typeface="Times New Roman" panose="02020603050405020304" pitchFamily="18" charset="0"/>
              </a:rPr>
              <a:t>xy</a:t>
            </a:r>
            <a:r>
              <a:rPr lang="en-IN" dirty="0" smtClean="0">
                <a:solidFill>
                  <a:srgbClr val="343434"/>
                </a:solidFill>
                <a:effectLst/>
                <a:latin typeface="Arial" panose="020B0604020202020204" pitchFamily="34" charset="0"/>
                <a:ea typeface="Calibri" panose="020F0502020204030204" pitchFamily="34" charset="0"/>
                <a:cs typeface="Times New Roman" panose="02020603050405020304" pitchFamily="18" charset="0"/>
              </a:rPr>
              <a:t>&lt;60</a:t>
            </a:r>
            <a:br>
              <a:rPr lang="en-IN" dirty="0" smtClean="0">
                <a:solidFill>
                  <a:srgbClr val="343434"/>
                </a:solidFill>
                <a:effectLst/>
                <a:latin typeface="Arial" panose="020B0604020202020204" pitchFamily="34" charset="0"/>
                <a:ea typeface="Calibri" panose="020F0502020204030204" pitchFamily="34" charset="0"/>
                <a:cs typeface="Times New Roman" panose="02020603050405020304" pitchFamily="18" charset="0"/>
              </a:rPr>
            </a:br>
            <a:r>
              <a:rPr lang="en-IN" dirty="0" smtClean="0">
                <a:solidFill>
                  <a:srgbClr val="343434"/>
                </a:solidFill>
                <a:effectLst/>
                <a:latin typeface="Arial" panose="020B0604020202020204" pitchFamily="34" charset="0"/>
                <a:ea typeface="Calibri" panose="020F0502020204030204" pitchFamily="34" charset="0"/>
                <a:cs typeface="Times New Roman" panose="02020603050405020304" pitchFamily="18" charset="0"/>
              </a:rPr>
              <a:t>hence, (1) is insufficient.</a:t>
            </a:r>
            <a:br>
              <a:rPr lang="en-IN" dirty="0" smtClean="0">
                <a:solidFill>
                  <a:srgbClr val="343434"/>
                </a:solidFill>
                <a:effectLst/>
                <a:latin typeface="Arial" panose="020B0604020202020204" pitchFamily="34" charset="0"/>
                <a:ea typeface="Calibri" panose="020F0502020204030204" pitchFamily="34" charset="0"/>
                <a:cs typeface="Times New Roman" panose="02020603050405020304" pitchFamily="18" charset="0"/>
              </a:rPr>
            </a:br>
            <a:r>
              <a:rPr lang="en-IN" dirty="0" smtClean="0">
                <a:solidFill>
                  <a:srgbClr val="343434"/>
                </a:solidFill>
                <a:effectLst/>
                <a:latin typeface="Arial" panose="020B0604020202020204" pitchFamily="34" charset="0"/>
                <a:ea typeface="Calibri" panose="020F0502020204030204" pitchFamily="34" charset="0"/>
                <a:cs typeface="Times New Roman" panose="02020603050405020304" pitchFamily="18" charset="0"/>
              </a:rPr>
              <a:t>(2)---&gt;</a:t>
            </a:r>
            <a:br>
              <a:rPr lang="en-IN" dirty="0" smtClean="0">
                <a:solidFill>
                  <a:srgbClr val="343434"/>
                </a:solidFill>
                <a:effectLst/>
                <a:latin typeface="Arial" panose="020B0604020202020204" pitchFamily="34" charset="0"/>
                <a:ea typeface="Calibri" panose="020F0502020204030204" pitchFamily="34" charset="0"/>
                <a:cs typeface="Times New Roman" panose="02020603050405020304" pitchFamily="18" charset="0"/>
              </a:rPr>
            </a:br>
            <a:r>
              <a:rPr lang="en-IN" dirty="0" smtClean="0">
                <a:solidFill>
                  <a:srgbClr val="343434"/>
                </a:solidFill>
                <a:effectLst/>
                <a:latin typeface="Arial" panose="020B0604020202020204" pitchFamily="34" charset="0"/>
                <a:ea typeface="Calibri" panose="020F0502020204030204" pitchFamily="34" charset="0"/>
                <a:cs typeface="Times New Roman" panose="02020603050405020304" pitchFamily="18" charset="0"/>
              </a:rPr>
              <a:t>let x= 3 and y=4</a:t>
            </a:r>
            <a:br>
              <a:rPr lang="en-IN" dirty="0" smtClean="0">
                <a:solidFill>
                  <a:srgbClr val="343434"/>
                </a:solidFill>
                <a:effectLst/>
                <a:latin typeface="Arial" panose="020B0604020202020204" pitchFamily="34" charset="0"/>
                <a:ea typeface="Calibri" panose="020F0502020204030204" pitchFamily="34" charset="0"/>
                <a:cs typeface="Times New Roman" panose="02020603050405020304" pitchFamily="18" charset="0"/>
              </a:rPr>
            </a:br>
            <a:r>
              <a:rPr lang="en-IN" dirty="0" smtClean="0">
                <a:solidFill>
                  <a:srgbClr val="343434"/>
                </a:solidFill>
                <a:effectLst/>
                <a:latin typeface="Arial" panose="020B0604020202020204" pitchFamily="34" charset="0"/>
                <a:ea typeface="Calibri" panose="020F0502020204030204" pitchFamily="34" charset="0"/>
                <a:cs typeface="Times New Roman" panose="02020603050405020304" pitchFamily="18" charset="0"/>
              </a:rPr>
              <a:t>then </a:t>
            </a:r>
            <a:r>
              <a:rPr lang="en-IN" dirty="0" err="1" smtClean="0">
                <a:solidFill>
                  <a:srgbClr val="343434"/>
                </a:solidFill>
                <a:effectLst/>
                <a:latin typeface="Arial" panose="020B0604020202020204" pitchFamily="34" charset="0"/>
                <a:ea typeface="Calibri" panose="020F0502020204030204" pitchFamily="34" charset="0"/>
                <a:cs typeface="Times New Roman" panose="02020603050405020304" pitchFamily="18" charset="0"/>
              </a:rPr>
              <a:t>xy</a:t>
            </a:r>
            <a:r>
              <a:rPr lang="en-IN" dirty="0" smtClean="0">
                <a:solidFill>
                  <a:srgbClr val="343434"/>
                </a:solidFill>
                <a:effectLst/>
                <a:latin typeface="Arial" panose="020B0604020202020204" pitchFamily="34" charset="0"/>
                <a:ea typeface="Calibri" panose="020F0502020204030204" pitchFamily="34" charset="0"/>
                <a:cs typeface="Times New Roman" panose="02020603050405020304" pitchFamily="18" charset="0"/>
              </a:rPr>
              <a:t>&lt;60</a:t>
            </a:r>
            <a:br>
              <a:rPr lang="en-IN" dirty="0" smtClean="0">
                <a:solidFill>
                  <a:srgbClr val="343434"/>
                </a:solidFill>
                <a:effectLst/>
                <a:latin typeface="Arial" panose="020B0604020202020204" pitchFamily="34" charset="0"/>
                <a:ea typeface="Calibri" panose="020F0502020204030204" pitchFamily="34" charset="0"/>
                <a:cs typeface="Times New Roman" panose="02020603050405020304" pitchFamily="18" charset="0"/>
              </a:rPr>
            </a:br>
            <a:r>
              <a:rPr lang="en-IN" dirty="0" smtClean="0">
                <a:solidFill>
                  <a:srgbClr val="343434"/>
                </a:solidFill>
                <a:effectLst/>
                <a:latin typeface="Arial" panose="020B0604020202020204" pitchFamily="34" charset="0"/>
                <a:ea typeface="Calibri" panose="020F0502020204030204" pitchFamily="34" charset="0"/>
                <a:cs typeface="Times New Roman" panose="02020603050405020304" pitchFamily="18" charset="0"/>
              </a:rPr>
              <a:t>but if x=30 and y=4</a:t>
            </a:r>
            <a:br>
              <a:rPr lang="en-IN" dirty="0" smtClean="0">
                <a:solidFill>
                  <a:srgbClr val="343434"/>
                </a:solidFill>
                <a:effectLst/>
                <a:latin typeface="Arial" panose="020B0604020202020204" pitchFamily="34" charset="0"/>
                <a:ea typeface="Calibri" panose="020F0502020204030204" pitchFamily="34" charset="0"/>
                <a:cs typeface="Times New Roman" panose="02020603050405020304" pitchFamily="18" charset="0"/>
              </a:rPr>
            </a:br>
            <a:r>
              <a:rPr lang="en-IN" dirty="0" smtClean="0">
                <a:solidFill>
                  <a:srgbClr val="343434"/>
                </a:solidFill>
                <a:effectLst/>
                <a:latin typeface="Arial" panose="020B0604020202020204" pitchFamily="34" charset="0"/>
                <a:ea typeface="Calibri" panose="020F0502020204030204" pitchFamily="34" charset="0"/>
                <a:cs typeface="Times New Roman" panose="02020603050405020304" pitchFamily="18" charset="0"/>
              </a:rPr>
              <a:t>then </a:t>
            </a:r>
            <a:r>
              <a:rPr lang="en-IN" dirty="0" err="1" smtClean="0">
                <a:solidFill>
                  <a:srgbClr val="343434"/>
                </a:solidFill>
                <a:effectLst/>
                <a:latin typeface="Arial" panose="020B0604020202020204" pitchFamily="34" charset="0"/>
                <a:ea typeface="Calibri" panose="020F0502020204030204" pitchFamily="34" charset="0"/>
                <a:cs typeface="Times New Roman" panose="02020603050405020304" pitchFamily="18" charset="0"/>
              </a:rPr>
              <a:t>xy</a:t>
            </a:r>
            <a:r>
              <a:rPr lang="en-IN" dirty="0" smtClean="0">
                <a:solidFill>
                  <a:srgbClr val="343434"/>
                </a:solidFill>
                <a:effectLst/>
                <a:latin typeface="Arial" panose="020B0604020202020204" pitchFamily="34" charset="0"/>
                <a:ea typeface="Calibri" panose="020F0502020204030204" pitchFamily="34" charset="0"/>
                <a:cs typeface="Times New Roman" panose="02020603050405020304" pitchFamily="18" charset="0"/>
              </a:rPr>
              <a:t>&gt;60</a:t>
            </a:r>
            <a:br>
              <a:rPr lang="en-IN" dirty="0" smtClean="0">
                <a:solidFill>
                  <a:srgbClr val="343434"/>
                </a:solidFill>
                <a:effectLst/>
                <a:latin typeface="Arial" panose="020B0604020202020204" pitchFamily="34" charset="0"/>
                <a:ea typeface="Calibri" panose="020F0502020204030204" pitchFamily="34" charset="0"/>
                <a:cs typeface="Times New Roman" panose="02020603050405020304" pitchFamily="18" charset="0"/>
              </a:rPr>
            </a:br>
            <a:r>
              <a:rPr lang="en-IN" dirty="0" smtClean="0">
                <a:solidFill>
                  <a:srgbClr val="343434"/>
                </a:solidFill>
                <a:effectLst/>
                <a:latin typeface="Arial" panose="020B0604020202020204" pitchFamily="34" charset="0"/>
                <a:ea typeface="Calibri" panose="020F0502020204030204" pitchFamily="34" charset="0"/>
                <a:cs typeface="Times New Roman" panose="02020603050405020304" pitchFamily="18" charset="0"/>
              </a:rPr>
              <a:t>hence, (2) is insufficient.</a:t>
            </a:r>
            <a:br>
              <a:rPr lang="en-IN" dirty="0" smtClean="0">
                <a:solidFill>
                  <a:srgbClr val="343434"/>
                </a:solidFill>
                <a:effectLst/>
                <a:latin typeface="Arial" panose="020B0604020202020204" pitchFamily="34" charset="0"/>
                <a:ea typeface="Calibri" panose="020F0502020204030204" pitchFamily="34" charset="0"/>
                <a:cs typeface="Times New Roman" panose="02020603050405020304" pitchFamily="18" charset="0"/>
              </a:rPr>
            </a:br>
            <a:r>
              <a:rPr lang="en-IN" dirty="0" smtClean="0">
                <a:solidFill>
                  <a:srgbClr val="343434"/>
                </a:solidFill>
                <a:effectLst/>
                <a:latin typeface="Arial" panose="020B0604020202020204" pitchFamily="34" charset="0"/>
                <a:ea typeface="Calibri" panose="020F0502020204030204" pitchFamily="34" charset="0"/>
                <a:cs typeface="Times New Roman" panose="02020603050405020304" pitchFamily="18" charset="0"/>
              </a:rPr>
              <a:t/>
            </a:r>
            <a:br>
              <a:rPr lang="en-IN" dirty="0" smtClean="0">
                <a:solidFill>
                  <a:srgbClr val="343434"/>
                </a:solidFill>
                <a:effectLst/>
                <a:latin typeface="Arial" panose="020B0604020202020204" pitchFamily="34" charset="0"/>
                <a:ea typeface="Calibri" panose="020F0502020204030204" pitchFamily="34" charset="0"/>
                <a:cs typeface="Times New Roman" panose="02020603050405020304" pitchFamily="18" charset="0"/>
              </a:rPr>
            </a:br>
            <a:r>
              <a:rPr lang="en-IN" dirty="0" smtClean="0">
                <a:solidFill>
                  <a:srgbClr val="343434"/>
                </a:solidFill>
                <a:effectLst/>
                <a:latin typeface="Arial" panose="020B0604020202020204" pitchFamily="34" charset="0"/>
                <a:ea typeface="Calibri" panose="020F0502020204030204" pitchFamily="34" charset="0"/>
                <a:cs typeface="Times New Roman" panose="02020603050405020304" pitchFamily="18" charset="0"/>
              </a:rPr>
              <a:t/>
            </a:r>
            <a:br>
              <a:rPr lang="en-IN" dirty="0" smtClean="0">
                <a:solidFill>
                  <a:srgbClr val="343434"/>
                </a:solidFill>
                <a:effectLst/>
                <a:latin typeface="Arial" panose="020B0604020202020204" pitchFamily="34" charset="0"/>
                <a:ea typeface="Calibri" panose="020F0502020204030204" pitchFamily="34" charset="0"/>
                <a:cs typeface="Times New Roman" panose="02020603050405020304" pitchFamily="18" charset="0"/>
              </a:rPr>
            </a:br>
            <a:r>
              <a:rPr lang="en-IN" dirty="0" smtClean="0">
                <a:solidFill>
                  <a:srgbClr val="343434"/>
                </a:solidFill>
                <a:effectLst/>
                <a:latin typeface="Arial" panose="020B0604020202020204" pitchFamily="34" charset="0"/>
                <a:ea typeface="Calibri" panose="020F0502020204030204" pitchFamily="34" charset="0"/>
                <a:cs typeface="Times New Roman" panose="02020603050405020304" pitchFamily="18" charset="0"/>
              </a:rPr>
              <a:t>Let us combine (1) and (2).</a:t>
            </a:r>
            <a:br>
              <a:rPr lang="en-IN" dirty="0" smtClean="0">
                <a:solidFill>
                  <a:srgbClr val="343434"/>
                </a:solidFill>
                <a:effectLst/>
                <a:latin typeface="Arial" panose="020B0604020202020204" pitchFamily="34" charset="0"/>
                <a:ea typeface="Calibri" panose="020F0502020204030204" pitchFamily="34" charset="0"/>
                <a:cs typeface="Times New Roman" panose="02020603050405020304" pitchFamily="18" charset="0"/>
              </a:rPr>
            </a:br>
            <a:r>
              <a:rPr lang="en-IN" dirty="0" smtClean="0">
                <a:solidFill>
                  <a:srgbClr val="343434"/>
                </a:solidFill>
                <a:effectLst/>
                <a:latin typeface="Arial" panose="020B0604020202020204" pitchFamily="34" charset="0"/>
                <a:ea typeface="Calibri" panose="020F0502020204030204" pitchFamily="34" charset="0"/>
                <a:cs typeface="Times New Roman" panose="02020603050405020304" pitchFamily="18" charset="0"/>
              </a:rPr>
              <a:t>the least value that any of the two integers can have is 3, in which case the other integer must be at least 58. hence the product will always be more than 60.</a:t>
            </a:r>
            <a:br>
              <a:rPr lang="en-IN" dirty="0" smtClean="0">
                <a:solidFill>
                  <a:srgbClr val="343434"/>
                </a:solidFill>
                <a:effectLst/>
                <a:latin typeface="Arial" panose="020B0604020202020204" pitchFamily="34" charset="0"/>
                <a:ea typeface="Calibri" panose="020F0502020204030204" pitchFamily="34" charset="0"/>
                <a:cs typeface="Times New Roman" panose="02020603050405020304" pitchFamily="18" charset="0"/>
              </a:rPr>
            </a:br>
            <a:r>
              <a:rPr lang="en-IN" dirty="0" smtClean="0">
                <a:solidFill>
                  <a:srgbClr val="343434"/>
                </a:solidFill>
                <a:effectLst/>
                <a:latin typeface="Arial" panose="020B0604020202020204" pitchFamily="34" charset="0"/>
                <a:ea typeface="Calibri" panose="020F0502020204030204" pitchFamily="34" charset="0"/>
                <a:cs typeface="Times New Roman" panose="02020603050405020304" pitchFamily="18" charset="0"/>
              </a:rPr>
              <a:t/>
            </a:r>
            <a:br>
              <a:rPr lang="en-IN" dirty="0" smtClean="0">
                <a:solidFill>
                  <a:srgbClr val="343434"/>
                </a:solidFill>
                <a:effectLst/>
                <a:latin typeface="Arial" panose="020B0604020202020204" pitchFamily="34" charset="0"/>
                <a:ea typeface="Calibri" panose="020F0502020204030204" pitchFamily="34" charset="0"/>
                <a:cs typeface="Times New Roman" panose="02020603050405020304" pitchFamily="18" charset="0"/>
              </a:rPr>
            </a:br>
            <a:r>
              <a:rPr lang="en-IN" dirty="0" smtClean="0">
                <a:solidFill>
                  <a:srgbClr val="343434"/>
                </a:solidFill>
                <a:effectLst/>
                <a:latin typeface="Arial" panose="020B0604020202020204" pitchFamily="34" charset="0"/>
                <a:ea typeface="Calibri" panose="020F0502020204030204" pitchFamily="34" charset="0"/>
                <a:cs typeface="Times New Roman" panose="02020603050405020304" pitchFamily="18" charset="0"/>
              </a:rPr>
              <a:t>So, answer is (C).</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321070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441532" y="312052"/>
                <a:ext cx="10445809" cy="1578124"/>
              </a:xfrm>
              <a:prstGeom prst="rect">
                <a:avLst/>
              </a:prstGeom>
            </p:spPr>
            <p:txBody>
              <a:bodyPr wrap="square">
                <a:spAutoFit/>
              </a:bodyPr>
              <a:lstStyle/>
              <a:p>
                <a:pPr>
                  <a:lnSpc>
                    <a:spcPct val="107000"/>
                  </a:lnSpc>
                  <a:spcAft>
                    <a:spcPts val="800"/>
                  </a:spcAft>
                </a:pPr>
                <a:r>
                  <a:rPr lang="en-IN" dirty="0" smtClean="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What is the value of </a:t>
                </a:r>
                <a:r>
                  <a:rPr lang="en-IN" i="1" dirty="0" smtClean="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y</a:t>
                </a:r>
                <a:r>
                  <a:rPr lang="en-IN" dirty="0" smtClean="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a:t>
                </a:r>
                <a:br>
                  <a:rPr lang="en-IN" dirty="0" smtClean="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br>
                <a:r>
                  <a:rPr lang="en-IN" dirty="0" smtClean="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
                </a:r>
                <a:br>
                  <a:rPr lang="en-IN" dirty="0" smtClean="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br>
                <a:r>
                  <a:rPr lang="en-IN" dirty="0" smtClean="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1. </a:t>
                </a:r>
                <a:r>
                  <a:rPr lang="en-IN" i="1" dirty="0" smtClean="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y </a:t>
                </a:r>
                <a:r>
                  <a:rPr lang="en-IN" dirty="0" smtClean="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- 3 = 2</a:t>
                </a:r>
                <a:br>
                  <a:rPr lang="en-IN" dirty="0" smtClean="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br>
                <a:r>
                  <a:rPr lang="en-IN" dirty="0" smtClean="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
                </a:r>
                <a:br>
                  <a:rPr lang="en-IN" dirty="0" smtClean="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br>
                <a:r>
                  <a:rPr lang="en-IN" dirty="0" smtClean="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2. </a:t>
                </a:r>
                <a14:m>
                  <m:oMath xmlns:m="http://schemas.openxmlformats.org/officeDocument/2006/math">
                    <m:sSup>
                      <m:sSupPr>
                        <m:ctrlPr>
                          <a:rPr lang="en-IN" i="1" smtClean="0">
                            <a:solidFill>
                              <a:srgbClr val="000000"/>
                            </a:solidFill>
                            <a:effectLst/>
                            <a:latin typeface="Cambria Math" panose="02040503050406030204" pitchFamily="18" charset="0"/>
                            <a:cs typeface="Times New Roman" panose="02020603050405020304" pitchFamily="18" charset="0"/>
                          </a:rPr>
                        </m:ctrlPr>
                      </m:sSupPr>
                      <m:e>
                        <m:r>
                          <a:rPr lang="en-IN" b="0" i="1" smtClean="0">
                            <a:solidFill>
                              <a:srgbClr val="000000"/>
                            </a:solidFill>
                            <a:effectLst/>
                            <a:latin typeface="Cambria Math" panose="02040503050406030204" pitchFamily="18" charset="0"/>
                            <a:cs typeface="Times New Roman" panose="02020603050405020304" pitchFamily="18" charset="0"/>
                          </a:rPr>
                          <m:t>𝑦</m:t>
                        </m:r>
                      </m:e>
                      <m:sup>
                        <m:r>
                          <a:rPr lang="en-IN" b="0" i="1" smtClean="0">
                            <a:solidFill>
                              <a:srgbClr val="000000"/>
                            </a:solidFill>
                            <a:effectLst/>
                            <a:latin typeface="Cambria Math" panose="02040503050406030204" pitchFamily="18" charset="0"/>
                            <a:cs typeface="Times New Roman" panose="02020603050405020304" pitchFamily="18" charset="0"/>
                          </a:rPr>
                          <m:t>2</m:t>
                        </m:r>
                      </m:sup>
                    </m:sSup>
                  </m:oMath>
                </a14:m>
                <a:r>
                  <a:rPr lang="en-IN" dirty="0" smtClean="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 = 25</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441532" y="312052"/>
                <a:ext cx="10445809" cy="1578124"/>
              </a:xfrm>
              <a:prstGeom prst="rect">
                <a:avLst/>
              </a:prstGeom>
              <a:blipFill rotWithShape="0">
                <a:blip r:embed="rId2"/>
                <a:stretch>
                  <a:fillRect l="-467" t="-1931" b="-3861"/>
                </a:stretch>
              </a:blipFill>
            </p:spPr>
            <p:txBody>
              <a:bodyPr/>
              <a:lstStyle/>
              <a:p>
                <a:r>
                  <a:rPr lang="en-IN">
                    <a:noFill/>
                  </a:rPr>
                  <a:t> </a:t>
                </a:r>
              </a:p>
            </p:txBody>
          </p:sp>
        </mc:Fallback>
      </mc:AlternateContent>
      <p:sp>
        <p:nvSpPr>
          <p:cNvPr id="3" name="Rectangle 2"/>
          <p:cNvSpPr/>
          <p:nvPr/>
        </p:nvSpPr>
        <p:spPr>
          <a:xfrm>
            <a:off x="441532" y="2893957"/>
            <a:ext cx="4463754" cy="369332"/>
          </a:xfrm>
          <a:prstGeom prst="rect">
            <a:avLst/>
          </a:prstGeom>
        </p:spPr>
        <p:txBody>
          <a:bodyPr wrap="square">
            <a:spAutoFit/>
          </a:bodyPr>
          <a:lstStyle/>
          <a:p>
            <a:r>
              <a:rPr lang="en-IN" dirty="0" smtClean="0">
                <a:solidFill>
                  <a:srgbClr val="343434"/>
                </a:solidFill>
                <a:effectLst/>
                <a:latin typeface="Arial" panose="020B0604020202020204" pitchFamily="34" charset="0"/>
                <a:ea typeface="Calibri" panose="020F0502020204030204" pitchFamily="34" charset="0"/>
              </a:rPr>
              <a:t>Statement 1 alone is sufficient </a:t>
            </a:r>
            <a:endParaRPr lang="en-IN" dirty="0"/>
          </a:p>
        </p:txBody>
      </p:sp>
    </p:spTree>
    <p:extLst>
      <p:ext uri="{BB962C8B-B14F-4D97-AF65-F5344CB8AC3E}">
        <p14:creationId xmlns:p14="http://schemas.microsoft.com/office/powerpoint/2010/main" val="1652682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7528" y="271838"/>
            <a:ext cx="11112382" cy="1574149"/>
          </a:xfrm>
          <a:prstGeom prst="rect">
            <a:avLst/>
          </a:prstGeom>
        </p:spPr>
        <p:txBody>
          <a:bodyPr wrap="square">
            <a:spAutoFit/>
          </a:bodyPr>
          <a:lstStyle/>
          <a:p>
            <a:pPr>
              <a:lnSpc>
                <a:spcPct val="107000"/>
              </a:lnSpc>
              <a:spcAft>
                <a:spcPts val="800"/>
              </a:spcAft>
            </a:pPr>
            <a:r>
              <a:rPr lang="en-IN" dirty="0" smtClean="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What was the percent increase of Company A's stock between June 1 and June 30, 2000?</a:t>
            </a:r>
            <a:br>
              <a:rPr lang="en-IN" dirty="0" smtClean="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br>
            <a:r>
              <a:rPr lang="en-IN" dirty="0" smtClean="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
            </a:r>
            <a:br>
              <a:rPr lang="en-IN" dirty="0" smtClean="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br>
            <a:r>
              <a:rPr lang="en-IN" dirty="0" smtClean="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1. The stock gained $5 in value during June</a:t>
            </a:r>
            <a:br>
              <a:rPr lang="en-IN" dirty="0" smtClean="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br>
            <a:r>
              <a:rPr lang="en-IN" dirty="0" smtClean="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
            </a:r>
            <a:br>
              <a:rPr lang="en-IN" dirty="0" smtClean="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br>
            <a:r>
              <a:rPr lang="en-IN" dirty="0" smtClean="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2. The stock rose 12% during the first half of the month.</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p:cNvSpPr/>
          <p:nvPr/>
        </p:nvSpPr>
        <p:spPr>
          <a:xfrm>
            <a:off x="347527" y="2565014"/>
            <a:ext cx="10479993" cy="1277786"/>
          </a:xfrm>
          <a:prstGeom prst="rect">
            <a:avLst/>
          </a:prstGeom>
        </p:spPr>
        <p:txBody>
          <a:bodyPr wrap="square">
            <a:spAutoFit/>
          </a:bodyPr>
          <a:lstStyle/>
          <a:p>
            <a:pPr>
              <a:lnSpc>
                <a:spcPct val="107000"/>
              </a:lnSpc>
              <a:spcAft>
                <a:spcPts val="800"/>
              </a:spcAft>
            </a:pPr>
            <a:r>
              <a:rPr lang="en-IN" dirty="0" smtClean="0">
                <a:solidFill>
                  <a:srgbClr val="343434"/>
                </a:solidFill>
                <a:effectLst/>
                <a:latin typeface="Arial" panose="020B0604020202020204" pitchFamily="34" charset="0"/>
                <a:ea typeface="Calibri" panose="020F0502020204030204" pitchFamily="34" charset="0"/>
                <a:cs typeface="Times New Roman" panose="02020603050405020304" pitchFamily="18" charset="0"/>
              </a:rPr>
              <a:t>Explanation:</a:t>
            </a:r>
            <a:br>
              <a:rPr lang="en-IN" dirty="0" smtClean="0">
                <a:solidFill>
                  <a:srgbClr val="343434"/>
                </a:solidFill>
                <a:effectLst/>
                <a:latin typeface="Arial" panose="020B0604020202020204" pitchFamily="34" charset="0"/>
                <a:ea typeface="Calibri" panose="020F0502020204030204" pitchFamily="34" charset="0"/>
                <a:cs typeface="Times New Roman" panose="02020603050405020304" pitchFamily="18" charset="0"/>
              </a:rPr>
            </a:br>
            <a:r>
              <a:rPr lang="en-IN" dirty="0" smtClean="0">
                <a:solidFill>
                  <a:srgbClr val="343434"/>
                </a:solidFill>
                <a:effectLst/>
                <a:latin typeface="Arial" panose="020B0604020202020204" pitchFamily="34" charset="0"/>
                <a:ea typeface="Calibri" panose="020F0502020204030204" pitchFamily="34" charset="0"/>
                <a:cs typeface="Times New Roman" panose="02020603050405020304" pitchFamily="18" charset="0"/>
              </a:rPr>
              <a:t/>
            </a:r>
            <a:br>
              <a:rPr lang="en-IN" dirty="0" smtClean="0">
                <a:solidFill>
                  <a:srgbClr val="343434"/>
                </a:solidFill>
                <a:effectLst/>
                <a:latin typeface="Arial" panose="020B0604020202020204" pitchFamily="34" charset="0"/>
                <a:ea typeface="Calibri" panose="020F0502020204030204" pitchFamily="34" charset="0"/>
                <a:cs typeface="Times New Roman" panose="02020603050405020304" pitchFamily="18" charset="0"/>
              </a:rPr>
            </a:br>
            <a:r>
              <a:rPr lang="en-IN" dirty="0" smtClean="0">
                <a:solidFill>
                  <a:srgbClr val="343434"/>
                </a:solidFill>
                <a:effectLst/>
                <a:latin typeface="Arial" panose="020B0604020202020204" pitchFamily="34" charset="0"/>
                <a:ea typeface="Calibri" panose="020F0502020204030204" pitchFamily="34" charset="0"/>
                <a:cs typeface="Times New Roman" panose="02020603050405020304" pitchFamily="18" charset="0"/>
              </a:rPr>
              <a:t>Since the actual value of the stock before the stock gained the value in the month of June is not known. So, we need some additional data</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08769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64620" y="408570"/>
            <a:ext cx="10539814" cy="1574149"/>
          </a:xfrm>
          <a:prstGeom prst="rect">
            <a:avLst/>
          </a:prstGeom>
        </p:spPr>
        <p:txBody>
          <a:bodyPr wrap="square">
            <a:spAutoFit/>
          </a:bodyPr>
          <a:lstStyle/>
          <a:p>
            <a:pPr>
              <a:lnSpc>
                <a:spcPct val="107000"/>
              </a:lnSpc>
              <a:spcAft>
                <a:spcPts val="750"/>
              </a:spcAft>
            </a:pPr>
            <a:r>
              <a:rPr lang="en-IN" dirty="0" smtClean="0">
                <a:solidFill>
                  <a:srgbClr val="212529"/>
                </a:solidFill>
                <a:effectLst/>
                <a:latin typeface="Segoe UI" panose="020B0502040204020203" pitchFamily="34" charset="0"/>
                <a:ea typeface="Times New Roman" panose="02020603050405020304" pitchFamily="18" charset="0"/>
                <a:cs typeface="Times New Roman" panose="02020603050405020304" pitchFamily="18" charset="0"/>
              </a:rPr>
              <a:t>Is x a prime number?</a:t>
            </a:r>
            <a:br>
              <a:rPr lang="en-IN" dirty="0" smtClean="0">
                <a:solidFill>
                  <a:srgbClr val="212529"/>
                </a:solidFill>
                <a:effectLst/>
                <a:latin typeface="Segoe UI" panose="020B0502040204020203" pitchFamily="34" charset="0"/>
                <a:ea typeface="Times New Roman" panose="02020603050405020304" pitchFamily="18" charset="0"/>
                <a:cs typeface="Times New Roman" panose="02020603050405020304" pitchFamily="18" charset="0"/>
              </a:rPr>
            </a:br>
            <a:r>
              <a:rPr lang="en-IN" dirty="0" smtClean="0">
                <a:solidFill>
                  <a:srgbClr val="212529"/>
                </a:solidFill>
                <a:effectLst/>
                <a:latin typeface="Segoe UI" panose="020B0502040204020203" pitchFamily="34" charset="0"/>
                <a:ea typeface="Times New Roman" panose="02020603050405020304" pitchFamily="18" charset="0"/>
                <a:cs typeface="Times New Roman" panose="02020603050405020304" pitchFamily="18" charset="0"/>
              </a:rPr>
              <a:t/>
            </a:r>
            <a:br>
              <a:rPr lang="en-IN" dirty="0" smtClean="0">
                <a:solidFill>
                  <a:srgbClr val="212529"/>
                </a:solidFill>
                <a:effectLst/>
                <a:latin typeface="Segoe UI" panose="020B0502040204020203" pitchFamily="34" charset="0"/>
                <a:ea typeface="Times New Roman" panose="02020603050405020304" pitchFamily="18" charset="0"/>
                <a:cs typeface="Times New Roman" panose="02020603050405020304" pitchFamily="18" charset="0"/>
              </a:rPr>
            </a:br>
            <a:r>
              <a:rPr lang="en-IN" dirty="0" smtClean="0">
                <a:solidFill>
                  <a:srgbClr val="212529"/>
                </a:solidFill>
                <a:effectLst/>
                <a:latin typeface="Segoe UI" panose="020B0502040204020203" pitchFamily="34" charset="0"/>
                <a:ea typeface="Times New Roman" panose="02020603050405020304" pitchFamily="18" charset="0"/>
                <a:cs typeface="Times New Roman" panose="02020603050405020304" pitchFamily="18" charset="0"/>
              </a:rPr>
              <a:t>1. x is an even</a:t>
            </a:r>
            <a:br>
              <a:rPr lang="en-IN" dirty="0" smtClean="0">
                <a:solidFill>
                  <a:srgbClr val="212529"/>
                </a:solidFill>
                <a:effectLst/>
                <a:latin typeface="Segoe UI" panose="020B0502040204020203" pitchFamily="34" charset="0"/>
                <a:ea typeface="Times New Roman" panose="02020603050405020304" pitchFamily="18" charset="0"/>
                <a:cs typeface="Times New Roman" panose="02020603050405020304" pitchFamily="18" charset="0"/>
              </a:rPr>
            </a:br>
            <a:r>
              <a:rPr lang="en-IN" dirty="0" smtClean="0">
                <a:solidFill>
                  <a:srgbClr val="212529"/>
                </a:solidFill>
                <a:effectLst/>
                <a:latin typeface="Segoe UI" panose="020B0502040204020203" pitchFamily="34" charset="0"/>
                <a:ea typeface="Times New Roman" panose="02020603050405020304" pitchFamily="18" charset="0"/>
                <a:cs typeface="Times New Roman" panose="02020603050405020304" pitchFamily="18" charset="0"/>
              </a:rPr>
              <a:t/>
            </a:r>
            <a:br>
              <a:rPr lang="en-IN" dirty="0" smtClean="0">
                <a:solidFill>
                  <a:srgbClr val="212529"/>
                </a:solidFill>
                <a:effectLst/>
                <a:latin typeface="Segoe UI" panose="020B0502040204020203" pitchFamily="34" charset="0"/>
                <a:ea typeface="Times New Roman" panose="02020603050405020304" pitchFamily="18" charset="0"/>
                <a:cs typeface="Times New Roman" panose="02020603050405020304" pitchFamily="18" charset="0"/>
              </a:rPr>
            </a:br>
            <a:r>
              <a:rPr lang="en-IN" dirty="0" smtClean="0">
                <a:solidFill>
                  <a:srgbClr val="212529"/>
                </a:solidFill>
                <a:effectLst/>
                <a:latin typeface="Segoe UI" panose="020B0502040204020203" pitchFamily="34" charset="0"/>
                <a:ea typeface="Times New Roman" panose="02020603050405020304" pitchFamily="18" charset="0"/>
                <a:cs typeface="Times New Roman" panose="02020603050405020304" pitchFamily="18" charset="0"/>
              </a:rPr>
              <a:t>2. x can not be divided evenly by an odd number other than 1.</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p:cNvSpPr/>
          <p:nvPr/>
        </p:nvSpPr>
        <p:spPr>
          <a:xfrm>
            <a:off x="364620" y="2336833"/>
            <a:ext cx="11120928" cy="2730491"/>
          </a:xfrm>
          <a:prstGeom prst="rect">
            <a:avLst/>
          </a:prstGeom>
        </p:spPr>
        <p:txBody>
          <a:bodyPr wrap="square">
            <a:spAutoFit/>
          </a:bodyPr>
          <a:lstStyle/>
          <a:p>
            <a:pPr>
              <a:lnSpc>
                <a:spcPct val="107000"/>
              </a:lnSpc>
              <a:spcAft>
                <a:spcPts val="800"/>
              </a:spcAft>
            </a:pPr>
            <a:r>
              <a:rPr lang="en-IN" sz="2800" dirty="0" smtClean="0">
                <a:latin typeface="Calibri" panose="020F0502020204030204" pitchFamily="34" charset="0"/>
                <a:ea typeface="Calibri" panose="020F0502020204030204" pitchFamily="34" charset="0"/>
                <a:cs typeface="Times New Roman" panose="02020603050405020304" pitchFamily="18" charset="0"/>
              </a:rPr>
              <a:t>EXPLANATION:</a:t>
            </a:r>
            <a:endParaRPr lang="en-IN" sz="2800" dirty="0" smtClean="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dirty="0" smtClean="0">
                <a:solidFill>
                  <a:srgbClr val="343434"/>
                </a:solidFill>
                <a:effectLst/>
                <a:latin typeface="Arial" panose="020B0604020202020204" pitchFamily="34" charset="0"/>
                <a:ea typeface="Calibri" panose="020F0502020204030204" pitchFamily="34" charset="0"/>
                <a:cs typeface="Times New Roman" panose="02020603050405020304" pitchFamily="18" charset="0"/>
              </a:rPr>
              <a:t>(1) x is an even number. If x=2 then the answer is YES but if x is any other even number then the answer is NO. Not sufficient.</a:t>
            </a:r>
            <a:br>
              <a:rPr lang="en-IN" dirty="0" smtClean="0">
                <a:solidFill>
                  <a:srgbClr val="343434"/>
                </a:solidFill>
                <a:effectLst/>
                <a:latin typeface="Arial" panose="020B0604020202020204" pitchFamily="34" charset="0"/>
                <a:ea typeface="Calibri" panose="020F0502020204030204" pitchFamily="34" charset="0"/>
                <a:cs typeface="Times New Roman" panose="02020603050405020304" pitchFamily="18" charset="0"/>
              </a:rPr>
            </a:br>
            <a:r>
              <a:rPr lang="en-IN" dirty="0" smtClean="0">
                <a:solidFill>
                  <a:srgbClr val="343434"/>
                </a:solidFill>
                <a:effectLst/>
                <a:latin typeface="Arial" panose="020B0604020202020204" pitchFamily="34" charset="0"/>
                <a:ea typeface="Calibri" panose="020F0502020204030204" pitchFamily="34" charset="0"/>
                <a:cs typeface="Times New Roman" panose="02020603050405020304" pitchFamily="18" charset="0"/>
              </a:rPr>
              <a:t/>
            </a:r>
            <a:br>
              <a:rPr lang="en-IN" dirty="0" smtClean="0">
                <a:solidFill>
                  <a:srgbClr val="343434"/>
                </a:solidFill>
                <a:effectLst/>
                <a:latin typeface="Arial" panose="020B0604020202020204" pitchFamily="34" charset="0"/>
                <a:ea typeface="Calibri" panose="020F0502020204030204" pitchFamily="34" charset="0"/>
                <a:cs typeface="Times New Roman" panose="02020603050405020304" pitchFamily="18" charset="0"/>
              </a:rPr>
            </a:br>
            <a:r>
              <a:rPr lang="en-IN" dirty="0" smtClean="0">
                <a:solidFill>
                  <a:srgbClr val="343434"/>
                </a:solidFill>
                <a:effectLst/>
                <a:latin typeface="Arial" panose="020B0604020202020204" pitchFamily="34" charset="0"/>
                <a:ea typeface="Calibri" panose="020F0502020204030204" pitchFamily="34" charset="0"/>
                <a:cs typeface="Times New Roman" panose="02020603050405020304" pitchFamily="18" charset="0"/>
              </a:rPr>
              <a:t>(2) x can not be divided evenly by an odd number other than 1. This statement implies that x is some power of 2: 2, 4, 8, 16, ... Not sufficient.</a:t>
            </a:r>
            <a:br>
              <a:rPr lang="en-IN" dirty="0" smtClean="0">
                <a:solidFill>
                  <a:srgbClr val="343434"/>
                </a:solidFill>
                <a:effectLst/>
                <a:latin typeface="Arial" panose="020B0604020202020204" pitchFamily="34" charset="0"/>
                <a:ea typeface="Calibri" panose="020F0502020204030204" pitchFamily="34" charset="0"/>
                <a:cs typeface="Times New Roman" panose="02020603050405020304" pitchFamily="18" charset="0"/>
              </a:rPr>
            </a:br>
            <a:r>
              <a:rPr lang="en-IN" dirty="0" smtClean="0">
                <a:solidFill>
                  <a:srgbClr val="343434"/>
                </a:solidFill>
                <a:effectLst/>
                <a:latin typeface="Arial" panose="020B0604020202020204" pitchFamily="34" charset="0"/>
                <a:ea typeface="Calibri" panose="020F0502020204030204" pitchFamily="34" charset="0"/>
                <a:cs typeface="Times New Roman" panose="02020603050405020304" pitchFamily="18" charset="0"/>
              </a:rPr>
              <a:t/>
            </a:r>
            <a:br>
              <a:rPr lang="en-IN" dirty="0" smtClean="0">
                <a:solidFill>
                  <a:srgbClr val="343434"/>
                </a:solidFill>
                <a:effectLst/>
                <a:latin typeface="Arial" panose="020B0604020202020204" pitchFamily="34" charset="0"/>
                <a:ea typeface="Calibri" panose="020F0502020204030204" pitchFamily="34" charset="0"/>
                <a:cs typeface="Times New Roman" panose="02020603050405020304" pitchFamily="18" charset="0"/>
              </a:rPr>
            </a:br>
            <a:r>
              <a:rPr lang="en-IN" dirty="0" smtClean="0">
                <a:solidFill>
                  <a:srgbClr val="343434"/>
                </a:solidFill>
                <a:effectLst/>
                <a:latin typeface="Arial" panose="020B0604020202020204" pitchFamily="34" charset="0"/>
                <a:ea typeface="Calibri" panose="020F0502020204030204" pitchFamily="34" charset="0"/>
                <a:cs typeface="Times New Roman" panose="02020603050405020304" pitchFamily="18" charset="0"/>
              </a:rPr>
              <a:t>(1)+(2) Still not sufficient.</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68642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8982" y="331658"/>
            <a:ext cx="9522863" cy="1574149"/>
          </a:xfrm>
          <a:prstGeom prst="rect">
            <a:avLst/>
          </a:prstGeom>
        </p:spPr>
        <p:txBody>
          <a:bodyPr wrap="square">
            <a:spAutoFit/>
          </a:bodyPr>
          <a:lstStyle/>
          <a:p>
            <a:pPr>
              <a:lnSpc>
                <a:spcPct val="107000"/>
              </a:lnSpc>
              <a:spcAft>
                <a:spcPts val="750"/>
              </a:spcAft>
            </a:pPr>
            <a:r>
              <a:rPr lang="en-IN" dirty="0" smtClean="0">
                <a:solidFill>
                  <a:srgbClr val="212529"/>
                </a:solidFill>
                <a:effectLst/>
                <a:latin typeface="Segoe UI" panose="020B0502040204020203" pitchFamily="34" charset="0"/>
                <a:ea typeface="Times New Roman" panose="02020603050405020304" pitchFamily="18" charset="0"/>
                <a:cs typeface="Times New Roman" panose="02020603050405020304" pitchFamily="18" charset="0"/>
              </a:rPr>
              <a:t>If the average size of 3 accounts is $1 million, is the smallest account less than $500,000?</a:t>
            </a:r>
            <a:br>
              <a:rPr lang="en-IN" dirty="0" smtClean="0">
                <a:solidFill>
                  <a:srgbClr val="212529"/>
                </a:solidFill>
                <a:effectLst/>
                <a:latin typeface="Segoe UI" panose="020B0502040204020203" pitchFamily="34" charset="0"/>
                <a:ea typeface="Times New Roman" panose="02020603050405020304" pitchFamily="18" charset="0"/>
                <a:cs typeface="Times New Roman" panose="02020603050405020304" pitchFamily="18" charset="0"/>
              </a:rPr>
            </a:br>
            <a:r>
              <a:rPr lang="en-IN" dirty="0" smtClean="0">
                <a:solidFill>
                  <a:srgbClr val="212529"/>
                </a:solidFill>
                <a:effectLst/>
                <a:latin typeface="Segoe UI" panose="020B0502040204020203" pitchFamily="34" charset="0"/>
                <a:ea typeface="Times New Roman" panose="02020603050405020304" pitchFamily="18" charset="0"/>
                <a:cs typeface="Times New Roman" panose="02020603050405020304" pitchFamily="18" charset="0"/>
              </a:rPr>
              <a:t/>
            </a:r>
            <a:br>
              <a:rPr lang="en-IN" dirty="0" smtClean="0">
                <a:solidFill>
                  <a:srgbClr val="212529"/>
                </a:solidFill>
                <a:effectLst/>
                <a:latin typeface="Segoe UI" panose="020B0502040204020203" pitchFamily="34" charset="0"/>
                <a:ea typeface="Times New Roman" panose="02020603050405020304" pitchFamily="18" charset="0"/>
                <a:cs typeface="Times New Roman" panose="02020603050405020304" pitchFamily="18" charset="0"/>
              </a:rPr>
            </a:br>
            <a:r>
              <a:rPr lang="en-IN" dirty="0" smtClean="0">
                <a:solidFill>
                  <a:srgbClr val="212529"/>
                </a:solidFill>
                <a:effectLst/>
                <a:latin typeface="Segoe UI" panose="020B0502040204020203" pitchFamily="34" charset="0"/>
                <a:ea typeface="Times New Roman" panose="02020603050405020304" pitchFamily="18" charset="0"/>
                <a:cs typeface="Times New Roman" panose="02020603050405020304" pitchFamily="18" charset="0"/>
              </a:rPr>
              <a:t>1. The largest account is $</a:t>
            </a:r>
            <a:r>
              <a:rPr lang="en-IN" dirty="0" smtClean="0">
                <a:solidFill>
                  <a:srgbClr val="212529"/>
                </a:solidFill>
                <a:effectLst/>
                <a:latin typeface="Segoe UI" panose="020B0502040204020203" pitchFamily="34" charset="0"/>
                <a:ea typeface="Times New Roman" panose="02020603050405020304" pitchFamily="18" charset="0"/>
                <a:cs typeface="Times New Roman" panose="02020603050405020304" pitchFamily="18" charset="0"/>
              </a:rPr>
              <a:t>1.3 million</a:t>
            </a:r>
            <a:r>
              <a:rPr lang="en-IN" dirty="0" smtClean="0">
                <a:solidFill>
                  <a:srgbClr val="212529"/>
                </a:solidFill>
                <a:effectLst/>
                <a:latin typeface="Segoe UI" panose="020B0502040204020203" pitchFamily="34" charset="0"/>
                <a:ea typeface="Times New Roman" panose="02020603050405020304" pitchFamily="18" charset="0"/>
                <a:cs typeface="Times New Roman" panose="02020603050405020304" pitchFamily="18" charset="0"/>
              </a:rPr>
              <a:t/>
            </a:r>
            <a:br>
              <a:rPr lang="en-IN" dirty="0" smtClean="0">
                <a:solidFill>
                  <a:srgbClr val="212529"/>
                </a:solidFill>
                <a:effectLst/>
                <a:latin typeface="Segoe UI" panose="020B0502040204020203" pitchFamily="34" charset="0"/>
                <a:ea typeface="Times New Roman" panose="02020603050405020304" pitchFamily="18" charset="0"/>
                <a:cs typeface="Times New Roman" panose="02020603050405020304" pitchFamily="18" charset="0"/>
              </a:rPr>
            </a:br>
            <a:r>
              <a:rPr lang="en-IN" dirty="0" smtClean="0">
                <a:solidFill>
                  <a:srgbClr val="212529"/>
                </a:solidFill>
                <a:effectLst/>
                <a:latin typeface="Segoe UI" panose="020B0502040204020203" pitchFamily="34" charset="0"/>
                <a:ea typeface="Times New Roman" panose="02020603050405020304" pitchFamily="18" charset="0"/>
                <a:cs typeface="Times New Roman" panose="02020603050405020304" pitchFamily="18" charset="0"/>
              </a:rPr>
              <a:t/>
            </a:r>
            <a:br>
              <a:rPr lang="en-IN" dirty="0" smtClean="0">
                <a:solidFill>
                  <a:srgbClr val="212529"/>
                </a:solidFill>
                <a:effectLst/>
                <a:latin typeface="Segoe UI" panose="020B0502040204020203" pitchFamily="34" charset="0"/>
                <a:ea typeface="Times New Roman" panose="02020603050405020304" pitchFamily="18" charset="0"/>
                <a:cs typeface="Times New Roman" panose="02020603050405020304" pitchFamily="18" charset="0"/>
              </a:rPr>
            </a:br>
            <a:r>
              <a:rPr lang="en-IN" dirty="0" smtClean="0">
                <a:solidFill>
                  <a:srgbClr val="212529"/>
                </a:solidFill>
                <a:effectLst/>
                <a:latin typeface="Segoe UI" panose="020B0502040204020203" pitchFamily="34" charset="0"/>
                <a:ea typeface="Times New Roman" panose="02020603050405020304" pitchFamily="18" charset="0"/>
                <a:cs typeface="Times New Roman" panose="02020603050405020304" pitchFamily="18" charset="0"/>
              </a:rPr>
              <a:t>2. One of the accounts is $0.7 million.</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484260" y="2781498"/>
            <a:ext cx="10334715" cy="1585562"/>
          </a:xfrm>
          <a:prstGeom prst="rect">
            <a:avLst/>
          </a:prstGeom>
        </p:spPr>
        <p:txBody>
          <a:bodyPr wrap="square">
            <a:spAutoFit/>
          </a:bodyPr>
          <a:lstStyle/>
          <a:p>
            <a:pPr>
              <a:lnSpc>
                <a:spcPct val="107000"/>
              </a:lnSpc>
              <a:spcAft>
                <a:spcPts val="800"/>
              </a:spcAft>
            </a:pPr>
            <a:r>
              <a:rPr lang="en-IN" dirty="0" smtClean="0">
                <a:effectLst/>
                <a:latin typeface="Calibri" panose="020F0502020204030204" pitchFamily="34" charset="0"/>
                <a:ea typeface="Calibri" panose="020F0502020204030204" pitchFamily="34" charset="0"/>
                <a:cs typeface="Times New Roman" panose="02020603050405020304" pitchFamily="18" charset="0"/>
              </a:rPr>
              <a:t>EXPLANATION:</a:t>
            </a:r>
          </a:p>
          <a:p>
            <a:pPr>
              <a:lnSpc>
                <a:spcPct val="107000"/>
              </a:lnSpc>
              <a:spcAft>
                <a:spcPts val="800"/>
              </a:spcAft>
            </a:pPr>
            <a:r>
              <a:rPr lang="en-IN" dirty="0" smtClean="0">
                <a:effectLst/>
                <a:latin typeface="Calibri" panose="020F0502020204030204" pitchFamily="34" charset="0"/>
                <a:ea typeface="Calibri" panose="020F0502020204030204" pitchFamily="34" charset="0"/>
                <a:cs typeface="Times New Roman" panose="02020603050405020304" pitchFamily="18" charset="0"/>
              </a:rPr>
              <a:t>By combining both the statements, we get </a:t>
            </a:r>
          </a:p>
          <a:p>
            <a:pPr>
              <a:lnSpc>
                <a:spcPct val="107000"/>
              </a:lnSpc>
              <a:spcAft>
                <a:spcPts val="800"/>
              </a:spcAft>
            </a:pPr>
            <a:r>
              <a:rPr lang="en-IN" dirty="0" smtClean="0">
                <a:effectLst/>
                <a:latin typeface="Calibri" panose="020F0502020204030204" pitchFamily="34" charset="0"/>
                <a:ea typeface="Calibri" panose="020F0502020204030204" pitchFamily="34" charset="0"/>
                <a:cs typeface="Times New Roman" panose="02020603050405020304" pitchFamily="18" charset="0"/>
              </a:rPr>
              <a:t>10,00,000, 7,00,000 and 13,00,000</a:t>
            </a:r>
          </a:p>
          <a:p>
            <a:pPr>
              <a:lnSpc>
                <a:spcPct val="107000"/>
              </a:lnSpc>
              <a:spcAft>
                <a:spcPts val="800"/>
              </a:spcAft>
            </a:pPr>
            <a:r>
              <a:rPr lang="en-IN" dirty="0" smtClean="0">
                <a:effectLst/>
                <a:latin typeface="Calibri" panose="020F0502020204030204" pitchFamily="34" charset="0"/>
                <a:ea typeface="Calibri" panose="020F0502020204030204" pitchFamily="34" charset="0"/>
                <a:cs typeface="Times New Roman" panose="02020603050405020304" pitchFamily="18" charset="0"/>
              </a:rPr>
              <a:t>Both the statements are sufficient to find the answer.</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66779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15895" y="496931"/>
            <a:ext cx="9514317" cy="1574149"/>
          </a:xfrm>
          <a:prstGeom prst="rect">
            <a:avLst/>
          </a:prstGeom>
        </p:spPr>
        <p:txBody>
          <a:bodyPr wrap="square">
            <a:spAutoFit/>
          </a:bodyPr>
          <a:lstStyle/>
          <a:p>
            <a:pPr>
              <a:lnSpc>
                <a:spcPct val="107000"/>
              </a:lnSpc>
              <a:spcAft>
                <a:spcPts val="800"/>
              </a:spcAft>
            </a:pPr>
            <a:r>
              <a:rPr lang="en-IN" dirty="0" smtClean="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Is X a prime number, given that X is a positive integer?</a:t>
            </a:r>
            <a:br>
              <a:rPr lang="en-IN" dirty="0" smtClean="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br>
            <a:r>
              <a:rPr lang="en-IN" dirty="0" smtClean="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
            </a:r>
            <a:br>
              <a:rPr lang="en-IN" dirty="0" smtClean="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br>
            <a:r>
              <a:rPr lang="en-IN" dirty="0" smtClean="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1. X^4 &gt; 3000</a:t>
            </a:r>
            <a:br>
              <a:rPr lang="en-IN" dirty="0" smtClean="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br>
            <a:r>
              <a:rPr lang="en-IN" dirty="0" smtClean="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
            </a:r>
            <a:br>
              <a:rPr lang="en-IN" dirty="0" smtClean="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br>
            <a:r>
              <a:rPr lang="en-IN" dirty="0" smtClean="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2.X^4 &lt; 10,000</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p:cNvSpPr/>
          <p:nvPr/>
        </p:nvSpPr>
        <p:spPr>
          <a:xfrm>
            <a:off x="535536" y="2333685"/>
            <a:ext cx="11018378" cy="3139321"/>
          </a:xfrm>
          <a:prstGeom prst="rect">
            <a:avLst/>
          </a:prstGeom>
        </p:spPr>
        <p:txBody>
          <a:bodyPr wrap="square">
            <a:spAutoFit/>
          </a:bodyPr>
          <a:lstStyle/>
          <a:p>
            <a:r>
              <a:rPr lang="en-US" b="0" i="0" dirty="0" smtClean="0">
                <a:solidFill>
                  <a:srgbClr val="343434"/>
                </a:solidFill>
                <a:effectLst/>
                <a:latin typeface="Lato"/>
              </a:rPr>
              <a:t>Explanation:</a:t>
            </a:r>
            <a:r>
              <a:rPr lang="en-US" dirty="0" smtClean="0"/>
              <a:t/>
            </a:r>
            <a:br>
              <a:rPr lang="en-US" dirty="0" smtClean="0"/>
            </a:br>
            <a:r>
              <a:rPr lang="en-US" dirty="0" smtClean="0"/>
              <a:t/>
            </a:r>
            <a:br>
              <a:rPr lang="en-US" dirty="0" smtClean="0"/>
            </a:br>
            <a:r>
              <a:rPr lang="en-US" b="0" i="0" dirty="0" smtClean="0">
                <a:solidFill>
                  <a:srgbClr val="343434"/>
                </a:solidFill>
                <a:effectLst/>
                <a:latin typeface="Lato"/>
              </a:rPr>
              <a:t>From statement A we know that X</a:t>
            </a:r>
            <a:r>
              <a:rPr lang="en-US" b="0" i="0" baseline="30000" dirty="0" smtClean="0">
                <a:solidFill>
                  <a:srgbClr val="343434"/>
                </a:solidFill>
                <a:effectLst/>
                <a:latin typeface="Lato"/>
              </a:rPr>
              <a:t>4</a:t>
            </a:r>
            <a:r>
              <a:rPr lang="en-US" b="0" i="0" dirty="0" smtClean="0">
                <a:solidFill>
                  <a:srgbClr val="343434"/>
                </a:solidFill>
                <a:effectLst/>
                <a:latin typeface="Lato"/>
              </a:rPr>
              <a:t> is greater than 3000. There are infinite values for X possible for which X</a:t>
            </a:r>
            <a:r>
              <a:rPr lang="en-US" b="0" i="0" baseline="30000" dirty="0" smtClean="0">
                <a:solidFill>
                  <a:srgbClr val="343434"/>
                </a:solidFill>
                <a:effectLst/>
                <a:latin typeface="Lato"/>
              </a:rPr>
              <a:t>4</a:t>
            </a:r>
            <a:r>
              <a:rPr lang="en-US" b="0" i="0" dirty="0" smtClean="0">
                <a:solidFill>
                  <a:srgbClr val="343434"/>
                </a:solidFill>
                <a:effectLst/>
                <a:latin typeface="Lato"/>
              </a:rPr>
              <a:t> is greater than 3000</a:t>
            </a:r>
            <a:r>
              <a:rPr lang="en-US" dirty="0" smtClean="0"/>
              <a:t/>
            </a:r>
            <a:br>
              <a:rPr lang="en-US" dirty="0" smtClean="0"/>
            </a:br>
            <a:r>
              <a:rPr lang="en-US" dirty="0" smtClean="0"/>
              <a:t/>
            </a:r>
            <a:br>
              <a:rPr lang="en-US" dirty="0" smtClean="0"/>
            </a:br>
            <a:r>
              <a:rPr lang="en-US" b="0" i="0" dirty="0" smtClean="0">
                <a:solidFill>
                  <a:srgbClr val="343434"/>
                </a:solidFill>
                <a:effectLst/>
                <a:latin typeface="Lato"/>
              </a:rPr>
              <a:t>From statement B we know that X</a:t>
            </a:r>
            <a:r>
              <a:rPr lang="en-US" b="0" i="0" baseline="30000" dirty="0" smtClean="0">
                <a:solidFill>
                  <a:srgbClr val="343434"/>
                </a:solidFill>
                <a:effectLst/>
                <a:latin typeface="Lato"/>
              </a:rPr>
              <a:t>4</a:t>
            </a:r>
            <a:r>
              <a:rPr lang="en-US" b="0" i="0" dirty="0" smtClean="0">
                <a:solidFill>
                  <a:srgbClr val="343434"/>
                </a:solidFill>
                <a:effectLst/>
                <a:latin typeface="Lato"/>
              </a:rPr>
              <a:t> is less than 10,000. This one is a lot better. There are only 9 integer values that satisfy this condition. But this still does not give us a unique answer.</a:t>
            </a:r>
            <a:r>
              <a:rPr lang="en-US" dirty="0" smtClean="0"/>
              <a:t/>
            </a:r>
            <a:br>
              <a:rPr lang="en-US" dirty="0" smtClean="0"/>
            </a:br>
            <a:r>
              <a:rPr lang="en-US" dirty="0" smtClean="0"/>
              <a:t/>
            </a:r>
            <a:br>
              <a:rPr lang="en-US" dirty="0" smtClean="0"/>
            </a:br>
            <a:r>
              <a:rPr lang="en-US" b="0" i="0" dirty="0" smtClean="0">
                <a:solidFill>
                  <a:srgbClr val="343434"/>
                </a:solidFill>
                <a:effectLst/>
                <a:latin typeface="Lato"/>
              </a:rPr>
              <a:t>Combining the two statements, we know that 3000 &lt; X</a:t>
            </a:r>
            <a:r>
              <a:rPr lang="en-US" b="0" i="0" baseline="30000" dirty="0" smtClean="0">
                <a:solidFill>
                  <a:srgbClr val="343434"/>
                </a:solidFill>
                <a:effectLst/>
                <a:latin typeface="Lato"/>
              </a:rPr>
              <a:t>4</a:t>
            </a:r>
            <a:r>
              <a:rPr lang="en-US" b="0" i="0" dirty="0" smtClean="0">
                <a:solidFill>
                  <a:srgbClr val="343434"/>
                </a:solidFill>
                <a:effectLst/>
                <a:latin typeface="Lato"/>
              </a:rPr>
              <a:t> &lt; 10000. The following values of X satisfy this condition -&gt; 8 and 9. Both 8 and 9 are not prime. Hence, the question can be answered conclusively using the two statements. Hence answer choice (C)</a:t>
            </a:r>
            <a:endParaRPr lang="en-IN" dirty="0"/>
          </a:p>
        </p:txBody>
      </p:sp>
    </p:spTree>
    <p:extLst>
      <p:ext uri="{BB962C8B-B14F-4D97-AF65-F5344CB8AC3E}">
        <p14:creationId xmlns:p14="http://schemas.microsoft.com/office/powerpoint/2010/main" val="3582141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160</TotalTime>
  <Words>742</Words>
  <Application>Microsoft Office PowerPoint</Application>
  <PresentationFormat>Widescreen</PresentationFormat>
  <Paragraphs>83</Paragraphs>
  <Slides>21</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21</vt:i4>
      </vt:variant>
    </vt:vector>
  </HeadingPairs>
  <TitlesOfParts>
    <vt:vector size="31" baseType="lpstr">
      <vt:lpstr>Arial</vt:lpstr>
      <vt:lpstr>Calibri</vt:lpstr>
      <vt:lpstr>Calibri Light</vt:lpstr>
      <vt:lpstr>Cambria Math</vt:lpstr>
      <vt:lpstr>Consolas</vt:lpstr>
      <vt:lpstr>Courier New</vt:lpstr>
      <vt:lpstr>Lato</vt:lpstr>
      <vt:lpstr>Segoe UI</vt:lpstr>
      <vt:lpstr>Times New Roman</vt:lpstr>
      <vt:lpstr>Office Theme</vt:lpstr>
      <vt:lpstr>DATA SUFFICIENCY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SUFFICIENCY</dc:title>
  <dc:creator>ASUS</dc:creator>
  <cp:lastModifiedBy>ASUS</cp:lastModifiedBy>
  <cp:revision>12</cp:revision>
  <dcterms:created xsi:type="dcterms:W3CDTF">2020-10-21T05:07:14Z</dcterms:created>
  <dcterms:modified xsi:type="dcterms:W3CDTF">2020-10-31T03:43:06Z</dcterms:modified>
</cp:coreProperties>
</file>