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Layouts/slideLayout1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diagrams/layout1.xml" ContentType="application/vnd.openxmlformats-officedocument.drawingml.diagramLayout+xml"/>
  <Override PartName="/ppt/diagrams/data2.xml" ContentType="application/vnd.openxmlformats-officedocument.drawingml.diagramData+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slideLayouts/slideLayout88.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diagrams/quickStyle1.xml" ContentType="application/vnd.openxmlformats-officedocument.drawingml.diagramStyl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Masters/slideMaster7.xml" ContentType="application/vnd.openxmlformats-officedocument.presentationml.slideMaster+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diagrams/data1.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8" r:id="rId2"/>
    <p:sldMasterId id="2147483755" r:id="rId3"/>
    <p:sldMasterId id="2147483774" r:id="rId4"/>
    <p:sldMasterId id="2147483793" r:id="rId5"/>
    <p:sldMasterId id="2147483831" r:id="rId6"/>
    <p:sldMasterId id="2147483850" r:id="rId7"/>
  </p:sldMasterIdLst>
  <p:sldIdLst>
    <p:sldId id="276" r:id="rId8"/>
    <p:sldId id="280" r:id="rId9"/>
    <p:sldId id="277" r:id="rId10"/>
    <p:sldId id="281" r:id="rId11"/>
    <p:sldId id="278" r:id="rId12"/>
    <p:sldId id="282" r:id="rId13"/>
    <p:sldId id="301" r:id="rId14"/>
    <p:sldId id="283" r:id="rId15"/>
    <p:sldId id="259" r:id="rId16"/>
    <p:sldId id="284" r:id="rId17"/>
    <p:sldId id="260" r:id="rId18"/>
    <p:sldId id="285" r:id="rId19"/>
    <p:sldId id="262" r:id="rId20"/>
    <p:sldId id="286" r:id="rId21"/>
    <p:sldId id="263" r:id="rId22"/>
    <p:sldId id="287" r:id="rId23"/>
    <p:sldId id="303" r:id="rId24"/>
    <p:sldId id="288" r:id="rId25"/>
    <p:sldId id="268" r:id="rId26"/>
    <p:sldId id="289" r:id="rId27"/>
    <p:sldId id="269" r:id="rId28"/>
    <p:sldId id="290" r:id="rId29"/>
    <p:sldId id="270" r:id="rId30"/>
    <p:sldId id="291" r:id="rId31"/>
    <p:sldId id="292" r:id="rId32"/>
    <p:sldId id="271" r:id="rId33"/>
    <p:sldId id="294" r:id="rId34"/>
    <p:sldId id="272" r:id="rId35"/>
    <p:sldId id="295" r:id="rId36"/>
    <p:sldId id="273" r:id="rId37"/>
    <p:sldId id="275" r:id="rId38"/>
    <p:sldId id="298" r:id="rId39"/>
    <p:sldId id="299" r:id="rId40"/>
    <p:sldId id="274" r:id="rId41"/>
    <p:sldId id="296" r:id="rId42"/>
    <p:sldId id="29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291" autoAdjust="0"/>
  </p:normalViewPr>
  <p:slideViewPr>
    <p:cSldViewPr>
      <p:cViewPr varScale="1">
        <p:scale>
          <a:sx n="69" d="100"/>
          <a:sy n="69" d="100"/>
        </p:scale>
        <p:origin x="-1404" y="-96"/>
      </p:cViewPr>
      <p:guideLst>
        <p:guide orient="horz" pos="2160"/>
        <p:guide pos="2880"/>
      </p:guideLst>
    </p:cSldViewPr>
  </p:slideViewPr>
  <p:outlineViewPr>
    <p:cViewPr>
      <p:scale>
        <a:sx n="33" d="100"/>
        <a:sy n="33" d="100"/>
      </p:scale>
      <p:origin x="0" y="-2487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s>
</file>

<file path=ppt/diagrams/_rels/data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15666B-D902-4C50-B3F4-A6C6C2AC7BEB}" type="doc">
      <dgm:prSet loTypeId="urn:microsoft.com/office/officeart/2005/8/layout/pyramid3" loCatId="pyramid" qsTypeId="urn:microsoft.com/office/officeart/2005/8/quickstyle/simple1" qsCatId="simple" csTypeId="urn:microsoft.com/office/officeart/2005/8/colors/colorful5" csCatId="colorful" phldr="1"/>
      <dgm:spPr/>
    </dgm:pt>
    <dgm:pt modelId="{6B891E1F-C9B2-4879-866B-3327C729CB4D}">
      <dgm:prSet phldrT="[Text]" custT="1"/>
      <dgm:spPr/>
      <dgm:t>
        <a:bodyPr/>
        <a:lstStyle/>
        <a:p>
          <a:pPr algn="ctr"/>
          <a:r>
            <a:rPr lang="en-US" sz="2400" cap="none" dirty="0">
              <a:latin typeface="Times New Roman" panose="02020603050405020304" pitchFamily="18" charset="0"/>
              <a:cs typeface="Times New Roman" panose="02020603050405020304" pitchFamily="18" charset="0"/>
            </a:rPr>
            <a:t>1. How many tiles whose length and breadth are 12 cm and 5 cm respectively will be needed to fit in a rectangular region whose length and breadth are respectively 144 cm and 100 cm:</a:t>
          </a:r>
          <a:endParaRPr lang="en-IN" sz="2400" dirty="0"/>
        </a:p>
      </dgm:t>
    </dgm:pt>
    <dgm:pt modelId="{93C4663B-D2E0-48BA-8428-0E9BBACB2F13}" type="parTrans" cxnId="{40491E6A-028B-47BA-9DA2-792F7D39EAF3}">
      <dgm:prSet/>
      <dgm:spPr/>
      <dgm:t>
        <a:bodyPr/>
        <a:lstStyle/>
        <a:p>
          <a:endParaRPr lang="en-IN"/>
        </a:p>
      </dgm:t>
    </dgm:pt>
    <dgm:pt modelId="{EA4D43A7-3FE4-441C-85EC-A859D1C94A12}" type="sibTrans" cxnId="{40491E6A-028B-47BA-9DA2-792F7D39EAF3}">
      <dgm:prSet/>
      <dgm:spPr/>
      <dgm:t>
        <a:bodyPr/>
        <a:lstStyle/>
        <a:p>
          <a:endParaRPr lang="en-IN"/>
        </a:p>
      </dgm:t>
    </dgm:pt>
    <dgm:pt modelId="{3D5E8800-8387-4094-A37A-84C71D0BEB32}">
      <dgm:prSet phldrT="[Text]"/>
      <dgm:spPr>
        <a:solidFill>
          <a:schemeClr val="accent6">
            <a:lumMod val="60000"/>
            <a:lumOff val="40000"/>
          </a:schemeClr>
        </a:solidFill>
      </dgm:spPr>
      <dgm:t>
        <a:bodyPr/>
        <a:lstStyle/>
        <a:p>
          <a:r>
            <a:rPr lang="en-US" cap="none" dirty="0">
              <a:latin typeface="Times New Roman" panose="02020603050405020304" pitchFamily="18" charset="0"/>
              <a:cs typeface="Times New Roman" panose="02020603050405020304" pitchFamily="18" charset="0"/>
            </a:rPr>
            <a:t>Number of tiles required =14400/60 =240</a:t>
          </a:r>
          <a:endParaRPr lang="en-IN" dirty="0"/>
        </a:p>
      </dgm:t>
    </dgm:pt>
    <dgm:pt modelId="{CD67B9B6-C533-44EB-B3C7-7CA7CDA24136}" type="parTrans" cxnId="{44CC2001-CB11-4313-87C6-85B390CC5CF0}">
      <dgm:prSet/>
      <dgm:spPr/>
      <dgm:t>
        <a:bodyPr/>
        <a:lstStyle/>
        <a:p>
          <a:endParaRPr lang="en-IN"/>
        </a:p>
      </dgm:t>
    </dgm:pt>
    <dgm:pt modelId="{5C6183D8-9DBF-4334-B1D6-E677914D408D}" type="sibTrans" cxnId="{44CC2001-CB11-4313-87C6-85B390CC5CF0}">
      <dgm:prSet/>
      <dgm:spPr/>
      <dgm:t>
        <a:bodyPr/>
        <a:lstStyle/>
        <a:p>
          <a:endParaRPr lang="en-IN"/>
        </a:p>
      </dgm:t>
    </dgm:pt>
    <dgm:pt modelId="{34F46586-C4C9-485D-BE9A-D43269590CEB}">
      <dgm:prSet phldrT="[Text]"/>
      <dgm:spPr>
        <a:solidFill>
          <a:srgbClr val="FFC000"/>
        </a:solidFill>
      </dgm:spPr>
      <dgm:t>
        <a:bodyPr/>
        <a:lstStyle/>
        <a:p>
          <a:r>
            <a:rPr lang="en-US" cap="none" dirty="0">
              <a:latin typeface="Times New Roman" panose="02020603050405020304" pitchFamily="18" charset="0"/>
              <a:cs typeface="Times New Roman" panose="02020603050405020304" pitchFamily="18" charset="0"/>
            </a:rPr>
            <a:t>Therefore, 240 tiles are required</a:t>
          </a:r>
          <a:endParaRPr lang="en-IN" dirty="0"/>
        </a:p>
      </dgm:t>
    </dgm:pt>
    <dgm:pt modelId="{EAE3ED29-D559-4818-A974-50D7E96D5DF2}" type="parTrans" cxnId="{91DA3141-604C-4F54-9841-1220482ACC05}">
      <dgm:prSet/>
      <dgm:spPr/>
      <dgm:t>
        <a:bodyPr/>
        <a:lstStyle/>
        <a:p>
          <a:endParaRPr lang="en-IN"/>
        </a:p>
      </dgm:t>
    </dgm:pt>
    <dgm:pt modelId="{6AE71702-23C3-4434-A6C3-129844CB6C54}" type="sibTrans" cxnId="{91DA3141-604C-4F54-9841-1220482ACC05}">
      <dgm:prSet/>
      <dgm:spPr/>
      <dgm:t>
        <a:bodyPr/>
        <a:lstStyle/>
        <a:p>
          <a:endParaRPr lang="en-IN"/>
        </a:p>
      </dgm:t>
    </dgm:pt>
    <dgm:pt modelId="{68F87209-FDD9-4891-822B-3BCA1C4ED669}">
      <dgm:prSet phldrT="[Text]"/>
      <dgm:spPr>
        <a:solidFill>
          <a:srgbClr val="FFFF00"/>
        </a:solidFill>
      </dgm:spPr>
      <dgm:t>
        <a:bodyPr/>
        <a:lstStyle/>
        <a:p>
          <a:pPr>
            <a:buNone/>
          </a:pPr>
          <a:r>
            <a:rPr lang="en-IN" cap="none" dirty="0">
              <a:solidFill>
                <a:srgbClr val="FF0000"/>
              </a:solidFill>
              <a:latin typeface="Times New Roman" panose="02020603050405020304" pitchFamily="18" charset="0"/>
              <a:cs typeface="Times New Roman" panose="02020603050405020304" pitchFamily="18" charset="0"/>
            </a:rPr>
            <a:t>Solution:</a:t>
          </a:r>
          <a:endParaRPr lang="en-IN" dirty="0"/>
        </a:p>
      </dgm:t>
    </dgm:pt>
    <dgm:pt modelId="{89FFDD36-F6ED-4AAF-9F9D-0C25D485203E}" type="parTrans" cxnId="{C8EF6026-8402-4291-84B7-09974977FA7B}">
      <dgm:prSet/>
      <dgm:spPr/>
      <dgm:t>
        <a:bodyPr/>
        <a:lstStyle/>
        <a:p>
          <a:endParaRPr lang="en-IN"/>
        </a:p>
      </dgm:t>
    </dgm:pt>
    <dgm:pt modelId="{CEB13DEF-9AD1-4E70-9051-FD6B711C07CB}" type="sibTrans" cxnId="{C8EF6026-8402-4291-84B7-09974977FA7B}">
      <dgm:prSet/>
      <dgm:spPr/>
      <dgm:t>
        <a:bodyPr/>
        <a:lstStyle/>
        <a:p>
          <a:endParaRPr lang="en-IN"/>
        </a:p>
      </dgm:t>
    </dgm:pt>
    <dgm:pt modelId="{C62AFE71-2DFC-4830-92C6-40FC67A8D3E0}">
      <dgm:prSet phldrT="[Text]"/>
      <dgm:spPr>
        <a:blipFill>
          <a:blip xmlns:r="http://schemas.openxmlformats.org/officeDocument/2006/relationships" r:embed="rId1"/>
          <a:stretch>
            <a:fillRect/>
          </a:stretch>
        </a:blipFill>
      </dgm:spPr>
      <dgm:t>
        <a:bodyPr/>
        <a:lstStyle/>
        <a:p>
          <a:r>
            <a:rPr lang="en-IN">
              <a:noFill/>
            </a:rPr>
            <a:t> </a:t>
          </a:r>
        </a:p>
      </dgm:t>
    </dgm:pt>
    <dgm:pt modelId="{50C785CA-A31E-4DD3-96B3-C28AAE959BD3}" type="parTrans" cxnId="{999355EA-0ECB-422A-B3B9-D56EBD6D0FA1}">
      <dgm:prSet/>
      <dgm:spPr/>
      <dgm:t>
        <a:bodyPr/>
        <a:lstStyle/>
        <a:p>
          <a:endParaRPr lang="en-IN"/>
        </a:p>
      </dgm:t>
    </dgm:pt>
    <dgm:pt modelId="{B8104A9C-A46F-4772-9633-120E64BDFF45}" type="sibTrans" cxnId="{999355EA-0ECB-422A-B3B9-D56EBD6D0FA1}">
      <dgm:prSet/>
      <dgm:spPr/>
      <dgm:t>
        <a:bodyPr/>
        <a:lstStyle/>
        <a:p>
          <a:endParaRPr lang="en-IN"/>
        </a:p>
      </dgm:t>
    </dgm:pt>
    <dgm:pt modelId="{6340D80D-24FF-4558-9B30-CAB4283B65B8}">
      <dgm:prSet phldrT="[Text]"/>
      <dgm:spPr>
        <a:blipFill>
          <a:blip xmlns:r="http://schemas.openxmlformats.org/officeDocument/2006/relationships" r:embed="rId2"/>
          <a:stretch>
            <a:fillRect/>
          </a:stretch>
        </a:blipFill>
      </dgm:spPr>
      <dgm:t>
        <a:bodyPr/>
        <a:lstStyle/>
        <a:p>
          <a:r>
            <a:rPr lang="en-IN">
              <a:noFill/>
            </a:rPr>
            <a:t> </a:t>
          </a:r>
        </a:p>
      </dgm:t>
    </dgm:pt>
    <dgm:pt modelId="{56DDBEC9-9105-444B-A033-14F01EC3C852}" type="parTrans" cxnId="{3E5D304E-A145-4281-ABFB-5CAED5501B0D}">
      <dgm:prSet/>
      <dgm:spPr/>
      <dgm:t>
        <a:bodyPr/>
        <a:lstStyle/>
        <a:p>
          <a:endParaRPr lang="en-IN"/>
        </a:p>
      </dgm:t>
    </dgm:pt>
    <dgm:pt modelId="{7CA1417E-13E0-48DE-AF08-04702CE5A897}" type="sibTrans" cxnId="{3E5D304E-A145-4281-ABFB-5CAED5501B0D}">
      <dgm:prSet/>
      <dgm:spPr/>
      <dgm:t>
        <a:bodyPr/>
        <a:lstStyle/>
        <a:p>
          <a:endParaRPr lang="en-IN"/>
        </a:p>
      </dgm:t>
    </dgm:pt>
    <dgm:pt modelId="{13D893C4-82E5-4FA3-B1AE-1918620FAB0B}" type="pres">
      <dgm:prSet presAssocID="{E515666B-D902-4C50-B3F4-A6C6C2AC7BEB}" presName="Name0" presStyleCnt="0">
        <dgm:presLayoutVars>
          <dgm:dir/>
          <dgm:animLvl val="lvl"/>
          <dgm:resizeHandles val="exact"/>
        </dgm:presLayoutVars>
      </dgm:prSet>
      <dgm:spPr/>
    </dgm:pt>
    <dgm:pt modelId="{7A9BE520-0CA5-4F5C-A94B-654DAA2FF14F}" type="pres">
      <dgm:prSet presAssocID="{6B891E1F-C9B2-4879-866B-3327C729CB4D}" presName="Name8" presStyleCnt="0"/>
      <dgm:spPr/>
    </dgm:pt>
    <dgm:pt modelId="{C62D8A7E-7ADF-4577-9506-E24EAE1FEF11}" type="pres">
      <dgm:prSet presAssocID="{6B891E1F-C9B2-4879-866B-3327C729CB4D}" presName="level" presStyleLbl="node1" presStyleIdx="0" presStyleCnt="6" custScaleY="158689">
        <dgm:presLayoutVars>
          <dgm:chMax val="1"/>
          <dgm:bulletEnabled val="1"/>
        </dgm:presLayoutVars>
      </dgm:prSet>
      <dgm:spPr/>
      <dgm:t>
        <a:bodyPr/>
        <a:lstStyle/>
        <a:p>
          <a:endParaRPr lang="en-US"/>
        </a:p>
      </dgm:t>
    </dgm:pt>
    <dgm:pt modelId="{20F15CBD-2415-452A-8A14-E54093FEFB10}" type="pres">
      <dgm:prSet presAssocID="{6B891E1F-C9B2-4879-866B-3327C729CB4D}" presName="levelTx" presStyleLbl="revTx" presStyleIdx="0" presStyleCnt="0">
        <dgm:presLayoutVars>
          <dgm:chMax val="1"/>
          <dgm:bulletEnabled val="1"/>
        </dgm:presLayoutVars>
      </dgm:prSet>
      <dgm:spPr/>
      <dgm:t>
        <a:bodyPr/>
        <a:lstStyle/>
        <a:p>
          <a:endParaRPr lang="en-US"/>
        </a:p>
      </dgm:t>
    </dgm:pt>
    <dgm:pt modelId="{ED54DA34-CED8-409A-8070-8DB4F7444770}" type="pres">
      <dgm:prSet presAssocID="{68F87209-FDD9-4891-822B-3BCA1C4ED669}" presName="Name8" presStyleCnt="0"/>
      <dgm:spPr/>
    </dgm:pt>
    <dgm:pt modelId="{185BF9BD-FFD6-4993-8305-E017DCE2110B}" type="pres">
      <dgm:prSet presAssocID="{68F87209-FDD9-4891-822B-3BCA1C4ED669}" presName="level" presStyleLbl="node1" presStyleIdx="1" presStyleCnt="6" custScaleX="98404" custScaleY="68988">
        <dgm:presLayoutVars>
          <dgm:chMax val="1"/>
          <dgm:bulletEnabled val="1"/>
        </dgm:presLayoutVars>
      </dgm:prSet>
      <dgm:spPr/>
      <dgm:t>
        <a:bodyPr/>
        <a:lstStyle/>
        <a:p>
          <a:endParaRPr lang="en-US"/>
        </a:p>
      </dgm:t>
    </dgm:pt>
    <dgm:pt modelId="{CFE9C665-05B7-486E-9AD2-F3BCEE01B280}" type="pres">
      <dgm:prSet presAssocID="{68F87209-FDD9-4891-822B-3BCA1C4ED669}" presName="levelTx" presStyleLbl="revTx" presStyleIdx="0" presStyleCnt="0">
        <dgm:presLayoutVars>
          <dgm:chMax val="1"/>
          <dgm:bulletEnabled val="1"/>
        </dgm:presLayoutVars>
      </dgm:prSet>
      <dgm:spPr/>
      <dgm:t>
        <a:bodyPr/>
        <a:lstStyle/>
        <a:p>
          <a:endParaRPr lang="en-US"/>
        </a:p>
      </dgm:t>
    </dgm:pt>
    <dgm:pt modelId="{2164C86E-856F-4AA0-B43C-7B6904772C89}" type="pres">
      <dgm:prSet presAssocID="{C62AFE71-2DFC-4830-92C6-40FC67A8D3E0}" presName="Name8" presStyleCnt="0"/>
      <dgm:spPr/>
    </dgm:pt>
    <dgm:pt modelId="{D3B7AA41-039F-4B5F-B0B9-DC753182F3F8}" type="pres">
      <dgm:prSet presAssocID="{C62AFE71-2DFC-4830-92C6-40FC67A8D3E0}" presName="level" presStyleLbl="node1" presStyleIdx="2" presStyleCnt="6" custScaleX="148660">
        <dgm:presLayoutVars>
          <dgm:chMax val="1"/>
          <dgm:bulletEnabled val="1"/>
        </dgm:presLayoutVars>
      </dgm:prSet>
      <dgm:spPr/>
      <dgm:t>
        <a:bodyPr/>
        <a:lstStyle/>
        <a:p>
          <a:endParaRPr lang="en-US"/>
        </a:p>
      </dgm:t>
    </dgm:pt>
    <dgm:pt modelId="{BD45B3F7-BAD4-41F2-BC16-D7E9F18D0A8B}" type="pres">
      <dgm:prSet presAssocID="{C62AFE71-2DFC-4830-92C6-40FC67A8D3E0}" presName="levelTx" presStyleLbl="revTx" presStyleIdx="0" presStyleCnt="0">
        <dgm:presLayoutVars>
          <dgm:chMax val="1"/>
          <dgm:bulletEnabled val="1"/>
        </dgm:presLayoutVars>
      </dgm:prSet>
      <dgm:spPr/>
      <dgm:t>
        <a:bodyPr/>
        <a:lstStyle/>
        <a:p>
          <a:endParaRPr lang="en-US"/>
        </a:p>
      </dgm:t>
    </dgm:pt>
    <dgm:pt modelId="{46DEF5C2-489E-4DBB-A2E3-89BC7F2C49E5}" type="pres">
      <dgm:prSet presAssocID="{6340D80D-24FF-4558-9B30-CAB4283B65B8}" presName="Name8" presStyleCnt="0"/>
      <dgm:spPr/>
    </dgm:pt>
    <dgm:pt modelId="{F59FE2FC-65A8-434E-B2F3-F0B740E836D5}" type="pres">
      <dgm:prSet presAssocID="{6340D80D-24FF-4558-9B30-CAB4283B65B8}" presName="level" presStyleLbl="node1" presStyleIdx="3" presStyleCnt="6" custScaleX="157837" custScaleY="104020">
        <dgm:presLayoutVars>
          <dgm:chMax val="1"/>
          <dgm:bulletEnabled val="1"/>
        </dgm:presLayoutVars>
      </dgm:prSet>
      <dgm:spPr/>
      <dgm:t>
        <a:bodyPr/>
        <a:lstStyle/>
        <a:p>
          <a:endParaRPr lang="en-US"/>
        </a:p>
      </dgm:t>
    </dgm:pt>
    <dgm:pt modelId="{2B5388B1-52B9-4B2C-9F41-EA1619313CD0}" type="pres">
      <dgm:prSet presAssocID="{6340D80D-24FF-4558-9B30-CAB4283B65B8}" presName="levelTx" presStyleLbl="revTx" presStyleIdx="0" presStyleCnt="0">
        <dgm:presLayoutVars>
          <dgm:chMax val="1"/>
          <dgm:bulletEnabled val="1"/>
        </dgm:presLayoutVars>
      </dgm:prSet>
      <dgm:spPr/>
      <dgm:t>
        <a:bodyPr/>
        <a:lstStyle/>
        <a:p>
          <a:endParaRPr lang="en-US"/>
        </a:p>
      </dgm:t>
    </dgm:pt>
    <dgm:pt modelId="{CC892138-06E0-4C76-B037-93CE90ED5270}" type="pres">
      <dgm:prSet presAssocID="{3D5E8800-8387-4094-A37A-84C71D0BEB32}" presName="Name8" presStyleCnt="0"/>
      <dgm:spPr/>
    </dgm:pt>
    <dgm:pt modelId="{D58929AD-C185-4D74-B9CD-B54FA116AA14}" type="pres">
      <dgm:prSet presAssocID="{3D5E8800-8387-4094-A37A-84C71D0BEB32}" presName="level" presStyleLbl="node1" presStyleIdx="4" presStyleCnt="6" custScaleX="260437">
        <dgm:presLayoutVars>
          <dgm:chMax val="1"/>
          <dgm:bulletEnabled val="1"/>
        </dgm:presLayoutVars>
      </dgm:prSet>
      <dgm:spPr/>
      <dgm:t>
        <a:bodyPr/>
        <a:lstStyle/>
        <a:p>
          <a:endParaRPr lang="en-US"/>
        </a:p>
      </dgm:t>
    </dgm:pt>
    <dgm:pt modelId="{58DC18B4-BAFC-424E-9432-8BB26F400EF1}" type="pres">
      <dgm:prSet presAssocID="{3D5E8800-8387-4094-A37A-84C71D0BEB32}" presName="levelTx" presStyleLbl="revTx" presStyleIdx="0" presStyleCnt="0">
        <dgm:presLayoutVars>
          <dgm:chMax val="1"/>
          <dgm:bulletEnabled val="1"/>
        </dgm:presLayoutVars>
      </dgm:prSet>
      <dgm:spPr/>
      <dgm:t>
        <a:bodyPr/>
        <a:lstStyle/>
        <a:p>
          <a:endParaRPr lang="en-US"/>
        </a:p>
      </dgm:t>
    </dgm:pt>
    <dgm:pt modelId="{C08E8765-F7BA-4015-9744-0625B56D45A2}" type="pres">
      <dgm:prSet presAssocID="{34F46586-C4C9-485D-BE9A-D43269590CEB}" presName="Name8" presStyleCnt="0"/>
      <dgm:spPr/>
    </dgm:pt>
    <dgm:pt modelId="{9FC271AE-ED83-4285-BBAC-B730B743462B}" type="pres">
      <dgm:prSet presAssocID="{34F46586-C4C9-485D-BE9A-D43269590CEB}" presName="level" presStyleLbl="node1" presStyleIdx="5" presStyleCnt="6" custScaleX="354637">
        <dgm:presLayoutVars>
          <dgm:chMax val="1"/>
          <dgm:bulletEnabled val="1"/>
        </dgm:presLayoutVars>
      </dgm:prSet>
      <dgm:spPr/>
      <dgm:t>
        <a:bodyPr/>
        <a:lstStyle/>
        <a:p>
          <a:endParaRPr lang="en-US"/>
        </a:p>
      </dgm:t>
    </dgm:pt>
    <dgm:pt modelId="{7761F10E-6E82-46C5-83E7-0099B057E6B4}" type="pres">
      <dgm:prSet presAssocID="{34F46586-C4C9-485D-BE9A-D43269590CEB}" presName="levelTx" presStyleLbl="revTx" presStyleIdx="0" presStyleCnt="0">
        <dgm:presLayoutVars>
          <dgm:chMax val="1"/>
          <dgm:bulletEnabled val="1"/>
        </dgm:presLayoutVars>
      </dgm:prSet>
      <dgm:spPr/>
      <dgm:t>
        <a:bodyPr/>
        <a:lstStyle/>
        <a:p>
          <a:endParaRPr lang="en-US"/>
        </a:p>
      </dgm:t>
    </dgm:pt>
  </dgm:ptLst>
  <dgm:cxnLst>
    <dgm:cxn modelId="{608A011F-6F5E-4772-9EE6-0D9986859A06}" type="presOf" srcId="{6340D80D-24FF-4558-9B30-CAB4283B65B8}" destId="{F59FE2FC-65A8-434E-B2F3-F0B740E836D5}" srcOrd="0" destOrd="0" presId="urn:microsoft.com/office/officeart/2005/8/layout/pyramid3"/>
    <dgm:cxn modelId="{3F803687-9554-4140-9D78-310E117EEA84}" type="presOf" srcId="{34F46586-C4C9-485D-BE9A-D43269590CEB}" destId="{7761F10E-6E82-46C5-83E7-0099B057E6B4}" srcOrd="1" destOrd="0" presId="urn:microsoft.com/office/officeart/2005/8/layout/pyramid3"/>
    <dgm:cxn modelId="{C8EF6026-8402-4291-84B7-09974977FA7B}" srcId="{E515666B-D902-4C50-B3F4-A6C6C2AC7BEB}" destId="{68F87209-FDD9-4891-822B-3BCA1C4ED669}" srcOrd="1" destOrd="0" parTransId="{89FFDD36-F6ED-4AAF-9F9D-0C25D485203E}" sibTransId="{CEB13DEF-9AD1-4E70-9051-FD6B711C07CB}"/>
    <dgm:cxn modelId="{1666AE41-FDD1-4ED7-99DF-CF084A4E1DAF}" type="presOf" srcId="{6B891E1F-C9B2-4879-866B-3327C729CB4D}" destId="{C62D8A7E-7ADF-4577-9506-E24EAE1FEF11}" srcOrd="0" destOrd="0" presId="urn:microsoft.com/office/officeart/2005/8/layout/pyramid3"/>
    <dgm:cxn modelId="{802244CC-BE92-44CA-9F53-916360131776}" type="presOf" srcId="{6B891E1F-C9B2-4879-866B-3327C729CB4D}" destId="{20F15CBD-2415-452A-8A14-E54093FEFB10}" srcOrd="1" destOrd="0" presId="urn:microsoft.com/office/officeart/2005/8/layout/pyramid3"/>
    <dgm:cxn modelId="{744B1745-FD38-4765-A20C-5C5F84F0F89B}" type="presOf" srcId="{3D5E8800-8387-4094-A37A-84C71D0BEB32}" destId="{58DC18B4-BAFC-424E-9432-8BB26F400EF1}" srcOrd="1" destOrd="0" presId="urn:microsoft.com/office/officeart/2005/8/layout/pyramid3"/>
    <dgm:cxn modelId="{3E5D304E-A145-4281-ABFB-5CAED5501B0D}" srcId="{E515666B-D902-4C50-B3F4-A6C6C2AC7BEB}" destId="{6340D80D-24FF-4558-9B30-CAB4283B65B8}" srcOrd="3" destOrd="0" parTransId="{56DDBEC9-9105-444B-A033-14F01EC3C852}" sibTransId="{7CA1417E-13E0-48DE-AF08-04702CE5A897}"/>
    <dgm:cxn modelId="{4EC0D0D5-2CAA-4134-B250-A1AA0CC325E7}" type="presOf" srcId="{3D5E8800-8387-4094-A37A-84C71D0BEB32}" destId="{D58929AD-C185-4D74-B9CD-B54FA116AA14}" srcOrd="0" destOrd="0" presId="urn:microsoft.com/office/officeart/2005/8/layout/pyramid3"/>
    <dgm:cxn modelId="{999355EA-0ECB-422A-B3B9-D56EBD6D0FA1}" srcId="{E515666B-D902-4C50-B3F4-A6C6C2AC7BEB}" destId="{C62AFE71-2DFC-4830-92C6-40FC67A8D3E0}" srcOrd="2" destOrd="0" parTransId="{50C785CA-A31E-4DD3-96B3-C28AAE959BD3}" sibTransId="{B8104A9C-A46F-4772-9633-120E64BDFF45}"/>
    <dgm:cxn modelId="{C92B39E2-E3DA-46E2-8C71-F858D7290065}" type="presOf" srcId="{C62AFE71-2DFC-4830-92C6-40FC67A8D3E0}" destId="{BD45B3F7-BAD4-41F2-BC16-D7E9F18D0A8B}" srcOrd="1" destOrd="0" presId="urn:microsoft.com/office/officeart/2005/8/layout/pyramid3"/>
    <dgm:cxn modelId="{18B84E69-4DDF-4AE4-B25F-2E658EACA3BD}" type="presOf" srcId="{68F87209-FDD9-4891-822B-3BCA1C4ED669}" destId="{CFE9C665-05B7-486E-9AD2-F3BCEE01B280}" srcOrd="1" destOrd="0" presId="urn:microsoft.com/office/officeart/2005/8/layout/pyramid3"/>
    <dgm:cxn modelId="{CE7F311C-3180-4F7D-AF57-8E704544C35B}" type="presOf" srcId="{34F46586-C4C9-485D-BE9A-D43269590CEB}" destId="{9FC271AE-ED83-4285-BBAC-B730B743462B}" srcOrd="0" destOrd="0" presId="urn:microsoft.com/office/officeart/2005/8/layout/pyramid3"/>
    <dgm:cxn modelId="{0A0611FA-11C6-4117-BAEE-3BBCCCF18AEB}" type="presOf" srcId="{68F87209-FDD9-4891-822B-3BCA1C4ED669}" destId="{185BF9BD-FFD6-4993-8305-E017DCE2110B}" srcOrd="0" destOrd="0" presId="urn:microsoft.com/office/officeart/2005/8/layout/pyramid3"/>
    <dgm:cxn modelId="{91DA3141-604C-4F54-9841-1220482ACC05}" srcId="{E515666B-D902-4C50-B3F4-A6C6C2AC7BEB}" destId="{34F46586-C4C9-485D-BE9A-D43269590CEB}" srcOrd="5" destOrd="0" parTransId="{EAE3ED29-D559-4818-A974-50D7E96D5DF2}" sibTransId="{6AE71702-23C3-4434-A6C3-129844CB6C54}"/>
    <dgm:cxn modelId="{9B217D8B-EE35-4567-B68B-06F657015418}" type="presOf" srcId="{E515666B-D902-4C50-B3F4-A6C6C2AC7BEB}" destId="{13D893C4-82E5-4FA3-B1AE-1918620FAB0B}" srcOrd="0" destOrd="0" presId="urn:microsoft.com/office/officeart/2005/8/layout/pyramid3"/>
    <dgm:cxn modelId="{ECA5830F-FCE8-474F-ABF4-ACDDD77EAD42}" type="presOf" srcId="{C62AFE71-2DFC-4830-92C6-40FC67A8D3E0}" destId="{D3B7AA41-039F-4B5F-B0B9-DC753182F3F8}" srcOrd="0" destOrd="0" presId="urn:microsoft.com/office/officeart/2005/8/layout/pyramid3"/>
    <dgm:cxn modelId="{40491E6A-028B-47BA-9DA2-792F7D39EAF3}" srcId="{E515666B-D902-4C50-B3F4-A6C6C2AC7BEB}" destId="{6B891E1F-C9B2-4879-866B-3327C729CB4D}" srcOrd="0" destOrd="0" parTransId="{93C4663B-D2E0-48BA-8428-0E9BBACB2F13}" sibTransId="{EA4D43A7-3FE4-441C-85EC-A859D1C94A12}"/>
    <dgm:cxn modelId="{44CC2001-CB11-4313-87C6-85B390CC5CF0}" srcId="{E515666B-D902-4C50-B3F4-A6C6C2AC7BEB}" destId="{3D5E8800-8387-4094-A37A-84C71D0BEB32}" srcOrd="4" destOrd="0" parTransId="{CD67B9B6-C533-44EB-B3C7-7CA7CDA24136}" sibTransId="{5C6183D8-9DBF-4334-B1D6-E677914D408D}"/>
    <dgm:cxn modelId="{D69BCA58-B7BB-476A-BA87-3BFB669A157F}" type="presOf" srcId="{6340D80D-24FF-4558-9B30-CAB4283B65B8}" destId="{2B5388B1-52B9-4B2C-9F41-EA1619313CD0}" srcOrd="1" destOrd="0" presId="urn:microsoft.com/office/officeart/2005/8/layout/pyramid3"/>
    <dgm:cxn modelId="{AF03BE7A-06CA-42A2-B2AA-CF4C947AEFDE}" type="presParOf" srcId="{13D893C4-82E5-4FA3-B1AE-1918620FAB0B}" destId="{7A9BE520-0CA5-4F5C-A94B-654DAA2FF14F}" srcOrd="0" destOrd="0" presId="urn:microsoft.com/office/officeart/2005/8/layout/pyramid3"/>
    <dgm:cxn modelId="{25110522-21C5-4874-871C-368859867DDA}" type="presParOf" srcId="{7A9BE520-0CA5-4F5C-A94B-654DAA2FF14F}" destId="{C62D8A7E-7ADF-4577-9506-E24EAE1FEF11}" srcOrd="0" destOrd="0" presId="urn:microsoft.com/office/officeart/2005/8/layout/pyramid3"/>
    <dgm:cxn modelId="{08B5C3BB-261A-464D-9B32-2B66AFBD7253}" type="presParOf" srcId="{7A9BE520-0CA5-4F5C-A94B-654DAA2FF14F}" destId="{20F15CBD-2415-452A-8A14-E54093FEFB10}" srcOrd="1" destOrd="0" presId="urn:microsoft.com/office/officeart/2005/8/layout/pyramid3"/>
    <dgm:cxn modelId="{1C7B177C-F388-4049-857C-C3C1858E5012}" type="presParOf" srcId="{13D893C4-82E5-4FA3-B1AE-1918620FAB0B}" destId="{ED54DA34-CED8-409A-8070-8DB4F7444770}" srcOrd="1" destOrd="0" presId="urn:microsoft.com/office/officeart/2005/8/layout/pyramid3"/>
    <dgm:cxn modelId="{1086587B-E575-46B9-AB7E-0D776908D373}" type="presParOf" srcId="{ED54DA34-CED8-409A-8070-8DB4F7444770}" destId="{185BF9BD-FFD6-4993-8305-E017DCE2110B}" srcOrd="0" destOrd="0" presId="urn:microsoft.com/office/officeart/2005/8/layout/pyramid3"/>
    <dgm:cxn modelId="{34B48569-E695-45E3-90BA-092D46E04716}" type="presParOf" srcId="{ED54DA34-CED8-409A-8070-8DB4F7444770}" destId="{CFE9C665-05B7-486E-9AD2-F3BCEE01B280}" srcOrd="1" destOrd="0" presId="urn:microsoft.com/office/officeart/2005/8/layout/pyramid3"/>
    <dgm:cxn modelId="{AEBFB558-968D-4F8E-8313-B71FDD3388F9}" type="presParOf" srcId="{13D893C4-82E5-4FA3-B1AE-1918620FAB0B}" destId="{2164C86E-856F-4AA0-B43C-7B6904772C89}" srcOrd="2" destOrd="0" presId="urn:microsoft.com/office/officeart/2005/8/layout/pyramid3"/>
    <dgm:cxn modelId="{F96C78BE-1C28-4F1B-90DF-0DD1F5338967}" type="presParOf" srcId="{2164C86E-856F-4AA0-B43C-7B6904772C89}" destId="{D3B7AA41-039F-4B5F-B0B9-DC753182F3F8}" srcOrd="0" destOrd="0" presId="urn:microsoft.com/office/officeart/2005/8/layout/pyramid3"/>
    <dgm:cxn modelId="{1B146A5B-0AF7-4EF9-9B0C-F9B0243C5119}" type="presParOf" srcId="{2164C86E-856F-4AA0-B43C-7B6904772C89}" destId="{BD45B3F7-BAD4-41F2-BC16-D7E9F18D0A8B}" srcOrd="1" destOrd="0" presId="urn:microsoft.com/office/officeart/2005/8/layout/pyramid3"/>
    <dgm:cxn modelId="{519C112D-757B-4E06-8965-154F471B1CBF}" type="presParOf" srcId="{13D893C4-82E5-4FA3-B1AE-1918620FAB0B}" destId="{46DEF5C2-489E-4DBB-A2E3-89BC7F2C49E5}" srcOrd="3" destOrd="0" presId="urn:microsoft.com/office/officeart/2005/8/layout/pyramid3"/>
    <dgm:cxn modelId="{12BC4988-1795-49D8-9C06-A60D23F60945}" type="presParOf" srcId="{46DEF5C2-489E-4DBB-A2E3-89BC7F2C49E5}" destId="{F59FE2FC-65A8-434E-B2F3-F0B740E836D5}" srcOrd="0" destOrd="0" presId="urn:microsoft.com/office/officeart/2005/8/layout/pyramid3"/>
    <dgm:cxn modelId="{19BFA546-7CCA-49D6-8339-C569C62B28E6}" type="presParOf" srcId="{46DEF5C2-489E-4DBB-A2E3-89BC7F2C49E5}" destId="{2B5388B1-52B9-4B2C-9F41-EA1619313CD0}" srcOrd="1" destOrd="0" presId="urn:microsoft.com/office/officeart/2005/8/layout/pyramid3"/>
    <dgm:cxn modelId="{A385ACCD-6F16-4F85-ACA9-B32639EEA151}" type="presParOf" srcId="{13D893C4-82E5-4FA3-B1AE-1918620FAB0B}" destId="{CC892138-06E0-4C76-B037-93CE90ED5270}" srcOrd="4" destOrd="0" presId="urn:microsoft.com/office/officeart/2005/8/layout/pyramid3"/>
    <dgm:cxn modelId="{FFC69CD7-08BB-4A34-98F7-51AA1E0FE9CA}" type="presParOf" srcId="{CC892138-06E0-4C76-B037-93CE90ED5270}" destId="{D58929AD-C185-4D74-B9CD-B54FA116AA14}" srcOrd="0" destOrd="0" presId="urn:microsoft.com/office/officeart/2005/8/layout/pyramid3"/>
    <dgm:cxn modelId="{D100F0DA-DB13-4A14-B5BF-28B3F256D4C8}" type="presParOf" srcId="{CC892138-06E0-4C76-B037-93CE90ED5270}" destId="{58DC18B4-BAFC-424E-9432-8BB26F400EF1}" srcOrd="1" destOrd="0" presId="urn:microsoft.com/office/officeart/2005/8/layout/pyramid3"/>
    <dgm:cxn modelId="{E4F01F95-BF2B-4DBB-9017-691618375630}" type="presParOf" srcId="{13D893C4-82E5-4FA3-B1AE-1918620FAB0B}" destId="{C08E8765-F7BA-4015-9744-0625B56D45A2}" srcOrd="5" destOrd="0" presId="urn:microsoft.com/office/officeart/2005/8/layout/pyramid3"/>
    <dgm:cxn modelId="{77CAA524-3754-4D16-8065-B14F4841CCF0}" type="presParOf" srcId="{C08E8765-F7BA-4015-9744-0625B56D45A2}" destId="{9FC271AE-ED83-4285-BBAC-B730B743462B}" srcOrd="0" destOrd="0" presId="urn:microsoft.com/office/officeart/2005/8/layout/pyramid3"/>
    <dgm:cxn modelId="{ECED5947-63A7-42DB-8275-47FC0326A73E}" type="presParOf" srcId="{C08E8765-F7BA-4015-9744-0625B56D45A2}" destId="{7761F10E-6E82-46C5-83E7-0099B057E6B4}" srcOrd="1" destOrd="0" presId="urn:microsoft.com/office/officeart/2005/8/layout/pyramid3"/>
  </dgm:cxnLst>
  <dgm:bg/>
  <dgm:whole/>
  <dgm:extLst>
    <a:ext uri="http://schemas.microsoft.com/office/drawing/2008/diagram">
      <dsp:dataModelExt xmlns:dsp="http://schemas.microsoft.com/office/drawing/2008/diagram" xmlns="" relId="rId6" minVer="http://schemas.openxmlformats.org/drawingml/2006/diagram"/>
    </a:ext>
    <a:ext uri="{C62137D5-CB1D-491B-B009-E17868A290BF}">
      <dgm14:recolorImg xmlns:dgm14="http://schemas.microsoft.com/office/drawing/2010/diagram" xmlns="" val="1"/>
    </a:ext>
  </dgm:extLst>
</dgm:dataModel>
</file>

<file path=ppt/diagrams/data11.xml><?xml version="1.0" encoding="utf-8"?>
<dgm:dataModel xmlns:dgm="http://schemas.openxmlformats.org/drawingml/2006/diagram" xmlns:a="http://schemas.openxmlformats.org/drawingml/2006/main">
  <dgm:ptLst>
    <dgm:pt modelId="{E515666B-D902-4C50-B3F4-A6C6C2AC7BEB}" type="doc">
      <dgm:prSet loTypeId="urn:microsoft.com/office/officeart/2005/8/layout/pyramid3" loCatId="pyramid" qsTypeId="urn:microsoft.com/office/officeart/2005/8/quickstyle/simple1" qsCatId="simple" csTypeId="urn:microsoft.com/office/officeart/2005/8/colors/colorful5" csCatId="colorful" phldr="1"/>
      <dgm:spPr/>
    </dgm:pt>
    <dgm:pt modelId="{6B891E1F-C9B2-4879-866B-3327C729CB4D}">
      <dgm:prSet phldrT="[Text]" custT="1"/>
      <dgm:spPr/>
      <dgm:t>
        <a:bodyPr/>
        <a:lstStyle/>
        <a:p>
          <a:pPr algn="ctr"/>
          <a:r>
            <a:rPr lang="en-US" sz="2400" cap="none" dirty="0">
              <a:latin typeface="Times New Roman" panose="02020603050405020304" pitchFamily="18" charset="0"/>
              <a:cs typeface="Times New Roman" panose="02020603050405020304" pitchFamily="18" charset="0"/>
            </a:rPr>
            <a:t>1. How many tiles whose length and breadth are 12 cm and 5 cm respectively will be needed to fit in a rectangular region whose length and breadth are respectively 144 cm and 100 cm:</a:t>
          </a:r>
          <a:endParaRPr lang="en-IN" sz="2400" dirty="0"/>
        </a:p>
      </dgm:t>
    </dgm:pt>
    <dgm:pt modelId="{93C4663B-D2E0-48BA-8428-0E9BBACB2F13}" type="parTrans" cxnId="{40491E6A-028B-47BA-9DA2-792F7D39EAF3}">
      <dgm:prSet/>
      <dgm:spPr/>
      <dgm:t>
        <a:bodyPr/>
        <a:lstStyle/>
        <a:p>
          <a:endParaRPr lang="en-IN"/>
        </a:p>
      </dgm:t>
    </dgm:pt>
    <dgm:pt modelId="{EA4D43A7-3FE4-441C-85EC-A859D1C94A12}" type="sibTrans" cxnId="{40491E6A-028B-47BA-9DA2-792F7D39EAF3}">
      <dgm:prSet/>
      <dgm:spPr/>
      <dgm:t>
        <a:bodyPr/>
        <a:lstStyle/>
        <a:p>
          <a:endParaRPr lang="en-IN"/>
        </a:p>
      </dgm:t>
    </dgm:pt>
    <dgm:pt modelId="{3D5E8800-8387-4094-A37A-84C71D0BEB32}">
      <dgm:prSet phldrT="[Text]"/>
      <dgm:spPr>
        <a:solidFill>
          <a:schemeClr val="accent6">
            <a:lumMod val="60000"/>
            <a:lumOff val="40000"/>
          </a:schemeClr>
        </a:solidFill>
      </dgm:spPr>
      <dgm:t>
        <a:bodyPr/>
        <a:lstStyle/>
        <a:p>
          <a:r>
            <a:rPr lang="en-US" cap="none" dirty="0">
              <a:latin typeface="Times New Roman" panose="02020603050405020304" pitchFamily="18" charset="0"/>
              <a:cs typeface="Times New Roman" panose="02020603050405020304" pitchFamily="18" charset="0"/>
            </a:rPr>
            <a:t>Number of tiles required =14400/60 =240</a:t>
          </a:r>
          <a:endParaRPr lang="en-IN" dirty="0"/>
        </a:p>
      </dgm:t>
    </dgm:pt>
    <dgm:pt modelId="{CD67B9B6-C533-44EB-B3C7-7CA7CDA24136}" type="parTrans" cxnId="{44CC2001-CB11-4313-87C6-85B390CC5CF0}">
      <dgm:prSet/>
      <dgm:spPr/>
      <dgm:t>
        <a:bodyPr/>
        <a:lstStyle/>
        <a:p>
          <a:endParaRPr lang="en-IN"/>
        </a:p>
      </dgm:t>
    </dgm:pt>
    <dgm:pt modelId="{5C6183D8-9DBF-4334-B1D6-E677914D408D}" type="sibTrans" cxnId="{44CC2001-CB11-4313-87C6-85B390CC5CF0}">
      <dgm:prSet/>
      <dgm:spPr/>
      <dgm:t>
        <a:bodyPr/>
        <a:lstStyle/>
        <a:p>
          <a:endParaRPr lang="en-IN"/>
        </a:p>
      </dgm:t>
    </dgm:pt>
    <dgm:pt modelId="{34F46586-C4C9-485D-BE9A-D43269590CEB}">
      <dgm:prSet phldrT="[Text]"/>
      <dgm:spPr>
        <a:solidFill>
          <a:srgbClr val="FFC000"/>
        </a:solidFill>
      </dgm:spPr>
      <dgm:t>
        <a:bodyPr/>
        <a:lstStyle/>
        <a:p>
          <a:r>
            <a:rPr lang="en-US" cap="none" dirty="0">
              <a:latin typeface="Times New Roman" panose="02020603050405020304" pitchFamily="18" charset="0"/>
              <a:cs typeface="Times New Roman" panose="02020603050405020304" pitchFamily="18" charset="0"/>
            </a:rPr>
            <a:t>Therefore, 240 tiles are required</a:t>
          </a:r>
          <a:endParaRPr lang="en-IN" dirty="0"/>
        </a:p>
      </dgm:t>
    </dgm:pt>
    <dgm:pt modelId="{EAE3ED29-D559-4818-A974-50D7E96D5DF2}" type="parTrans" cxnId="{91DA3141-604C-4F54-9841-1220482ACC05}">
      <dgm:prSet/>
      <dgm:spPr/>
      <dgm:t>
        <a:bodyPr/>
        <a:lstStyle/>
        <a:p>
          <a:endParaRPr lang="en-IN"/>
        </a:p>
      </dgm:t>
    </dgm:pt>
    <dgm:pt modelId="{6AE71702-23C3-4434-A6C3-129844CB6C54}" type="sibTrans" cxnId="{91DA3141-604C-4F54-9841-1220482ACC05}">
      <dgm:prSet/>
      <dgm:spPr/>
      <dgm:t>
        <a:bodyPr/>
        <a:lstStyle/>
        <a:p>
          <a:endParaRPr lang="en-IN"/>
        </a:p>
      </dgm:t>
    </dgm:pt>
    <dgm:pt modelId="{68F87209-FDD9-4891-822B-3BCA1C4ED669}">
      <dgm:prSet phldrT="[Text]"/>
      <dgm:spPr>
        <a:solidFill>
          <a:srgbClr val="FFFF00"/>
        </a:solidFill>
      </dgm:spPr>
      <dgm:t>
        <a:bodyPr/>
        <a:lstStyle/>
        <a:p>
          <a:pPr>
            <a:buNone/>
          </a:pPr>
          <a:r>
            <a:rPr lang="en-IN" cap="none" dirty="0">
              <a:solidFill>
                <a:srgbClr val="FF0000"/>
              </a:solidFill>
              <a:latin typeface="Times New Roman" panose="02020603050405020304" pitchFamily="18" charset="0"/>
              <a:cs typeface="Times New Roman" panose="02020603050405020304" pitchFamily="18" charset="0"/>
            </a:rPr>
            <a:t>Solution:</a:t>
          </a:r>
          <a:endParaRPr lang="en-IN" dirty="0"/>
        </a:p>
      </dgm:t>
    </dgm:pt>
    <dgm:pt modelId="{89FFDD36-F6ED-4AAF-9F9D-0C25D485203E}" type="parTrans" cxnId="{C8EF6026-8402-4291-84B7-09974977FA7B}">
      <dgm:prSet/>
      <dgm:spPr/>
      <dgm:t>
        <a:bodyPr/>
        <a:lstStyle/>
        <a:p>
          <a:endParaRPr lang="en-IN"/>
        </a:p>
      </dgm:t>
    </dgm:pt>
    <dgm:pt modelId="{CEB13DEF-9AD1-4E70-9051-FD6B711C07CB}" type="sibTrans" cxnId="{C8EF6026-8402-4291-84B7-09974977FA7B}">
      <dgm:prSet/>
      <dgm:spPr/>
      <dgm:t>
        <a:bodyPr/>
        <a:lstStyle/>
        <a:p>
          <a:endParaRPr lang="en-IN"/>
        </a:p>
      </dgm:t>
    </dgm:pt>
    <mc:AlternateContent xmlns:mc="http://schemas.openxmlformats.org/markup-compatibility/2006" xmlns:a14="http://schemas.microsoft.com/office/drawing/2010/main">
      <mc:Choice Requires="a14">
        <dgm:pt modelId="{C62AFE71-2DFC-4830-92C6-40FC67A8D3E0}">
          <dgm:prSet phldrT="[Text]"/>
          <dgm:spPr>
            <a:solidFill>
              <a:schemeClr val="tx2">
                <a:lumMod val="40000"/>
                <a:lumOff val="60000"/>
              </a:schemeClr>
            </a:solidFill>
          </dgm:spPr>
          <dgm:t>
            <a:bodyPr/>
            <a:lstStyle/>
            <a:p>
              <a:r>
                <a:rPr lang="en-US" cap="none" dirty="0">
                  <a:latin typeface="Times New Roman" panose="02020603050405020304" pitchFamily="18" charset="0"/>
                  <a:cs typeface="Times New Roman" panose="02020603050405020304" pitchFamily="18" charset="0"/>
                </a:rPr>
                <a:t>Total area of the region =100×144 =14400 </a:t>
              </a:r>
              <a14:m>
                <m:oMath xmlns:m="http://schemas.openxmlformats.org/officeDocument/2006/math">
                  <m:sSup>
                    <m:sSupPr>
                      <m:ctrlPr>
                        <a:rPr lang="en-US" i="1" cap="none">
                          <a:latin typeface="Cambria Math" panose="02040503050406030204" pitchFamily="18" charset="0"/>
                        </a:rPr>
                      </m:ctrlPr>
                    </m:sSupPr>
                    <m:e>
                      <m:r>
                        <a:rPr lang="en-IN" b="0" i="1" cap="none">
                          <a:latin typeface="Cambria Math" panose="02040503050406030204" pitchFamily="18" charset="0"/>
                        </a:rPr>
                        <m:t>𝑐𝑚</m:t>
                      </m:r>
                    </m:e>
                    <m:sup>
                      <m:r>
                        <a:rPr lang="en-US" i="1" cap="none">
                          <a:latin typeface="Cambria Math" panose="02040503050406030204" pitchFamily="18" charset="0"/>
                        </a:rPr>
                        <m:t>2</m:t>
                      </m:r>
                    </m:sup>
                  </m:sSup>
                </m:oMath>
              </a14:m>
              <a:endParaRPr lang="en-IN" dirty="0"/>
            </a:p>
          </dgm:t>
        </dgm:pt>
      </mc:Choice>
      <mc:Fallback xmlns="">
        <dgm:pt modelId="{C62AFE71-2DFC-4830-92C6-40FC67A8D3E0}">
          <dgm:prSet phldrT="[Text]"/>
          <dgm:spPr>
            <a:solidFill>
              <a:schemeClr val="tx2">
                <a:lumMod val="40000"/>
                <a:lumOff val="60000"/>
              </a:schemeClr>
            </a:solidFill>
          </dgm:spPr>
          <dgm:t>
            <a:bodyPr/>
            <a:lstStyle/>
            <a:p>
              <a:r>
                <a:rPr lang="en-US" cap="none" dirty="0">
                  <a:latin typeface="Times New Roman" panose="02020603050405020304" pitchFamily="18" charset="0"/>
                  <a:cs typeface="Times New Roman" panose="02020603050405020304" pitchFamily="18" charset="0"/>
                </a:rPr>
                <a:t>Total area of the region =100×144 =14400 </a:t>
              </a:r>
              <a:r>
                <a:rPr lang="en-US" i="0" cap="none">
                  <a:latin typeface="Cambria Math" panose="02040503050406030204" pitchFamily="18" charset="0"/>
                </a:rPr>
                <a:t>〖</a:t>
              </a:r>
              <a:r>
                <a:rPr lang="en-IN" b="0" i="0" cap="none">
                  <a:latin typeface="Cambria Math" panose="02040503050406030204" pitchFamily="18" charset="0"/>
                </a:rPr>
                <a:t>𝑐𝑚</a:t>
              </a:r>
              <a:r>
                <a:rPr lang="en-US" b="0" i="0" cap="none">
                  <a:latin typeface="Cambria Math" panose="02040503050406030204" pitchFamily="18" charset="0"/>
                </a:rPr>
                <a:t>〗^</a:t>
              </a:r>
              <a:r>
                <a:rPr lang="en-US" i="0" cap="none">
                  <a:latin typeface="Cambria Math" panose="02040503050406030204" pitchFamily="18" charset="0"/>
                </a:rPr>
                <a:t>2</a:t>
              </a:r>
              <a:endParaRPr lang="en-IN" dirty="0"/>
            </a:p>
          </dgm:t>
        </dgm:pt>
      </mc:Fallback>
    </mc:AlternateContent>
    <dgm:pt modelId="{50C785CA-A31E-4DD3-96B3-C28AAE959BD3}" type="parTrans" cxnId="{999355EA-0ECB-422A-B3B9-D56EBD6D0FA1}">
      <dgm:prSet/>
      <dgm:spPr/>
      <dgm:t>
        <a:bodyPr/>
        <a:lstStyle/>
        <a:p>
          <a:endParaRPr lang="en-IN"/>
        </a:p>
      </dgm:t>
    </dgm:pt>
    <dgm:pt modelId="{B8104A9C-A46F-4772-9633-120E64BDFF45}" type="sibTrans" cxnId="{999355EA-0ECB-422A-B3B9-D56EBD6D0FA1}">
      <dgm:prSet/>
      <dgm:spPr/>
      <dgm:t>
        <a:bodyPr/>
        <a:lstStyle/>
        <a:p>
          <a:endParaRPr lang="en-IN"/>
        </a:p>
      </dgm:t>
    </dgm:pt>
    <mc:AlternateContent xmlns:mc="http://schemas.openxmlformats.org/markup-compatibility/2006" xmlns:a14="http://schemas.microsoft.com/office/drawing/2010/main">
      <mc:Choice Requires="a14">
        <dgm:pt modelId="{6340D80D-24FF-4558-9B30-CAB4283B65B8}">
          <dgm:prSet phldrT="[Text]"/>
          <dgm:spPr>
            <a:solidFill>
              <a:srgbClr val="92D050"/>
            </a:solidFill>
          </dgm:spPr>
          <dgm:t>
            <a:bodyPr/>
            <a:lstStyle/>
            <a:p>
              <a:r>
                <a:rPr lang="en-US" cap="none" dirty="0">
                  <a:latin typeface="Times New Roman" panose="02020603050405020304" pitchFamily="18" charset="0"/>
                  <a:cs typeface="Times New Roman" panose="02020603050405020304" pitchFamily="18" charset="0"/>
                </a:rPr>
                <a:t>Area of one tile =12×5 =60  </a:t>
              </a:r>
              <a14:m>
                <m:oMath xmlns:m="http://schemas.openxmlformats.org/officeDocument/2006/math">
                  <m:sSup>
                    <m:sSupPr>
                      <m:ctrlPr>
                        <a:rPr lang="en-US" i="1" cap="none">
                          <a:latin typeface="Cambria Math" panose="02040503050406030204" pitchFamily="18" charset="0"/>
                        </a:rPr>
                      </m:ctrlPr>
                    </m:sSupPr>
                    <m:e>
                      <m:r>
                        <a:rPr lang="en-IN" b="0" i="1" cap="none">
                          <a:latin typeface="Cambria Math" panose="02040503050406030204" pitchFamily="18" charset="0"/>
                        </a:rPr>
                        <m:t>𝑐𝑚</m:t>
                      </m:r>
                    </m:e>
                    <m:sup>
                      <m:r>
                        <a:rPr lang="en-US" i="1" cap="none">
                          <a:latin typeface="Cambria Math" panose="02040503050406030204" pitchFamily="18" charset="0"/>
                        </a:rPr>
                        <m:t>2</m:t>
                      </m:r>
                    </m:sup>
                  </m:sSup>
                </m:oMath>
              </a14:m>
              <a:endParaRPr lang="en-IN" cap="none" dirty="0">
                <a:latin typeface="Times New Roman" panose="02020603050405020304" pitchFamily="18" charset="0"/>
                <a:cs typeface="Times New Roman" panose="02020603050405020304" pitchFamily="18" charset="0"/>
              </a:endParaRPr>
            </a:p>
            <a:p>
              <a:endParaRPr lang="en-IN" dirty="0"/>
            </a:p>
          </dgm:t>
        </dgm:pt>
      </mc:Choice>
      <mc:Fallback xmlns="">
        <dgm:pt modelId="{6340D80D-24FF-4558-9B30-CAB4283B65B8}">
          <dgm:prSet phldrT="[Text]"/>
          <dgm:spPr>
            <a:solidFill>
              <a:srgbClr val="92D050"/>
            </a:solidFill>
          </dgm:spPr>
          <dgm:t>
            <a:bodyPr/>
            <a:lstStyle/>
            <a:p>
              <a:r>
                <a:rPr lang="en-US" cap="none" dirty="0">
                  <a:latin typeface="Times New Roman" panose="02020603050405020304" pitchFamily="18" charset="0"/>
                  <a:cs typeface="Times New Roman" panose="02020603050405020304" pitchFamily="18" charset="0"/>
                </a:rPr>
                <a:t>Area of one tile =12×5 =60  </a:t>
              </a:r>
              <a:r>
                <a:rPr lang="en-US" i="0" cap="none">
                  <a:latin typeface="Cambria Math" panose="02040503050406030204" pitchFamily="18" charset="0"/>
                </a:rPr>
                <a:t>〖</a:t>
              </a:r>
              <a:r>
                <a:rPr lang="en-IN" b="0" i="0" cap="none">
                  <a:latin typeface="Cambria Math" panose="02040503050406030204" pitchFamily="18" charset="0"/>
                </a:rPr>
                <a:t>𝑐𝑚</a:t>
              </a:r>
              <a:r>
                <a:rPr lang="en-US" b="0" i="0" cap="none">
                  <a:latin typeface="Cambria Math" panose="02040503050406030204" pitchFamily="18" charset="0"/>
                </a:rPr>
                <a:t>〗^</a:t>
              </a:r>
              <a:r>
                <a:rPr lang="en-US" i="0" cap="none">
                  <a:latin typeface="Cambria Math" panose="02040503050406030204" pitchFamily="18" charset="0"/>
                </a:rPr>
                <a:t>2</a:t>
              </a:r>
              <a:endParaRPr lang="en-IN" cap="none" dirty="0">
                <a:latin typeface="Times New Roman" panose="02020603050405020304" pitchFamily="18" charset="0"/>
                <a:cs typeface="Times New Roman" panose="02020603050405020304" pitchFamily="18" charset="0"/>
              </a:endParaRPr>
            </a:p>
            <a:p>
              <a:endParaRPr lang="en-IN" dirty="0"/>
            </a:p>
          </dgm:t>
        </dgm:pt>
      </mc:Fallback>
    </mc:AlternateContent>
    <dgm:pt modelId="{56DDBEC9-9105-444B-A033-14F01EC3C852}" type="parTrans" cxnId="{3E5D304E-A145-4281-ABFB-5CAED5501B0D}">
      <dgm:prSet/>
      <dgm:spPr/>
      <dgm:t>
        <a:bodyPr/>
        <a:lstStyle/>
        <a:p>
          <a:endParaRPr lang="en-IN"/>
        </a:p>
      </dgm:t>
    </dgm:pt>
    <dgm:pt modelId="{7CA1417E-13E0-48DE-AF08-04702CE5A897}" type="sibTrans" cxnId="{3E5D304E-A145-4281-ABFB-5CAED5501B0D}">
      <dgm:prSet/>
      <dgm:spPr/>
      <dgm:t>
        <a:bodyPr/>
        <a:lstStyle/>
        <a:p>
          <a:endParaRPr lang="en-IN"/>
        </a:p>
      </dgm:t>
    </dgm:pt>
    <dgm:pt modelId="{13D893C4-82E5-4FA3-B1AE-1918620FAB0B}" type="pres">
      <dgm:prSet presAssocID="{E515666B-D902-4C50-B3F4-A6C6C2AC7BEB}" presName="Name0" presStyleCnt="0">
        <dgm:presLayoutVars>
          <dgm:dir/>
          <dgm:animLvl val="lvl"/>
          <dgm:resizeHandles val="exact"/>
        </dgm:presLayoutVars>
      </dgm:prSet>
      <dgm:spPr/>
    </dgm:pt>
    <dgm:pt modelId="{7A9BE520-0CA5-4F5C-A94B-654DAA2FF14F}" type="pres">
      <dgm:prSet presAssocID="{6B891E1F-C9B2-4879-866B-3327C729CB4D}" presName="Name8" presStyleCnt="0"/>
      <dgm:spPr/>
    </dgm:pt>
    <dgm:pt modelId="{C62D8A7E-7ADF-4577-9506-E24EAE1FEF11}" type="pres">
      <dgm:prSet presAssocID="{6B891E1F-C9B2-4879-866B-3327C729CB4D}" presName="level" presStyleLbl="node1" presStyleIdx="0" presStyleCnt="6" custScaleY="158689">
        <dgm:presLayoutVars>
          <dgm:chMax val="1"/>
          <dgm:bulletEnabled val="1"/>
        </dgm:presLayoutVars>
      </dgm:prSet>
      <dgm:spPr/>
    </dgm:pt>
    <dgm:pt modelId="{20F15CBD-2415-452A-8A14-E54093FEFB10}" type="pres">
      <dgm:prSet presAssocID="{6B891E1F-C9B2-4879-866B-3327C729CB4D}" presName="levelTx" presStyleLbl="revTx" presStyleIdx="0" presStyleCnt="0">
        <dgm:presLayoutVars>
          <dgm:chMax val="1"/>
          <dgm:bulletEnabled val="1"/>
        </dgm:presLayoutVars>
      </dgm:prSet>
      <dgm:spPr/>
    </dgm:pt>
    <dgm:pt modelId="{ED54DA34-CED8-409A-8070-8DB4F7444770}" type="pres">
      <dgm:prSet presAssocID="{68F87209-FDD9-4891-822B-3BCA1C4ED669}" presName="Name8" presStyleCnt="0"/>
      <dgm:spPr/>
    </dgm:pt>
    <dgm:pt modelId="{185BF9BD-FFD6-4993-8305-E017DCE2110B}" type="pres">
      <dgm:prSet presAssocID="{68F87209-FDD9-4891-822B-3BCA1C4ED669}" presName="level" presStyleLbl="node1" presStyleIdx="1" presStyleCnt="6" custScaleX="98404" custScaleY="68988">
        <dgm:presLayoutVars>
          <dgm:chMax val="1"/>
          <dgm:bulletEnabled val="1"/>
        </dgm:presLayoutVars>
      </dgm:prSet>
      <dgm:spPr/>
    </dgm:pt>
    <dgm:pt modelId="{CFE9C665-05B7-486E-9AD2-F3BCEE01B280}" type="pres">
      <dgm:prSet presAssocID="{68F87209-FDD9-4891-822B-3BCA1C4ED669}" presName="levelTx" presStyleLbl="revTx" presStyleIdx="0" presStyleCnt="0">
        <dgm:presLayoutVars>
          <dgm:chMax val="1"/>
          <dgm:bulletEnabled val="1"/>
        </dgm:presLayoutVars>
      </dgm:prSet>
      <dgm:spPr/>
    </dgm:pt>
    <dgm:pt modelId="{2164C86E-856F-4AA0-B43C-7B6904772C89}" type="pres">
      <dgm:prSet presAssocID="{C62AFE71-2DFC-4830-92C6-40FC67A8D3E0}" presName="Name8" presStyleCnt="0"/>
      <dgm:spPr/>
    </dgm:pt>
    <dgm:pt modelId="{D3B7AA41-039F-4B5F-B0B9-DC753182F3F8}" type="pres">
      <dgm:prSet presAssocID="{C62AFE71-2DFC-4830-92C6-40FC67A8D3E0}" presName="level" presStyleLbl="node1" presStyleIdx="2" presStyleCnt="6" custScaleX="148660">
        <dgm:presLayoutVars>
          <dgm:chMax val="1"/>
          <dgm:bulletEnabled val="1"/>
        </dgm:presLayoutVars>
      </dgm:prSet>
      <dgm:spPr/>
    </dgm:pt>
    <dgm:pt modelId="{BD45B3F7-BAD4-41F2-BC16-D7E9F18D0A8B}" type="pres">
      <dgm:prSet presAssocID="{C62AFE71-2DFC-4830-92C6-40FC67A8D3E0}" presName="levelTx" presStyleLbl="revTx" presStyleIdx="0" presStyleCnt="0">
        <dgm:presLayoutVars>
          <dgm:chMax val="1"/>
          <dgm:bulletEnabled val="1"/>
        </dgm:presLayoutVars>
      </dgm:prSet>
      <dgm:spPr/>
    </dgm:pt>
    <dgm:pt modelId="{46DEF5C2-489E-4DBB-A2E3-89BC7F2C49E5}" type="pres">
      <dgm:prSet presAssocID="{6340D80D-24FF-4558-9B30-CAB4283B65B8}" presName="Name8" presStyleCnt="0"/>
      <dgm:spPr/>
    </dgm:pt>
    <dgm:pt modelId="{F59FE2FC-65A8-434E-B2F3-F0B740E836D5}" type="pres">
      <dgm:prSet presAssocID="{6340D80D-24FF-4558-9B30-CAB4283B65B8}" presName="level" presStyleLbl="node1" presStyleIdx="3" presStyleCnt="6" custScaleX="157837" custScaleY="104020">
        <dgm:presLayoutVars>
          <dgm:chMax val="1"/>
          <dgm:bulletEnabled val="1"/>
        </dgm:presLayoutVars>
      </dgm:prSet>
      <dgm:spPr/>
    </dgm:pt>
    <dgm:pt modelId="{2B5388B1-52B9-4B2C-9F41-EA1619313CD0}" type="pres">
      <dgm:prSet presAssocID="{6340D80D-24FF-4558-9B30-CAB4283B65B8}" presName="levelTx" presStyleLbl="revTx" presStyleIdx="0" presStyleCnt="0">
        <dgm:presLayoutVars>
          <dgm:chMax val="1"/>
          <dgm:bulletEnabled val="1"/>
        </dgm:presLayoutVars>
      </dgm:prSet>
      <dgm:spPr/>
    </dgm:pt>
    <dgm:pt modelId="{CC892138-06E0-4C76-B037-93CE90ED5270}" type="pres">
      <dgm:prSet presAssocID="{3D5E8800-8387-4094-A37A-84C71D0BEB32}" presName="Name8" presStyleCnt="0"/>
      <dgm:spPr/>
    </dgm:pt>
    <dgm:pt modelId="{D58929AD-C185-4D74-B9CD-B54FA116AA14}" type="pres">
      <dgm:prSet presAssocID="{3D5E8800-8387-4094-A37A-84C71D0BEB32}" presName="level" presStyleLbl="node1" presStyleIdx="4" presStyleCnt="6" custScaleX="260437">
        <dgm:presLayoutVars>
          <dgm:chMax val="1"/>
          <dgm:bulletEnabled val="1"/>
        </dgm:presLayoutVars>
      </dgm:prSet>
      <dgm:spPr/>
    </dgm:pt>
    <dgm:pt modelId="{58DC18B4-BAFC-424E-9432-8BB26F400EF1}" type="pres">
      <dgm:prSet presAssocID="{3D5E8800-8387-4094-A37A-84C71D0BEB32}" presName="levelTx" presStyleLbl="revTx" presStyleIdx="0" presStyleCnt="0">
        <dgm:presLayoutVars>
          <dgm:chMax val="1"/>
          <dgm:bulletEnabled val="1"/>
        </dgm:presLayoutVars>
      </dgm:prSet>
      <dgm:spPr/>
    </dgm:pt>
    <dgm:pt modelId="{C08E8765-F7BA-4015-9744-0625B56D45A2}" type="pres">
      <dgm:prSet presAssocID="{34F46586-C4C9-485D-BE9A-D43269590CEB}" presName="Name8" presStyleCnt="0"/>
      <dgm:spPr/>
    </dgm:pt>
    <dgm:pt modelId="{9FC271AE-ED83-4285-BBAC-B730B743462B}" type="pres">
      <dgm:prSet presAssocID="{34F46586-C4C9-485D-BE9A-D43269590CEB}" presName="level" presStyleLbl="node1" presStyleIdx="5" presStyleCnt="6" custScaleX="354637">
        <dgm:presLayoutVars>
          <dgm:chMax val="1"/>
          <dgm:bulletEnabled val="1"/>
        </dgm:presLayoutVars>
      </dgm:prSet>
      <dgm:spPr/>
    </dgm:pt>
    <dgm:pt modelId="{7761F10E-6E82-46C5-83E7-0099B057E6B4}" type="pres">
      <dgm:prSet presAssocID="{34F46586-C4C9-485D-BE9A-D43269590CEB}" presName="levelTx" presStyleLbl="revTx" presStyleIdx="0" presStyleCnt="0">
        <dgm:presLayoutVars>
          <dgm:chMax val="1"/>
          <dgm:bulletEnabled val="1"/>
        </dgm:presLayoutVars>
      </dgm:prSet>
      <dgm:spPr/>
    </dgm:pt>
  </dgm:ptLst>
  <dgm:cxnLst>
    <dgm:cxn modelId="{44CC2001-CB11-4313-87C6-85B390CC5CF0}" srcId="{E515666B-D902-4C50-B3F4-A6C6C2AC7BEB}" destId="{3D5E8800-8387-4094-A37A-84C71D0BEB32}" srcOrd="4" destOrd="0" parTransId="{CD67B9B6-C533-44EB-B3C7-7CA7CDA24136}" sibTransId="{5C6183D8-9DBF-4334-B1D6-E677914D408D}"/>
    <dgm:cxn modelId="{ECA5830F-FCE8-474F-ABF4-ACDDD77EAD42}" type="presOf" srcId="{C62AFE71-2DFC-4830-92C6-40FC67A8D3E0}" destId="{D3B7AA41-039F-4B5F-B0B9-DC753182F3F8}" srcOrd="0" destOrd="0" presId="urn:microsoft.com/office/officeart/2005/8/layout/pyramid3"/>
    <dgm:cxn modelId="{CE7F311C-3180-4F7D-AF57-8E704544C35B}" type="presOf" srcId="{34F46586-C4C9-485D-BE9A-D43269590CEB}" destId="{9FC271AE-ED83-4285-BBAC-B730B743462B}" srcOrd="0" destOrd="0" presId="urn:microsoft.com/office/officeart/2005/8/layout/pyramid3"/>
    <dgm:cxn modelId="{608A011F-6F5E-4772-9EE6-0D9986859A06}" type="presOf" srcId="{6340D80D-24FF-4558-9B30-CAB4283B65B8}" destId="{F59FE2FC-65A8-434E-B2F3-F0B740E836D5}" srcOrd="0" destOrd="0" presId="urn:microsoft.com/office/officeart/2005/8/layout/pyramid3"/>
    <dgm:cxn modelId="{C8EF6026-8402-4291-84B7-09974977FA7B}" srcId="{E515666B-D902-4C50-B3F4-A6C6C2AC7BEB}" destId="{68F87209-FDD9-4891-822B-3BCA1C4ED669}" srcOrd="1" destOrd="0" parTransId="{89FFDD36-F6ED-4AAF-9F9D-0C25D485203E}" sibTransId="{CEB13DEF-9AD1-4E70-9051-FD6B711C07CB}"/>
    <dgm:cxn modelId="{91DA3141-604C-4F54-9841-1220482ACC05}" srcId="{E515666B-D902-4C50-B3F4-A6C6C2AC7BEB}" destId="{34F46586-C4C9-485D-BE9A-D43269590CEB}" srcOrd="5" destOrd="0" parTransId="{EAE3ED29-D559-4818-A974-50D7E96D5DF2}" sibTransId="{6AE71702-23C3-4434-A6C3-129844CB6C54}"/>
    <dgm:cxn modelId="{1666AE41-FDD1-4ED7-99DF-CF084A4E1DAF}" type="presOf" srcId="{6B891E1F-C9B2-4879-866B-3327C729CB4D}" destId="{C62D8A7E-7ADF-4577-9506-E24EAE1FEF11}" srcOrd="0" destOrd="0" presId="urn:microsoft.com/office/officeart/2005/8/layout/pyramid3"/>
    <dgm:cxn modelId="{744B1745-FD38-4765-A20C-5C5F84F0F89B}" type="presOf" srcId="{3D5E8800-8387-4094-A37A-84C71D0BEB32}" destId="{58DC18B4-BAFC-424E-9432-8BB26F400EF1}" srcOrd="1" destOrd="0" presId="urn:microsoft.com/office/officeart/2005/8/layout/pyramid3"/>
    <dgm:cxn modelId="{18B84E69-4DDF-4AE4-B25F-2E658EACA3BD}" type="presOf" srcId="{68F87209-FDD9-4891-822B-3BCA1C4ED669}" destId="{CFE9C665-05B7-486E-9AD2-F3BCEE01B280}" srcOrd="1" destOrd="0" presId="urn:microsoft.com/office/officeart/2005/8/layout/pyramid3"/>
    <dgm:cxn modelId="{40491E6A-028B-47BA-9DA2-792F7D39EAF3}" srcId="{E515666B-D902-4C50-B3F4-A6C6C2AC7BEB}" destId="{6B891E1F-C9B2-4879-866B-3327C729CB4D}" srcOrd="0" destOrd="0" parTransId="{93C4663B-D2E0-48BA-8428-0E9BBACB2F13}" sibTransId="{EA4D43A7-3FE4-441C-85EC-A859D1C94A12}"/>
    <dgm:cxn modelId="{3E5D304E-A145-4281-ABFB-5CAED5501B0D}" srcId="{E515666B-D902-4C50-B3F4-A6C6C2AC7BEB}" destId="{6340D80D-24FF-4558-9B30-CAB4283B65B8}" srcOrd="3" destOrd="0" parTransId="{56DDBEC9-9105-444B-A033-14F01EC3C852}" sibTransId="{7CA1417E-13E0-48DE-AF08-04702CE5A897}"/>
    <dgm:cxn modelId="{D69BCA58-B7BB-476A-BA87-3BFB669A157F}" type="presOf" srcId="{6340D80D-24FF-4558-9B30-CAB4283B65B8}" destId="{2B5388B1-52B9-4B2C-9F41-EA1619313CD0}" srcOrd="1" destOrd="0" presId="urn:microsoft.com/office/officeart/2005/8/layout/pyramid3"/>
    <dgm:cxn modelId="{3F803687-9554-4140-9D78-310E117EEA84}" type="presOf" srcId="{34F46586-C4C9-485D-BE9A-D43269590CEB}" destId="{7761F10E-6E82-46C5-83E7-0099B057E6B4}" srcOrd="1" destOrd="0" presId="urn:microsoft.com/office/officeart/2005/8/layout/pyramid3"/>
    <dgm:cxn modelId="{9B217D8B-EE35-4567-B68B-06F657015418}" type="presOf" srcId="{E515666B-D902-4C50-B3F4-A6C6C2AC7BEB}" destId="{13D893C4-82E5-4FA3-B1AE-1918620FAB0B}" srcOrd="0" destOrd="0" presId="urn:microsoft.com/office/officeart/2005/8/layout/pyramid3"/>
    <dgm:cxn modelId="{802244CC-BE92-44CA-9F53-916360131776}" type="presOf" srcId="{6B891E1F-C9B2-4879-866B-3327C729CB4D}" destId="{20F15CBD-2415-452A-8A14-E54093FEFB10}" srcOrd="1" destOrd="0" presId="urn:microsoft.com/office/officeart/2005/8/layout/pyramid3"/>
    <dgm:cxn modelId="{4EC0D0D5-2CAA-4134-B250-A1AA0CC325E7}" type="presOf" srcId="{3D5E8800-8387-4094-A37A-84C71D0BEB32}" destId="{D58929AD-C185-4D74-B9CD-B54FA116AA14}" srcOrd="0" destOrd="0" presId="urn:microsoft.com/office/officeart/2005/8/layout/pyramid3"/>
    <dgm:cxn modelId="{C92B39E2-E3DA-46E2-8C71-F858D7290065}" type="presOf" srcId="{C62AFE71-2DFC-4830-92C6-40FC67A8D3E0}" destId="{BD45B3F7-BAD4-41F2-BC16-D7E9F18D0A8B}" srcOrd="1" destOrd="0" presId="urn:microsoft.com/office/officeart/2005/8/layout/pyramid3"/>
    <dgm:cxn modelId="{999355EA-0ECB-422A-B3B9-D56EBD6D0FA1}" srcId="{E515666B-D902-4C50-B3F4-A6C6C2AC7BEB}" destId="{C62AFE71-2DFC-4830-92C6-40FC67A8D3E0}" srcOrd="2" destOrd="0" parTransId="{50C785CA-A31E-4DD3-96B3-C28AAE959BD3}" sibTransId="{B8104A9C-A46F-4772-9633-120E64BDFF45}"/>
    <dgm:cxn modelId="{0A0611FA-11C6-4117-BAEE-3BBCCCF18AEB}" type="presOf" srcId="{68F87209-FDD9-4891-822B-3BCA1C4ED669}" destId="{185BF9BD-FFD6-4993-8305-E017DCE2110B}" srcOrd="0" destOrd="0" presId="urn:microsoft.com/office/officeart/2005/8/layout/pyramid3"/>
    <dgm:cxn modelId="{AF03BE7A-06CA-42A2-B2AA-CF4C947AEFDE}" type="presParOf" srcId="{13D893C4-82E5-4FA3-B1AE-1918620FAB0B}" destId="{7A9BE520-0CA5-4F5C-A94B-654DAA2FF14F}" srcOrd="0" destOrd="0" presId="urn:microsoft.com/office/officeart/2005/8/layout/pyramid3"/>
    <dgm:cxn modelId="{25110522-21C5-4874-871C-368859867DDA}" type="presParOf" srcId="{7A9BE520-0CA5-4F5C-A94B-654DAA2FF14F}" destId="{C62D8A7E-7ADF-4577-9506-E24EAE1FEF11}" srcOrd="0" destOrd="0" presId="urn:microsoft.com/office/officeart/2005/8/layout/pyramid3"/>
    <dgm:cxn modelId="{08B5C3BB-261A-464D-9B32-2B66AFBD7253}" type="presParOf" srcId="{7A9BE520-0CA5-4F5C-A94B-654DAA2FF14F}" destId="{20F15CBD-2415-452A-8A14-E54093FEFB10}" srcOrd="1" destOrd="0" presId="urn:microsoft.com/office/officeart/2005/8/layout/pyramid3"/>
    <dgm:cxn modelId="{1C7B177C-F388-4049-857C-C3C1858E5012}" type="presParOf" srcId="{13D893C4-82E5-4FA3-B1AE-1918620FAB0B}" destId="{ED54DA34-CED8-409A-8070-8DB4F7444770}" srcOrd="1" destOrd="0" presId="urn:microsoft.com/office/officeart/2005/8/layout/pyramid3"/>
    <dgm:cxn modelId="{1086587B-E575-46B9-AB7E-0D776908D373}" type="presParOf" srcId="{ED54DA34-CED8-409A-8070-8DB4F7444770}" destId="{185BF9BD-FFD6-4993-8305-E017DCE2110B}" srcOrd="0" destOrd="0" presId="urn:microsoft.com/office/officeart/2005/8/layout/pyramid3"/>
    <dgm:cxn modelId="{34B48569-E695-45E3-90BA-092D46E04716}" type="presParOf" srcId="{ED54DA34-CED8-409A-8070-8DB4F7444770}" destId="{CFE9C665-05B7-486E-9AD2-F3BCEE01B280}" srcOrd="1" destOrd="0" presId="urn:microsoft.com/office/officeart/2005/8/layout/pyramid3"/>
    <dgm:cxn modelId="{AEBFB558-968D-4F8E-8313-B71FDD3388F9}" type="presParOf" srcId="{13D893C4-82E5-4FA3-B1AE-1918620FAB0B}" destId="{2164C86E-856F-4AA0-B43C-7B6904772C89}" srcOrd="2" destOrd="0" presId="urn:microsoft.com/office/officeart/2005/8/layout/pyramid3"/>
    <dgm:cxn modelId="{F96C78BE-1C28-4F1B-90DF-0DD1F5338967}" type="presParOf" srcId="{2164C86E-856F-4AA0-B43C-7B6904772C89}" destId="{D3B7AA41-039F-4B5F-B0B9-DC753182F3F8}" srcOrd="0" destOrd="0" presId="urn:microsoft.com/office/officeart/2005/8/layout/pyramid3"/>
    <dgm:cxn modelId="{1B146A5B-0AF7-4EF9-9B0C-F9B0243C5119}" type="presParOf" srcId="{2164C86E-856F-4AA0-B43C-7B6904772C89}" destId="{BD45B3F7-BAD4-41F2-BC16-D7E9F18D0A8B}" srcOrd="1" destOrd="0" presId="urn:microsoft.com/office/officeart/2005/8/layout/pyramid3"/>
    <dgm:cxn modelId="{519C112D-757B-4E06-8965-154F471B1CBF}" type="presParOf" srcId="{13D893C4-82E5-4FA3-B1AE-1918620FAB0B}" destId="{46DEF5C2-489E-4DBB-A2E3-89BC7F2C49E5}" srcOrd="3" destOrd="0" presId="urn:microsoft.com/office/officeart/2005/8/layout/pyramid3"/>
    <dgm:cxn modelId="{12BC4988-1795-49D8-9C06-A60D23F60945}" type="presParOf" srcId="{46DEF5C2-489E-4DBB-A2E3-89BC7F2C49E5}" destId="{F59FE2FC-65A8-434E-B2F3-F0B740E836D5}" srcOrd="0" destOrd="0" presId="urn:microsoft.com/office/officeart/2005/8/layout/pyramid3"/>
    <dgm:cxn modelId="{19BFA546-7CCA-49D6-8339-C569C62B28E6}" type="presParOf" srcId="{46DEF5C2-489E-4DBB-A2E3-89BC7F2C49E5}" destId="{2B5388B1-52B9-4B2C-9F41-EA1619313CD0}" srcOrd="1" destOrd="0" presId="urn:microsoft.com/office/officeart/2005/8/layout/pyramid3"/>
    <dgm:cxn modelId="{A385ACCD-6F16-4F85-ACA9-B32639EEA151}" type="presParOf" srcId="{13D893C4-82E5-4FA3-B1AE-1918620FAB0B}" destId="{CC892138-06E0-4C76-B037-93CE90ED5270}" srcOrd="4" destOrd="0" presId="urn:microsoft.com/office/officeart/2005/8/layout/pyramid3"/>
    <dgm:cxn modelId="{FFC69CD7-08BB-4A34-98F7-51AA1E0FE9CA}" type="presParOf" srcId="{CC892138-06E0-4C76-B037-93CE90ED5270}" destId="{D58929AD-C185-4D74-B9CD-B54FA116AA14}" srcOrd="0" destOrd="0" presId="urn:microsoft.com/office/officeart/2005/8/layout/pyramid3"/>
    <dgm:cxn modelId="{D100F0DA-DB13-4A14-B5BF-28B3F256D4C8}" type="presParOf" srcId="{CC892138-06E0-4C76-B037-93CE90ED5270}" destId="{58DC18B4-BAFC-424E-9432-8BB26F400EF1}" srcOrd="1" destOrd="0" presId="urn:microsoft.com/office/officeart/2005/8/layout/pyramid3"/>
    <dgm:cxn modelId="{E4F01F95-BF2B-4DBB-9017-691618375630}" type="presParOf" srcId="{13D893C4-82E5-4FA3-B1AE-1918620FAB0B}" destId="{C08E8765-F7BA-4015-9744-0625B56D45A2}" srcOrd="5" destOrd="0" presId="urn:microsoft.com/office/officeart/2005/8/layout/pyramid3"/>
    <dgm:cxn modelId="{77CAA524-3754-4D16-8065-B14F4841CCF0}" type="presParOf" srcId="{C08E8765-F7BA-4015-9744-0625B56D45A2}" destId="{9FC271AE-ED83-4285-BBAC-B730B743462B}" srcOrd="0" destOrd="0" presId="urn:microsoft.com/office/officeart/2005/8/layout/pyramid3"/>
    <dgm:cxn modelId="{ECED5947-63A7-42DB-8275-47FC0326A73E}" type="presParOf" srcId="{C08E8765-F7BA-4015-9744-0625B56D45A2}" destId="{7761F10E-6E82-46C5-83E7-0099B057E6B4}"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ECB7222-2D96-42E8-817B-F5C4A1C4C1E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5019B63D-D805-4D0F-B886-76BB7B73F7D7}">
      <dgm:prSet/>
      <dgm:spPr/>
      <dgm:t>
        <a:bodyPr/>
        <a:lstStyle/>
        <a:p>
          <a:r>
            <a:rPr lang="es-ES" dirty="0"/>
            <a:t>30. </a:t>
          </a:r>
          <a:r>
            <a:rPr lang="en-US" dirty="0"/>
            <a:t>What is the value of cos 1º cos 2º cos 3º ….cos 90º?</a:t>
          </a:r>
          <a:endParaRPr lang="en-IN" dirty="0"/>
        </a:p>
      </dgm:t>
    </dgm:pt>
    <dgm:pt modelId="{3A295792-E7BB-44E4-89B2-94A56107604D}" type="parTrans" cxnId="{50FFE863-CE09-4264-885A-96E663A26535}">
      <dgm:prSet/>
      <dgm:spPr/>
      <dgm:t>
        <a:bodyPr/>
        <a:lstStyle/>
        <a:p>
          <a:endParaRPr lang="en-IN"/>
        </a:p>
      </dgm:t>
    </dgm:pt>
    <dgm:pt modelId="{7EE3D70D-07D2-45ED-9C60-5F1964D57AA8}" type="sibTrans" cxnId="{50FFE863-CE09-4264-885A-96E663A26535}">
      <dgm:prSet/>
      <dgm:spPr/>
      <dgm:t>
        <a:bodyPr/>
        <a:lstStyle/>
        <a:p>
          <a:endParaRPr lang="en-IN"/>
        </a:p>
      </dgm:t>
    </dgm:pt>
    <dgm:pt modelId="{2445F41C-8FF7-4BDC-A4B0-801414B9AD37}">
      <dgm:prSet/>
      <dgm:spPr>
        <a:solidFill>
          <a:srgbClr val="FFFF00"/>
        </a:solidFill>
      </dgm:spPr>
      <dgm:t>
        <a:bodyPr/>
        <a:lstStyle/>
        <a:p>
          <a:r>
            <a:rPr lang="en-US" b="1" dirty="0">
              <a:solidFill>
                <a:srgbClr val="FF0000"/>
              </a:solidFill>
            </a:rPr>
            <a:t>Solution:</a:t>
          </a:r>
          <a:endParaRPr lang="en-IN" dirty="0">
            <a:solidFill>
              <a:srgbClr val="FF0000"/>
            </a:solidFill>
          </a:endParaRPr>
        </a:p>
      </dgm:t>
    </dgm:pt>
    <dgm:pt modelId="{4ECFDBBA-0C9B-46D9-8CEF-ECE77EF99C86}" type="parTrans" cxnId="{A786F755-427D-4F20-93E8-AF30E8CCACA0}">
      <dgm:prSet/>
      <dgm:spPr/>
      <dgm:t>
        <a:bodyPr/>
        <a:lstStyle/>
        <a:p>
          <a:endParaRPr lang="en-IN"/>
        </a:p>
      </dgm:t>
    </dgm:pt>
    <dgm:pt modelId="{606A16BA-8756-48BF-9236-DBECEE1F1D50}" type="sibTrans" cxnId="{A786F755-427D-4F20-93E8-AF30E8CCACA0}">
      <dgm:prSet/>
      <dgm:spPr/>
      <dgm:t>
        <a:bodyPr/>
        <a:lstStyle/>
        <a:p>
          <a:endParaRPr lang="en-IN"/>
        </a:p>
      </dgm:t>
    </dgm:pt>
    <dgm:pt modelId="{FD7CDFED-A0AE-42E2-A6A0-27978CB1A860}">
      <dgm:prSet/>
      <dgm:spPr>
        <a:solidFill>
          <a:schemeClr val="accent6">
            <a:lumMod val="75000"/>
          </a:schemeClr>
        </a:solidFill>
      </dgm:spPr>
      <dgm:t>
        <a:bodyPr/>
        <a:lstStyle/>
        <a:p>
          <a:r>
            <a:rPr lang="en-US" dirty="0"/>
            <a:t>cos 90º = 0</a:t>
          </a:r>
          <a:endParaRPr lang="en-IN" dirty="0"/>
        </a:p>
      </dgm:t>
    </dgm:pt>
    <dgm:pt modelId="{96072E14-A1F8-4CB1-8865-9B877A8F335C}" type="parTrans" cxnId="{C0920EBD-C2A4-49A4-9C85-75F0EA8601BF}">
      <dgm:prSet/>
      <dgm:spPr/>
      <dgm:t>
        <a:bodyPr/>
        <a:lstStyle/>
        <a:p>
          <a:endParaRPr lang="en-IN"/>
        </a:p>
      </dgm:t>
    </dgm:pt>
    <dgm:pt modelId="{26BA6F6E-0113-43F5-8803-53097D68499B}" type="sibTrans" cxnId="{C0920EBD-C2A4-49A4-9C85-75F0EA8601BF}">
      <dgm:prSet/>
      <dgm:spPr/>
      <dgm:t>
        <a:bodyPr/>
        <a:lstStyle/>
        <a:p>
          <a:endParaRPr lang="en-IN"/>
        </a:p>
      </dgm:t>
    </dgm:pt>
    <dgm:pt modelId="{025F3A46-2A07-4E2F-B078-86DCF0761BA4}">
      <dgm:prSet/>
      <dgm:spPr>
        <a:solidFill>
          <a:schemeClr val="accent3">
            <a:lumMod val="75000"/>
          </a:schemeClr>
        </a:solidFill>
      </dgm:spPr>
      <dgm:t>
        <a:bodyPr/>
        <a:lstStyle/>
        <a:p>
          <a:r>
            <a:rPr lang="en-US" dirty="0"/>
            <a:t>∴ cos 1º cos 2º cos 3º ….cos 90º = 0</a:t>
          </a:r>
          <a:endParaRPr lang="en-IN" dirty="0"/>
        </a:p>
      </dgm:t>
    </dgm:pt>
    <dgm:pt modelId="{527F2994-B6B4-449C-B45B-A488B2CAD274}" type="parTrans" cxnId="{2B0C699C-533F-42F3-B6B4-150F02A9B1C4}">
      <dgm:prSet/>
      <dgm:spPr/>
      <dgm:t>
        <a:bodyPr/>
        <a:lstStyle/>
        <a:p>
          <a:endParaRPr lang="en-IN"/>
        </a:p>
      </dgm:t>
    </dgm:pt>
    <dgm:pt modelId="{84A060C9-8ED5-46D1-B4BA-FDFEF9B89C39}" type="sibTrans" cxnId="{2B0C699C-533F-42F3-B6B4-150F02A9B1C4}">
      <dgm:prSet/>
      <dgm:spPr/>
      <dgm:t>
        <a:bodyPr/>
        <a:lstStyle/>
        <a:p>
          <a:endParaRPr lang="en-IN"/>
        </a:p>
      </dgm:t>
    </dgm:pt>
    <dgm:pt modelId="{B320AA58-2F13-4395-A50A-C7028485F2B6}" type="pres">
      <dgm:prSet presAssocID="{5ECB7222-2D96-42E8-817B-F5C4A1C4C1E1}" presName="Name0" presStyleCnt="0">
        <dgm:presLayoutVars>
          <dgm:chMax val="7"/>
          <dgm:chPref val="7"/>
          <dgm:dir/>
        </dgm:presLayoutVars>
      </dgm:prSet>
      <dgm:spPr/>
      <dgm:t>
        <a:bodyPr/>
        <a:lstStyle/>
        <a:p>
          <a:endParaRPr lang="en-US"/>
        </a:p>
      </dgm:t>
    </dgm:pt>
    <dgm:pt modelId="{2AD29038-FBEE-4090-9B25-C43AFE4C4BFF}" type="pres">
      <dgm:prSet presAssocID="{5ECB7222-2D96-42E8-817B-F5C4A1C4C1E1}" presName="Name1" presStyleCnt="0"/>
      <dgm:spPr/>
    </dgm:pt>
    <dgm:pt modelId="{B14AE279-2785-4718-8788-B9D947A9ADA3}" type="pres">
      <dgm:prSet presAssocID="{5ECB7222-2D96-42E8-817B-F5C4A1C4C1E1}" presName="cycle" presStyleCnt="0"/>
      <dgm:spPr/>
    </dgm:pt>
    <dgm:pt modelId="{C3FE4FEE-04FD-4C17-ACF1-EFE709BCEC5C}" type="pres">
      <dgm:prSet presAssocID="{5ECB7222-2D96-42E8-817B-F5C4A1C4C1E1}" presName="srcNode" presStyleLbl="node1" presStyleIdx="0" presStyleCnt="4"/>
      <dgm:spPr/>
    </dgm:pt>
    <dgm:pt modelId="{5B743066-BB85-452D-84E6-D3F6F8F9E775}" type="pres">
      <dgm:prSet presAssocID="{5ECB7222-2D96-42E8-817B-F5C4A1C4C1E1}" presName="conn" presStyleLbl="parChTrans1D2" presStyleIdx="0" presStyleCnt="1"/>
      <dgm:spPr/>
      <dgm:t>
        <a:bodyPr/>
        <a:lstStyle/>
        <a:p>
          <a:endParaRPr lang="en-US"/>
        </a:p>
      </dgm:t>
    </dgm:pt>
    <dgm:pt modelId="{474E3AF3-801A-46B2-90E1-63F5DACEAB28}" type="pres">
      <dgm:prSet presAssocID="{5ECB7222-2D96-42E8-817B-F5C4A1C4C1E1}" presName="extraNode" presStyleLbl="node1" presStyleIdx="0" presStyleCnt="4"/>
      <dgm:spPr/>
    </dgm:pt>
    <dgm:pt modelId="{9EB58DAD-B04F-49D3-B98C-FBA07C9DE6B2}" type="pres">
      <dgm:prSet presAssocID="{5ECB7222-2D96-42E8-817B-F5C4A1C4C1E1}" presName="dstNode" presStyleLbl="node1" presStyleIdx="0" presStyleCnt="4"/>
      <dgm:spPr/>
    </dgm:pt>
    <dgm:pt modelId="{9B5C2B6B-4D61-4BAD-8A8F-A316E49D514C}" type="pres">
      <dgm:prSet presAssocID="{5019B63D-D805-4D0F-B886-76BB7B73F7D7}" presName="text_1" presStyleLbl="node1" presStyleIdx="0" presStyleCnt="4">
        <dgm:presLayoutVars>
          <dgm:bulletEnabled val="1"/>
        </dgm:presLayoutVars>
      </dgm:prSet>
      <dgm:spPr/>
      <dgm:t>
        <a:bodyPr/>
        <a:lstStyle/>
        <a:p>
          <a:endParaRPr lang="en-US"/>
        </a:p>
      </dgm:t>
    </dgm:pt>
    <dgm:pt modelId="{D84C305F-39F5-4FF8-BC1B-5939D66AAF06}" type="pres">
      <dgm:prSet presAssocID="{5019B63D-D805-4D0F-B886-76BB7B73F7D7}" presName="accent_1" presStyleCnt="0"/>
      <dgm:spPr/>
    </dgm:pt>
    <dgm:pt modelId="{2AD401B9-BAB0-4996-82A7-0F0B2FF284B9}" type="pres">
      <dgm:prSet presAssocID="{5019B63D-D805-4D0F-B886-76BB7B73F7D7}" presName="accentRepeatNode" presStyleLbl="solidFgAcc1" presStyleIdx="0" presStyleCnt="4"/>
      <dgm:spPr/>
    </dgm:pt>
    <dgm:pt modelId="{A6ADBF6D-F461-4B2A-AC1F-7703812A4E9C}" type="pres">
      <dgm:prSet presAssocID="{2445F41C-8FF7-4BDC-A4B0-801414B9AD37}" presName="text_2" presStyleLbl="node1" presStyleIdx="1" presStyleCnt="4" custScaleX="33665" custScaleY="86219" custLinFactNeighborX="-33854" custLinFactNeighborY="-1514">
        <dgm:presLayoutVars>
          <dgm:bulletEnabled val="1"/>
        </dgm:presLayoutVars>
      </dgm:prSet>
      <dgm:spPr/>
      <dgm:t>
        <a:bodyPr/>
        <a:lstStyle/>
        <a:p>
          <a:endParaRPr lang="en-US"/>
        </a:p>
      </dgm:t>
    </dgm:pt>
    <dgm:pt modelId="{C1288C30-5817-49E2-A4AB-9700FDB733DD}" type="pres">
      <dgm:prSet presAssocID="{2445F41C-8FF7-4BDC-A4B0-801414B9AD37}" presName="accent_2" presStyleCnt="0"/>
      <dgm:spPr/>
    </dgm:pt>
    <dgm:pt modelId="{473D60AE-CD30-4E6A-B17A-7C51B9F1FFB2}" type="pres">
      <dgm:prSet presAssocID="{2445F41C-8FF7-4BDC-A4B0-801414B9AD37}" presName="accentRepeatNode" presStyleLbl="solidFgAcc1" presStyleIdx="1" presStyleCnt="4"/>
      <dgm:spPr/>
    </dgm:pt>
    <dgm:pt modelId="{3E3BA5ED-53B0-4FC3-97DA-2F2ADCC4A58E}" type="pres">
      <dgm:prSet presAssocID="{FD7CDFED-A0AE-42E2-A6A0-27978CB1A860}" presName="text_3" presStyleLbl="node1" presStyleIdx="2" presStyleCnt="4" custScaleX="39820" custLinFactNeighborX="-30965" custLinFactNeighborY="-1086">
        <dgm:presLayoutVars>
          <dgm:bulletEnabled val="1"/>
        </dgm:presLayoutVars>
      </dgm:prSet>
      <dgm:spPr/>
      <dgm:t>
        <a:bodyPr/>
        <a:lstStyle/>
        <a:p>
          <a:endParaRPr lang="en-US"/>
        </a:p>
      </dgm:t>
    </dgm:pt>
    <dgm:pt modelId="{1063D357-2A12-4C71-B9BF-81EF4E34F6C3}" type="pres">
      <dgm:prSet presAssocID="{FD7CDFED-A0AE-42E2-A6A0-27978CB1A860}" presName="accent_3" presStyleCnt="0"/>
      <dgm:spPr/>
    </dgm:pt>
    <dgm:pt modelId="{E93EE5B7-A342-45B4-9B53-BC95E025B41C}" type="pres">
      <dgm:prSet presAssocID="{FD7CDFED-A0AE-42E2-A6A0-27978CB1A860}" presName="accentRepeatNode" presStyleLbl="solidFgAcc1" presStyleIdx="2" presStyleCnt="4"/>
      <dgm:spPr/>
    </dgm:pt>
    <dgm:pt modelId="{4534C16C-E10E-4DBB-8DDE-C16015B6BDEE}" type="pres">
      <dgm:prSet presAssocID="{025F3A46-2A07-4E2F-B078-86DCF0761BA4}" presName="text_4" presStyleLbl="node1" presStyleIdx="3" presStyleCnt="4" custScaleX="78348" custLinFactNeighborX="-10506" custLinFactNeighborY="428">
        <dgm:presLayoutVars>
          <dgm:bulletEnabled val="1"/>
        </dgm:presLayoutVars>
      </dgm:prSet>
      <dgm:spPr/>
      <dgm:t>
        <a:bodyPr/>
        <a:lstStyle/>
        <a:p>
          <a:endParaRPr lang="en-US"/>
        </a:p>
      </dgm:t>
    </dgm:pt>
    <dgm:pt modelId="{0B68748A-EFD0-4C54-89D0-C2CA08F8DDEA}" type="pres">
      <dgm:prSet presAssocID="{025F3A46-2A07-4E2F-B078-86DCF0761BA4}" presName="accent_4" presStyleCnt="0"/>
      <dgm:spPr/>
    </dgm:pt>
    <dgm:pt modelId="{BDD84EBB-9F7A-419A-881A-00D0431FBD75}" type="pres">
      <dgm:prSet presAssocID="{025F3A46-2A07-4E2F-B078-86DCF0761BA4}" presName="accentRepeatNode" presStyleLbl="solidFgAcc1" presStyleIdx="3" presStyleCnt="4"/>
      <dgm:spPr/>
    </dgm:pt>
  </dgm:ptLst>
  <dgm:cxnLst>
    <dgm:cxn modelId="{68803F75-72FA-485A-91E3-4B7A6B37DF32}" type="presOf" srcId="{025F3A46-2A07-4E2F-B078-86DCF0761BA4}" destId="{4534C16C-E10E-4DBB-8DDE-C16015B6BDEE}" srcOrd="0" destOrd="0" presId="urn:microsoft.com/office/officeart/2008/layout/VerticalCurvedList"/>
    <dgm:cxn modelId="{C0920EBD-C2A4-49A4-9C85-75F0EA8601BF}" srcId="{5ECB7222-2D96-42E8-817B-F5C4A1C4C1E1}" destId="{FD7CDFED-A0AE-42E2-A6A0-27978CB1A860}" srcOrd="2" destOrd="0" parTransId="{96072E14-A1F8-4CB1-8865-9B877A8F335C}" sibTransId="{26BA6F6E-0113-43F5-8803-53097D68499B}"/>
    <dgm:cxn modelId="{50FFE863-CE09-4264-885A-96E663A26535}" srcId="{5ECB7222-2D96-42E8-817B-F5C4A1C4C1E1}" destId="{5019B63D-D805-4D0F-B886-76BB7B73F7D7}" srcOrd="0" destOrd="0" parTransId="{3A295792-E7BB-44E4-89B2-94A56107604D}" sibTransId="{7EE3D70D-07D2-45ED-9C60-5F1964D57AA8}"/>
    <dgm:cxn modelId="{603363AD-F97D-4765-9AF7-0BB5290CACAA}" type="presOf" srcId="{2445F41C-8FF7-4BDC-A4B0-801414B9AD37}" destId="{A6ADBF6D-F461-4B2A-AC1F-7703812A4E9C}" srcOrd="0" destOrd="0" presId="urn:microsoft.com/office/officeart/2008/layout/VerticalCurvedList"/>
    <dgm:cxn modelId="{A786F755-427D-4F20-93E8-AF30E8CCACA0}" srcId="{5ECB7222-2D96-42E8-817B-F5C4A1C4C1E1}" destId="{2445F41C-8FF7-4BDC-A4B0-801414B9AD37}" srcOrd="1" destOrd="0" parTransId="{4ECFDBBA-0C9B-46D9-8CEF-ECE77EF99C86}" sibTransId="{606A16BA-8756-48BF-9236-DBECEE1F1D50}"/>
    <dgm:cxn modelId="{21290B77-138F-4FAA-BAA2-719FA2B53817}" type="presOf" srcId="{7EE3D70D-07D2-45ED-9C60-5F1964D57AA8}" destId="{5B743066-BB85-452D-84E6-D3F6F8F9E775}" srcOrd="0" destOrd="0" presId="urn:microsoft.com/office/officeart/2008/layout/VerticalCurvedList"/>
    <dgm:cxn modelId="{2B0C699C-533F-42F3-B6B4-150F02A9B1C4}" srcId="{5ECB7222-2D96-42E8-817B-F5C4A1C4C1E1}" destId="{025F3A46-2A07-4E2F-B078-86DCF0761BA4}" srcOrd="3" destOrd="0" parTransId="{527F2994-B6B4-449C-B45B-A488B2CAD274}" sibTransId="{84A060C9-8ED5-46D1-B4BA-FDFEF9B89C39}"/>
    <dgm:cxn modelId="{188C30D7-4E28-4513-9424-0C858C178170}" type="presOf" srcId="{FD7CDFED-A0AE-42E2-A6A0-27978CB1A860}" destId="{3E3BA5ED-53B0-4FC3-97DA-2F2ADCC4A58E}" srcOrd="0" destOrd="0" presId="urn:microsoft.com/office/officeart/2008/layout/VerticalCurvedList"/>
    <dgm:cxn modelId="{F67EFFB3-0DB6-4CFF-A6DA-1766382BFFAA}" type="presOf" srcId="{5ECB7222-2D96-42E8-817B-F5C4A1C4C1E1}" destId="{B320AA58-2F13-4395-A50A-C7028485F2B6}" srcOrd="0" destOrd="0" presId="urn:microsoft.com/office/officeart/2008/layout/VerticalCurvedList"/>
    <dgm:cxn modelId="{4E8DF3DC-2C56-4934-9E82-E32D2AA46F65}" type="presOf" srcId="{5019B63D-D805-4D0F-B886-76BB7B73F7D7}" destId="{9B5C2B6B-4D61-4BAD-8A8F-A316E49D514C}" srcOrd="0" destOrd="0" presId="urn:microsoft.com/office/officeart/2008/layout/VerticalCurvedList"/>
    <dgm:cxn modelId="{594FFD31-C2DE-494E-8777-CADF8CC97A2C}" type="presParOf" srcId="{B320AA58-2F13-4395-A50A-C7028485F2B6}" destId="{2AD29038-FBEE-4090-9B25-C43AFE4C4BFF}" srcOrd="0" destOrd="0" presId="urn:microsoft.com/office/officeart/2008/layout/VerticalCurvedList"/>
    <dgm:cxn modelId="{2958D2A8-E72C-451A-B087-1B5909F60122}" type="presParOf" srcId="{2AD29038-FBEE-4090-9B25-C43AFE4C4BFF}" destId="{B14AE279-2785-4718-8788-B9D947A9ADA3}" srcOrd="0" destOrd="0" presId="urn:microsoft.com/office/officeart/2008/layout/VerticalCurvedList"/>
    <dgm:cxn modelId="{2676C2D1-1CC9-4AC3-939B-F943B9A79B99}" type="presParOf" srcId="{B14AE279-2785-4718-8788-B9D947A9ADA3}" destId="{C3FE4FEE-04FD-4C17-ACF1-EFE709BCEC5C}" srcOrd="0" destOrd="0" presId="urn:microsoft.com/office/officeart/2008/layout/VerticalCurvedList"/>
    <dgm:cxn modelId="{2497C49B-144A-49AB-A0CD-218BE70F384D}" type="presParOf" srcId="{B14AE279-2785-4718-8788-B9D947A9ADA3}" destId="{5B743066-BB85-452D-84E6-D3F6F8F9E775}" srcOrd="1" destOrd="0" presId="urn:microsoft.com/office/officeart/2008/layout/VerticalCurvedList"/>
    <dgm:cxn modelId="{66E1E8F4-00D5-452F-8908-CC5C8B2C0A38}" type="presParOf" srcId="{B14AE279-2785-4718-8788-B9D947A9ADA3}" destId="{474E3AF3-801A-46B2-90E1-63F5DACEAB28}" srcOrd="2" destOrd="0" presId="urn:microsoft.com/office/officeart/2008/layout/VerticalCurvedList"/>
    <dgm:cxn modelId="{A32A32E3-DB13-4A84-A37C-0203EACDA1B6}" type="presParOf" srcId="{B14AE279-2785-4718-8788-B9D947A9ADA3}" destId="{9EB58DAD-B04F-49D3-B98C-FBA07C9DE6B2}" srcOrd="3" destOrd="0" presId="urn:microsoft.com/office/officeart/2008/layout/VerticalCurvedList"/>
    <dgm:cxn modelId="{21A6CAA8-2481-4893-92D5-21336C8EC8A0}" type="presParOf" srcId="{2AD29038-FBEE-4090-9B25-C43AFE4C4BFF}" destId="{9B5C2B6B-4D61-4BAD-8A8F-A316E49D514C}" srcOrd="1" destOrd="0" presId="urn:microsoft.com/office/officeart/2008/layout/VerticalCurvedList"/>
    <dgm:cxn modelId="{5050F96F-C32D-4784-910F-CDFF96AA5858}" type="presParOf" srcId="{2AD29038-FBEE-4090-9B25-C43AFE4C4BFF}" destId="{D84C305F-39F5-4FF8-BC1B-5939D66AAF06}" srcOrd="2" destOrd="0" presId="urn:microsoft.com/office/officeart/2008/layout/VerticalCurvedList"/>
    <dgm:cxn modelId="{BB794903-0F5E-4A1E-BC29-24119A2A615B}" type="presParOf" srcId="{D84C305F-39F5-4FF8-BC1B-5939D66AAF06}" destId="{2AD401B9-BAB0-4996-82A7-0F0B2FF284B9}" srcOrd="0" destOrd="0" presId="urn:microsoft.com/office/officeart/2008/layout/VerticalCurvedList"/>
    <dgm:cxn modelId="{6FD7ADEE-D1F5-4D5C-8FC1-0075DE307FF9}" type="presParOf" srcId="{2AD29038-FBEE-4090-9B25-C43AFE4C4BFF}" destId="{A6ADBF6D-F461-4B2A-AC1F-7703812A4E9C}" srcOrd="3" destOrd="0" presId="urn:microsoft.com/office/officeart/2008/layout/VerticalCurvedList"/>
    <dgm:cxn modelId="{3B628495-B5F6-4579-BAF0-F341A24E443A}" type="presParOf" srcId="{2AD29038-FBEE-4090-9B25-C43AFE4C4BFF}" destId="{C1288C30-5817-49E2-A4AB-9700FDB733DD}" srcOrd="4" destOrd="0" presId="urn:microsoft.com/office/officeart/2008/layout/VerticalCurvedList"/>
    <dgm:cxn modelId="{A4DDC08C-21E3-4FA5-8D63-47202BEA23C1}" type="presParOf" srcId="{C1288C30-5817-49E2-A4AB-9700FDB733DD}" destId="{473D60AE-CD30-4E6A-B17A-7C51B9F1FFB2}" srcOrd="0" destOrd="0" presId="urn:microsoft.com/office/officeart/2008/layout/VerticalCurvedList"/>
    <dgm:cxn modelId="{AFC5228A-54B1-49BF-8C7D-46D580C769E3}" type="presParOf" srcId="{2AD29038-FBEE-4090-9B25-C43AFE4C4BFF}" destId="{3E3BA5ED-53B0-4FC3-97DA-2F2ADCC4A58E}" srcOrd="5" destOrd="0" presId="urn:microsoft.com/office/officeart/2008/layout/VerticalCurvedList"/>
    <dgm:cxn modelId="{4CDE4FC9-1ECC-4611-8599-E4148348BAD3}" type="presParOf" srcId="{2AD29038-FBEE-4090-9B25-C43AFE4C4BFF}" destId="{1063D357-2A12-4C71-B9BF-81EF4E34F6C3}" srcOrd="6" destOrd="0" presId="urn:microsoft.com/office/officeart/2008/layout/VerticalCurvedList"/>
    <dgm:cxn modelId="{D9EC57E4-5901-4C82-86DA-5FB99680C869}" type="presParOf" srcId="{1063D357-2A12-4C71-B9BF-81EF4E34F6C3}" destId="{E93EE5B7-A342-45B4-9B53-BC95E025B41C}" srcOrd="0" destOrd="0" presId="urn:microsoft.com/office/officeart/2008/layout/VerticalCurvedList"/>
    <dgm:cxn modelId="{985A5E9B-2252-4618-B3B9-79A653C85596}" type="presParOf" srcId="{2AD29038-FBEE-4090-9B25-C43AFE4C4BFF}" destId="{4534C16C-E10E-4DBB-8DDE-C16015B6BDEE}" srcOrd="7" destOrd="0" presId="urn:microsoft.com/office/officeart/2008/layout/VerticalCurvedList"/>
    <dgm:cxn modelId="{6CE52890-8746-45FA-9688-77C6CE6E389E}" type="presParOf" srcId="{2AD29038-FBEE-4090-9B25-C43AFE4C4BFF}" destId="{0B68748A-EFD0-4C54-89D0-C2CA08F8DDEA}" srcOrd="8" destOrd="0" presId="urn:microsoft.com/office/officeart/2008/layout/VerticalCurvedList"/>
    <dgm:cxn modelId="{42D485A6-DA06-43C8-AA15-5D1B30FB76D4}" type="presParOf" srcId="{0B68748A-EFD0-4C54-89D0-C2CA08F8DDEA}" destId="{BDD84EBB-9F7A-419A-881A-00D0431FBD75}"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D8A7E-7ADF-4577-9506-E24EAE1FEF11}">
      <dsp:nvSpPr>
        <dsp:cNvPr id="0" name=""/>
        <dsp:cNvSpPr/>
      </dsp:nvSpPr>
      <dsp:spPr>
        <a:xfrm rot="10800000">
          <a:off x="0" y="0"/>
          <a:ext cx="8686799" cy="1607948"/>
        </a:xfrm>
        <a:prstGeom prst="trapezoid">
          <a:avLst>
            <a:gd name="adj" fmla="val 67857"/>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cap="none" dirty="0">
              <a:latin typeface="Times New Roman" panose="02020603050405020304" pitchFamily="18" charset="0"/>
              <a:cs typeface="Times New Roman" panose="02020603050405020304" pitchFamily="18" charset="0"/>
            </a:rPr>
            <a:t>1. How many tiles whose length and breadth are 12 cm and 5 cm respectively will be needed to fit in a rectangular region whose length and breadth are respectively 144 cm and 100 cm:</a:t>
          </a:r>
          <a:endParaRPr lang="en-IN" sz="2400" kern="1200" dirty="0"/>
        </a:p>
      </dsp:txBody>
      <dsp:txXfrm rot="-10800000">
        <a:off x="1520189" y="0"/>
        <a:ext cx="5646419" cy="1607948"/>
      </dsp:txXfrm>
    </dsp:sp>
    <dsp:sp modelId="{185BF9BD-FFD6-4993-8305-E017DCE2110B}">
      <dsp:nvSpPr>
        <dsp:cNvPr id="0" name=""/>
        <dsp:cNvSpPr/>
      </dsp:nvSpPr>
      <dsp:spPr>
        <a:xfrm rot="10800000">
          <a:off x="1143014" y="1607948"/>
          <a:ext cx="6400769" cy="699035"/>
        </a:xfrm>
        <a:prstGeom prst="trapezoid">
          <a:avLst>
            <a:gd name="adj" fmla="val 67857"/>
          </a:avLst>
        </a:prstGeom>
        <a:solidFill>
          <a:srgbClr val="FFFF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kern="1200" cap="none" dirty="0">
              <a:solidFill>
                <a:srgbClr val="FF0000"/>
              </a:solidFill>
              <a:latin typeface="Times New Roman" panose="02020603050405020304" pitchFamily="18" charset="0"/>
              <a:cs typeface="Times New Roman" panose="02020603050405020304" pitchFamily="18" charset="0"/>
            </a:rPr>
            <a:t>Solution:</a:t>
          </a:r>
          <a:endParaRPr lang="en-IN" sz="2400" kern="1200" dirty="0"/>
        </a:p>
      </dsp:txBody>
      <dsp:txXfrm rot="-10800000">
        <a:off x="2263149" y="1607948"/>
        <a:ext cx="4160500" cy="699035"/>
      </dsp:txXfrm>
    </dsp:sp>
    <dsp:sp modelId="{D3B7AA41-039F-4B5F-B0B9-DC753182F3F8}">
      <dsp:nvSpPr>
        <dsp:cNvPr id="0" name=""/>
        <dsp:cNvSpPr/>
      </dsp:nvSpPr>
      <dsp:spPr>
        <a:xfrm rot="10800000">
          <a:off x="213704" y="2306984"/>
          <a:ext cx="8259389" cy="1013270"/>
        </a:xfrm>
        <a:prstGeom prst="trapezoid">
          <a:avLst>
            <a:gd name="adj" fmla="val 67857"/>
          </a:avLst>
        </a:prstGeom>
        <a:solidFill>
          <a:schemeClr val="tx2">
            <a:lumMod val="40000"/>
            <a:lumOff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cap="none" dirty="0">
              <a:latin typeface="Times New Roman" panose="02020603050405020304" pitchFamily="18" charset="0"/>
              <a:cs typeface="Times New Roman" panose="02020603050405020304" pitchFamily="18" charset="0"/>
            </a:rPr>
            <a:t>Total area of the region =100×144 =14400 </a:t>
          </a:r>
          <a14:m xmlns:a14="http://schemas.microsoft.com/office/drawing/2010/main">
            <m:oMath xmlns:m="http://schemas.openxmlformats.org/officeDocument/2006/math">
              <m:sSup>
                <m:sSupPr>
                  <m:ctrlPr>
                    <a:rPr lang="en-US" sz="2400" i="1" kern="1200" cap="none">
                      <a:latin typeface="Cambria Math" panose="02040503050406030204" pitchFamily="18" charset="0"/>
                    </a:rPr>
                  </m:ctrlPr>
                </m:sSupPr>
                <m:e>
                  <m:r>
                    <a:rPr lang="en-IN" sz="2400" b="0" i="1" kern="1200" cap="none">
                      <a:latin typeface="Cambria Math" panose="02040503050406030204" pitchFamily="18" charset="0"/>
                    </a:rPr>
                    <m:t>𝑐𝑚</m:t>
                  </m:r>
                </m:e>
                <m:sup>
                  <m:r>
                    <a:rPr lang="en-US" sz="2400" i="1" kern="1200" cap="none">
                      <a:latin typeface="Cambria Math" panose="02040503050406030204" pitchFamily="18" charset="0"/>
                    </a:rPr>
                    <m:t>2</m:t>
                  </m:r>
                </m:sup>
              </m:sSup>
            </m:oMath>
          </a14:m>
          <a:endParaRPr lang="en-IN" sz="2400" kern="1200" dirty="0"/>
        </a:p>
      </dsp:txBody>
      <dsp:txXfrm rot="-10800000">
        <a:off x="1659097" y="2306984"/>
        <a:ext cx="5368603" cy="1013270"/>
      </dsp:txXfrm>
    </dsp:sp>
    <dsp:sp modelId="{F59FE2FC-65A8-434E-B2F3-F0B740E836D5}">
      <dsp:nvSpPr>
        <dsp:cNvPr id="0" name=""/>
        <dsp:cNvSpPr/>
      </dsp:nvSpPr>
      <dsp:spPr>
        <a:xfrm rot="10800000">
          <a:off x="1044022" y="3320254"/>
          <a:ext cx="6598753" cy="1054004"/>
        </a:xfrm>
        <a:prstGeom prst="trapezoid">
          <a:avLst>
            <a:gd name="adj" fmla="val 67857"/>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cap="none" dirty="0">
              <a:latin typeface="Times New Roman" panose="02020603050405020304" pitchFamily="18" charset="0"/>
              <a:cs typeface="Times New Roman" panose="02020603050405020304" pitchFamily="18" charset="0"/>
            </a:rPr>
            <a:t>Area of one tile =12×5 =60  </a:t>
          </a:r>
          <a14:m xmlns:a14="http://schemas.microsoft.com/office/drawing/2010/main">
            <m:oMath xmlns:m="http://schemas.openxmlformats.org/officeDocument/2006/math">
              <m:sSup>
                <m:sSupPr>
                  <m:ctrlPr>
                    <a:rPr lang="en-US" sz="2300" i="1" kern="1200" cap="none">
                      <a:latin typeface="Cambria Math" panose="02040503050406030204" pitchFamily="18" charset="0"/>
                    </a:rPr>
                  </m:ctrlPr>
                </m:sSupPr>
                <m:e>
                  <m:r>
                    <a:rPr lang="en-IN" sz="2300" b="0" i="1" kern="1200" cap="none">
                      <a:latin typeface="Cambria Math" panose="02040503050406030204" pitchFamily="18" charset="0"/>
                    </a:rPr>
                    <m:t>𝑐𝑚</m:t>
                  </m:r>
                </m:e>
                <m:sup>
                  <m:r>
                    <a:rPr lang="en-US" sz="2300" i="1" kern="1200" cap="none">
                      <a:latin typeface="Cambria Math" panose="02040503050406030204" pitchFamily="18" charset="0"/>
                    </a:rPr>
                    <m:t>2</m:t>
                  </m:r>
                </m:sup>
              </m:sSup>
            </m:oMath>
          </a14:m>
          <a:endParaRPr lang="en-IN" sz="2300" kern="1200" cap="none" dirty="0">
            <a:latin typeface="Times New Roman" panose="02020603050405020304" pitchFamily="18" charset="0"/>
            <a:cs typeface="Times New Roman" panose="02020603050405020304" pitchFamily="18" charset="0"/>
          </a:endParaRPr>
        </a:p>
        <a:p>
          <a:pPr marL="0" lvl="0" indent="0" algn="ctr" defTabSz="1022350">
            <a:lnSpc>
              <a:spcPct val="90000"/>
            </a:lnSpc>
            <a:spcBef>
              <a:spcPct val="0"/>
            </a:spcBef>
            <a:spcAft>
              <a:spcPct val="35000"/>
            </a:spcAft>
            <a:buNone/>
          </a:pPr>
          <a:endParaRPr lang="en-IN" sz="2300" kern="1200" dirty="0"/>
        </a:p>
      </dsp:txBody>
      <dsp:txXfrm rot="-10800000">
        <a:off x="2198804" y="3320254"/>
        <a:ext cx="4289190" cy="1054004"/>
      </dsp:txXfrm>
    </dsp:sp>
    <dsp:sp modelId="{D58929AD-C185-4D74-B9CD-B54FA116AA14}">
      <dsp:nvSpPr>
        <dsp:cNvPr id="0" name=""/>
        <dsp:cNvSpPr/>
      </dsp:nvSpPr>
      <dsp:spPr>
        <a:xfrm rot="10800000">
          <a:off x="761992" y="4374258"/>
          <a:ext cx="7162813" cy="1013270"/>
        </a:xfrm>
        <a:prstGeom prst="trapezoid">
          <a:avLst>
            <a:gd name="adj" fmla="val 67857"/>
          </a:avLst>
        </a:prstGeom>
        <a:solidFill>
          <a:schemeClr val="accent6">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kern="1200" cap="none" dirty="0">
              <a:latin typeface="Times New Roman" panose="02020603050405020304" pitchFamily="18" charset="0"/>
              <a:cs typeface="Times New Roman" panose="02020603050405020304" pitchFamily="18" charset="0"/>
            </a:rPr>
            <a:t>Number of tiles required =14400/60 =240</a:t>
          </a:r>
          <a:endParaRPr lang="en-IN" sz="2300" kern="1200" dirty="0"/>
        </a:p>
      </dsp:txBody>
      <dsp:txXfrm rot="-10800000">
        <a:off x="2015485" y="4374258"/>
        <a:ext cx="4655828" cy="1013270"/>
      </dsp:txXfrm>
    </dsp:sp>
    <dsp:sp modelId="{9FC271AE-ED83-4285-BBAC-B730B743462B}">
      <dsp:nvSpPr>
        <dsp:cNvPr id="0" name=""/>
        <dsp:cNvSpPr/>
      </dsp:nvSpPr>
      <dsp:spPr>
        <a:xfrm rot="10800000">
          <a:off x="1904999" y="5387529"/>
          <a:ext cx="4876800" cy="1013270"/>
        </a:xfrm>
        <a:prstGeom prst="trapezoid">
          <a:avLst>
            <a:gd name="adj" fmla="val 67857"/>
          </a:avLst>
        </a:prstGeom>
        <a:solidFill>
          <a:srgbClr val="FFC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cap="none" dirty="0">
              <a:latin typeface="Times New Roman" panose="02020603050405020304" pitchFamily="18" charset="0"/>
              <a:cs typeface="Times New Roman" panose="02020603050405020304" pitchFamily="18" charset="0"/>
            </a:rPr>
            <a:t>Therefore, 240 tiles are required</a:t>
          </a:r>
          <a:endParaRPr lang="en-IN" sz="2200" kern="1200" dirty="0"/>
        </a:p>
      </dsp:txBody>
      <dsp:txXfrm rot="-10800000">
        <a:off x="1904999" y="5387529"/>
        <a:ext cx="4876800" cy="101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43066-BB85-452D-84E6-D3F6F8F9E775}">
      <dsp:nvSpPr>
        <dsp:cNvPr id="0" name=""/>
        <dsp:cNvSpPr/>
      </dsp:nvSpPr>
      <dsp:spPr>
        <a:xfrm>
          <a:off x="-7022620" y="-1073571"/>
          <a:ext cx="8357443" cy="8357443"/>
        </a:xfrm>
        <a:prstGeom prst="blockArc">
          <a:avLst>
            <a:gd name="adj1" fmla="val 18900000"/>
            <a:gd name="adj2" fmla="val 2700000"/>
            <a:gd name="adj3" fmla="val 258"/>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5C2B6B-4D61-4BAD-8A8F-A316E49D514C}">
      <dsp:nvSpPr>
        <dsp:cNvPr id="0" name=""/>
        <dsp:cNvSpPr/>
      </dsp:nvSpPr>
      <dsp:spPr>
        <a:xfrm>
          <a:off x="698380" y="477447"/>
          <a:ext cx="7975533" cy="9553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8343" tIns="71120" rIns="71120" bIns="71120" numCol="1" spcCol="1270" anchor="ctr" anchorCtr="0">
          <a:noAutofit/>
        </a:bodyPr>
        <a:lstStyle/>
        <a:p>
          <a:pPr marL="0" lvl="0" indent="0" algn="l" defTabSz="1244600">
            <a:lnSpc>
              <a:spcPct val="90000"/>
            </a:lnSpc>
            <a:spcBef>
              <a:spcPct val="0"/>
            </a:spcBef>
            <a:spcAft>
              <a:spcPct val="35000"/>
            </a:spcAft>
            <a:buNone/>
          </a:pPr>
          <a:r>
            <a:rPr lang="es-ES" sz="2800" kern="1200" dirty="0"/>
            <a:t>30. </a:t>
          </a:r>
          <a:r>
            <a:rPr lang="en-US" sz="2800" kern="1200" dirty="0"/>
            <a:t>What is the value of cos 1º cos 2º cos 3º ….cos 90º?</a:t>
          </a:r>
          <a:endParaRPr lang="en-IN" sz="2800" kern="1200" dirty="0"/>
        </a:p>
      </dsp:txBody>
      <dsp:txXfrm>
        <a:off x="698380" y="477447"/>
        <a:ext cx="7975533" cy="955392"/>
      </dsp:txXfrm>
    </dsp:sp>
    <dsp:sp modelId="{2AD401B9-BAB0-4996-82A7-0F0B2FF284B9}">
      <dsp:nvSpPr>
        <dsp:cNvPr id="0" name=""/>
        <dsp:cNvSpPr/>
      </dsp:nvSpPr>
      <dsp:spPr>
        <a:xfrm>
          <a:off x="101260" y="358023"/>
          <a:ext cx="1194240" cy="119424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ADBF6D-F461-4B2A-AC1F-7703812A4E9C}">
      <dsp:nvSpPr>
        <dsp:cNvPr id="0" name=""/>
        <dsp:cNvSpPr/>
      </dsp:nvSpPr>
      <dsp:spPr>
        <a:xfrm>
          <a:off x="1195137" y="1962151"/>
          <a:ext cx="2500563" cy="823729"/>
        </a:xfrm>
        <a:prstGeom prst="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8343" tIns="71120" rIns="71120" bIns="7112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rgbClr val="FF0000"/>
              </a:solidFill>
            </a:rPr>
            <a:t>Solution:</a:t>
          </a:r>
          <a:endParaRPr lang="en-IN" sz="2800" kern="1200" dirty="0">
            <a:solidFill>
              <a:srgbClr val="FF0000"/>
            </a:solidFill>
          </a:endParaRPr>
        </a:p>
      </dsp:txBody>
      <dsp:txXfrm>
        <a:off x="1195137" y="1962151"/>
        <a:ext cx="2500563" cy="823729"/>
      </dsp:txXfrm>
    </dsp:sp>
    <dsp:sp modelId="{473D60AE-CD30-4E6A-B17A-7C51B9F1FFB2}">
      <dsp:nvSpPr>
        <dsp:cNvPr id="0" name=""/>
        <dsp:cNvSpPr/>
      </dsp:nvSpPr>
      <dsp:spPr>
        <a:xfrm>
          <a:off x="649009" y="1791361"/>
          <a:ext cx="1194240" cy="119424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3BA5ED-53B0-4FC3-97DA-2F2ADCC4A58E}">
      <dsp:nvSpPr>
        <dsp:cNvPr id="0" name=""/>
        <dsp:cNvSpPr/>
      </dsp:nvSpPr>
      <dsp:spPr>
        <a:xfrm>
          <a:off x="1181136" y="3333746"/>
          <a:ext cx="2957744" cy="955392"/>
        </a:xfrm>
        <a:prstGeom prst="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8343"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cos 90º = 0</a:t>
          </a:r>
          <a:endParaRPr lang="en-IN" sz="2800" kern="1200" dirty="0"/>
        </a:p>
      </dsp:txBody>
      <dsp:txXfrm>
        <a:off x="1181136" y="3333746"/>
        <a:ext cx="2957744" cy="955392"/>
      </dsp:txXfrm>
    </dsp:sp>
    <dsp:sp modelId="{E93EE5B7-A342-45B4-9B53-BC95E025B41C}">
      <dsp:nvSpPr>
        <dsp:cNvPr id="0" name=""/>
        <dsp:cNvSpPr/>
      </dsp:nvSpPr>
      <dsp:spPr>
        <a:xfrm>
          <a:off x="649009" y="3224698"/>
          <a:ext cx="1194240" cy="119424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34C16C-E10E-4DBB-8DDE-C16015B6BDEE}">
      <dsp:nvSpPr>
        <dsp:cNvPr id="0" name=""/>
        <dsp:cNvSpPr/>
      </dsp:nvSpPr>
      <dsp:spPr>
        <a:xfrm>
          <a:off x="723902" y="4781548"/>
          <a:ext cx="6248671" cy="955392"/>
        </a:xfrm>
        <a:prstGeom prst="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8343" tIns="71120" rIns="71120" bIns="71120" numCol="1" spcCol="1270" anchor="ctr" anchorCtr="0">
          <a:noAutofit/>
        </a:bodyPr>
        <a:lstStyle/>
        <a:p>
          <a:pPr marL="0" lvl="0" indent="0" algn="l" defTabSz="1244600">
            <a:lnSpc>
              <a:spcPct val="90000"/>
            </a:lnSpc>
            <a:spcBef>
              <a:spcPct val="0"/>
            </a:spcBef>
            <a:spcAft>
              <a:spcPct val="35000"/>
            </a:spcAft>
            <a:buNone/>
          </a:pPr>
          <a:r>
            <a:rPr lang="en-US" sz="2800" kern="1200" dirty="0"/>
            <a:t>∴ cos 1º cos 2º cos 3º ….cos 90º = 0</a:t>
          </a:r>
          <a:endParaRPr lang="en-IN" sz="2800" kern="1200" dirty="0"/>
        </a:p>
      </dsp:txBody>
      <dsp:txXfrm>
        <a:off x="723902" y="4781548"/>
        <a:ext cx="6248671" cy="955392"/>
      </dsp:txXfrm>
    </dsp:sp>
    <dsp:sp modelId="{BDD84EBB-9F7A-419A-881A-00D0431FBD75}">
      <dsp:nvSpPr>
        <dsp:cNvPr id="0" name=""/>
        <dsp:cNvSpPr/>
      </dsp:nvSpPr>
      <dsp:spPr>
        <a:xfrm>
          <a:off x="101260" y="4658035"/>
          <a:ext cx="1194240" cy="1194240"/>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12826548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67960655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9441761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79362679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50064045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20989270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91618779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77404471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04218936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145602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77787797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29403728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5978811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300211681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94984925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06185285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94951749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91087576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90400880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537039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393313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546629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069697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135527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200054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355484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1907313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5974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7730590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245004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222640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38440163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3643946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9338197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0102840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074400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7862222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270893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2445260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1600314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4683565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7567128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7327358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671614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0601427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0193162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3385762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65911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6569418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6696726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6412772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9443908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1383811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4797926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1794593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8907989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7906034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76184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5142062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9517189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671305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6104568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2285414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8673556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250675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44081130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1714807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163169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42548785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50969544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88615782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60062264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3738558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5264410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68801351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58981255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05378893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374679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2815075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49107939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07052290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84968763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81356924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27215707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5294058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38778250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70643774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7974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74188592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15332233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99335034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76679610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76061075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69494835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35661597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19066564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0941342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832145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1416191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79692925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29538803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96966115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7303968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110027707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73728576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94984114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26521306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82023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image" Target="../media/image1.png"/><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theme" Target="../theme/theme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slideLayout" Target="../slideLayouts/slideLayout6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image" Target="../media/image1.png"/><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19" Type="http://schemas.openxmlformats.org/officeDocument/2006/relationships/theme" Target="../theme/theme4.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slideLayout" Target="../slideLayouts/slideLayout8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0" Type="http://schemas.openxmlformats.org/officeDocument/2006/relationships/image" Target="../media/image1.png"/><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19" Type="http://schemas.openxmlformats.org/officeDocument/2006/relationships/theme" Target="../theme/theme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18" Type="http://schemas.openxmlformats.org/officeDocument/2006/relationships/slideLayout" Target="../slideLayouts/slideLayout101.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20" Type="http://schemas.openxmlformats.org/officeDocument/2006/relationships/image" Target="../media/image1.png"/><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10" Type="http://schemas.openxmlformats.org/officeDocument/2006/relationships/slideLayout" Target="../slideLayouts/slideLayout93.xml"/><Relationship Id="rId19" Type="http://schemas.openxmlformats.org/officeDocument/2006/relationships/theme" Target="../theme/theme6.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image" Target="../media/image1.png"/><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10" Type="http://schemas.openxmlformats.org/officeDocument/2006/relationships/slideLayout" Target="../slideLayouts/slideLayout111.xml"/><Relationship Id="rId19" Type="http://schemas.openxmlformats.org/officeDocument/2006/relationships/theme" Target="../theme/theme7.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xmlns=""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pPr/>
              <a:t>10/22/2020</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14821323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xmlns=""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pPr/>
              <a:t>10/22/2020</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89280710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xmlns=""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pPr/>
              <a:t>10/22/2020</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40061233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xmlns=""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pPr/>
              <a:t>10/22/2020</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846632593"/>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xmlns=""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pPr/>
              <a:t>10/22/2020</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947840765"/>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xmlns=""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pPr/>
              <a:t>10/22/2020</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405768342"/>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 id="214748386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3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diagramLayout" Target="../diagrams/layout1.xml"/><Relationship Id="rId7" Type="http://schemas.openxmlformats.org/officeDocument/2006/relationships/diagramLayout" Target="../diagrams/layout1.xml"/><Relationship Id="rId2" Type="http://schemas.openxmlformats.org/officeDocument/2006/relationships/diagramData" Target="../diagrams/data11.xml"/><Relationship Id="rId1" Type="http://schemas.openxmlformats.org/officeDocument/2006/relationships/slideLayout" Target="../slideLayouts/slideLayout29.xml"/><Relationship Id="rId6" Type="http://schemas.openxmlformats.org/officeDocument/2006/relationships/diagramData" Target="../diagrams/data1.xml"/><Relationship Id="rId5" Type="http://schemas.openxmlformats.org/officeDocument/2006/relationships/diagramColors" Target="../diagrams/colors1.xml"/><Relationship Id="rId10" Type="http://schemas.microsoft.com/office/2007/relationships/diagramDrawing" Target="../diagrams/drawing1.xml"/><Relationship Id="rId4" Type="http://schemas.openxmlformats.org/officeDocument/2006/relationships/diagramQuickStyle" Target="../diagrams/quickStyle1.xml"/><Relationship Id="rId9" Type="http://schemas.openxmlformats.org/officeDocument/2006/relationships/diagramColors" Target="../diagrams/colors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25000" lnSpcReduction="20000"/>
          </a:bodyPr>
          <a:lstStyle/>
          <a:p>
            <a:pPr marL="0" indent="0" algn="ctr">
              <a:buNone/>
            </a:pPr>
            <a:r>
              <a:rPr lang="en-US" sz="7200" b="1" kern="100" dirty="0">
                <a:solidFill>
                  <a:srgbClr val="7030A0"/>
                </a:solidFill>
                <a:effectLst/>
                <a:latin typeface="Century" panose="02040604050505020304" pitchFamily="18" charset="0"/>
                <a:ea typeface="SimSun" panose="02010600030101010101" pitchFamily="2" charset="-122"/>
              </a:rPr>
              <a:t>Geometry, Mensuration &amp; Trigonometry</a:t>
            </a:r>
          </a:p>
          <a:p>
            <a:pPr marL="0" indent="0" algn="ctr">
              <a:buNone/>
            </a:pPr>
            <a:endParaRPr lang="en-IN" sz="7200" kern="100" dirty="0">
              <a:effectLst/>
              <a:latin typeface="Times New Roman" panose="02020603050405020304" pitchFamily="18" charset="0"/>
              <a:ea typeface="SimSun" panose="02010600030101010101" pitchFamily="2" charset="-122"/>
            </a:endParaRPr>
          </a:p>
          <a:p>
            <a:pPr algn="ctr">
              <a:buNone/>
            </a:pPr>
            <a:r>
              <a:rPr lang="en-US" sz="6000" b="1" i="1" u="sng" dirty="0">
                <a:solidFill>
                  <a:srgbClr val="FF0000"/>
                </a:solidFill>
                <a:latin typeface="Times New Roman" pitchFamily="18" charset="0"/>
                <a:cs typeface="Times New Roman" pitchFamily="18" charset="0"/>
              </a:rPr>
              <a:t>Triangles </a:t>
            </a:r>
          </a:p>
          <a:p>
            <a:pPr>
              <a:buNone/>
            </a:pPr>
            <a:r>
              <a:rPr lang="en-US" sz="5600" dirty="0">
                <a:solidFill>
                  <a:srgbClr val="00B050"/>
                </a:solidFill>
                <a:latin typeface="Times New Roman" pitchFamily="18" charset="0"/>
                <a:cs typeface="Times New Roman" pitchFamily="18" charset="0"/>
              </a:rPr>
              <a:t>Angles and Sides</a:t>
            </a:r>
          </a:p>
          <a:p>
            <a:pPr>
              <a:buNone/>
            </a:pPr>
            <a:r>
              <a:rPr lang="en-US" sz="5600" dirty="0">
                <a:latin typeface="Times New Roman" pitchFamily="18" charset="0"/>
                <a:cs typeface="Times New Roman" pitchFamily="18" charset="0"/>
              </a:rPr>
              <a:t>• 	The sum of any two sides of a triangle is greater than the third side. </a:t>
            </a:r>
          </a:p>
          <a:p>
            <a:pPr>
              <a:buNone/>
            </a:pPr>
            <a:r>
              <a:rPr lang="en-US" sz="5600" dirty="0">
                <a:latin typeface="Times New Roman" pitchFamily="18" charset="0"/>
                <a:cs typeface="Times New Roman" pitchFamily="18" charset="0"/>
              </a:rPr>
              <a:t>• 	The line joining the mid-point of a side of a triangle to the opposite vertex is called the median. The median of a triangle divides it into two triangles of the same area. </a:t>
            </a:r>
          </a:p>
          <a:p>
            <a:pPr>
              <a:buNone/>
            </a:pPr>
            <a:r>
              <a:rPr lang="en-US" sz="5600" dirty="0">
                <a:latin typeface="Times New Roman" pitchFamily="18" charset="0"/>
                <a:cs typeface="Times New Roman" pitchFamily="18" charset="0"/>
              </a:rPr>
              <a:t>• 	The point of intersection of the 3 medians of a triangle is called its </a:t>
            </a:r>
            <a:r>
              <a:rPr lang="en-US" sz="5600" dirty="0" err="1">
                <a:latin typeface="Times New Roman" pitchFamily="18" charset="0"/>
                <a:cs typeface="Times New Roman" pitchFamily="18" charset="0"/>
              </a:rPr>
              <a:t>centroid</a:t>
            </a:r>
            <a:r>
              <a:rPr lang="en-US" sz="5600" dirty="0">
                <a:latin typeface="Times New Roman" pitchFamily="18" charset="0"/>
                <a:cs typeface="Times New Roman" pitchFamily="18" charset="0"/>
              </a:rPr>
              <a:t>. The </a:t>
            </a:r>
            <a:r>
              <a:rPr lang="en-US" sz="5600" dirty="0" err="1">
                <a:latin typeface="Times New Roman" pitchFamily="18" charset="0"/>
                <a:cs typeface="Times New Roman" pitchFamily="18" charset="0"/>
              </a:rPr>
              <a:t>centroid</a:t>
            </a:r>
            <a:r>
              <a:rPr lang="en-US" sz="5600" dirty="0">
                <a:latin typeface="Times New Roman" pitchFamily="18" charset="0"/>
                <a:cs typeface="Times New Roman" pitchFamily="18" charset="0"/>
              </a:rPr>
              <a:t> divides each of the medians in the ratio 2 : 1.</a:t>
            </a:r>
          </a:p>
          <a:p>
            <a:pPr>
              <a:buNone/>
            </a:pPr>
            <a:r>
              <a:rPr lang="en-US" sz="5600" dirty="0">
                <a:latin typeface="Times New Roman" pitchFamily="18" charset="0"/>
                <a:cs typeface="Times New Roman" pitchFamily="18" charset="0"/>
              </a:rPr>
              <a:t> •	The perimeter of a triangle of sides of length a, b and c is (a + b + c).</a:t>
            </a:r>
          </a:p>
          <a:p>
            <a:pPr>
              <a:buNone/>
            </a:pPr>
            <a:endParaRPr lang="en-US" sz="5600" dirty="0">
              <a:latin typeface="Times New Roman" pitchFamily="18" charset="0"/>
              <a:cs typeface="Times New Roman" pitchFamily="18" charset="0"/>
            </a:endParaRPr>
          </a:p>
          <a:p>
            <a:pPr>
              <a:buNone/>
            </a:pPr>
            <a:r>
              <a:rPr lang="en-US" sz="5600" dirty="0">
                <a:solidFill>
                  <a:srgbClr val="00B050"/>
                </a:solidFill>
                <a:latin typeface="Times New Roman" pitchFamily="18" charset="0"/>
                <a:cs typeface="Times New Roman" pitchFamily="18" charset="0"/>
              </a:rPr>
              <a:t>Area:</a:t>
            </a:r>
          </a:p>
          <a:p>
            <a:pPr>
              <a:buNone/>
            </a:pPr>
            <a:r>
              <a:rPr lang="en-US" sz="5600" dirty="0">
                <a:latin typeface="Times New Roman" pitchFamily="18" charset="0"/>
                <a:cs typeface="Times New Roman" pitchFamily="18" charset="0"/>
              </a:rPr>
              <a:t>Area of a triangle = Base x Height / 2.</a:t>
            </a:r>
          </a:p>
          <a:p>
            <a:r>
              <a:rPr lang="en-US" sz="5600" dirty="0">
                <a:latin typeface="Times New Roman" pitchFamily="18" charset="0"/>
                <a:cs typeface="Times New Roman" pitchFamily="18" charset="0"/>
              </a:rPr>
              <a:t>Area of a triangle is </a:t>
            </a:r>
            <a:r>
              <a:rPr lang="en-US" sz="5600" b="1" dirty="0">
                <a:latin typeface="Times New Roman" pitchFamily="18" charset="0"/>
                <a:cs typeface="Times New Roman" pitchFamily="18" charset="0"/>
              </a:rPr>
              <a:t>√</a:t>
            </a:r>
            <a:r>
              <a:rPr lang="en-US" sz="5600" dirty="0">
                <a:latin typeface="Times New Roman" pitchFamily="18" charset="0"/>
                <a:cs typeface="Times New Roman" pitchFamily="18" charset="0"/>
              </a:rPr>
              <a:t>s(s – a)(s – b)(s – c) where s = semi perimeter = (a + b + c) / 2.</a:t>
            </a:r>
          </a:p>
          <a:p>
            <a:r>
              <a:rPr lang="en-US" sz="5600" dirty="0">
                <a:latin typeface="Times New Roman" pitchFamily="18" charset="0"/>
                <a:cs typeface="Times New Roman" pitchFamily="18" charset="0"/>
              </a:rPr>
              <a:t>The area of the triangle formed by joining the mid-points of the sides of a given triangle is one-fourth of the area of the given triangle.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29400"/>
          </a:xfrm>
          <a:prstGeom prst="flowChartSort">
            <a:avLst/>
          </a:prstGeom>
        </p:spPr>
        <p:style>
          <a:lnRef idx="1">
            <a:schemeClr val="accent6"/>
          </a:lnRef>
          <a:fillRef idx="2">
            <a:schemeClr val="accent6"/>
          </a:fillRef>
          <a:effectRef idx="1">
            <a:schemeClr val="accent6"/>
          </a:effectRef>
          <a:fontRef idx="minor">
            <a:schemeClr val="dk1"/>
          </a:fontRef>
        </p:style>
        <p:txBody>
          <a:bodyPr>
            <a:normAutofit fontScale="25000" lnSpcReduction="20000"/>
          </a:bodyPr>
          <a:lstStyle/>
          <a:p>
            <a:pPr marL="0" indent="0">
              <a:buNone/>
            </a:pPr>
            <a:r>
              <a:rPr lang="en-US" sz="9600" dirty="0">
                <a:latin typeface="Times New Roman" pitchFamily="18" charset="0"/>
                <a:cs typeface="Times New Roman" pitchFamily="18" charset="0"/>
              </a:rPr>
              <a:t>4. In an isosceles triangle ABC,∠ A = 90, AL is drawn perpendicular to BC.            Find ∠ BAL. </a:t>
            </a:r>
          </a:p>
          <a:p>
            <a:pPr marL="0" indent="0">
              <a:buNone/>
            </a:pPr>
            <a:endParaRPr lang="en-US" sz="9600" dirty="0">
              <a:latin typeface="Times New Roman" pitchFamily="18" charset="0"/>
              <a:cs typeface="Times New Roman" pitchFamily="18" charset="0"/>
            </a:endParaRPr>
          </a:p>
          <a:p>
            <a:pPr algn="ctr">
              <a:buNone/>
            </a:pPr>
            <a:r>
              <a:rPr lang="en-US" sz="8000" b="1" dirty="0">
                <a:solidFill>
                  <a:srgbClr val="FF0000"/>
                </a:solidFill>
                <a:latin typeface="Times New Roman" pitchFamily="18" charset="0"/>
                <a:cs typeface="Times New Roman" pitchFamily="18" charset="0"/>
              </a:rPr>
              <a:t>Solution:</a:t>
            </a:r>
          </a:p>
          <a:p>
            <a:pPr>
              <a:buFont typeface="Courier New" panose="02070309020205020404" pitchFamily="49" charset="0"/>
              <a:buChar char="o"/>
            </a:pPr>
            <a:r>
              <a:rPr lang="en-US" sz="9600" dirty="0">
                <a:latin typeface="Times New Roman" pitchFamily="18" charset="0"/>
                <a:cs typeface="Times New Roman" pitchFamily="18" charset="0"/>
              </a:rPr>
              <a:t> ∠A + ∠B + ∠C = 180 </a:t>
            </a:r>
          </a:p>
          <a:p>
            <a:pPr>
              <a:buFont typeface="Courier New" panose="02070309020205020404" pitchFamily="49" charset="0"/>
              <a:buChar char="o"/>
            </a:pPr>
            <a:r>
              <a:rPr lang="en-US" sz="9600" dirty="0">
                <a:latin typeface="Times New Roman" pitchFamily="18" charset="0"/>
                <a:cs typeface="Times New Roman" pitchFamily="18" charset="0"/>
              </a:rPr>
              <a:t>∠B = ∠C = (180 – 90)/2= 45</a:t>
            </a:r>
          </a:p>
          <a:p>
            <a:pPr>
              <a:buFont typeface="Courier New" panose="02070309020205020404" pitchFamily="49" charset="0"/>
              <a:buChar char="o"/>
            </a:pPr>
            <a:r>
              <a:rPr lang="en-US" sz="9600" dirty="0">
                <a:latin typeface="Times New Roman" pitchFamily="18" charset="0"/>
                <a:cs typeface="Times New Roman" pitchFamily="18" charset="0"/>
              </a:rPr>
              <a:t> ∠BAL + ∠BLA + ∠B = 180</a:t>
            </a:r>
          </a:p>
          <a:p>
            <a:pPr>
              <a:buFont typeface="Courier New" panose="02070309020205020404" pitchFamily="49" charset="0"/>
              <a:buChar char="o"/>
            </a:pPr>
            <a:r>
              <a:rPr lang="en-US" sz="9600" dirty="0">
                <a:latin typeface="Times New Roman" pitchFamily="18" charset="0"/>
                <a:cs typeface="Times New Roman" pitchFamily="18" charset="0"/>
              </a:rPr>
              <a:t> ∠BAL = 180 – 90 – 45 = 45 </a:t>
            </a:r>
            <a:br>
              <a:rPr lang="en-US" sz="9600" dirty="0">
                <a:latin typeface="Times New Roman" pitchFamily="18" charset="0"/>
                <a:cs typeface="Times New Roman" pitchFamily="18" charset="0"/>
              </a:rPr>
            </a:br>
            <a:endParaRPr lang="en-US" sz="96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B8E7159D-C54D-4A88-97B4-F4B1D9CAC6B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 y="3429000"/>
            <a:ext cx="2463800" cy="2743200"/>
          </a:xfrm>
          <a:prstGeom prst="rect">
            <a:avLst/>
          </a:prstGeom>
        </p:spPr>
      </p:pic>
    </p:spTree>
    <p:extLst>
      <p:ext uri="{BB962C8B-B14F-4D97-AF65-F5344CB8AC3E}">
        <p14:creationId xmlns:p14="http://schemas.microsoft.com/office/powerpoint/2010/main" xmlns="" val="198534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28600" y="304800"/>
                <a:ext cx="8229600" cy="5943600"/>
              </a:xfrm>
              <a:prstGeom prst="parallelogram">
                <a:avLst/>
              </a:prstGeo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marL="0" indent="0">
                  <a:buNone/>
                </a:pPr>
                <a:r>
                  <a:rPr lang="en-IN" sz="2800" dirty="0">
                    <a:latin typeface="Times New Roman" pitchFamily="18" charset="0"/>
                    <a:cs typeface="Times New Roman" pitchFamily="18" charset="0"/>
                  </a:rPr>
                  <a:t>5. Triangle ABC is inscribed in a square of side 20 cm. Find the area of the triangle. </a:t>
                </a:r>
              </a:p>
              <a:p>
                <a:pPr>
                  <a:buNone/>
                </a:pPr>
                <a:endParaRPr lang="en-US" sz="2800" dirty="0">
                  <a:latin typeface="Times New Roman" pitchFamily="18" charset="0"/>
                  <a:cs typeface="Times New Roman" pitchFamily="18" charset="0"/>
                </a:endParaRPr>
              </a:p>
              <a:p>
                <a:pPr>
                  <a:buNone/>
                </a:pPr>
                <a:r>
                  <a:rPr lang="en-US" sz="2800" b="1" dirty="0">
                    <a:latin typeface="Times New Roman" pitchFamily="18" charset="0"/>
                    <a:cs typeface="Times New Roman" pitchFamily="18" charset="0"/>
                  </a:rPr>
                  <a:t>Solution:</a:t>
                </a:r>
              </a:p>
              <a:p>
                <a:pPr>
                  <a:buFont typeface="Wingdings" panose="05000000000000000000" pitchFamily="2" charset="2"/>
                  <a:buChar char="v"/>
                </a:pPr>
                <a:r>
                  <a:rPr lang="en-US" sz="2800" dirty="0">
                    <a:latin typeface="Times New Roman" pitchFamily="18" charset="0"/>
                    <a:cs typeface="Times New Roman" pitchFamily="18" charset="0"/>
                  </a:rPr>
                  <a:t>From the figure, we can see that </a:t>
                </a:r>
              </a:p>
              <a:p>
                <a:pPr>
                  <a:buFont typeface="Wingdings" panose="05000000000000000000" pitchFamily="2" charset="2"/>
                  <a:buChar char="v"/>
                </a:pPr>
                <a:r>
                  <a:rPr lang="en-US" sz="2800" dirty="0">
                    <a:latin typeface="Times New Roman" pitchFamily="18" charset="0"/>
                    <a:cs typeface="Times New Roman" pitchFamily="18" charset="0"/>
                  </a:rPr>
                  <a:t>Base = 20 cm,</a:t>
                </a:r>
              </a:p>
              <a:p>
                <a:pPr>
                  <a:buFont typeface="Wingdings" panose="05000000000000000000" pitchFamily="2" charset="2"/>
                  <a:buChar char="v"/>
                </a:pPr>
                <a:r>
                  <a:rPr lang="en-US" sz="2800" dirty="0">
                    <a:latin typeface="Times New Roman" pitchFamily="18" charset="0"/>
                    <a:cs typeface="Times New Roman" pitchFamily="18" charset="0"/>
                  </a:rPr>
                  <a:t>Height = 20 cm. </a:t>
                </a:r>
              </a:p>
              <a:p>
                <a:pPr>
                  <a:buFont typeface="Wingdings" panose="05000000000000000000" pitchFamily="2" charset="2"/>
                  <a:buChar char="v"/>
                </a:pPr>
                <a:r>
                  <a:rPr lang="en-US" sz="2800" dirty="0">
                    <a:latin typeface="Times New Roman" pitchFamily="18" charset="0"/>
                    <a:cs typeface="Times New Roman" pitchFamily="18" charset="0"/>
                  </a:rPr>
                  <a:t>Thus, area of the triangle = ½*B*H </a:t>
                </a:r>
              </a:p>
              <a:p>
                <a:pPr>
                  <a:buFont typeface="Wingdings" panose="05000000000000000000" pitchFamily="2" charset="2"/>
                  <a:buChar char="v"/>
                </a:pPr>
                <a:r>
                  <a:rPr lang="en-US" sz="2800" dirty="0">
                    <a:latin typeface="Times New Roman" pitchFamily="18" charset="0"/>
                    <a:cs typeface="Times New Roman" pitchFamily="18" charset="0"/>
                  </a:rPr>
                  <a:t>½*20*20= 200  </a:t>
                </a:r>
                <a14:m>
                  <m:oMath xmlns:m="http://schemas.openxmlformats.org/officeDocument/2006/math">
                    <m:sSup>
                      <m:sSupPr>
                        <m:ctrlPr>
                          <a:rPr lang="en-US" sz="2800" i="1" smtClean="0">
                            <a:latin typeface="Cambria Math" panose="02040503050406030204" pitchFamily="18" charset="0"/>
                            <a:cs typeface="Times New Roman" pitchFamily="18" charset="0"/>
                          </a:rPr>
                        </m:ctrlPr>
                      </m:sSupPr>
                      <m:e>
                        <m:r>
                          <a:rPr lang="en-IN" sz="2800" b="0" i="1" smtClean="0">
                            <a:latin typeface="Cambria Math" panose="02040503050406030204" pitchFamily="18" charset="0"/>
                            <a:cs typeface="Times New Roman" pitchFamily="18" charset="0"/>
                          </a:rPr>
                          <m:t>𝑐𝑚</m:t>
                        </m:r>
                      </m:e>
                      <m:sup>
                        <m:r>
                          <a:rPr lang="en-US" sz="2800" i="1" smtClean="0">
                            <a:latin typeface="Cambria Math" panose="02040503050406030204" pitchFamily="18" charset="0"/>
                            <a:cs typeface="Times New Roman" pitchFamily="18" charset="0"/>
                          </a:rPr>
                          <m:t>2</m:t>
                        </m:r>
                      </m:sup>
                    </m:sSup>
                  </m:oMath>
                </a14:m>
                <a:endParaRPr lang="en-US" sz="28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600" y="304800"/>
                <a:ext cx="8229600" cy="5943600"/>
              </a:xfrm>
              <a:prstGeom prst="parallelogram">
                <a:avLst/>
              </a:prstGeom>
              <a:blipFill>
                <a:blip r:embed="rId2"/>
                <a:stretch>
                  <a:fillRect/>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xmlns="" id="{1F5E3376-8EE2-4D75-8312-4655DA25D71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324600" y="1752600"/>
            <a:ext cx="2684807" cy="2514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629400"/>
          </a:xfrm>
          <a:prstGeom prst="bevel">
            <a:avLst/>
          </a:prstGeom>
          <a:ln>
            <a:solidFill>
              <a:schemeClr val="accent3">
                <a:lumMod val="50000"/>
              </a:schemeClr>
            </a:solidFill>
          </a:ln>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0" indent="0" algn="just">
              <a:buNone/>
            </a:pPr>
            <a:r>
              <a:rPr lang="en-US" sz="2800" dirty="0">
                <a:latin typeface="Times New Roman" pitchFamily="18" charset="0"/>
                <a:cs typeface="Times New Roman" pitchFamily="18" charset="0"/>
              </a:rPr>
              <a:t>6. A rectangular park 60 m long and 40 m wide has two concrete crossroads running in the middle of the park and rest of the park has been used as a lawn. If the area of the lawn is 2109 sq. m, then what is the width of the road? </a:t>
            </a:r>
          </a:p>
          <a:p>
            <a:pPr marL="514350" indent="-514350" algn="just">
              <a:buAutoNum type="arabicPeriod" startAt="6"/>
            </a:pPr>
            <a:endParaRPr lang="en-US" sz="2800" dirty="0">
              <a:latin typeface="Times New Roman" pitchFamily="18" charset="0"/>
              <a:cs typeface="Times New Roman" pitchFamily="18" charset="0"/>
            </a:endParaRPr>
          </a:p>
          <a:p>
            <a:pPr>
              <a:buNone/>
            </a:pPr>
            <a:r>
              <a:rPr lang="en-US" sz="2800" b="1" dirty="0">
                <a:latin typeface="Times New Roman" pitchFamily="18" charset="0"/>
                <a:cs typeface="Times New Roman" pitchFamily="18" charset="0"/>
              </a:rPr>
              <a:t>Solution: </a:t>
            </a:r>
          </a:p>
          <a:p>
            <a:pPr>
              <a:buFont typeface="Wingdings" panose="05000000000000000000" pitchFamily="2" charset="2"/>
              <a:buChar char="Ø"/>
            </a:pPr>
            <a:r>
              <a:rPr lang="en-IN" sz="2800" dirty="0">
                <a:latin typeface="Times New Roman" pitchFamily="18" charset="0"/>
                <a:cs typeface="Times New Roman" pitchFamily="18" charset="0"/>
              </a:rPr>
              <a:t>Total area of park= 60*40= 2400sq.m</a:t>
            </a:r>
          </a:p>
          <a:p>
            <a:pPr>
              <a:buFont typeface="Wingdings" panose="05000000000000000000" pitchFamily="2" charset="2"/>
              <a:buChar char="Ø"/>
            </a:pPr>
            <a:r>
              <a:rPr lang="en-IN" sz="2800" dirty="0">
                <a:latin typeface="Times New Roman" pitchFamily="18" charset="0"/>
                <a:cs typeface="Times New Roman" pitchFamily="18" charset="0"/>
              </a:rPr>
              <a:t>Lawn area = 2109 </a:t>
            </a:r>
            <a:r>
              <a:rPr lang="en-IN" sz="2800" dirty="0" err="1">
                <a:latin typeface="Times New Roman" pitchFamily="18" charset="0"/>
                <a:cs typeface="Times New Roman" pitchFamily="18" charset="0"/>
              </a:rPr>
              <a:t>sq.m</a:t>
            </a:r>
            <a:endParaRPr lang="en-IN" sz="2800" dirty="0">
              <a:latin typeface="Times New Roman" pitchFamily="18" charset="0"/>
              <a:cs typeface="Times New Roman" pitchFamily="18" charset="0"/>
            </a:endParaRPr>
          </a:p>
          <a:p>
            <a:pPr>
              <a:buFont typeface="Wingdings" panose="05000000000000000000" pitchFamily="2" charset="2"/>
              <a:buChar char="Ø"/>
            </a:pPr>
            <a:r>
              <a:rPr lang="en-IN" sz="2800" dirty="0">
                <a:latin typeface="Times New Roman" pitchFamily="18" charset="0"/>
                <a:cs typeface="Times New Roman" pitchFamily="18" charset="0"/>
              </a:rPr>
              <a:t>That means there is a difference of 291 </a:t>
            </a:r>
            <a:r>
              <a:rPr lang="en-IN" sz="2800" dirty="0" err="1">
                <a:latin typeface="Times New Roman" pitchFamily="18" charset="0"/>
                <a:cs typeface="Times New Roman" pitchFamily="18" charset="0"/>
              </a:rPr>
              <a:t>sq.m</a:t>
            </a:r>
            <a:r>
              <a:rPr lang="en-IN" sz="2800" dirty="0">
                <a:latin typeface="Times New Roman" pitchFamily="18" charset="0"/>
                <a:cs typeface="Times New Roman" pitchFamily="18" charset="0"/>
              </a:rPr>
              <a:t>(this is the area of the two cross roads). Lets take 'x' as the width of the road.</a:t>
            </a:r>
          </a:p>
          <a:p>
            <a:pPr marL="0" indent="0">
              <a:buNone/>
            </a:pPr>
            <a:r>
              <a:rPr lang="en-IN" sz="2800" dirty="0">
                <a:latin typeface="Times New Roman" pitchFamily="18" charset="0"/>
                <a:cs typeface="Times New Roman" pitchFamily="18" charset="0"/>
              </a:rPr>
              <a:t>     </a:t>
            </a:r>
            <a:r>
              <a:rPr lang="en-IN" sz="2800" dirty="0" err="1">
                <a:latin typeface="Times New Roman" pitchFamily="18" charset="0"/>
                <a:cs typeface="Times New Roman" pitchFamily="18" charset="0"/>
              </a:rPr>
              <a:t>ie</a:t>
            </a:r>
            <a:r>
              <a:rPr lang="en-IN" sz="2800" dirty="0">
                <a:latin typeface="Times New Roman" pitchFamily="18" charset="0"/>
                <a:cs typeface="Times New Roman" pitchFamily="18" charset="0"/>
              </a:rPr>
              <a:t>, 60*x + 40*x - (x*x) = 291</a:t>
            </a:r>
          </a:p>
          <a:p>
            <a:pPr>
              <a:buFont typeface="Wingdings" panose="05000000000000000000" pitchFamily="2" charset="2"/>
              <a:buChar char="Ø"/>
            </a:pPr>
            <a:r>
              <a:rPr lang="en-IN" sz="2800" dirty="0">
                <a:latin typeface="Times New Roman" pitchFamily="18" charset="0"/>
                <a:cs typeface="Times New Roman" pitchFamily="18" charset="0"/>
              </a:rPr>
              <a:t>100x - 2x =291</a:t>
            </a:r>
          </a:p>
          <a:p>
            <a:pPr>
              <a:buFont typeface="Wingdings" panose="05000000000000000000" pitchFamily="2" charset="2"/>
              <a:buChar char="Ø"/>
            </a:pPr>
            <a:r>
              <a:rPr lang="en-IN" sz="2800" dirty="0">
                <a:latin typeface="Times New Roman" pitchFamily="18" charset="0"/>
                <a:cs typeface="Times New Roman" pitchFamily="18" charset="0"/>
              </a:rPr>
              <a:t>98x =291</a:t>
            </a:r>
          </a:p>
          <a:p>
            <a:pPr>
              <a:buFont typeface="Wingdings" panose="05000000000000000000" pitchFamily="2" charset="2"/>
              <a:buChar char="Ø"/>
            </a:pPr>
            <a:r>
              <a:rPr lang="en-IN" sz="2800" dirty="0">
                <a:latin typeface="Times New Roman" pitchFamily="18" charset="0"/>
                <a:cs typeface="Times New Roman" pitchFamily="18" charset="0"/>
              </a:rPr>
              <a:t>x = 2.96</a:t>
            </a:r>
          </a:p>
          <a:p>
            <a:pPr>
              <a:buFont typeface="Wingdings" panose="05000000000000000000" pitchFamily="2" charset="2"/>
              <a:buChar char="Ø"/>
            </a:pPr>
            <a:r>
              <a:rPr lang="en-IN" sz="2800" dirty="0" err="1">
                <a:latin typeface="Times New Roman" pitchFamily="18" charset="0"/>
                <a:cs typeface="Times New Roman" pitchFamily="18" charset="0"/>
              </a:rPr>
              <a:t>ie</a:t>
            </a:r>
            <a:r>
              <a:rPr lang="en-IN" sz="2800" dirty="0">
                <a:latin typeface="Times New Roman" pitchFamily="18" charset="0"/>
                <a:cs typeface="Times New Roman" pitchFamily="18" charset="0"/>
              </a:rPr>
              <a:t>, x =3</a:t>
            </a:r>
            <a:endParaRPr lang="en-US" sz="2800" dirty="0">
              <a:latin typeface="Times New Roman" pitchFamily="18" charset="0"/>
              <a:cs typeface="Times New Roman" pitchFamily="18" charset="0"/>
            </a:endParaRPr>
          </a:p>
          <a:p>
            <a:pPr>
              <a:buNone/>
            </a:pPr>
            <a:endParaRPr lang="en-US" dirty="0"/>
          </a:p>
        </p:txBody>
      </p:sp>
      <p:pic>
        <p:nvPicPr>
          <p:cNvPr id="4" name="Picture 3">
            <a:extLst>
              <a:ext uri="{FF2B5EF4-FFF2-40B4-BE49-F238E27FC236}">
                <a16:creationId xmlns:a16="http://schemas.microsoft.com/office/drawing/2014/main" xmlns="" id="{D7FE7CD5-ECDC-4448-AB26-0BF8A497AD7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60144" y="3928652"/>
            <a:ext cx="4526540" cy="2757283"/>
          </a:xfrm>
          <a:prstGeom prst="rect">
            <a:avLst/>
          </a:prstGeom>
        </p:spPr>
      </p:pic>
    </p:spTree>
    <p:extLst>
      <p:ext uri="{BB962C8B-B14F-4D97-AF65-F5344CB8AC3E}">
        <p14:creationId xmlns:p14="http://schemas.microsoft.com/office/powerpoint/2010/main" xmlns="" val="267868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a:prstGeom prst="flowChartMerge">
            <a:avLst/>
          </a:prstGeom>
          <a:solidFill>
            <a:schemeClr val="tx2">
              <a:lumMod val="60000"/>
              <a:lumOff val="40000"/>
            </a:schemeClr>
          </a:solidFill>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a:normAutofit fontScale="85000" lnSpcReduction="20000"/>
          </a:bodyPr>
          <a:lstStyle/>
          <a:p>
            <a:pPr marL="0" indent="0">
              <a:buNone/>
            </a:pPr>
            <a:r>
              <a:rPr lang="en-US" dirty="0">
                <a:latin typeface="Times New Roman" pitchFamily="18" charset="0"/>
                <a:cs typeface="Times New Roman" pitchFamily="18" charset="0"/>
              </a:rPr>
              <a:t>7. What is the height of the triangle? If the area of the triangle is 20 times its base.</a:t>
            </a:r>
          </a:p>
          <a:p>
            <a:pPr>
              <a:buNone/>
            </a:pPr>
            <a:endParaRPr lang="en-US" dirty="0">
              <a:latin typeface="Times New Roman" pitchFamily="18" charset="0"/>
              <a:cs typeface="Times New Roman" pitchFamily="18" charset="0"/>
            </a:endParaRPr>
          </a:p>
          <a:p>
            <a:pPr>
              <a:buNone/>
            </a:pPr>
            <a:r>
              <a:rPr lang="fr-FR" b="1" dirty="0">
                <a:latin typeface="Times New Roman" pitchFamily="18" charset="0"/>
                <a:cs typeface="Times New Roman" pitchFamily="18" charset="0"/>
              </a:rPr>
              <a:t>Solution: </a:t>
            </a:r>
          </a:p>
          <a:p>
            <a:pPr>
              <a:buFont typeface="Wingdings" panose="05000000000000000000" pitchFamily="2" charset="2"/>
              <a:buChar char="Ø"/>
            </a:pPr>
            <a:r>
              <a:rPr lang="fr-FR" dirty="0">
                <a:latin typeface="Times New Roman" pitchFamily="18" charset="0"/>
                <a:cs typeface="Times New Roman" pitchFamily="18" charset="0"/>
              </a:rPr>
              <a:t> 1/2 x B x H = 20 x B</a:t>
            </a:r>
          </a:p>
          <a:p>
            <a:pPr>
              <a:buFont typeface="Wingdings" panose="05000000000000000000" pitchFamily="2" charset="2"/>
              <a:buChar char="Ø"/>
            </a:pPr>
            <a:r>
              <a:rPr lang="fr-FR" dirty="0">
                <a:latin typeface="Times New Roman" pitchFamily="18" charset="0"/>
                <a:cs typeface="Times New Roman" pitchFamily="18" charset="0"/>
              </a:rPr>
              <a:t> H=40</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457200"/>
                <a:ext cx="8229600" cy="5867400"/>
              </a:xfrm>
              <a:prstGeom prst="flowChartAlternateProcess">
                <a:avLst/>
              </a:prstGeom>
            </p:spPr>
            <p:style>
              <a:lnRef idx="2">
                <a:schemeClr val="dk1">
                  <a:shade val="50000"/>
                </a:schemeClr>
              </a:lnRef>
              <a:fillRef idx="1">
                <a:schemeClr val="dk1"/>
              </a:fillRef>
              <a:effectRef idx="0">
                <a:schemeClr val="dk1"/>
              </a:effectRef>
              <a:fontRef idx="minor">
                <a:schemeClr val="lt1"/>
              </a:fontRef>
            </p:style>
            <p:txBody>
              <a:bodyPr>
                <a:normAutofit fontScale="92500" lnSpcReduction="20000"/>
              </a:bodyPr>
              <a:lstStyle/>
              <a:p>
                <a:pPr marL="0" indent="0">
                  <a:buNone/>
                </a:pPr>
                <a:r>
                  <a:rPr lang="en-US" dirty="0">
                    <a:latin typeface="Times New Roman" pitchFamily="18" charset="0"/>
                    <a:cs typeface="Times New Roman" pitchFamily="18" charset="0"/>
                  </a:rPr>
                  <a:t>8. ABCD is a square with one vertex at the center of the circle and two vertices on the circle. What is the length of the diagonal of the square if the area of the circle is 100 square cm?</a:t>
                </a:r>
              </a:p>
              <a:p>
                <a:pPr>
                  <a:buNone/>
                </a:pPr>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Solution: </a:t>
                </a:r>
              </a:p>
              <a:p>
                <a:pPr>
                  <a:buFont typeface="Wingdings" panose="05000000000000000000" pitchFamily="2" charset="2"/>
                  <a:buChar char="Ø"/>
                </a:pPr>
                <a:r>
                  <a:rPr lang="en-US" dirty="0">
                    <a:latin typeface="Times New Roman" pitchFamily="18" charset="0"/>
                    <a:cs typeface="Times New Roman" pitchFamily="18" charset="0"/>
                  </a:rPr>
                  <a:t>Area of circle = π</a:t>
                </a:r>
                <a14:m>
                  <m:oMath xmlns:m="http://schemas.openxmlformats.org/officeDocument/2006/math">
                    <m:sSup>
                      <m:sSupPr>
                        <m:ctrlPr>
                          <a:rPr lang="en-US" sz="3200" i="1" smtClean="0">
                            <a:latin typeface="Cambria Math" panose="02040503050406030204" pitchFamily="18" charset="0"/>
                            <a:cs typeface="Times New Roman" pitchFamily="18" charset="0"/>
                          </a:rPr>
                        </m:ctrlPr>
                      </m:sSupPr>
                      <m:e>
                        <m:r>
                          <m:rPr>
                            <m:nor/>
                          </m:rPr>
                          <a:rPr lang="en-IN" sz="3200" b="0" i="0" smtClean="0">
                            <a:latin typeface="Cambria Math" panose="02040503050406030204" pitchFamily="18" charset="0"/>
                            <a:cs typeface="Times New Roman" pitchFamily="18" charset="0"/>
                          </a:rPr>
                          <m:t>R</m:t>
                        </m:r>
                      </m:e>
                      <m:sup>
                        <m:r>
                          <a:rPr lang="en-US" sz="3200" i="1" smtClean="0">
                            <a:latin typeface="Cambria Math" panose="02040503050406030204" pitchFamily="18" charset="0"/>
                            <a:cs typeface="Times New Roman" pitchFamily="18" charset="0"/>
                          </a:rPr>
                          <m:t>2</m:t>
                        </m:r>
                      </m:sup>
                    </m:sSup>
                  </m:oMath>
                </a14:m>
                <a:r>
                  <a:rPr lang="en-US" dirty="0">
                    <a:latin typeface="Times New Roman" pitchFamily="18" charset="0"/>
                    <a:cs typeface="Times New Roman" pitchFamily="18" charset="0"/>
                  </a:rPr>
                  <a:t> = 100 </a:t>
                </a:r>
                <a14:m>
                  <m:oMath xmlns:m="http://schemas.openxmlformats.org/officeDocument/2006/math">
                    <m:sSup>
                      <m:sSupPr>
                        <m:ctrlPr>
                          <a:rPr lang="en-US" i="1">
                            <a:latin typeface="Cambria Math" panose="02040503050406030204" pitchFamily="18" charset="0"/>
                            <a:cs typeface="Times New Roman" pitchFamily="18" charset="0"/>
                          </a:rPr>
                        </m:ctrlPr>
                      </m:sSupPr>
                      <m:e>
                        <m:r>
                          <m:rPr>
                            <m:nor/>
                          </m:rPr>
                          <a:rPr lang="en-IN" b="0" i="0" smtClean="0">
                            <a:latin typeface="Cambria Math" panose="02040503050406030204" pitchFamily="18" charset="0"/>
                            <a:cs typeface="Times New Roman" pitchFamily="18" charset="0"/>
                          </a:rPr>
                          <m:t>cm</m:t>
                        </m:r>
                      </m:e>
                      <m:sup>
                        <m:r>
                          <a:rPr lang="en-US" i="1">
                            <a:latin typeface="Cambria Math" panose="02040503050406030204" pitchFamily="18" charset="0"/>
                            <a:cs typeface="Times New Roman" pitchFamily="18" charset="0"/>
                          </a:rPr>
                          <m:t>2</m:t>
                        </m:r>
                      </m:sup>
                    </m:sSup>
                  </m:oMath>
                </a14:m>
                <a:r>
                  <a:rPr lang="en-US" dirty="0">
                    <a:latin typeface="Times New Roman" pitchFamily="18" charset="0"/>
                    <a:cs typeface="Times New Roman" pitchFamily="18" charset="0"/>
                  </a:rPr>
                  <a:t/>
                </a:r>
              </a:p>
              <a:p>
                <a:pPr>
                  <a:buFont typeface="Wingdings" panose="05000000000000000000" pitchFamily="2" charset="2"/>
                  <a:buChar char="Ø"/>
                </a:pPr>
                <a14:m>
                  <m:oMath xmlns:m="http://schemas.openxmlformats.org/officeDocument/2006/math">
                    <m:sSup>
                      <m:sSupPr>
                        <m:ctrlPr>
                          <a:rPr lang="en-US" i="1">
                            <a:latin typeface="Cambria Math" panose="02040503050406030204" pitchFamily="18" charset="0"/>
                            <a:cs typeface="Times New Roman" pitchFamily="18" charset="0"/>
                          </a:rPr>
                        </m:ctrlPr>
                      </m:sSupPr>
                      <m:e>
                        <m:r>
                          <m:rPr>
                            <m:nor/>
                          </m:rPr>
                          <a:rPr lang="en-IN">
                            <a:latin typeface="Cambria Math" panose="02040503050406030204" pitchFamily="18" charset="0"/>
                            <a:cs typeface="Times New Roman" pitchFamily="18" charset="0"/>
                          </a:rPr>
                          <m:t>R</m:t>
                        </m:r>
                      </m:e>
                      <m:sup>
                        <m:r>
                          <a:rPr lang="en-US" i="1">
                            <a:latin typeface="Cambria Math" panose="02040503050406030204" pitchFamily="18" charset="0"/>
                            <a:cs typeface="Times New Roman" pitchFamily="18" charset="0"/>
                          </a:rPr>
                          <m:t>2</m:t>
                        </m:r>
                      </m:sup>
                    </m:sSup>
                  </m:oMath>
                </a14:m>
                <a:r>
                  <a:rPr lang="en-US" dirty="0">
                    <a:latin typeface="Times New Roman" pitchFamily="18" charset="0"/>
                    <a:cs typeface="Times New Roman" pitchFamily="18" charset="0"/>
                  </a:rPr>
                  <a:t> = 100/π  </a:t>
                </a:r>
              </a:p>
              <a:p>
                <a:pPr>
                  <a:buFont typeface="Wingdings" panose="05000000000000000000" pitchFamily="2" charset="2"/>
                  <a:buChar char="Ø"/>
                </a:pPr>
                <a:r>
                  <a:rPr lang="en-US" dirty="0">
                    <a:latin typeface="Times New Roman" pitchFamily="18" charset="0"/>
                    <a:cs typeface="Times New Roman" pitchFamily="18" charset="0"/>
                  </a:rPr>
                  <a:t>R = 10/√π cm </a:t>
                </a:r>
              </a:p>
              <a:p>
                <a:pPr>
                  <a:buFont typeface="Wingdings" panose="05000000000000000000" pitchFamily="2" charset="2"/>
                  <a:buChar char="Ø"/>
                </a:pPr>
                <a:r>
                  <a:rPr lang="en-US" dirty="0">
                    <a:latin typeface="Times New Roman" pitchFamily="18" charset="0"/>
                    <a:cs typeface="Times New Roman" pitchFamily="18" charset="0"/>
                  </a:rPr>
                  <a:t>Side of square, a = Radius of circle,</a:t>
                </a:r>
              </a:p>
              <a:p>
                <a:pPr>
                  <a:buFont typeface="Wingdings" panose="05000000000000000000" pitchFamily="2" charset="2"/>
                  <a:buChar char="Ø"/>
                </a:pPr>
                <a:r>
                  <a:rPr lang="en-US" dirty="0">
                    <a:latin typeface="Times New Roman" pitchFamily="18" charset="0"/>
                    <a:cs typeface="Times New Roman" pitchFamily="18" charset="0"/>
                  </a:rPr>
                  <a:t>R = 10/√π cm</a:t>
                </a:r>
              </a:p>
              <a:p>
                <a:pPr>
                  <a:buFont typeface="Wingdings" panose="05000000000000000000" pitchFamily="2" charset="2"/>
                  <a:buChar char="Ø"/>
                </a:pPr>
                <a:r>
                  <a:rPr lang="en-US" dirty="0">
                    <a:latin typeface="Times New Roman" pitchFamily="18" charset="0"/>
                    <a:cs typeface="Times New Roman" pitchFamily="18" charset="0"/>
                  </a:rPr>
                  <a:t>Diagonal of the square = a√2 = 10√(2/π) cm</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457200"/>
                <a:ext cx="8229600" cy="5867400"/>
              </a:xfrm>
              <a:prstGeom prst="flowChartAlternateProcess">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xmlns="" val="216966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763000" cy="6553200"/>
          </a:xfrm>
          <a:prstGeom prst="cub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fontScale="62500" lnSpcReduction="20000"/>
          </a:bodyPr>
          <a:lstStyle/>
          <a:p>
            <a:pPr marL="0" indent="0" algn="just">
              <a:buNone/>
            </a:pPr>
            <a:r>
              <a:rPr lang="en-US" dirty="0">
                <a:latin typeface="Times New Roman" pitchFamily="18" charset="0"/>
                <a:cs typeface="Times New Roman" pitchFamily="18" charset="0"/>
              </a:rPr>
              <a:t>9. A large cube is formed from the material obtained by melting three smaller cubes of 3, 4 and 5 cm side. What is the ratio of the total surface areas of the smaller cubes and the large cube?</a:t>
            </a:r>
          </a:p>
          <a:p>
            <a:pPr marL="514350" indent="-514350">
              <a:buAutoNum type="arabicPeriod" startAt="9"/>
            </a:pPr>
            <a:endParaRPr lang="en-US" dirty="0">
              <a:latin typeface="Times New Roman" pitchFamily="18" charset="0"/>
              <a:cs typeface="Times New Roman" pitchFamily="18" charset="0"/>
            </a:endParaRPr>
          </a:p>
          <a:p>
            <a:pPr marL="514350" indent="-514350">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Solution: </a:t>
            </a:r>
          </a:p>
          <a:p>
            <a:pPr>
              <a:buFont typeface="Wingdings" panose="05000000000000000000" pitchFamily="2" charset="2"/>
              <a:buChar char="Ø"/>
            </a:pPr>
            <a:r>
              <a:rPr lang="en-US" dirty="0">
                <a:latin typeface="Times New Roman" pitchFamily="18" charset="0"/>
                <a:cs typeface="Times New Roman" pitchFamily="18" charset="0"/>
              </a:rPr>
              <a:t>	Volume of the larger cube = Total volume of the </a:t>
            </a:r>
          </a:p>
          <a:p>
            <a:pPr>
              <a:buFont typeface="Wingdings" panose="05000000000000000000" pitchFamily="2" charset="2"/>
              <a:buChar char="Ø"/>
            </a:pPr>
            <a:r>
              <a:rPr lang="en-US" dirty="0">
                <a:latin typeface="Times New Roman" pitchFamily="18" charset="0"/>
                <a:cs typeface="Times New Roman" pitchFamily="18" charset="0"/>
              </a:rPr>
              <a:t>	smaller cubes = (3</a:t>
            </a:r>
            <a:r>
              <a:rPr lang="en-US" baseline="30000" dirty="0">
                <a:latin typeface="Times New Roman" pitchFamily="18" charset="0"/>
                <a:cs typeface="Times New Roman" pitchFamily="18" charset="0"/>
              </a:rPr>
              <a:t>3</a:t>
            </a:r>
            <a:r>
              <a:rPr lang="en-US" dirty="0">
                <a:latin typeface="Times New Roman" pitchFamily="18" charset="0"/>
                <a:cs typeface="Times New Roman" pitchFamily="18" charset="0"/>
              </a:rPr>
              <a:t> + 4</a:t>
            </a:r>
            <a:r>
              <a:rPr lang="en-US" baseline="30000" dirty="0">
                <a:latin typeface="Times New Roman" pitchFamily="18" charset="0"/>
                <a:cs typeface="Times New Roman" pitchFamily="18" charset="0"/>
              </a:rPr>
              <a:t>3</a:t>
            </a:r>
            <a:r>
              <a:rPr lang="en-US" dirty="0">
                <a:latin typeface="Times New Roman" pitchFamily="18" charset="0"/>
                <a:cs typeface="Times New Roman" pitchFamily="18" charset="0"/>
              </a:rPr>
              <a:t> + 5</a:t>
            </a:r>
            <a:r>
              <a:rPr lang="en-US" baseline="30000" dirty="0">
                <a:latin typeface="Times New Roman" pitchFamily="18" charset="0"/>
                <a:cs typeface="Times New Roman" pitchFamily="18" charset="0"/>
              </a:rPr>
              <a:t>3</a:t>
            </a:r>
            <a:r>
              <a:rPr lang="en-US" dirty="0">
                <a:latin typeface="Times New Roman" pitchFamily="18" charset="0"/>
                <a:cs typeface="Times New Roman" pitchFamily="18" charset="0"/>
              </a:rPr>
              <a:t>) cm</a:t>
            </a:r>
            <a:r>
              <a:rPr lang="en-US" baseline="30000" dirty="0">
                <a:latin typeface="Times New Roman" pitchFamily="18" charset="0"/>
                <a:cs typeface="Times New Roman" pitchFamily="18" charset="0"/>
              </a:rPr>
              <a:t>3</a:t>
            </a:r>
            <a:r>
              <a:rPr lang="en-US" dirty="0">
                <a:latin typeface="Times New Roman" pitchFamily="18" charset="0"/>
                <a:cs typeface="Times New Roman" pitchFamily="18" charset="0"/>
              </a:rPr>
              <a:t> = 216 cm</a:t>
            </a:r>
            <a:r>
              <a:rPr lang="en-US" baseline="30000" dirty="0">
                <a:latin typeface="Times New Roman" pitchFamily="18" charset="0"/>
                <a:cs typeface="Times New Roman" pitchFamily="18" charset="0"/>
              </a:rPr>
              <a:t>3</a:t>
            </a:r>
            <a:endParaRPr lang="en-US" dirty="0">
              <a:latin typeface="Times New Roman" pitchFamily="18" charset="0"/>
              <a:cs typeface="Times New Roman" pitchFamily="18" charset="0"/>
            </a:endParaRPr>
          </a:p>
          <a:p>
            <a:pPr>
              <a:buFont typeface="Wingdings" panose="05000000000000000000" pitchFamily="2" charset="2"/>
              <a:buChar char="Ø"/>
            </a:pPr>
            <a:endParaRPr lang="en-US" dirty="0">
              <a:latin typeface="Times New Roman" pitchFamily="18" charset="0"/>
              <a:cs typeface="Times New Roman" pitchFamily="18" charset="0"/>
            </a:endParaRPr>
          </a:p>
          <a:p>
            <a:pPr>
              <a:buFont typeface="Wingdings" panose="05000000000000000000" pitchFamily="2" charset="2"/>
              <a:buChar char="Ø"/>
            </a:pPr>
            <a:r>
              <a:rPr lang="en-US" dirty="0">
                <a:latin typeface="Times New Roman" pitchFamily="18" charset="0"/>
                <a:cs typeface="Times New Roman" pitchFamily="18" charset="0"/>
              </a:rPr>
              <a:t>	Side of the cube = (216)</a:t>
            </a:r>
            <a:r>
              <a:rPr lang="en-US" baseline="30000" dirty="0">
                <a:latin typeface="Times New Roman" pitchFamily="18" charset="0"/>
                <a:cs typeface="Times New Roman" pitchFamily="18" charset="0"/>
              </a:rPr>
              <a:t>1/3</a:t>
            </a:r>
            <a:r>
              <a:rPr lang="en-US" dirty="0">
                <a:latin typeface="Times New Roman" pitchFamily="18" charset="0"/>
                <a:cs typeface="Times New Roman" pitchFamily="18" charset="0"/>
              </a:rPr>
              <a:t> = 6 cm</a:t>
            </a:r>
          </a:p>
          <a:p>
            <a:pPr marL="0" indent="0">
              <a:buNone/>
            </a:pPr>
            <a:r>
              <a:rPr lang="en-US" dirty="0">
                <a:latin typeface="Times New Roman" pitchFamily="18" charset="0"/>
                <a:cs typeface="Times New Roman" pitchFamily="18" charset="0"/>
              </a:rPr>
              <a:t>	</a:t>
            </a:r>
          </a:p>
          <a:p>
            <a:pPr>
              <a:buFont typeface="Wingdings" panose="05000000000000000000" pitchFamily="2" charset="2"/>
              <a:buChar char="Ø"/>
            </a:pPr>
            <a:r>
              <a:rPr lang="en-US" dirty="0">
                <a:latin typeface="Times New Roman" pitchFamily="18" charset="0"/>
                <a:cs typeface="Times New Roman" pitchFamily="18" charset="0"/>
              </a:rPr>
              <a:t>	Surface area of the larger cube = 6 x 6 x 6 = 6 x 36 cm</a:t>
            </a:r>
            <a:r>
              <a:rPr lang="en-US" baseline="30000" dirty="0">
                <a:latin typeface="Times New Roman" pitchFamily="18" charset="0"/>
                <a:cs typeface="Times New Roman" pitchFamily="18" charset="0"/>
              </a:rPr>
              <a:t>2</a:t>
            </a:r>
            <a:endParaRPr lang="en-US" dirty="0">
              <a:latin typeface="Times New Roman" pitchFamily="18" charset="0"/>
              <a:cs typeface="Times New Roman" pitchFamily="18" charset="0"/>
            </a:endParaRPr>
          </a:p>
          <a:p>
            <a:pPr>
              <a:buFont typeface="Wingdings" panose="05000000000000000000" pitchFamily="2" charset="2"/>
              <a:buChar char="Ø"/>
            </a:pPr>
            <a:endParaRPr lang="en-US" dirty="0">
              <a:latin typeface="Times New Roman" pitchFamily="18" charset="0"/>
              <a:cs typeface="Times New Roman" pitchFamily="18" charset="0"/>
            </a:endParaRPr>
          </a:p>
          <a:p>
            <a:pPr>
              <a:buFont typeface="Wingdings" panose="05000000000000000000" pitchFamily="2" charset="2"/>
              <a:buChar char="Ø"/>
            </a:pPr>
            <a:r>
              <a:rPr lang="en-US" dirty="0">
                <a:latin typeface="Times New Roman" pitchFamily="18" charset="0"/>
                <a:cs typeface="Times New Roman" pitchFamily="18" charset="0"/>
              </a:rPr>
              <a:t>	Total surface area of the smaller cubes </a:t>
            </a:r>
          </a:p>
          <a:p>
            <a:pPr>
              <a:buFont typeface="Wingdings" panose="05000000000000000000" pitchFamily="2" charset="2"/>
              <a:buChar char="Ø"/>
            </a:pPr>
            <a:r>
              <a:rPr lang="en-US" dirty="0">
                <a:latin typeface="Times New Roman" pitchFamily="18" charset="0"/>
                <a:cs typeface="Times New Roman" pitchFamily="18" charset="0"/>
              </a:rPr>
              <a:t>	= 6 x (3</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 + 4</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 + 5</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 cm</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 = 6 x 50 cm</a:t>
            </a:r>
            <a:r>
              <a:rPr lang="en-US" baseline="30000" dirty="0">
                <a:latin typeface="Times New Roman" pitchFamily="18" charset="0"/>
                <a:cs typeface="Times New Roman" pitchFamily="18" charset="0"/>
              </a:rPr>
              <a:t>2</a:t>
            </a:r>
          </a:p>
          <a:p>
            <a:pPr>
              <a:buFont typeface="Wingdings" panose="05000000000000000000" pitchFamily="2" charset="2"/>
              <a:buChar char="Ø"/>
            </a:pPr>
            <a:endParaRPr lang="en-US" dirty="0">
              <a:latin typeface="Times New Roman" pitchFamily="18" charset="0"/>
              <a:cs typeface="Times New Roman" pitchFamily="18" charset="0"/>
            </a:endParaRPr>
          </a:p>
          <a:p>
            <a:pPr>
              <a:buFont typeface="Wingdings" panose="05000000000000000000" pitchFamily="2" charset="2"/>
              <a:buChar char="Ø"/>
            </a:pPr>
            <a:r>
              <a:rPr lang="en-US" b="1" dirty="0">
                <a:latin typeface="Times New Roman" pitchFamily="18" charset="0"/>
                <a:cs typeface="Times New Roman" pitchFamily="18" charset="0"/>
              </a:rPr>
              <a:t>	Required ratio = 50 / 36 = 25:18.</a:t>
            </a: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15400" cy="6858000"/>
          </a:xfrm>
          <a:prstGeom prst="can">
            <a:avLst/>
          </a:prstGeom>
        </p:spPr>
        <p:style>
          <a:lnRef idx="1">
            <a:schemeClr val="accent2"/>
          </a:lnRef>
          <a:fillRef idx="2">
            <a:schemeClr val="accent2"/>
          </a:fillRef>
          <a:effectRef idx="1">
            <a:schemeClr val="accent2"/>
          </a:effectRef>
          <a:fontRef idx="minor">
            <a:schemeClr val="dk1"/>
          </a:fontRef>
        </p:style>
        <p:txBody>
          <a:bodyPr>
            <a:normAutofit fontScale="85000" lnSpcReduction="10000"/>
          </a:bodyPr>
          <a:lstStyle/>
          <a:p>
            <a:pPr marL="0" indent="0" algn="just">
              <a:buNone/>
            </a:pPr>
            <a:r>
              <a:rPr lang="en-US" dirty="0">
                <a:latin typeface="Times New Roman" pitchFamily="18" charset="0"/>
                <a:cs typeface="Times New Roman" pitchFamily="18" charset="0"/>
              </a:rPr>
              <a:t>10. 50 Men took a dip in a water tank 40 m long and 20 m broad on a religious day. If the average displacement of water by a man is 4m</a:t>
            </a:r>
            <a:r>
              <a:rPr lang="en-US" baseline="30000" dirty="0">
                <a:latin typeface="Times New Roman" pitchFamily="18" charset="0"/>
                <a:cs typeface="Times New Roman" pitchFamily="18" charset="0"/>
              </a:rPr>
              <a:t>3</a:t>
            </a:r>
            <a:r>
              <a:rPr lang="en-US" dirty="0">
                <a:latin typeface="Times New Roman" pitchFamily="18" charset="0"/>
                <a:cs typeface="Times New Roman" pitchFamily="18" charset="0"/>
              </a:rPr>
              <a:t>, then calculate the rise in the water level.</a:t>
            </a:r>
          </a:p>
          <a:p>
            <a:pPr algn="just">
              <a:buNone/>
            </a:pPr>
            <a:endParaRPr lang="en-US" dirty="0">
              <a:latin typeface="Times New Roman" pitchFamily="18" charset="0"/>
              <a:cs typeface="Times New Roman" pitchFamily="18" charset="0"/>
            </a:endParaRPr>
          </a:p>
          <a:p>
            <a:pPr>
              <a:buNone/>
            </a:pPr>
            <a:r>
              <a:rPr lang="en-US" b="1" dirty="0">
                <a:latin typeface="Times New Roman" pitchFamily="18" charset="0"/>
                <a:cs typeface="Times New Roman" pitchFamily="18" charset="0"/>
              </a:rPr>
              <a:t>Solution:</a:t>
            </a:r>
            <a:endParaRPr lang="en-US" dirty="0">
              <a:latin typeface="Times New Roman" pitchFamily="18" charset="0"/>
              <a:cs typeface="Times New Roman" pitchFamily="18" charset="0"/>
            </a:endParaRPr>
          </a:p>
          <a:p>
            <a:pPr>
              <a:buFont typeface="Wingdings" panose="05000000000000000000" pitchFamily="2" charset="2"/>
              <a:buChar char="v"/>
            </a:pPr>
            <a:r>
              <a:rPr lang="en-US" dirty="0">
                <a:latin typeface="Times New Roman" pitchFamily="18" charset="0"/>
                <a:cs typeface="Times New Roman" pitchFamily="18" charset="0"/>
              </a:rPr>
              <a:t>	Total volume of water displaced = 50 x 4m</a:t>
            </a:r>
            <a:r>
              <a:rPr lang="en-US" baseline="30000" dirty="0">
                <a:latin typeface="Times New Roman" pitchFamily="18" charset="0"/>
                <a:cs typeface="Times New Roman" pitchFamily="18" charset="0"/>
              </a:rPr>
              <a:t>3</a:t>
            </a:r>
            <a:r>
              <a:rPr lang="en-US" dirty="0">
                <a:latin typeface="Times New Roman" pitchFamily="18" charset="0"/>
                <a:cs typeface="Times New Roman" pitchFamily="18" charset="0"/>
              </a:rPr>
              <a:t> = 200 m</a:t>
            </a:r>
            <a:r>
              <a:rPr lang="en-US" baseline="30000" dirty="0">
                <a:latin typeface="Times New Roman" pitchFamily="18" charset="0"/>
                <a:cs typeface="Times New Roman" pitchFamily="18" charset="0"/>
              </a:rPr>
              <a:t>3</a:t>
            </a:r>
            <a:endParaRPr lang="en-US" dirty="0">
              <a:latin typeface="Times New Roman" pitchFamily="18" charset="0"/>
              <a:cs typeface="Times New Roman" pitchFamily="18" charset="0"/>
            </a:endParaRPr>
          </a:p>
          <a:p>
            <a:pPr>
              <a:buFont typeface="Wingdings" panose="05000000000000000000" pitchFamily="2" charset="2"/>
              <a:buChar char="v"/>
            </a:pPr>
            <a:r>
              <a:rPr lang="en-US" dirty="0">
                <a:latin typeface="Times New Roman" pitchFamily="18" charset="0"/>
                <a:cs typeface="Times New Roman" pitchFamily="18" charset="0"/>
              </a:rPr>
              <a:t>	Change in volume of the tank occupied = length x breadth x change in height.</a:t>
            </a:r>
          </a:p>
          <a:p>
            <a:pPr>
              <a:buFont typeface="Wingdings" panose="05000000000000000000" pitchFamily="2" charset="2"/>
              <a:buChar char="v"/>
            </a:pPr>
            <a:r>
              <a:rPr lang="en-US" b="1" dirty="0">
                <a:latin typeface="Times New Roman" pitchFamily="18" charset="0"/>
                <a:cs typeface="Times New Roman" pitchFamily="18" charset="0"/>
              </a:rPr>
              <a:t>	Change in height = 200 m</a:t>
            </a:r>
            <a:r>
              <a:rPr lang="en-US" b="1" baseline="30000" dirty="0">
                <a:latin typeface="Times New Roman" pitchFamily="18" charset="0"/>
                <a:cs typeface="Times New Roman" pitchFamily="18" charset="0"/>
              </a:rPr>
              <a:t>3</a:t>
            </a:r>
            <a:r>
              <a:rPr lang="en-US" b="1" dirty="0">
                <a:latin typeface="Times New Roman" pitchFamily="18" charset="0"/>
                <a:cs typeface="Times New Roman" pitchFamily="18" charset="0"/>
              </a:rPr>
              <a:t> / (40 m x 20 m ) = 0.25 m = 25 cm.</a:t>
            </a:r>
            <a:endParaRPr lang="en-US" dirty="0">
              <a:latin typeface="Times New Roman" pitchFamily="18" charset="0"/>
              <a:cs typeface="Times New Roman" pitchFamily="18" charset="0"/>
            </a:endParaRPr>
          </a:p>
          <a:p>
            <a:endParaRPr lang="en-US" dirty="0"/>
          </a:p>
          <a:p>
            <a:pPr>
              <a:buNone/>
            </a:pPr>
            <a:endParaRPr lang="en-US" dirty="0"/>
          </a:p>
          <a:p>
            <a:pPr>
              <a:buNone/>
            </a:pPr>
            <a:endParaRPr lang="en-US" dirty="0"/>
          </a:p>
        </p:txBody>
      </p:sp>
    </p:spTree>
    <p:extLst>
      <p:ext uri="{BB962C8B-B14F-4D97-AF65-F5344CB8AC3E}">
        <p14:creationId xmlns:p14="http://schemas.microsoft.com/office/powerpoint/2010/main" xmlns="" val="407280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22D1529-6FDB-40F9-9E9F-0247736439D5}"/>
              </a:ext>
            </a:extLst>
          </p:cNvPr>
          <p:cNvSpPr>
            <a:spLocks noGrp="1"/>
          </p:cNvSpPr>
          <p:nvPr>
            <p:ph idx="1"/>
          </p:nvPr>
        </p:nvSpPr>
        <p:spPr>
          <a:xfrm>
            <a:off x="152400" y="0"/>
            <a:ext cx="8839200" cy="6629400"/>
          </a:xfrm>
          <a:prstGeom prst="rtTriangle">
            <a:avLst/>
          </a:prstGeo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a:buNone/>
            </a:pPr>
            <a:r>
              <a:rPr lang="en-US" sz="3200" b="1" dirty="0">
                <a:latin typeface="Times New Roman" pitchFamily="18" charset="0"/>
                <a:cs typeface="Times New Roman" pitchFamily="18" charset="0"/>
              </a:rPr>
              <a:t>Solution:</a:t>
            </a:r>
            <a:endParaRPr lang="en-US" sz="3200" dirty="0">
              <a:latin typeface="Times New Roman" pitchFamily="18" charset="0"/>
              <a:cs typeface="Times New Roman" pitchFamily="18" charset="0"/>
            </a:endParaRPr>
          </a:p>
          <a:p>
            <a:pPr>
              <a:buFont typeface="Wingdings" panose="05000000000000000000" pitchFamily="2" charset="2"/>
              <a:buChar char="Ø"/>
            </a:pPr>
            <a:r>
              <a:rPr lang="en-US" sz="3200" dirty="0">
                <a:latin typeface="Times New Roman" pitchFamily="18" charset="0"/>
                <a:cs typeface="Times New Roman" pitchFamily="18" charset="0"/>
              </a:rPr>
              <a:t>From the question, we can say that r = 3 cm,    h = 4 cm and l = 5 cm.</a:t>
            </a:r>
          </a:p>
          <a:p>
            <a:pPr>
              <a:buFont typeface="Wingdings" panose="05000000000000000000" pitchFamily="2" charset="2"/>
              <a:buChar char="Ø"/>
            </a:pPr>
            <a:r>
              <a:rPr lang="en-US" sz="3200" dirty="0">
                <a:latin typeface="Times New Roman" pitchFamily="18" charset="0"/>
                <a:cs typeface="Times New Roman" pitchFamily="18" charset="0"/>
              </a:rPr>
              <a:t>Thus, </a:t>
            </a:r>
            <a:r>
              <a:rPr lang="en-US" sz="3200" b="1" dirty="0">
                <a:latin typeface="Times New Roman" pitchFamily="18" charset="0"/>
                <a:cs typeface="Times New Roman" pitchFamily="18" charset="0"/>
              </a:rPr>
              <a:t>volume of the cone = π x 3 x 3 x 4 /3 = 12 π cm</a:t>
            </a:r>
            <a:r>
              <a:rPr lang="en-US" sz="3200" b="1" baseline="30000" dirty="0">
                <a:latin typeface="Times New Roman" pitchFamily="18" charset="0"/>
                <a:cs typeface="Times New Roman" pitchFamily="18" charset="0"/>
              </a:rPr>
              <a:t>2</a:t>
            </a:r>
            <a:r>
              <a:rPr lang="en-US" sz="3200" b="1" dirty="0">
                <a:latin typeface="Times New Roman" pitchFamily="18" charset="0"/>
                <a:cs typeface="Times New Roman" pitchFamily="18" charset="0"/>
              </a:rPr>
              <a:t>.</a:t>
            </a:r>
          </a:p>
          <a:p>
            <a:endParaRPr lang="en-IN" dirty="0"/>
          </a:p>
        </p:txBody>
      </p:sp>
      <p:sp>
        <p:nvSpPr>
          <p:cNvPr id="6" name="Title 1">
            <a:extLst>
              <a:ext uri="{FF2B5EF4-FFF2-40B4-BE49-F238E27FC236}">
                <a16:creationId xmlns:a16="http://schemas.microsoft.com/office/drawing/2014/main" xmlns="" id="{525C6146-CD15-4AEE-A53C-A6A75B09C783}"/>
              </a:ext>
            </a:extLst>
          </p:cNvPr>
          <p:cNvSpPr txBox="1">
            <a:spLocks/>
          </p:cNvSpPr>
          <p:nvPr/>
        </p:nvSpPr>
        <p:spPr>
          <a:xfrm>
            <a:off x="304800" y="228600"/>
            <a:ext cx="8229600" cy="1905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latin typeface="Times New Roman" pitchFamily="18" charset="0"/>
                <a:cs typeface="Times New Roman" pitchFamily="18" charset="0"/>
              </a:rPr>
              <a:t>11. A right triangle with sides 3 cm, 4 cm and 5 cm is rotated along the side of 3 cm to form a cone. Find the volume of the cone so formed.</a:t>
            </a:r>
            <a:br>
              <a:rPr lang="en-US" sz="3200" dirty="0">
                <a:latin typeface="Times New Roman" pitchFamily="18" charset="0"/>
                <a:cs typeface="Times New Roman" pitchFamily="18" charset="0"/>
              </a:rPr>
            </a:br>
            <a:endParaRPr lang="en-IN" sz="3200" dirty="0"/>
          </a:p>
        </p:txBody>
      </p:sp>
    </p:spTree>
    <p:extLst>
      <p:ext uri="{BB962C8B-B14F-4D97-AF65-F5344CB8AC3E}">
        <p14:creationId xmlns:p14="http://schemas.microsoft.com/office/powerpoint/2010/main" xmlns="" val="161125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pPr marL="0" indent="0" algn="just">
              <a:buNone/>
            </a:pPr>
            <a:r>
              <a:rPr lang="en-US" sz="3400" dirty="0">
                <a:latin typeface="Times New Roman" pitchFamily="18" charset="0"/>
                <a:cs typeface="Times New Roman" pitchFamily="18" charset="0"/>
              </a:rPr>
              <a:t>12. Calvin is making a model Earth in his science class. The radius of the inner core of the model Earth is 4 cm and the radius of the entire model is 10 cm. How many times larger is the volume of the entire model than the volume of the inner core?</a:t>
            </a:r>
          </a:p>
          <a:p>
            <a:pPr>
              <a:buNone/>
            </a:pPr>
            <a:endParaRPr lang="en-US" sz="3400" b="1" dirty="0">
              <a:latin typeface="Times New Roman" pitchFamily="18" charset="0"/>
              <a:cs typeface="Times New Roman" pitchFamily="18" charset="0"/>
            </a:endParaRPr>
          </a:p>
          <a:p>
            <a:pPr>
              <a:buNone/>
            </a:pPr>
            <a:r>
              <a:rPr lang="en-US" sz="3400" b="1" dirty="0">
                <a:latin typeface="Times New Roman" pitchFamily="18" charset="0"/>
                <a:cs typeface="Times New Roman" pitchFamily="18" charset="0"/>
              </a:rPr>
              <a:t>Solution:</a:t>
            </a:r>
            <a:endParaRPr lang="en-US" sz="3400" dirty="0">
              <a:latin typeface="Times New Roman" pitchFamily="18" charset="0"/>
              <a:cs typeface="Times New Roman" pitchFamily="18" charset="0"/>
            </a:endParaRPr>
          </a:p>
          <a:p>
            <a:pPr>
              <a:buFont typeface="Wingdings" panose="05000000000000000000" pitchFamily="2" charset="2"/>
              <a:buChar char="Ø"/>
            </a:pPr>
            <a:r>
              <a:rPr lang="en-US" sz="3400" dirty="0">
                <a:latin typeface="Times New Roman" pitchFamily="18" charset="0"/>
                <a:cs typeface="Times New Roman" pitchFamily="18" charset="0"/>
              </a:rPr>
              <a:t>Volume of core = (4 / 3) π x 4 x 4 x 4 cm</a:t>
            </a:r>
            <a:r>
              <a:rPr lang="en-US" sz="3400" baseline="30000" dirty="0">
                <a:latin typeface="Times New Roman" pitchFamily="18" charset="0"/>
                <a:cs typeface="Times New Roman" pitchFamily="18" charset="0"/>
              </a:rPr>
              <a:t>3</a:t>
            </a:r>
          </a:p>
          <a:p>
            <a:pPr>
              <a:buFont typeface="Wingdings" panose="05000000000000000000" pitchFamily="2" charset="2"/>
              <a:buChar char="Ø"/>
            </a:pPr>
            <a:endParaRPr lang="en-US" sz="3400" dirty="0">
              <a:latin typeface="Times New Roman" pitchFamily="18" charset="0"/>
              <a:cs typeface="Times New Roman" pitchFamily="18" charset="0"/>
            </a:endParaRPr>
          </a:p>
          <a:p>
            <a:pPr>
              <a:buFont typeface="Wingdings" panose="05000000000000000000" pitchFamily="2" charset="2"/>
              <a:buChar char="Ø"/>
            </a:pPr>
            <a:r>
              <a:rPr lang="en-US" sz="3400" dirty="0">
                <a:latin typeface="Times New Roman" pitchFamily="18" charset="0"/>
                <a:cs typeface="Times New Roman" pitchFamily="18" charset="0"/>
              </a:rPr>
              <a:t>Volume of earth = (4 / 3) π x 10 x 10 x 10 cm</a:t>
            </a:r>
            <a:r>
              <a:rPr lang="en-US" sz="3400" baseline="30000" dirty="0">
                <a:latin typeface="Times New Roman" pitchFamily="18" charset="0"/>
                <a:cs typeface="Times New Roman" pitchFamily="18" charset="0"/>
              </a:rPr>
              <a:t>3</a:t>
            </a:r>
          </a:p>
          <a:p>
            <a:pPr>
              <a:buFont typeface="Wingdings" panose="05000000000000000000" pitchFamily="2" charset="2"/>
              <a:buChar char="Ø"/>
            </a:pPr>
            <a:endParaRPr lang="en-US" sz="3400" dirty="0">
              <a:latin typeface="Times New Roman" pitchFamily="18" charset="0"/>
              <a:cs typeface="Times New Roman" pitchFamily="18" charset="0"/>
            </a:endParaRPr>
          </a:p>
          <a:p>
            <a:pPr>
              <a:buFont typeface="Wingdings" panose="05000000000000000000" pitchFamily="2" charset="2"/>
              <a:buChar char="Ø"/>
            </a:pPr>
            <a:r>
              <a:rPr lang="en-US" sz="3400" dirty="0">
                <a:latin typeface="Times New Roman" pitchFamily="18" charset="0"/>
                <a:cs typeface="Times New Roman" pitchFamily="18" charset="0"/>
              </a:rPr>
              <a:t>Volume of entire model = (1000 / 64) times the volume of the core  =</a:t>
            </a:r>
            <a:r>
              <a:rPr lang="en-US" sz="3400" b="1" dirty="0">
                <a:latin typeface="Times New Roman" pitchFamily="18" charset="0"/>
                <a:cs typeface="Times New Roman" pitchFamily="18" charset="0"/>
              </a:rPr>
              <a:t>15.625 times the volume of the core.</a:t>
            </a:r>
            <a:endParaRPr lang="en-US" sz="3400" dirty="0">
              <a:latin typeface="Times New Roman" pitchFamily="18" charset="0"/>
              <a:cs typeface="Times New Roman" pitchFamily="18" charset="0"/>
            </a:endParaRPr>
          </a:p>
          <a:p>
            <a:pPr>
              <a:buNone/>
            </a:pPr>
            <a:r>
              <a:rPr lang="en-US" dirty="0"/>
              <a:t/>
            </a:r>
            <a:br>
              <a:rPr lang="en-US" dirty="0"/>
            </a:br>
            <a:endParaRPr lang="en-US" dirty="0"/>
          </a:p>
          <a:p>
            <a:pPr>
              <a:buNone/>
            </a:pPr>
            <a:endParaRPr lang="en-US" dirty="0"/>
          </a:p>
        </p:txBody>
      </p:sp>
    </p:spTree>
    <p:extLst>
      <p:ext uri="{BB962C8B-B14F-4D97-AF65-F5344CB8AC3E}">
        <p14:creationId xmlns:p14="http://schemas.microsoft.com/office/powerpoint/2010/main" xmlns="" val="184687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686800" cy="6096000"/>
          </a:xfrm>
          <a:prstGeom prst="verticalScroll">
            <a:avLst/>
          </a:prstGeo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lgn="just">
              <a:buNone/>
            </a:pPr>
            <a:r>
              <a:rPr lang="en-US" dirty="0">
                <a:latin typeface="Times New Roman" pitchFamily="18" charset="0"/>
                <a:cs typeface="Times New Roman" pitchFamily="18" charset="0"/>
              </a:rPr>
              <a:t>13. A hollow iron pipe is 21 cm long and its external diameter is 8 cm. If the thickness of the pipe is 1 cm and iron weighs 8 g/cm</a:t>
            </a:r>
            <a:r>
              <a:rPr lang="en-US" baseline="30000" dirty="0">
                <a:latin typeface="Times New Roman" pitchFamily="18" charset="0"/>
                <a:cs typeface="Times New Roman" pitchFamily="18" charset="0"/>
              </a:rPr>
              <a:t>3</a:t>
            </a:r>
            <a:r>
              <a:rPr lang="en-US" dirty="0">
                <a:latin typeface="Times New Roman" pitchFamily="18" charset="0"/>
                <a:cs typeface="Times New Roman" pitchFamily="18" charset="0"/>
              </a:rPr>
              <a:t>, what is the weight of the pipe?</a:t>
            </a:r>
          </a:p>
          <a:p>
            <a:pPr marL="0" indent="0" algn="just">
              <a:buNone/>
            </a:pPr>
            <a:endParaRPr lang="en-US" dirty="0">
              <a:latin typeface="Times New Roman" pitchFamily="18" charset="0"/>
              <a:cs typeface="Times New Roman" pitchFamily="18" charset="0"/>
            </a:endParaRPr>
          </a:p>
          <a:p>
            <a:pPr marL="0" indent="0" algn="just">
              <a:buNone/>
            </a:pPr>
            <a:r>
              <a:rPr lang="en-US" b="1" dirty="0">
                <a:latin typeface="Times New Roman" pitchFamily="18" charset="0"/>
                <a:cs typeface="Times New Roman" pitchFamily="18" charset="0"/>
              </a:rPr>
              <a:t>Solution:</a:t>
            </a:r>
            <a:endParaRPr lang="en-US" dirty="0">
              <a:latin typeface="Times New Roman" pitchFamily="18" charset="0"/>
              <a:cs typeface="Times New Roman" pitchFamily="18" charset="0"/>
            </a:endParaRPr>
          </a:p>
          <a:p>
            <a:pPr>
              <a:buFont typeface="Wingdings" panose="05000000000000000000" pitchFamily="2" charset="2"/>
              <a:buChar char="§"/>
            </a:pPr>
            <a:r>
              <a:rPr lang="en-US" dirty="0">
                <a:latin typeface="Times New Roman" pitchFamily="18" charset="0"/>
                <a:cs typeface="Times New Roman" pitchFamily="18" charset="0"/>
              </a:rPr>
              <a:t>External radius R = 4 cm, Internal radius r = (4 – 1) cm = 3 cm</a:t>
            </a:r>
          </a:p>
          <a:p>
            <a:pPr>
              <a:buFont typeface="Wingdings" panose="05000000000000000000" pitchFamily="2" charset="2"/>
              <a:buChar char="§"/>
            </a:pPr>
            <a:r>
              <a:rPr lang="en-US" dirty="0">
                <a:latin typeface="Times New Roman" pitchFamily="18" charset="0"/>
                <a:cs typeface="Times New Roman" pitchFamily="18" charset="0"/>
              </a:rPr>
              <a:t>Volume of the pipe = Total solid volume – Volume of hollow part</a:t>
            </a:r>
          </a:p>
          <a:p>
            <a:pPr marL="0" indent="0">
              <a:buNone/>
            </a:pPr>
            <a:r>
              <a:rPr lang="en-US" dirty="0">
                <a:latin typeface="Times New Roman" pitchFamily="18" charset="0"/>
                <a:cs typeface="Times New Roman" pitchFamily="18" charset="0"/>
              </a:rPr>
              <a:t>                       = π(R</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 – r</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)h</a:t>
            </a:r>
          </a:p>
          <a:p>
            <a:pPr marL="0" indent="0">
              <a:buNone/>
            </a:pPr>
            <a:r>
              <a:rPr lang="en-US" dirty="0">
                <a:latin typeface="Times New Roman" pitchFamily="18" charset="0"/>
                <a:cs typeface="Times New Roman" pitchFamily="18" charset="0"/>
              </a:rPr>
              <a:t>                       = 22 / 7 x (4x4 – 3x3) x 21 = 462 cm</a:t>
            </a:r>
            <a:r>
              <a:rPr lang="en-US" baseline="30000" dirty="0">
                <a:latin typeface="Times New Roman" pitchFamily="18" charset="0"/>
                <a:cs typeface="Times New Roman" pitchFamily="18" charset="0"/>
              </a:rPr>
              <a:t>3</a:t>
            </a:r>
            <a:r>
              <a:rPr lang="en-US" dirty="0">
                <a:latin typeface="Times New Roman" pitchFamily="18" charset="0"/>
                <a:cs typeface="Times New Roman" pitchFamily="18" charset="0"/>
              </a:rPr>
              <a:t>.</a:t>
            </a:r>
          </a:p>
          <a:p>
            <a:pPr>
              <a:buFont typeface="Wingdings" panose="05000000000000000000" pitchFamily="2" charset="2"/>
              <a:buChar char="§"/>
            </a:pPr>
            <a:r>
              <a:rPr lang="en-US" dirty="0">
                <a:latin typeface="Times New Roman" pitchFamily="18" charset="0"/>
                <a:cs typeface="Times New Roman" pitchFamily="18" charset="0"/>
              </a:rPr>
              <a:t>Mass of the pipe = density x volume</a:t>
            </a:r>
          </a:p>
          <a:p>
            <a:pPr marL="0" indent="0">
              <a:buNone/>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 8 x 462 = 3696 gm = 3.696 kg.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anim calcmode="lin" valueType="num">
                                      <p:cBhvr>
                                        <p:cTn id="2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anim calcmode="lin" valueType="num">
                                      <p:cBhvr>
                                        <p:cTn id="3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1000"/>
                                        <p:tgtEl>
                                          <p:spTgt spid="3">
                                            <p:txEl>
                                              <p:pRg st="8" end="8"/>
                                            </p:txEl>
                                          </p:spTgt>
                                        </p:tgtEl>
                                      </p:cBhvr>
                                    </p:animEffect>
                                    <p:anim calcmode="lin" valueType="num">
                                      <p:cBhvr>
                                        <p:cTn id="3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25000" lnSpcReduction="20000"/>
          </a:bodyPr>
          <a:lstStyle/>
          <a:p>
            <a:pPr algn="ctr">
              <a:buNone/>
            </a:pPr>
            <a:r>
              <a:rPr lang="en-US" sz="7400" b="1" i="1" u="sng" dirty="0">
                <a:solidFill>
                  <a:srgbClr val="7030A0"/>
                </a:solidFill>
                <a:latin typeface="Times New Roman" pitchFamily="18" charset="0"/>
                <a:cs typeface="Times New Roman" pitchFamily="18" charset="0"/>
              </a:rPr>
              <a:t>Properties: </a:t>
            </a:r>
            <a:r>
              <a:rPr lang="en-US" sz="5600" dirty="0">
                <a:latin typeface="Times New Roman" pitchFamily="18" charset="0"/>
                <a:cs typeface="Times New Roman" pitchFamily="18" charset="0"/>
              </a:rPr>
              <a:t> </a:t>
            </a:r>
          </a:p>
          <a:p>
            <a:pPr>
              <a:buNone/>
            </a:pPr>
            <a:r>
              <a:rPr lang="en-US" sz="5600" b="1" u="sng" dirty="0">
                <a:solidFill>
                  <a:srgbClr val="FF0000"/>
                </a:solidFill>
                <a:latin typeface="Times New Roman" pitchFamily="18" charset="0"/>
                <a:cs typeface="Times New Roman" pitchFamily="18" charset="0"/>
              </a:rPr>
              <a:t>Equilateral Triangle</a:t>
            </a:r>
            <a:r>
              <a:rPr lang="en-US" sz="5600" b="1" dirty="0">
                <a:solidFill>
                  <a:srgbClr val="FF0000"/>
                </a:solidFill>
                <a:latin typeface="Times New Roman" pitchFamily="18" charset="0"/>
                <a:cs typeface="Times New Roman" pitchFamily="18" charset="0"/>
              </a:rPr>
              <a:t>:</a:t>
            </a:r>
          </a:p>
          <a:p>
            <a:r>
              <a:rPr lang="en-US" sz="5600" dirty="0">
                <a:latin typeface="Times New Roman" pitchFamily="18" charset="0"/>
                <a:cs typeface="Times New Roman" pitchFamily="18" charset="0"/>
              </a:rPr>
              <a:t>a)    The angles of the triangle are equal to 60⁰ each.</a:t>
            </a:r>
          </a:p>
          <a:p>
            <a:r>
              <a:rPr lang="en-US" sz="5600" dirty="0">
                <a:latin typeface="Times New Roman" pitchFamily="18" charset="0"/>
                <a:cs typeface="Times New Roman" pitchFamily="18" charset="0"/>
              </a:rPr>
              <a:t>b)    All the sides of the triangle are equal.                                                              </a:t>
            </a:r>
          </a:p>
          <a:p>
            <a:r>
              <a:rPr lang="en-US" sz="5600" dirty="0">
                <a:latin typeface="Times New Roman" pitchFamily="18" charset="0"/>
                <a:cs typeface="Times New Roman" pitchFamily="18" charset="0"/>
              </a:rPr>
              <a:t>c)    Altitude of an equilateral triangle = √3a / 2</a:t>
            </a:r>
          </a:p>
          <a:p>
            <a:r>
              <a:rPr lang="en-US" sz="5600" dirty="0">
                <a:latin typeface="Times New Roman" pitchFamily="18" charset="0"/>
                <a:cs typeface="Times New Roman" pitchFamily="18" charset="0"/>
              </a:rPr>
              <a:t>d)    Area of an equilateral triangle = √3a</a:t>
            </a:r>
            <a:r>
              <a:rPr lang="en-US" sz="5600" baseline="30000" dirty="0">
                <a:latin typeface="Times New Roman" pitchFamily="18" charset="0"/>
                <a:cs typeface="Times New Roman" pitchFamily="18" charset="0"/>
              </a:rPr>
              <a:t>2</a:t>
            </a:r>
            <a:r>
              <a:rPr lang="en-US" sz="5600" dirty="0">
                <a:latin typeface="Times New Roman" pitchFamily="18" charset="0"/>
                <a:cs typeface="Times New Roman" pitchFamily="18" charset="0"/>
              </a:rPr>
              <a:t>/4</a:t>
            </a:r>
          </a:p>
          <a:p>
            <a:pPr marL="0" indent="0">
              <a:buNone/>
            </a:pPr>
            <a:r>
              <a:rPr lang="en-US" sz="5600" b="1" u="sng" dirty="0">
                <a:solidFill>
                  <a:srgbClr val="FF0000"/>
                </a:solidFill>
                <a:latin typeface="Times New Roman" pitchFamily="18" charset="0"/>
                <a:cs typeface="Times New Roman" pitchFamily="18" charset="0"/>
              </a:rPr>
              <a:t>Isosceles Triangle</a:t>
            </a:r>
            <a:r>
              <a:rPr lang="en-US" sz="5600" b="1" dirty="0">
                <a:solidFill>
                  <a:srgbClr val="FF0000"/>
                </a:solidFill>
                <a:latin typeface="Times New Roman" pitchFamily="18" charset="0"/>
                <a:cs typeface="Times New Roman" pitchFamily="18" charset="0"/>
              </a:rPr>
              <a:t>:</a:t>
            </a:r>
          </a:p>
          <a:p>
            <a:r>
              <a:rPr lang="en-US" sz="5600" dirty="0">
                <a:latin typeface="Times New Roman" pitchFamily="18" charset="0"/>
                <a:cs typeface="Times New Roman" pitchFamily="18" charset="0"/>
              </a:rPr>
              <a:t>a)    The two base angles of the triangle are equal.                             </a:t>
            </a:r>
          </a:p>
          <a:p>
            <a:r>
              <a:rPr lang="en-US" sz="5600" dirty="0">
                <a:latin typeface="Times New Roman" pitchFamily="18" charset="0"/>
                <a:cs typeface="Times New Roman" pitchFamily="18" charset="0"/>
              </a:rPr>
              <a:t>b)    Two sides of the triangle are equal. </a:t>
            </a:r>
          </a:p>
          <a:p>
            <a:pPr>
              <a:buNone/>
            </a:pPr>
            <a:r>
              <a:rPr lang="en-US" sz="5600" b="1" u="sng" dirty="0">
                <a:solidFill>
                  <a:srgbClr val="FF0000"/>
                </a:solidFill>
                <a:latin typeface="Times New Roman" pitchFamily="18" charset="0"/>
                <a:cs typeface="Times New Roman" pitchFamily="18" charset="0"/>
              </a:rPr>
              <a:t>Scalene Triangle</a:t>
            </a:r>
            <a:r>
              <a:rPr lang="en-US" sz="5600" b="1" dirty="0">
                <a:solidFill>
                  <a:srgbClr val="FF0000"/>
                </a:solidFill>
                <a:latin typeface="Times New Roman" pitchFamily="18" charset="0"/>
                <a:cs typeface="Times New Roman" pitchFamily="18" charset="0"/>
              </a:rPr>
              <a:t>:</a:t>
            </a:r>
            <a:endParaRPr lang="en-US" sz="5600" dirty="0">
              <a:solidFill>
                <a:srgbClr val="FF0000"/>
              </a:solidFill>
              <a:latin typeface="Times New Roman" pitchFamily="18" charset="0"/>
              <a:cs typeface="Times New Roman" pitchFamily="18" charset="0"/>
            </a:endParaRPr>
          </a:p>
          <a:p>
            <a:r>
              <a:rPr lang="en-US" sz="5600" dirty="0">
                <a:latin typeface="Times New Roman" pitchFamily="18" charset="0"/>
                <a:cs typeface="Times New Roman" pitchFamily="18" charset="0"/>
              </a:rPr>
              <a:t>a)    No two angles have the same value.                                                               </a:t>
            </a:r>
          </a:p>
          <a:p>
            <a:r>
              <a:rPr lang="en-US" sz="5600" dirty="0">
                <a:latin typeface="Times New Roman" pitchFamily="18" charset="0"/>
                <a:cs typeface="Times New Roman" pitchFamily="18" charset="0"/>
              </a:rPr>
              <a:t>b)    No two sides have the same length.                   </a:t>
            </a:r>
          </a:p>
          <a:p>
            <a:pPr>
              <a:buNone/>
            </a:pPr>
            <a:r>
              <a:rPr lang="en-US" sz="5600" b="1" u="sng" dirty="0">
                <a:solidFill>
                  <a:srgbClr val="FF0000"/>
                </a:solidFill>
                <a:latin typeface="Times New Roman" pitchFamily="18" charset="0"/>
                <a:cs typeface="Times New Roman" pitchFamily="18" charset="0"/>
              </a:rPr>
              <a:t>Acute-angled Triangle</a:t>
            </a:r>
            <a:r>
              <a:rPr lang="en-US" sz="5600" b="1" dirty="0">
                <a:solidFill>
                  <a:srgbClr val="FF0000"/>
                </a:solidFill>
                <a:latin typeface="Times New Roman" pitchFamily="18" charset="0"/>
                <a:cs typeface="Times New Roman" pitchFamily="18" charset="0"/>
              </a:rPr>
              <a:t>:</a:t>
            </a:r>
            <a:endParaRPr lang="en-US" sz="5600" dirty="0">
              <a:solidFill>
                <a:srgbClr val="FF0000"/>
              </a:solidFill>
              <a:latin typeface="Times New Roman" pitchFamily="18" charset="0"/>
              <a:cs typeface="Times New Roman" pitchFamily="18" charset="0"/>
            </a:endParaRPr>
          </a:p>
          <a:p>
            <a:r>
              <a:rPr lang="en-US" sz="5600" dirty="0">
                <a:latin typeface="Times New Roman" pitchFamily="18" charset="0"/>
                <a:cs typeface="Times New Roman" pitchFamily="18" charset="0"/>
              </a:rPr>
              <a:t>a)     All angles of the triangle are lesser than 90⁰.</a:t>
            </a:r>
          </a:p>
          <a:p>
            <a:pPr>
              <a:buNone/>
            </a:pPr>
            <a:r>
              <a:rPr lang="en-US" sz="5600" b="1" u="sng" dirty="0">
                <a:solidFill>
                  <a:srgbClr val="FF0000"/>
                </a:solidFill>
                <a:latin typeface="Times New Roman" pitchFamily="18" charset="0"/>
                <a:cs typeface="Times New Roman" pitchFamily="18" charset="0"/>
              </a:rPr>
              <a:t>Right-angled Triangle</a:t>
            </a:r>
            <a:r>
              <a:rPr lang="en-US" sz="5600" b="1" dirty="0">
                <a:solidFill>
                  <a:srgbClr val="FF0000"/>
                </a:solidFill>
                <a:latin typeface="Times New Roman" pitchFamily="18" charset="0"/>
                <a:cs typeface="Times New Roman" pitchFamily="18" charset="0"/>
              </a:rPr>
              <a:t>:</a:t>
            </a:r>
            <a:endParaRPr lang="en-US" sz="5600" dirty="0">
              <a:solidFill>
                <a:srgbClr val="FF0000"/>
              </a:solidFill>
              <a:latin typeface="Times New Roman" pitchFamily="18" charset="0"/>
              <a:cs typeface="Times New Roman" pitchFamily="18" charset="0"/>
            </a:endParaRPr>
          </a:p>
          <a:p>
            <a:r>
              <a:rPr lang="en-US" sz="5600" dirty="0">
                <a:latin typeface="Times New Roman" pitchFamily="18" charset="0"/>
                <a:cs typeface="Times New Roman" pitchFamily="18" charset="0"/>
              </a:rPr>
              <a:t>a)    One angle of the triangle is 90⁰ while the other 2 are lesser than 90⁰ each.    </a:t>
            </a:r>
          </a:p>
          <a:p>
            <a:r>
              <a:rPr lang="en-US" sz="5600" dirty="0">
                <a:latin typeface="Times New Roman" pitchFamily="18" charset="0"/>
                <a:cs typeface="Times New Roman" pitchFamily="18" charset="0"/>
              </a:rPr>
              <a:t>b)    a</a:t>
            </a:r>
            <a:r>
              <a:rPr lang="en-US" sz="5600" baseline="30000" dirty="0">
                <a:latin typeface="Times New Roman" pitchFamily="18" charset="0"/>
                <a:cs typeface="Times New Roman" pitchFamily="18" charset="0"/>
              </a:rPr>
              <a:t>2</a:t>
            </a:r>
            <a:r>
              <a:rPr lang="en-US" sz="5600" dirty="0">
                <a:latin typeface="Times New Roman" pitchFamily="18" charset="0"/>
                <a:cs typeface="Times New Roman" pitchFamily="18" charset="0"/>
              </a:rPr>
              <a:t> = b</a:t>
            </a:r>
            <a:r>
              <a:rPr lang="en-US" sz="5600" baseline="30000" dirty="0">
                <a:latin typeface="Times New Roman" pitchFamily="18" charset="0"/>
                <a:cs typeface="Times New Roman" pitchFamily="18" charset="0"/>
              </a:rPr>
              <a:t>2</a:t>
            </a:r>
            <a:r>
              <a:rPr lang="en-US" sz="5600" dirty="0">
                <a:latin typeface="Times New Roman" pitchFamily="18" charset="0"/>
                <a:cs typeface="Times New Roman" pitchFamily="18" charset="0"/>
              </a:rPr>
              <a:t> + c</a:t>
            </a:r>
            <a:r>
              <a:rPr lang="en-US" sz="5600" baseline="30000" dirty="0">
                <a:latin typeface="Times New Roman" pitchFamily="18" charset="0"/>
                <a:cs typeface="Times New Roman" pitchFamily="18" charset="0"/>
              </a:rPr>
              <a:t>2</a:t>
            </a:r>
            <a:endParaRPr lang="en-US" sz="5600" dirty="0">
              <a:latin typeface="Times New Roman" pitchFamily="18" charset="0"/>
              <a:cs typeface="Times New Roman" pitchFamily="18" charset="0"/>
            </a:endParaRPr>
          </a:p>
        </p:txBody>
      </p:sp>
    </p:spTree>
    <p:extLst>
      <p:ext uri="{BB962C8B-B14F-4D97-AF65-F5344CB8AC3E}">
        <p14:creationId xmlns:p14="http://schemas.microsoft.com/office/powerpoint/2010/main" xmlns="" val="55550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a:prstGeom prst="plaque">
            <a:avLst/>
          </a:prstGeom>
        </p:spPr>
        <p:style>
          <a:lnRef idx="0">
            <a:schemeClr val="accent1"/>
          </a:lnRef>
          <a:fillRef idx="3">
            <a:schemeClr val="accent1"/>
          </a:fillRef>
          <a:effectRef idx="3">
            <a:schemeClr val="accent1"/>
          </a:effectRef>
          <a:fontRef idx="minor">
            <a:schemeClr val="lt1"/>
          </a:fontRef>
        </p:style>
        <p:txBody>
          <a:bodyPr>
            <a:normAutofit fontScale="85000" lnSpcReduction="10000"/>
          </a:bodyPr>
          <a:lstStyle/>
          <a:p>
            <a:pPr marL="0" indent="0">
              <a:buNone/>
            </a:pPr>
            <a:r>
              <a:rPr lang="en-US" b="1" dirty="0">
                <a:latin typeface="Times New Roman" pitchFamily="18" charset="0"/>
                <a:cs typeface="Times New Roman" pitchFamily="18" charset="0"/>
              </a:rPr>
              <a:t>14. </a:t>
            </a:r>
            <a:r>
              <a:rPr lang="en-US" dirty="0">
                <a:latin typeface="Times New Roman" pitchFamily="18" charset="0"/>
                <a:cs typeface="Times New Roman" pitchFamily="18" charset="0"/>
              </a:rPr>
              <a:t>66 cm</a:t>
            </a:r>
            <a:r>
              <a:rPr lang="en-US" baseline="30000" dirty="0">
                <a:latin typeface="Times New Roman" pitchFamily="18" charset="0"/>
                <a:cs typeface="Times New Roman" pitchFamily="18" charset="0"/>
              </a:rPr>
              <a:t>3</a:t>
            </a:r>
            <a:r>
              <a:rPr lang="en-US" dirty="0">
                <a:latin typeface="Times New Roman" pitchFamily="18" charset="0"/>
                <a:cs typeface="Times New Roman" pitchFamily="18" charset="0"/>
              </a:rPr>
              <a:t> of silver is drawn into a wire 1 mm in diameter. Find the length of the wire in meters.</a:t>
            </a:r>
          </a:p>
          <a:p>
            <a:pPr marL="0" indent="0">
              <a:buNone/>
            </a:pPr>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Solution:</a:t>
            </a:r>
            <a:endParaRPr lang="en-US" dirty="0">
              <a:latin typeface="Times New Roman" pitchFamily="18" charset="0"/>
              <a:cs typeface="Times New Roman" pitchFamily="18" charset="0"/>
            </a:endParaRPr>
          </a:p>
          <a:p>
            <a:pPr>
              <a:buClr>
                <a:srgbClr val="FF0000"/>
              </a:buClr>
              <a:buFont typeface="Wingdings" panose="05000000000000000000" pitchFamily="2" charset="2"/>
              <a:buChar char="v"/>
            </a:pPr>
            <a:r>
              <a:rPr lang="en-US" sz="2800" dirty="0">
                <a:latin typeface="Times New Roman" pitchFamily="18" charset="0"/>
                <a:cs typeface="Times New Roman" pitchFamily="18" charset="0"/>
              </a:rPr>
              <a:t>Radius of the wire r = 0.5 mm = 0.05 cm and let length = l.</a:t>
            </a:r>
          </a:p>
          <a:p>
            <a:pPr>
              <a:buClr>
                <a:srgbClr val="FF0000"/>
              </a:buClr>
              <a:buFont typeface="Wingdings" panose="05000000000000000000" pitchFamily="2" charset="2"/>
              <a:buChar char="v"/>
            </a:pPr>
            <a:r>
              <a:rPr lang="en-US" sz="2800" dirty="0">
                <a:latin typeface="Times New Roman" pitchFamily="18" charset="0"/>
                <a:cs typeface="Times New Roman" pitchFamily="18" charset="0"/>
              </a:rPr>
              <a:t>Volume of the wire = 66 cm</a:t>
            </a:r>
            <a:r>
              <a:rPr lang="en-US" sz="2800" baseline="30000" dirty="0">
                <a:latin typeface="Times New Roman" pitchFamily="18" charset="0"/>
                <a:cs typeface="Times New Roman" pitchFamily="18" charset="0"/>
              </a:rPr>
              <a:t>3</a:t>
            </a:r>
            <a:r>
              <a:rPr lang="en-US" sz="2800" dirty="0">
                <a:latin typeface="Times New Roman" pitchFamily="18" charset="0"/>
                <a:cs typeface="Times New Roman" pitchFamily="18" charset="0"/>
              </a:rPr>
              <a:t> = π r</a:t>
            </a:r>
            <a:r>
              <a:rPr lang="en-US" sz="2800" baseline="30000" dirty="0">
                <a:latin typeface="Times New Roman" pitchFamily="18" charset="0"/>
                <a:cs typeface="Times New Roman" pitchFamily="18" charset="0"/>
              </a:rPr>
              <a:t>2</a:t>
            </a:r>
            <a:r>
              <a:rPr lang="en-US" sz="2800" dirty="0">
                <a:latin typeface="Times New Roman" pitchFamily="18" charset="0"/>
                <a:cs typeface="Times New Roman" pitchFamily="18" charset="0"/>
              </a:rPr>
              <a:t> l = 22 / 7 x 0.05 x 0.05 x l</a:t>
            </a:r>
          </a:p>
          <a:p>
            <a:pPr>
              <a:buClr>
                <a:srgbClr val="FF0000"/>
              </a:buClr>
              <a:buFont typeface="Wingdings" panose="05000000000000000000" pitchFamily="2" charset="2"/>
              <a:buChar char="v"/>
            </a:pPr>
            <a:r>
              <a:rPr lang="en-US" sz="2800" dirty="0">
                <a:latin typeface="Times New Roman" pitchFamily="18" charset="0"/>
                <a:cs typeface="Times New Roman" pitchFamily="18" charset="0"/>
              </a:rPr>
              <a:t>=&gt;</a:t>
            </a:r>
            <a:r>
              <a:rPr lang="en-US" sz="2800" b="1" dirty="0">
                <a:latin typeface="Times New Roman" pitchFamily="18" charset="0"/>
                <a:cs typeface="Times New Roman" pitchFamily="18" charset="0"/>
              </a:rPr>
              <a:t>l = 66 x 7 / (22 x 0.05 x 0.05) = 8400 cm = 84 m.</a:t>
            </a:r>
            <a:endParaRPr lang="en-US"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xmlns="" val="150689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52400" y="0"/>
                <a:ext cx="8991600" cy="6833419"/>
              </a:xfrm>
              <a:prstGeom prst="frame">
                <a:avLst/>
              </a:prstGeom>
            </p:spPr>
            <p:style>
              <a:lnRef idx="1">
                <a:schemeClr val="accent1"/>
              </a:lnRef>
              <a:fillRef idx="0">
                <a:schemeClr val="accent1"/>
              </a:fillRef>
              <a:effectRef idx="0">
                <a:schemeClr val="accent1"/>
              </a:effectRef>
              <a:fontRef idx="minor">
                <a:schemeClr val="tx1"/>
              </a:fontRef>
            </p:style>
            <p:txBody>
              <a:bodyPr>
                <a:normAutofit fontScale="32500" lnSpcReduction="20000"/>
              </a:bodyPr>
              <a:lstStyle/>
              <a:p>
                <a:pPr marL="0" indent="0" algn="just">
                  <a:buNone/>
                </a:pPr>
                <a:r>
                  <a:rPr lang="en-US" sz="6200" dirty="0">
                    <a:latin typeface="Times New Roman" pitchFamily="18" charset="0"/>
                    <a:cs typeface="Times New Roman" pitchFamily="18" charset="0"/>
                  </a:rPr>
                  <a:t>15.A solid wooden toy is in the shape of a right circular cone mounted on a hemisphere. If the radius of the hemisphere is 4.2 cm and the total height of the toy is 10.2 cm, find the volume of the wooden toy.</a:t>
                </a:r>
              </a:p>
              <a:p>
                <a:pPr marL="0" indent="0">
                  <a:buNone/>
                </a:pPr>
                <a:r>
                  <a:rPr lang="en-US" sz="6200" dirty="0">
                    <a:solidFill>
                      <a:srgbClr val="FF0000"/>
                    </a:solidFill>
                    <a:latin typeface="Times New Roman" pitchFamily="18" charset="0"/>
                    <a:cs typeface="Times New Roman" pitchFamily="18" charset="0"/>
                  </a:rPr>
                  <a:t>A. 104.22 </a:t>
                </a:r>
                <a14:m>
                  <m:oMath xmlns:m="http://schemas.openxmlformats.org/officeDocument/2006/math">
                    <m:sSup>
                      <m:sSupPr>
                        <m:ctrlPr>
                          <a:rPr lang="en-US" sz="6200" i="1" smtClean="0">
                            <a:solidFill>
                              <a:srgbClr val="FF0000"/>
                            </a:solidFill>
                            <a:latin typeface="Cambria Math" panose="02040503050406030204" pitchFamily="18" charset="0"/>
                            <a:cs typeface="Times New Roman" pitchFamily="18" charset="0"/>
                          </a:rPr>
                        </m:ctrlPr>
                      </m:sSupPr>
                      <m:e>
                        <m:r>
                          <a:rPr lang="en-IN" sz="6200" b="0" i="1" smtClean="0">
                            <a:solidFill>
                              <a:srgbClr val="FF0000"/>
                            </a:solidFill>
                            <a:latin typeface="Cambria Math" panose="02040503050406030204" pitchFamily="18" charset="0"/>
                            <a:cs typeface="Times New Roman" pitchFamily="18" charset="0"/>
                          </a:rPr>
                          <m:t>𝑐𝑚</m:t>
                        </m:r>
                      </m:e>
                      <m:sup>
                        <m:r>
                          <m:rPr>
                            <m:nor/>
                          </m:rPr>
                          <a:rPr lang="en-US" sz="6200" dirty="0">
                            <a:solidFill>
                              <a:srgbClr val="FF0000"/>
                            </a:solidFill>
                            <a:latin typeface="Times New Roman" pitchFamily="18" charset="0"/>
                            <a:cs typeface="Times New Roman" pitchFamily="18" charset="0"/>
                          </a:rPr>
                          <m:t>3</m:t>
                        </m:r>
                      </m:sup>
                    </m:sSup>
                  </m:oMath>
                </a14:m>
                <a:r>
                  <a:rPr lang="en-US" sz="6200" dirty="0">
                    <a:solidFill>
                      <a:srgbClr val="FF0000"/>
                    </a:solidFill>
                    <a:latin typeface="Times New Roman" pitchFamily="18" charset="0"/>
                    <a:cs typeface="Times New Roman" pitchFamily="18" charset="0"/>
                  </a:rPr>
                  <a:t>	B. 162.08 </a:t>
                </a:r>
                <a14:m>
                  <m:oMath xmlns:m="http://schemas.openxmlformats.org/officeDocument/2006/math">
                    <m:sSup>
                      <m:sSupPr>
                        <m:ctrlPr>
                          <a:rPr lang="en-US" sz="6200" i="1">
                            <a:solidFill>
                              <a:srgbClr val="FF0000"/>
                            </a:solidFill>
                            <a:latin typeface="Cambria Math" panose="02040503050406030204" pitchFamily="18" charset="0"/>
                            <a:cs typeface="Times New Roman" pitchFamily="18" charset="0"/>
                          </a:rPr>
                        </m:ctrlPr>
                      </m:sSupPr>
                      <m:e>
                        <m:r>
                          <a:rPr lang="en-IN" sz="6200" i="1">
                            <a:solidFill>
                              <a:srgbClr val="FF0000"/>
                            </a:solidFill>
                            <a:latin typeface="Cambria Math" panose="02040503050406030204" pitchFamily="18" charset="0"/>
                            <a:cs typeface="Times New Roman" pitchFamily="18" charset="0"/>
                          </a:rPr>
                          <m:t>𝑐𝑚</m:t>
                        </m:r>
                      </m:e>
                      <m:sup>
                        <m:r>
                          <m:rPr>
                            <m:nor/>
                          </m:rPr>
                          <a:rPr lang="en-US" sz="6200" dirty="0">
                            <a:solidFill>
                              <a:srgbClr val="FF0000"/>
                            </a:solidFill>
                            <a:latin typeface="Times New Roman" pitchFamily="18" charset="0"/>
                            <a:cs typeface="Times New Roman" pitchFamily="18" charset="0"/>
                          </a:rPr>
                          <m:t>3</m:t>
                        </m:r>
                      </m:sup>
                    </m:sSup>
                    <m:r>
                      <a:rPr lang="en-US" sz="6200" i="1" dirty="0">
                        <a:solidFill>
                          <a:srgbClr val="FF0000"/>
                        </a:solidFill>
                        <a:latin typeface="Cambria Math" panose="02040503050406030204" pitchFamily="18" charset="0"/>
                        <a:cs typeface="Times New Roman" pitchFamily="18" charset="0"/>
                      </a:rPr>
                      <m:t> </m:t>
                    </m:r>
                  </m:oMath>
                </a14:m>
                <a:r>
                  <a:rPr lang="en-US" sz="6200" dirty="0">
                    <a:solidFill>
                      <a:srgbClr val="FF0000"/>
                    </a:solidFill>
                    <a:latin typeface="Times New Roman" pitchFamily="18" charset="0"/>
                    <a:cs typeface="Times New Roman" pitchFamily="18" charset="0"/>
                  </a:rPr>
                  <a:t>	C.  427.56 </a:t>
                </a:r>
                <a14:m>
                  <m:oMath xmlns:m="http://schemas.openxmlformats.org/officeDocument/2006/math">
                    <m:sSup>
                      <m:sSupPr>
                        <m:ctrlPr>
                          <a:rPr lang="en-US" sz="6200" i="1">
                            <a:solidFill>
                              <a:srgbClr val="FF0000"/>
                            </a:solidFill>
                            <a:latin typeface="Cambria Math" panose="02040503050406030204" pitchFamily="18" charset="0"/>
                            <a:cs typeface="Times New Roman" pitchFamily="18" charset="0"/>
                          </a:rPr>
                        </m:ctrlPr>
                      </m:sSupPr>
                      <m:e>
                        <m:r>
                          <a:rPr lang="en-IN" sz="6200" i="1">
                            <a:solidFill>
                              <a:srgbClr val="FF0000"/>
                            </a:solidFill>
                            <a:latin typeface="Cambria Math" panose="02040503050406030204" pitchFamily="18" charset="0"/>
                            <a:cs typeface="Times New Roman" pitchFamily="18" charset="0"/>
                          </a:rPr>
                          <m:t>𝑐𝑚</m:t>
                        </m:r>
                      </m:e>
                      <m:sup>
                        <m:r>
                          <m:rPr>
                            <m:nor/>
                          </m:rPr>
                          <a:rPr lang="en-US" sz="6200" dirty="0">
                            <a:solidFill>
                              <a:srgbClr val="FF0000"/>
                            </a:solidFill>
                            <a:latin typeface="Times New Roman" pitchFamily="18" charset="0"/>
                            <a:cs typeface="Times New Roman" pitchFamily="18" charset="0"/>
                          </a:rPr>
                          <m:t>3</m:t>
                        </m:r>
                      </m:sup>
                    </m:sSup>
                    <m:r>
                      <a:rPr lang="en-US" sz="6200" i="1" dirty="0">
                        <a:solidFill>
                          <a:srgbClr val="FF0000"/>
                        </a:solidFill>
                        <a:latin typeface="Cambria Math" panose="02040503050406030204" pitchFamily="18" charset="0"/>
                        <a:cs typeface="Times New Roman" pitchFamily="18" charset="0"/>
                      </a:rPr>
                      <m:t> </m:t>
                    </m:r>
                  </m:oMath>
                </a14:m>
                <a:r>
                  <a:rPr lang="en-US" sz="6200" dirty="0">
                    <a:solidFill>
                      <a:srgbClr val="FF0000"/>
                    </a:solidFill>
                    <a:latin typeface="Times New Roman" pitchFamily="18" charset="0"/>
                    <a:cs typeface="Times New Roman" pitchFamily="18" charset="0"/>
                  </a:rPr>
                  <a:t>	D. 266.11 </a:t>
                </a:r>
                <a14:m>
                  <m:oMath xmlns:m="http://schemas.openxmlformats.org/officeDocument/2006/math">
                    <m:sSup>
                      <m:sSupPr>
                        <m:ctrlPr>
                          <a:rPr lang="en-US" sz="6200" i="1">
                            <a:solidFill>
                              <a:srgbClr val="FF0000"/>
                            </a:solidFill>
                            <a:latin typeface="Cambria Math" panose="02040503050406030204" pitchFamily="18" charset="0"/>
                            <a:cs typeface="Times New Roman" pitchFamily="18" charset="0"/>
                          </a:rPr>
                        </m:ctrlPr>
                      </m:sSupPr>
                      <m:e>
                        <m:r>
                          <a:rPr lang="en-IN" sz="6200" i="1">
                            <a:solidFill>
                              <a:srgbClr val="FF0000"/>
                            </a:solidFill>
                            <a:latin typeface="Cambria Math" panose="02040503050406030204" pitchFamily="18" charset="0"/>
                            <a:cs typeface="Times New Roman" pitchFamily="18" charset="0"/>
                          </a:rPr>
                          <m:t>𝑐𝑚</m:t>
                        </m:r>
                      </m:e>
                      <m:sup>
                        <m:r>
                          <m:rPr>
                            <m:nor/>
                          </m:rPr>
                          <a:rPr lang="en-US" sz="6200" dirty="0">
                            <a:solidFill>
                              <a:srgbClr val="FF0000"/>
                            </a:solidFill>
                            <a:latin typeface="Times New Roman" pitchFamily="18" charset="0"/>
                            <a:cs typeface="Times New Roman" pitchFamily="18" charset="0"/>
                          </a:rPr>
                          <m:t>3</m:t>
                        </m:r>
                      </m:sup>
                    </m:sSup>
                  </m:oMath>
                </a14:m>
                <a:endParaRPr lang="en-US" sz="6200" dirty="0">
                  <a:solidFill>
                    <a:srgbClr val="FF0000"/>
                  </a:solidFill>
                  <a:latin typeface="Times New Roman" pitchFamily="18" charset="0"/>
                  <a:cs typeface="Times New Roman" pitchFamily="18" charset="0"/>
                </a:endParaRPr>
              </a:p>
              <a:p>
                <a:pPr marL="0" indent="0">
                  <a:buNone/>
                </a:pPr>
                <a:endParaRPr lang="en-US" sz="6200" b="1" dirty="0">
                  <a:latin typeface="Times New Roman" pitchFamily="18" charset="0"/>
                  <a:cs typeface="Times New Roman" pitchFamily="18" charset="0"/>
                </a:endParaRPr>
              </a:p>
              <a:p>
                <a:pPr marL="0" indent="0">
                  <a:buNone/>
                </a:pPr>
                <a:r>
                  <a:rPr lang="en-US" sz="6200" b="1" dirty="0">
                    <a:latin typeface="Times New Roman" pitchFamily="18" charset="0"/>
                    <a:cs typeface="Times New Roman" pitchFamily="18" charset="0"/>
                  </a:rPr>
                  <a:t>Solution:</a:t>
                </a:r>
              </a:p>
              <a:p>
                <a:pPr>
                  <a:buClr>
                    <a:srgbClr val="FF0000"/>
                  </a:buClr>
                  <a:buFont typeface="Wingdings" panose="05000000000000000000" pitchFamily="2" charset="2"/>
                  <a:buChar char="Ø"/>
                </a:pPr>
                <a:r>
                  <a:rPr lang="en-US" sz="6200" dirty="0">
                    <a:latin typeface="Times New Roman" pitchFamily="18" charset="0"/>
                    <a:cs typeface="Times New Roman" pitchFamily="18" charset="0"/>
                  </a:rPr>
                  <a:t>Volume of the cone is given by =1/3×πr</a:t>
                </a:r>
                <a:r>
                  <a:rPr lang="en-US" sz="6600" baseline="30000" dirty="0">
                    <a:latin typeface="Times New Roman" pitchFamily="18" charset="0"/>
                    <a:cs typeface="Times New Roman" pitchFamily="18" charset="0"/>
                  </a:rPr>
                  <a:t>2</a:t>
                </a:r>
                <a:r>
                  <a:rPr lang="en-US" sz="6200" dirty="0">
                    <a:latin typeface="Times New Roman" pitchFamily="18" charset="0"/>
                    <a:cs typeface="Times New Roman" pitchFamily="18" charset="0"/>
                  </a:rPr>
                  <a:t>h</a:t>
                </a:r>
              </a:p>
              <a:p>
                <a:pPr>
                  <a:buClr>
                    <a:srgbClr val="FF0000"/>
                  </a:buClr>
                  <a:buFont typeface="Wingdings" panose="05000000000000000000" pitchFamily="2" charset="2"/>
                  <a:buChar char="Ø"/>
                </a:pPr>
                <a:r>
                  <a:rPr lang="en-US" sz="6200" dirty="0">
                    <a:latin typeface="Times New Roman" pitchFamily="18" charset="0"/>
                    <a:cs typeface="Times New Roman" pitchFamily="18" charset="0"/>
                  </a:rPr>
                  <a:t>Here r=4.2 cm, h=10.2−r=6cm</a:t>
                </a:r>
              </a:p>
              <a:p>
                <a:pPr>
                  <a:buClr>
                    <a:srgbClr val="FF0000"/>
                  </a:buClr>
                  <a:buFont typeface="Wingdings" panose="05000000000000000000" pitchFamily="2" charset="2"/>
                  <a:buChar char="Ø"/>
                </a:pPr>
                <a:endParaRPr lang="en-US" sz="6200" dirty="0">
                  <a:latin typeface="Times New Roman" pitchFamily="18" charset="0"/>
                  <a:cs typeface="Times New Roman" pitchFamily="18" charset="0"/>
                </a:endParaRPr>
              </a:p>
              <a:p>
                <a:pPr>
                  <a:buClr>
                    <a:srgbClr val="FF0000"/>
                  </a:buClr>
                  <a:buFont typeface="Wingdings" panose="05000000000000000000" pitchFamily="2" charset="2"/>
                  <a:buChar char="Ø"/>
                </a:pPr>
                <a:r>
                  <a:rPr lang="en-US" sz="6200" dirty="0">
                    <a:latin typeface="Times New Roman" pitchFamily="18" charset="0"/>
                    <a:cs typeface="Times New Roman" pitchFamily="18" charset="0"/>
                  </a:rPr>
                  <a:t>Therefore, the volume of the cone</a:t>
                </a:r>
              </a:p>
              <a:p>
                <a:pPr marL="0" indent="0">
                  <a:buClr>
                    <a:srgbClr val="FF0000"/>
                  </a:buClr>
                  <a:buNone/>
                </a:pPr>
                <a:r>
                  <a:rPr lang="en-US" sz="6200" dirty="0">
                    <a:latin typeface="Times New Roman" pitchFamily="18" charset="0"/>
                    <a:cs typeface="Times New Roman" pitchFamily="18" charset="0"/>
                  </a:rPr>
                  <a:t>    =1/3π×4.22×6 </a:t>
                </a:r>
                <a:r>
                  <a:rPr lang="en-US" sz="6200" dirty="0">
                    <a:solidFill>
                      <a:srgbClr val="FF0000"/>
                    </a:solidFill>
                    <a:latin typeface="Times New Roman" pitchFamily="18" charset="0"/>
                    <a:cs typeface="Times New Roman" pitchFamily="18" charset="0"/>
                  </a:rPr>
                  <a:t>=110.88 cm</a:t>
                </a:r>
                <a:r>
                  <a:rPr lang="en-US" sz="6600" baseline="30000" dirty="0">
                    <a:solidFill>
                      <a:srgbClr val="FF0000"/>
                    </a:solidFill>
                    <a:latin typeface="Times New Roman" pitchFamily="18" charset="0"/>
                    <a:cs typeface="Times New Roman" pitchFamily="18" charset="0"/>
                  </a:rPr>
                  <a:t>3</a:t>
                </a:r>
                <a:endParaRPr lang="en-US" sz="6200" dirty="0">
                  <a:solidFill>
                    <a:srgbClr val="FF0000"/>
                  </a:solidFill>
                  <a:latin typeface="Times New Roman" pitchFamily="18" charset="0"/>
                  <a:cs typeface="Times New Roman" pitchFamily="18" charset="0"/>
                </a:endParaRPr>
              </a:p>
              <a:p>
                <a:pPr>
                  <a:buClr>
                    <a:srgbClr val="FF0000"/>
                  </a:buClr>
                  <a:buFont typeface="Wingdings" panose="05000000000000000000" pitchFamily="2" charset="2"/>
                  <a:buChar char="Ø"/>
                </a:pPr>
                <a:r>
                  <a:rPr lang="en-US" sz="6200" dirty="0">
                    <a:latin typeface="Times New Roman" pitchFamily="18" charset="0"/>
                    <a:cs typeface="Times New Roman" pitchFamily="18" charset="0"/>
                  </a:rPr>
                  <a:t>Volume of the hemisphere=1/2×43πr</a:t>
                </a:r>
                <a:r>
                  <a:rPr lang="en-US" sz="6600" baseline="30000" dirty="0">
                    <a:latin typeface="Times New Roman" pitchFamily="18" charset="0"/>
                    <a:cs typeface="Times New Roman" pitchFamily="18" charset="0"/>
                  </a:rPr>
                  <a:t>3</a:t>
                </a:r>
                <a:r>
                  <a:rPr lang="en-US" sz="6200" dirty="0">
                    <a:latin typeface="Times New Roman" pitchFamily="18" charset="0"/>
                    <a:cs typeface="Times New Roman" pitchFamily="18" charset="0"/>
                  </a:rPr>
                  <a:t>=155.23</a:t>
                </a:r>
              </a:p>
              <a:p>
                <a:pPr>
                  <a:buClr>
                    <a:srgbClr val="FF0000"/>
                  </a:buClr>
                  <a:buFont typeface="Wingdings" panose="05000000000000000000" pitchFamily="2" charset="2"/>
                  <a:buChar char="Ø"/>
                </a:pPr>
                <a:endParaRPr lang="en-US" sz="6200" dirty="0">
                  <a:latin typeface="Times New Roman" pitchFamily="18" charset="0"/>
                  <a:cs typeface="Times New Roman" pitchFamily="18" charset="0"/>
                </a:endParaRPr>
              </a:p>
              <a:p>
                <a:pPr>
                  <a:buClr>
                    <a:srgbClr val="FF0000"/>
                  </a:buClr>
                  <a:buFont typeface="Wingdings" panose="05000000000000000000" pitchFamily="2" charset="2"/>
                  <a:buChar char="Ø"/>
                </a:pPr>
                <a:r>
                  <a:rPr lang="en-US" sz="6200" dirty="0">
                    <a:latin typeface="Times New Roman" pitchFamily="18" charset="0"/>
                    <a:cs typeface="Times New Roman" pitchFamily="18" charset="0"/>
                  </a:rPr>
                  <a:t>Total volume =110.88+155.232 </a:t>
                </a:r>
                <a:r>
                  <a:rPr lang="en-US" sz="6200" dirty="0">
                    <a:solidFill>
                      <a:srgbClr val="FF0000"/>
                    </a:solidFill>
                    <a:latin typeface="Times New Roman" pitchFamily="18" charset="0"/>
                    <a:cs typeface="Times New Roman" pitchFamily="18" charset="0"/>
                  </a:rPr>
                  <a:t>=266.112 </a:t>
                </a:r>
                <a14:m>
                  <m:oMath xmlns:m="http://schemas.openxmlformats.org/officeDocument/2006/math">
                    <m:sSup>
                      <m:sSupPr>
                        <m:ctrlPr>
                          <a:rPr lang="en-US" sz="6600" i="1">
                            <a:solidFill>
                              <a:srgbClr val="FF0000"/>
                            </a:solidFill>
                            <a:latin typeface="Cambria Math" panose="02040503050406030204" pitchFamily="18" charset="0"/>
                            <a:cs typeface="Times New Roman" pitchFamily="18" charset="0"/>
                          </a:rPr>
                        </m:ctrlPr>
                      </m:sSupPr>
                      <m:e>
                        <m:r>
                          <a:rPr lang="en-IN" sz="6600" i="1">
                            <a:solidFill>
                              <a:srgbClr val="FF0000"/>
                            </a:solidFill>
                            <a:latin typeface="Cambria Math" panose="02040503050406030204" pitchFamily="18" charset="0"/>
                            <a:cs typeface="Times New Roman" pitchFamily="18" charset="0"/>
                          </a:rPr>
                          <m:t>𝑐𝑚</m:t>
                        </m:r>
                      </m:e>
                      <m:sup>
                        <m:r>
                          <m:rPr>
                            <m:nor/>
                          </m:rPr>
                          <a:rPr lang="en-US" sz="6600" dirty="0">
                            <a:solidFill>
                              <a:srgbClr val="FF0000"/>
                            </a:solidFill>
                            <a:latin typeface="Times New Roman" pitchFamily="18" charset="0"/>
                            <a:cs typeface="Times New Roman" pitchFamily="18" charset="0"/>
                          </a:rPr>
                          <m:t>3</m:t>
                        </m:r>
                      </m:sup>
                    </m:sSup>
                  </m:oMath>
                </a14:m>
                <a:br>
                  <a:rPr lang="en-US" sz="6400" dirty="0">
                    <a:latin typeface="Times New Roman" pitchFamily="18" charset="0"/>
                    <a:cs typeface="Times New Roman" pitchFamily="18" charset="0"/>
                  </a:rPr>
                </a:br>
                <a:endParaRPr lang="en-US" sz="64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0"/>
                <a:ext cx="8991600" cy="6833419"/>
              </a:xfrm>
              <a:prstGeom prst="frame">
                <a:avLst/>
              </a:prstGeom>
              <a:blipFill>
                <a:blip r:embed="rId2"/>
                <a:stretch>
                  <a:fillRect/>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xmlns="" id="{51C1B027-248E-4DA2-8163-714EC1F6F1C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477000" y="2819400"/>
            <a:ext cx="2514600" cy="25931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1"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915400" cy="6819900"/>
          </a:xfrm>
          <a:prstGeom prst="rect">
            <a:avLst/>
          </a:prstGeom>
        </p:spPr>
        <p:style>
          <a:lnRef idx="1">
            <a:schemeClr val="accent1"/>
          </a:lnRef>
          <a:fillRef idx="2">
            <a:schemeClr val="accent1"/>
          </a:fillRef>
          <a:effectRef idx="1">
            <a:schemeClr val="accent1"/>
          </a:effectRef>
          <a:fontRef idx="minor">
            <a:schemeClr val="dk1"/>
          </a:fontRef>
        </p:style>
        <p:txBody>
          <a:bodyPr>
            <a:normAutofit fontScale="62500" lnSpcReduction="20000"/>
          </a:bodyPr>
          <a:lstStyle/>
          <a:p>
            <a:pPr marL="0" indent="0">
              <a:buAutoNum type="arabicPeriod" startAt="16"/>
            </a:pPr>
            <a:r>
              <a:rPr lang="en-US" sz="6400" dirty="0">
                <a:latin typeface="Times New Roman" pitchFamily="18" charset="0"/>
                <a:cs typeface="Times New Roman" pitchFamily="18" charset="0"/>
              </a:rPr>
              <a:t>A chord AB of a circle of radius 5.25 cm makes an angle of 60∘ at the centre of the circle. Find the area of the major segment. </a:t>
            </a:r>
          </a:p>
          <a:p>
            <a:pPr marL="0" indent="0" algn="ctr">
              <a:buNone/>
            </a:pPr>
            <a:r>
              <a:rPr lang="en-US" b="1" dirty="0">
                <a:solidFill>
                  <a:srgbClr val="FF0000"/>
                </a:solidFill>
                <a:latin typeface="Times New Roman" pitchFamily="18" charset="0"/>
                <a:cs typeface="Times New Roman" pitchFamily="18" charset="0"/>
              </a:rPr>
              <a:t>Solution:</a:t>
            </a:r>
          </a:p>
          <a:p>
            <a:pPr>
              <a:buClr>
                <a:schemeClr val="accent3">
                  <a:lumMod val="50000"/>
                </a:schemeClr>
              </a:buClr>
              <a:buFont typeface="Wingdings" panose="05000000000000000000" pitchFamily="2" charset="2"/>
              <a:buChar char="v"/>
            </a:pPr>
            <a:r>
              <a:rPr lang="en-US" sz="4400" dirty="0">
                <a:latin typeface="Times New Roman" pitchFamily="18" charset="0"/>
                <a:cs typeface="Times New Roman" pitchFamily="18" charset="0"/>
              </a:rPr>
              <a:t>The given circle is an equilateral triangle </a:t>
            </a:r>
          </a:p>
          <a:p>
            <a:pPr>
              <a:buClr>
                <a:schemeClr val="accent3">
                  <a:lumMod val="50000"/>
                </a:schemeClr>
              </a:buClr>
              <a:buFont typeface="Wingdings" panose="05000000000000000000" pitchFamily="2" charset="2"/>
              <a:buChar char="v"/>
            </a:pPr>
            <a:r>
              <a:rPr lang="en-US" sz="4400" dirty="0">
                <a:latin typeface="Times New Roman" pitchFamily="18" charset="0"/>
                <a:cs typeface="Times New Roman" pitchFamily="18" charset="0"/>
              </a:rPr>
              <a:t>Area of the minor sector =60/360  ×π×5.25</a:t>
            </a:r>
            <a:r>
              <a:rPr lang="en-US" sz="4400" baseline="30000" dirty="0">
                <a:latin typeface="Times New Roman" pitchFamily="18" charset="0"/>
                <a:cs typeface="Times New Roman" pitchFamily="18" charset="0"/>
              </a:rPr>
              <a:t>2</a:t>
            </a:r>
            <a:r>
              <a:rPr lang="en-US" sz="4400" dirty="0">
                <a:latin typeface="Times New Roman" pitchFamily="18" charset="0"/>
                <a:cs typeface="Times New Roman" pitchFamily="18" charset="0"/>
              </a:rPr>
              <a:t> =14.4375 cm</a:t>
            </a:r>
            <a:r>
              <a:rPr lang="en-US" sz="4400" baseline="30000" dirty="0">
                <a:latin typeface="Times New Roman" pitchFamily="18" charset="0"/>
                <a:cs typeface="Times New Roman" pitchFamily="18" charset="0"/>
              </a:rPr>
              <a:t>2</a:t>
            </a:r>
            <a:endParaRPr lang="en-US" sz="4400" dirty="0">
              <a:latin typeface="Times New Roman" pitchFamily="18" charset="0"/>
              <a:cs typeface="Times New Roman" pitchFamily="18" charset="0"/>
            </a:endParaRPr>
          </a:p>
          <a:p>
            <a:pPr>
              <a:buClr>
                <a:schemeClr val="accent3">
                  <a:lumMod val="50000"/>
                </a:schemeClr>
              </a:buClr>
              <a:buFont typeface="Wingdings" panose="05000000000000000000" pitchFamily="2" charset="2"/>
              <a:buChar char="v"/>
            </a:pPr>
            <a:r>
              <a:rPr lang="en-US" sz="4400" dirty="0">
                <a:latin typeface="Times New Roman" pitchFamily="18" charset="0"/>
                <a:cs typeface="Times New Roman" pitchFamily="18" charset="0"/>
              </a:rPr>
              <a:t>Area of the triangle =3/√4×5.25</a:t>
            </a:r>
            <a:r>
              <a:rPr lang="en-US" sz="4400" baseline="30000" dirty="0">
                <a:latin typeface="Times New Roman" pitchFamily="18" charset="0"/>
                <a:cs typeface="Times New Roman" pitchFamily="18" charset="0"/>
              </a:rPr>
              <a:t>2 </a:t>
            </a:r>
            <a:r>
              <a:rPr lang="en-US" sz="4400" dirty="0">
                <a:latin typeface="Times New Roman" pitchFamily="18" charset="0"/>
                <a:cs typeface="Times New Roman" pitchFamily="18" charset="0"/>
              </a:rPr>
              <a:t>=11.93 cm</a:t>
            </a:r>
            <a:r>
              <a:rPr lang="en-US" sz="4400" baseline="30000" dirty="0">
                <a:latin typeface="Times New Roman" pitchFamily="18" charset="0"/>
                <a:cs typeface="Times New Roman" pitchFamily="18" charset="0"/>
              </a:rPr>
              <a:t>2</a:t>
            </a:r>
            <a:endParaRPr lang="en-US" sz="4400" dirty="0">
              <a:latin typeface="Times New Roman" pitchFamily="18" charset="0"/>
              <a:cs typeface="Times New Roman" pitchFamily="18" charset="0"/>
            </a:endParaRPr>
          </a:p>
          <a:p>
            <a:pPr>
              <a:buClr>
                <a:schemeClr val="accent3">
                  <a:lumMod val="50000"/>
                </a:schemeClr>
              </a:buClr>
              <a:buFont typeface="Wingdings" panose="05000000000000000000" pitchFamily="2" charset="2"/>
              <a:buChar char="v"/>
            </a:pPr>
            <a:r>
              <a:rPr lang="en-US" sz="4400" dirty="0">
                <a:latin typeface="Times New Roman" pitchFamily="18" charset="0"/>
                <a:cs typeface="Times New Roman" pitchFamily="18" charset="0"/>
              </a:rPr>
              <a:t>Area of the minor segment = Area of the minor sector - Area of the triangle =2.5  cm</a:t>
            </a:r>
            <a:r>
              <a:rPr lang="en-US" sz="4400" baseline="30000" dirty="0">
                <a:latin typeface="Times New Roman" pitchFamily="18" charset="0"/>
                <a:cs typeface="Times New Roman" pitchFamily="18" charset="0"/>
              </a:rPr>
              <a:t>2</a:t>
            </a:r>
            <a:endParaRPr lang="en-US" sz="4400" dirty="0">
              <a:latin typeface="Times New Roman" pitchFamily="18" charset="0"/>
              <a:cs typeface="Times New Roman" pitchFamily="18" charset="0"/>
            </a:endParaRPr>
          </a:p>
          <a:p>
            <a:pPr>
              <a:buClr>
                <a:schemeClr val="accent3">
                  <a:lumMod val="50000"/>
                </a:schemeClr>
              </a:buClr>
              <a:buFont typeface="Wingdings" panose="05000000000000000000" pitchFamily="2" charset="2"/>
              <a:buChar char="v"/>
            </a:pPr>
            <a:r>
              <a:rPr lang="en-US" sz="4400" dirty="0">
                <a:latin typeface="Times New Roman" pitchFamily="18" charset="0"/>
                <a:cs typeface="Times New Roman" pitchFamily="18" charset="0"/>
              </a:rPr>
              <a:t>Area of the major segment </a:t>
            </a:r>
          </a:p>
          <a:p>
            <a:pPr marL="0" indent="0">
              <a:buClr>
                <a:schemeClr val="accent3">
                  <a:lumMod val="50000"/>
                </a:schemeClr>
              </a:buClr>
              <a:buNone/>
            </a:pPr>
            <a:r>
              <a:rPr lang="en-US" sz="3800" dirty="0">
                <a:latin typeface="Times New Roman" pitchFamily="18" charset="0"/>
                <a:cs typeface="Times New Roman" pitchFamily="18" charset="0"/>
              </a:rPr>
              <a:t>= Area of the circle - Area of the minor segment </a:t>
            </a:r>
          </a:p>
          <a:p>
            <a:pPr marL="0" indent="0">
              <a:buClr>
                <a:schemeClr val="accent3">
                  <a:lumMod val="50000"/>
                </a:schemeClr>
              </a:buClr>
              <a:buNone/>
            </a:pPr>
            <a:r>
              <a:rPr lang="en-US" sz="4400" dirty="0">
                <a:latin typeface="Times New Roman" pitchFamily="18" charset="0"/>
                <a:cs typeface="Times New Roman" pitchFamily="18" charset="0"/>
              </a:rPr>
              <a:t>= 86.54 cm</a:t>
            </a:r>
            <a:r>
              <a:rPr lang="en-US" sz="4400" baseline="30000" dirty="0">
                <a:latin typeface="Times New Roman" pitchFamily="18" charset="0"/>
                <a:cs typeface="Times New Roman" pitchFamily="18" charset="0"/>
              </a:rPr>
              <a:t>2</a:t>
            </a:r>
            <a:r>
              <a:rPr lang="en-US" sz="4400" dirty="0">
                <a:latin typeface="Times New Roman" pitchFamily="18" charset="0"/>
                <a:cs typeface="Times New Roman" pitchFamily="18" charset="0"/>
              </a:rPr>
              <a:t>−2.5 cm</a:t>
            </a:r>
            <a:r>
              <a:rPr lang="en-US" sz="4400" baseline="30000" dirty="0">
                <a:latin typeface="Times New Roman" pitchFamily="18" charset="0"/>
                <a:cs typeface="Times New Roman" pitchFamily="18" charset="0"/>
              </a:rPr>
              <a:t>2 </a:t>
            </a:r>
            <a:r>
              <a:rPr lang="en-US" sz="4400" dirty="0">
                <a:latin typeface="Times New Roman" pitchFamily="18" charset="0"/>
                <a:cs typeface="Times New Roman" pitchFamily="18" charset="0"/>
              </a:rPr>
              <a:t>=84 cm</a:t>
            </a:r>
            <a:r>
              <a:rPr lang="en-US" sz="4400" baseline="30000" dirty="0">
                <a:latin typeface="Times New Roman" pitchFamily="18" charset="0"/>
                <a:cs typeface="Times New Roman" pitchFamily="18" charset="0"/>
              </a:rPr>
              <a:t>2</a:t>
            </a:r>
            <a:r>
              <a:rPr lang="en-US" sz="5900" dirty="0">
                <a:latin typeface="Times New Roman" pitchFamily="18" charset="0"/>
                <a:cs typeface="Times New Roman" pitchFamily="18" charset="0"/>
              </a:rPr>
              <a:t/>
            </a:r>
            <a:br>
              <a:rPr lang="en-US" sz="5900" dirty="0">
                <a:latin typeface="Times New Roman" pitchFamily="18" charset="0"/>
                <a:cs typeface="Times New Roman" pitchFamily="18" charset="0"/>
              </a:rPr>
            </a:br>
            <a:endParaRPr lang="en-US" sz="64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xmlns="" id="{9F821665-88BC-43AF-8461-92517F46332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57192" y="4038600"/>
            <a:ext cx="2851614" cy="2667000"/>
          </a:xfrm>
          <a:prstGeom prst="rect">
            <a:avLst/>
          </a:prstGeom>
        </p:spPr>
      </p:pic>
    </p:spTree>
    <p:extLst>
      <p:ext uri="{BB962C8B-B14F-4D97-AF65-F5344CB8AC3E}">
        <p14:creationId xmlns:p14="http://schemas.microsoft.com/office/powerpoint/2010/main" xmlns="" val="378880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915400" cy="6705600"/>
          </a:xfrm>
          <a:prstGeom prst="hexagon">
            <a:avLst/>
          </a:prstGeom>
        </p:spPr>
        <p:style>
          <a:lnRef idx="2">
            <a:schemeClr val="accent1"/>
          </a:lnRef>
          <a:fillRef idx="1">
            <a:schemeClr val="lt1"/>
          </a:fillRef>
          <a:effectRef idx="0">
            <a:schemeClr val="accent1"/>
          </a:effectRef>
          <a:fontRef idx="minor">
            <a:schemeClr val="dk1"/>
          </a:fontRef>
        </p:style>
        <p:txBody>
          <a:bodyPr>
            <a:noAutofit/>
          </a:bodyPr>
          <a:lstStyle/>
          <a:p>
            <a:pPr marL="0" indent="0" algn="just">
              <a:buNone/>
            </a:pPr>
            <a:r>
              <a:rPr lang="en-US" sz="2400" dirty="0">
                <a:latin typeface="Times New Roman" pitchFamily="18" charset="0"/>
                <a:cs typeface="Times New Roman" pitchFamily="18" charset="0"/>
              </a:rPr>
              <a:t>17. If AD, BE, CF are medians of ∆ABC and O is the centroid of ∆ABC. If the area of ∆AOF is 36 cm^2 then the area of ∆OFB + area of ∆OEC =?</a:t>
            </a:r>
          </a:p>
          <a:p>
            <a:pPr>
              <a:buNone/>
            </a:pPr>
            <a:endParaRPr lang="en-US" sz="2400" dirty="0">
              <a:latin typeface="Times New Roman" pitchFamily="18" charset="0"/>
              <a:cs typeface="Times New Roman" pitchFamily="18" charset="0"/>
            </a:endParaRPr>
          </a:p>
          <a:p>
            <a:pPr>
              <a:buNone/>
            </a:pPr>
            <a:r>
              <a:rPr lang="en-US" sz="2400" b="1" dirty="0">
                <a:latin typeface="Times New Roman" pitchFamily="18" charset="0"/>
                <a:cs typeface="Times New Roman" pitchFamily="18" charset="0"/>
              </a:rPr>
              <a:t>Solution:</a:t>
            </a:r>
          </a:p>
          <a:p>
            <a:pPr>
              <a:buNone/>
            </a:pPr>
            <a:endParaRPr lang="en-US" sz="2400" b="1" dirty="0">
              <a:latin typeface="Times New Roman" pitchFamily="18" charset="0"/>
              <a:cs typeface="Times New Roman" pitchFamily="18" charset="0"/>
            </a:endParaRPr>
          </a:p>
          <a:p>
            <a:pPr>
              <a:buClr>
                <a:srgbClr val="002060"/>
              </a:buClr>
              <a:buFont typeface="Wingdings" panose="05000000000000000000" pitchFamily="2" charset="2"/>
              <a:buChar char="q"/>
            </a:pPr>
            <a:r>
              <a:rPr lang="en-US" sz="2400" dirty="0">
                <a:latin typeface="Times New Roman" pitchFamily="18" charset="0"/>
                <a:cs typeface="Times New Roman" pitchFamily="18" charset="0"/>
              </a:rPr>
              <a:t>Here, ‘O’ is the centroid of ∆ABC. </a:t>
            </a:r>
          </a:p>
          <a:p>
            <a:pPr>
              <a:buClr>
                <a:srgbClr val="002060"/>
              </a:buClr>
              <a:buFont typeface="Wingdings" panose="05000000000000000000" pitchFamily="2" charset="2"/>
              <a:buChar char="q"/>
            </a:pPr>
            <a:endParaRPr lang="en-US" sz="2400" dirty="0">
              <a:latin typeface="Times New Roman" pitchFamily="18" charset="0"/>
              <a:cs typeface="Times New Roman" pitchFamily="18" charset="0"/>
            </a:endParaRPr>
          </a:p>
          <a:p>
            <a:pPr>
              <a:buClr>
                <a:srgbClr val="002060"/>
              </a:buClr>
              <a:buFont typeface="Wingdings" panose="05000000000000000000" pitchFamily="2" charset="2"/>
              <a:buChar char="q"/>
            </a:pPr>
            <a:r>
              <a:rPr lang="en-US" sz="2400" dirty="0">
                <a:latin typeface="Times New Roman" pitchFamily="18" charset="0"/>
                <a:cs typeface="Times New Roman" pitchFamily="18" charset="0"/>
              </a:rPr>
              <a:t>Then are of ∆AOF = area of ∆OFB = area of ∆OEC. </a:t>
            </a:r>
          </a:p>
          <a:p>
            <a:pPr>
              <a:buClr>
                <a:srgbClr val="002060"/>
              </a:buClr>
              <a:buFont typeface="Wingdings" panose="05000000000000000000" pitchFamily="2" charset="2"/>
              <a:buChar char="q"/>
            </a:pPr>
            <a:endParaRPr lang="en-US" sz="2400" dirty="0">
              <a:latin typeface="Times New Roman" pitchFamily="18" charset="0"/>
              <a:cs typeface="Times New Roman" pitchFamily="18" charset="0"/>
            </a:endParaRPr>
          </a:p>
          <a:p>
            <a:pPr>
              <a:buClr>
                <a:srgbClr val="002060"/>
              </a:buClr>
              <a:buFont typeface="Wingdings" panose="05000000000000000000" pitchFamily="2" charset="2"/>
              <a:buChar char="q"/>
            </a:pPr>
            <a:r>
              <a:rPr lang="en-US" sz="2400" dirty="0">
                <a:latin typeface="Times New Roman" pitchFamily="18" charset="0"/>
                <a:cs typeface="Times New Roman" pitchFamily="18" charset="0"/>
              </a:rPr>
              <a:t>Area of ∆OFB + area of ∆OEC = 36 + 36 = 72 cm²</a:t>
            </a:r>
          </a:p>
          <a:p>
            <a:pPr>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circle(in)">
                                      <p:cBhvr>
                                        <p:cTn id="7" dur="20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circle(in)">
                                      <p:cBhvr>
                                        <p:cTn id="12" dur="20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circle(in)">
                                      <p:cBhvr>
                                        <p:cTn id="1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FCF5BD5-543E-484F-8A51-9DFC599DC4D7}"/>
              </a:ext>
            </a:extLst>
          </p:cNvPr>
          <p:cNvSpPr>
            <a:spLocks noGrp="1"/>
          </p:cNvSpPr>
          <p:nvPr>
            <p:ph idx="1"/>
          </p:nvPr>
        </p:nvSpPr>
        <p:spPr>
          <a:prstGeom prst="homePlate">
            <a:avLst/>
          </a:prstGeom>
        </p:spPr>
        <p:style>
          <a:lnRef idx="2">
            <a:schemeClr val="accent2"/>
          </a:lnRef>
          <a:fillRef idx="1">
            <a:schemeClr val="lt1"/>
          </a:fillRef>
          <a:effectRef idx="0">
            <a:schemeClr val="accent2"/>
          </a:effectRef>
          <a:fontRef idx="minor">
            <a:schemeClr val="dk1"/>
          </a:fontRef>
        </p:style>
        <p:txBody>
          <a:bodyPr>
            <a:normAutofit fontScale="92500"/>
          </a:bodyPr>
          <a:lstStyle/>
          <a:p>
            <a:pPr marL="0" indent="0">
              <a:buNone/>
            </a:pPr>
            <a:r>
              <a:rPr lang="en-US" sz="3200" b="1" i="1" dirty="0">
                <a:latin typeface="Times New Roman" pitchFamily="18" charset="0"/>
                <a:cs typeface="Times New Roman" pitchFamily="18" charset="0"/>
              </a:rPr>
              <a:t>Solution:</a:t>
            </a:r>
          </a:p>
          <a:p>
            <a:pPr>
              <a:buBlip>
                <a:blip r:embed="rId2">
                  <a:extLst>
                    <a:ext uri="{96DAC541-7B7A-43D3-8B79-37D633B846F1}">
                      <asvg:svgBlip xmlns:asvg="http://schemas.microsoft.com/office/drawing/2016/SVG/main" xmlns="" r:embed="rId3"/>
                    </a:ext>
                  </a:extLst>
                </a:blip>
              </a:buBlip>
            </a:pPr>
            <a:r>
              <a:rPr lang="en-US" sz="3200" dirty="0">
                <a:latin typeface="Times New Roman" pitchFamily="18" charset="0"/>
                <a:cs typeface="Times New Roman" pitchFamily="18" charset="0"/>
              </a:rPr>
              <a:t>In any triangle, the length of the third side must be less than the sum of the lengths of the other two sides and greater than the difference of the other two sides.</a:t>
            </a:r>
            <a:r>
              <a:rPr lang="en-US" sz="3200" i="1" dirty="0">
                <a:latin typeface="Times New Roman" pitchFamily="18" charset="0"/>
                <a:cs typeface="Times New Roman" pitchFamily="18" charset="0"/>
              </a:rPr>
              <a:t/>
            </a:r>
            <a:br>
              <a:rPr lang="en-US" sz="3200" i="1" dirty="0">
                <a:latin typeface="Times New Roman" pitchFamily="18" charset="0"/>
                <a:cs typeface="Times New Roman" pitchFamily="18" charset="0"/>
              </a:rPr>
            </a:br>
            <a:r>
              <a:rPr lang="en-US" sz="3200" dirty="0">
                <a:latin typeface="Times New Roman" pitchFamily="18" charset="0"/>
                <a:cs typeface="Times New Roman" pitchFamily="18" charset="0"/>
              </a:rPr>
              <a:t>	8-3 &lt; t &lt; 8+3</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         5 &lt; t &lt; 11.</a:t>
            </a:r>
          </a:p>
          <a:p>
            <a:pPr>
              <a:buBlip>
                <a:blip r:embed="rId2">
                  <a:extLst>
                    <a:ext uri="{96DAC541-7B7A-43D3-8B79-37D633B846F1}">
                      <asvg:svgBlip xmlns:asvg="http://schemas.microsoft.com/office/drawing/2016/SVG/main" xmlns="" r:embed="rId3"/>
                    </a:ext>
                  </a:extLst>
                </a:blip>
              </a:buBlip>
            </a:pPr>
            <a:r>
              <a:rPr lang="en-US" sz="3200" dirty="0">
                <a:latin typeface="Times New Roman" pitchFamily="18" charset="0"/>
                <a:cs typeface="Times New Roman" pitchFamily="18" charset="0"/>
              </a:rPr>
              <a:t>Thus, only II is a possible length for the third side.</a:t>
            </a:r>
            <a:endParaRPr lang="en-IN" dirty="0"/>
          </a:p>
        </p:txBody>
      </p:sp>
      <p:sp>
        <p:nvSpPr>
          <p:cNvPr id="5" name="Title 4">
            <a:extLst>
              <a:ext uri="{FF2B5EF4-FFF2-40B4-BE49-F238E27FC236}">
                <a16:creationId xmlns:a16="http://schemas.microsoft.com/office/drawing/2014/main" xmlns="" id="{444FFE53-F338-44CD-B380-FD8F2FD21F6D}"/>
              </a:ext>
            </a:extLst>
          </p:cNvPr>
          <p:cNvSpPr>
            <a:spLocks noGrp="1"/>
          </p:cNvSpPr>
          <p:nvPr>
            <p:ph type="title"/>
          </p:nvPr>
        </p:nvSpPr>
        <p:spPr>
          <a:xfrm>
            <a:off x="457200" y="609600"/>
            <a:ext cx="8229600" cy="1143000"/>
          </a:xfrm>
        </p:spPr>
        <p:txBody>
          <a:bodyPr>
            <a:noAutofit/>
          </a:bodyPr>
          <a:lstStyle/>
          <a:p>
            <a:pPr algn="l"/>
            <a:r>
              <a:rPr lang="en-US" sz="2800" dirty="0">
                <a:latin typeface="Times New Roman" pitchFamily="18" charset="0"/>
                <a:cs typeface="Times New Roman" pitchFamily="18" charset="0"/>
              </a:rPr>
              <a:t>18. If 3 and 8 are the lengths of two sides of a triangular region, which of the following can be the length of the third side?</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IN" sz="2800" dirty="0"/>
          </a:p>
        </p:txBody>
      </p:sp>
    </p:spTree>
    <p:extLst>
      <p:ext uri="{BB962C8B-B14F-4D97-AF65-F5344CB8AC3E}">
        <p14:creationId xmlns:p14="http://schemas.microsoft.com/office/powerpoint/2010/main" xmlns="" val="53275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409C6-CC20-43C5-BCFA-094397310231}"/>
              </a:ext>
            </a:extLst>
          </p:cNvPr>
          <p:cNvSpPr>
            <a:spLocks noGrp="1"/>
          </p:cNvSpPr>
          <p:nvPr>
            <p:ph type="title"/>
          </p:nvPr>
        </p:nvSpPr>
        <p:spPr>
          <a:xfrm>
            <a:off x="447145" y="152400"/>
            <a:ext cx="8229600" cy="1737185"/>
          </a:xfrm>
        </p:spPr>
        <p:style>
          <a:lnRef idx="1">
            <a:schemeClr val="accent3"/>
          </a:lnRef>
          <a:fillRef idx="2">
            <a:schemeClr val="accent3"/>
          </a:fillRef>
          <a:effectRef idx="1">
            <a:schemeClr val="accent3"/>
          </a:effectRef>
          <a:fontRef idx="minor">
            <a:schemeClr val="dk1"/>
          </a:fontRef>
        </p:style>
        <p:txBody>
          <a:bodyPr>
            <a:noAutofit/>
          </a:bodyPr>
          <a:lstStyle/>
          <a:p>
            <a:pPr algn="l"/>
            <a:r>
              <a:rPr lang="en-IN" sz="2800" b="0" i="0" u="none" strike="noStrike" baseline="0" dirty="0">
                <a:solidFill>
                  <a:srgbClr val="000000"/>
                </a:solidFill>
                <a:latin typeface="Times New Roman" panose="02020603050405020304" pitchFamily="18" charset="0"/>
              </a:rPr>
              <a:t>19. Two sides of a triangle have lengths 8 and 4. Find number of  possible lengths with integer  of the third side.</a:t>
            </a:r>
            <a:br>
              <a:rPr lang="en-IN" sz="2800" b="0" i="0" u="none" strike="noStrike" baseline="0" dirty="0">
                <a:solidFill>
                  <a:srgbClr val="000000"/>
                </a:solidFill>
                <a:latin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xmlns="" id="{3DCAF9F5-1D19-414E-8205-46A8082DA6AC}"/>
              </a:ext>
            </a:extLst>
          </p:cNvPr>
          <p:cNvSpPr>
            <a:spLocks noGrp="1"/>
          </p:cNvSpPr>
          <p:nvPr>
            <p:ph idx="1"/>
          </p:nvPr>
        </p:nvSpPr>
        <p:spPr>
          <a:xfrm>
            <a:off x="457200" y="1981200"/>
            <a:ext cx="8229600" cy="4724400"/>
          </a:xfrm>
          <a:prstGeom prst="flowChartMerge">
            <a:avLst/>
          </a:prstGeom>
          <a:solidFill>
            <a:schemeClr val="accent6">
              <a:lumMod val="60000"/>
              <a:lumOff val="40000"/>
            </a:schemeClr>
          </a:solidFill>
        </p:spPr>
        <p:style>
          <a:lnRef idx="0">
            <a:schemeClr val="accent6"/>
          </a:lnRef>
          <a:fillRef idx="3">
            <a:schemeClr val="accent6"/>
          </a:fillRef>
          <a:effectRef idx="3">
            <a:schemeClr val="accent6"/>
          </a:effectRef>
          <a:fontRef idx="minor">
            <a:schemeClr val="lt1"/>
          </a:fontRef>
        </p:style>
        <p:txBody>
          <a:bodyPr>
            <a:normAutofit fontScale="25000" lnSpcReduction="20000"/>
          </a:bodyPr>
          <a:lstStyle/>
          <a:p>
            <a:pPr marL="0" indent="0" algn="ctr">
              <a:buNone/>
            </a:pPr>
            <a:r>
              <a:rPr lang="en-IN" sz="8000" b="1" i="1" u="none" strike="noStrike" baseline="0" dirty="0">
                <a:solidFill>
                  <a:srgbClr val="FF0000"/>
                </a:solidFill>
                <a:latin typeface="Times New Roman" panose="02020603050405020304" pitchFamily="18" charset="0"/>
              </a:rPr>
              <a:t>Solution:</a:t>
            </a:r>
            <a:endParaRPr lang="en-IN" sz="4500" dirty="0">
              <a:solidFill>
                <a:srgbClr val="FF0000"/>
              </a:solidFill>
              <a:latin typeface="Times New Roman" panose="02020603050405020304" pitchFamily="18" charset="0"/>
            </a:endParaRPr>
          </a:p>
          <a:p>
            <a:pPr>
              <a:buBlip>
                <a:blip r:embed="rId2">
                  <a:extLst>
                    <a:ext uri="{96DAC541-7B7A-43D3-8B79-37D633B846F1}">
                      <asvg:svgBlip xmlns:asvg="http://schemas.microsoft.com/office/drawing/2016/SVG/main" xmlns="" r:embed="rId3"/>
                    </a:ext>
                  </a:extLst>
                </a:blip>
              </a:buBlip>
            </a:pPr>
            <a:r>
              <a:rPr lang="en-IN" sz="9600" i="1" u="none" strike="noStrike" baseline="0" dirty="0">
                <a:solidFill>
                  <a:srgbClr val="002060"/>
                </a:solidFill>
                <a:latin typeface="Times New Roman" panose="02020603050405020304" pitchFamily="18" charset="0"/>
              </a:rPr>
              <a:t>L-S+1= no of triangles</a:t>
            </a:r>
          </a:p>
          <a:p>
            <a:pPr marL="0" indent="0">
              <a:buNone/>
            </a:pPr>
            <a:r>
              <a:rPr lang="en-IN" sz="9600" i="0" u="none" strike="noStrike" baseline="0" dirty="0">
                <a:solidFill>
                  <a:srgbClr val="002060"/>
                </a:solidFill>
                <a:latin typeface="Times New Roman" panose="02020603050405020304" pitchFamily="18" charset="0"/>
              </a:rPr>
              <a:t>L= sum of given two side-1=11</a:t>
            </a:r>
          </a:p>
          <a:p>
            <a:pPr marL="0" indent="0">
              <a:buNone/>
            </a:pPr>
            <a:r>
              <a:rPr lang="en-IN" sz="9600" i="0" u="none" strike="noStrike" baseline="0" dirty="0">
                <a:solidFill>
                  <a:srgbClr val="002060"/>
                </a:solidFill>
                <a:latin typeface="Times New Roman" panose="02020603050405020304" pitchFamily="18" charset="0"/>
              </a:rPr>
              <a:t>S= Difference of given two side +1=5</a:t>
            </a:r>
            <a:r>
              <a:rPr lang="en-IN" sz="9600" dirty="0">
                <a:solidFill>
                  <a:srgbClr val="002060"/>
                </a:solidFill>
                <a:latin typeface="Times New Roman" panose="02020603050405020304" pitchFamily="18" charset="0"/>
              </a:rPr>
              <a:t> </a:t>
            </a:r>
          </a:p>
          <a:p>
            <a:pPr marL="0" indent="0">
              <a:buNone/>
            </a:pPr>
            <a:r>
              <a:rPr lang="en-IN" sz="9600" i="0" u="none" strike="noStrike" baseline="0" dirty="0">
                <a:solidFill>
                  <a:srgbClr val="002060"/>
                </a:solidFill>
                <a:latin typeface="Times New Roman" panose="02020603050405020304" pitchFamily="18" charset="0"/>
              </a:rPr>
              <a:t>=11-5+1=7                    </a:t>
            </a:r>
          </a:p>
          <a:p>
            <a:pPr>
              <a:buBlip>
                <a:blip r:embed="rId2">
                  <a:extLst>
                    <a:ext uri="{96DAC541-7B7A-43D3-8B79-37D633B846F1}">
                      <asvg:svgBlip xmlns:asvg="http://schemas.microsoft.com/office/drawing/2016/SVG/main" xmlns="" r:embed="rId3"/>
                    </a:ext>
                  </a:extLst>
                </a:blip>
              </a:buBlip>
            </a:pPr>
            <a:r>
              <a:rPr lang="en-IN" sz="9600" i="0" u="none" strike="noStrike" baseline="0" dirty="0">
                <a:solidFill>
                  <a:srgbClr val="002060"/>
                </a:solidFill>
                <a:latin typeface="Times New Roman" panose="02020603050405020304" pitchFamily="18" charset="0"/>
              </a:rPr>
              <a:t>7 Triangles possible</a:t>
            </a:r>
            <a:endParaRPr lang="en-IN" sz="8000" dirty="0">
              <a:solidFill>
                <a:srgbClr val="002060"/>
              </a:solidFill>
            </a:endParaRPr>
          </a:p>
        </p:txBody>
      </p:sp>
    </p:spTree>
    <p:extLst>
      <p:ext uri="{BB962C8B-B14F-4D97-AF65-F5344CB8AC3E}">
        <p14:creationId xmlns:p14="http://schemas.microsoft.com/office/powerpoint/2010/main" xmlns="" val="110502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a:prstGeom prst="trapezoid">
            <a:avLst/>
          </a:prstGeo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fontAlgn="t">
              <a:buNone/>
            </a:pPr>
            <a:r>
              <a:rPr lang="en-US" sz="3400" dirty="0">
                <a:latin typeface="Times New Roman" pitchFamily="18" charset="0"/>
                <a:cs typeface="Times New Roman" pitchFamily="18" charset="0"/>
              </a:rPr>
              <a:t>20.A cone and a hemisphere have equal bases and equal volumes. Find the ratio of their heights.</a:t>
            </a:r>
          </a:p>
          <a:p>
            <a:pPr fontAlgn="t">
              <a:buNone/>
            </a:pPr>
            <a:endParaRPr lang="en-US" sz="3400" dirty="0">
              <a:latin typeface="Times New Roman" pitchFamily="18" charset="0"/>
              <a:cs typeface="Times New Roman" pitchFamily="18" charset="0"/>
            </a:endParaRPr>
          </a:p>
          <a:p>
            <a:pPr>
              <a:buNone/>
            </a:pPr>
            <a:r>
              <a:rPr lang="en-US" sz="3400" b="1" dirty="0">
                <a:latin typeface="Times New Roman" pitchFamily="18" charset="0"/>
                <a:cs typeface="Times New Roman" pitchFamily="18" charset="0"/>
              </a:rPr>
              <a:t>Solution:</a:t>
            </a:r>
          </a:p>
          <a:p>
            <a:pPr>
              <a:buBlip>
                <a:blip r:embed="rId2">
                  <a:extLst>
                    <a:ext uri="{96DAC541-7B7A-43D3-8B79-37D633B846F1}">
                      <asvg:svgBlip xmlns:asvg="http://schemas.microsoft.com/office/drawing/2016/SVG/main" xmlns="" r:embed="rId3"/>
                    </a:ext>
                  </a:extLst>
                </a:blip>
              </a:buBlip>
            </a:pPr>
            <a:r>
              <a:rPr lang="en-US" sz="3400" dirty="0">
                <a:latin typeface="Times New Roman" pitchFamily="18" charset="0"/>
                <a:cs typeface="Times New Roman" pitchFamily="18" charset="0"/>
              </a:rPr>
              <a:t>Volume of the cone =πr</a:t>
            </a:r>
            <a:r>
              <a:rPr lang="en-US" sz="3600" baseline="30000" dirty="0">
                <a:latin typeface="Times New Roman" pitchFamily="18" charset="0"/>
                <a:cs typeface="Times New Roman" pitchFamily="18" charset="0"/>
              </a:rPr>
              <a:t>2</a:t>
            </a:r>
            <a:r>
              <a:rPr lang="en-US" sz="3400" dirty="0">
                <a:latin typeface="Times New Roman" pitchFamily="18" charset="0"/>
                <a:cs typeface="Times New Roman" pitchFamily="18" charset="0"/>
              </a:rPr>
              <a:t>h/3</a:t>
            </a:r>
          </a:p>
          <a:p>
            <a:pPr marL="0" indent="0">
              <a:buNone/>
            </a:pPr>
            <a:r>
              <a:rPr lang="en-US" sz="3400" dirty="0">
                <a:latin typeface="Times New Roman" pitchFamily="18" charset="0"/>
                <a:cs typeface="Times New Roman" pitchFamily="18" charset="0"/>
              </a:rPr>
              <a:t>	=Volume of a hemisphere </a:t>
            </a:r>
          </a:p>
          <a:p>
            <a:pPr marL="0" indent="0">
              <a:buNone/>
            </a:pPr>
            <a:r>
              <a:rPr lang="en-US" sz="3400" dirty="0">
                <a:latin typeface="Times New Roman" pitchFamily="18" charset="0"/>
                <a:cs typeface="Times New Roman" pitchFamily="18" charset="0"/>
              </a:rPr>
              <a:t>	=2πr</a:t>
            </a:r>
            <a:r>
              <a:rPr lang="en-US" sz="3600" baseline="30000" dirty="0">
                <a:latin typeface="Times New Roman" pitchFamily="18" charset="0"/>
                <a:cs typeface="Times New Roman" pitchFamily="18" charset="0"/>
              </a:rPr>
              <a:t>3</a:t>
            </a:r>
            <a:r>
              <a:rPr lang="en-US" sz="3400" dirty="0">
                <a:latin typeface="Times New Roman" pitchFamily="18" charset="0"/>
                <a:cs typeface="Times New Roman" pitchFamily="18" charset="0"/>
              </a:rPr>
              <a:t>/3=2πr</a:t>
            </a:r>
            <a:r>
              <a:rPr lang="en-US" sz="3600" baseline="30000" dirty="0">
                <a:latin typeface="Times New Roman" pitchFamily="18" charset="0"/>
                <a:cs typeface="Times New Roman" pitchFamily="18" charset="0"/>
              </a:rPr>
              <a:t>3</a:t>
            </a:r>
            <a:r>
              <a:rPr lang="en-US" sz="3400" dirty="0">
                <a:latin typeface="Times New Roman" pitchFamily="18" charset="0"/>
                <a:cs typeface="Times New Roman" pitchFamily="18" charset="0"/>
              </a:rPr>
              <a:t>3</a:t>
            </a:r>
          </a:p>
          <a:p>
            <a:pPr marL="0" indent="0">
              <a:buNone/>
            </a:pPr>
            <a:r>
              <a:rPr lang="en-US" sz="3400" dirty="0">
                <a:latin typeface="Times New Roman" pitchFamily="18" charset="0"/>
                <a:cs typeface="Times New Roman" pitchFamily="18" charset="0"/>
              </a:rPr>
              <a:t>⇒ Height of a hemisphere = Radius of its base</a:t>
            </a:r>
          </a:p>
          <a:p>
            <a:pPr marL="0" indent="0">
              <a:buNone/>
            </a:pPr>
            <a:endParaRPr lang="en-US" sz="3400" dirty="0">
              <a:latin typeface="Times New Roman" pitchFamily="18" charset="0"/>
              <a:cs typeface="Times New Roman" pitchFamily="18" charset="0"/>
            </a:endParaRPr>
          </a:p>
          <a:p>
            <a:pPr>
              <a:buBlip>
                <a:blip r:embed="rId2">
                  <a:extLst>
                    <a:ext uri="{96DAC541-7B7A-43D3-8B79-37D633B846F1}">
                      <asvg:svgBlip xmlns:asvg="http://schemas.microsoft.com/office/drawing/2016/SVG/main" xmlns="" r:embed="rId3"/>
                    </a:ext>
                  </a:extLst>
                </a:blip>
              </a:buBlip>
            </a:pPr>
            <a:r>
              <a:rPr lang="en-US" sz="3400" dirty="0">
                <a:latin typeface="Times New Roman" pitchFamily="18" charset="0"/>
                <a:cs typeface="Times New Roman" pitchFamily="18" charset="0"/>
              </a:rPr>
              <a:t>By the above formula, we can see that h:r=2:1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style>
          <a:lnRef idx="1">
            <a:schemeClr val="accent4"/>
          </a:lnRef>
          <a:fillRef idx="2">
            <a:schemeClr val="accent4"/>
          </a:fillRef>
          <a:effectRef idx="1">
            <a:schemeClr val="accent4"/>
          </a:effectRef>
          <a:fontRef idx="minor">
            <a:schemeClr val="dk1"/>
          </a:fontRef>
        </p:style>
        <p:txBody>
          <a:bodyPr>
            <a:normAutofit fontScale="62500" lnSpcReduction="20000"/>
          </a:bodyPr>
          <a:lstStyle/>
          <a:p>
            <a:pPr marL="0" indent="0" algn="just">
              <a:buNone/>
            </a:pPr>
            <a:r>
              <a:rPr lang="en-US" sz="3400" dirty="0">
                <a:latin typeface="Times New Roman" pitchFamily="18" charset="0"/>
                <a:cs typeface="Times New Roman" pitchFamily="18" charset="0"/>
              </a:rPr>
              <a:t>21. The length, breadth and height of a room are in the ratio 3:2:1. If the breadth and height are halved while the length is doubled, then the total area of the four walls of the room will.</a:t>
            </a:r>
          </a:p>
          <a:p>
            <a:pPr marL="0" indent="0" algn="just">
              <a:buNone/>
            </a:pPr>
            <a:r>
              <a:rPr lang="en-IN" dirty="0">
                <a:solidFill>
                  <a:srgbClr val="FF0000"/>
                </a:solidFill>
                <a:latin typeface="Times New Roman" pitchFamily="18" charset="0"/>
                <a:cs typeface="Times New Roman" pitchFamily="18" charset="0"/>
              </a:rPr>
              <a:t>A. Remain the same 	B. Decrease by 30% </a:t>
            </a:r>
          </a:p>
          <a:p>
            <a:pPr marL="0" indent="0" algn="just">
              <a:buNone/>
            </a:pPr>
            <a:r>
              <a:rPr lang="en-IN" dirty="0">
                <a:solidFill>
                  <a:srgbClr val="FF0000"/>
                </a:solidFill>
                <a:latin typeface="Times New Roman" pitchFamily="18" charset="0"/>
                <a:cs typeface="Times New Roman" pitchFamily="18" charset="0"/>
              </a:rPr>
              <a:t>C. Decrease by 15% 	D. Decrease by 18.75%</a:t>
            </a:r>
            <a:endParaRPr lang="en-US" dirty="0">
              <a:solidFill>
                <a:srgbClr val="FF0000"/>
              </a:solidFill>
              <a:latin typeface="Times New Roman" pitchFamily="18" charset="0"/>
              <a:cs typeface="Times New Roman" pitchFamily="18" charset="0"/>
            </a:endParaRPr>
          </a:p>
          <a:p>
            <a:pPr>
              <a:buNone/>
            </a:pPr>
            <a:endParaRPr lang="en-US" sz="3400" b="1" dirty="0">
              <a:latin typeface="Times New Roman" pitchFamily="18" charset="0"/>
              <a:cs typeface="Times New Roman" pitchFamily="18" charset="0"/>
            </a:endParaRPr>
          </a:p>
          <a:p>
            <a:pPr>
              <a:buNone/>
            </a:pPr>
            <a:r>
              <a:rPr lang="en-US" sz="3400" b="1" dirty="0">
                <a:latin typeface="Times New Roman" pitchFamily="18" charset="0"/>
                <a:cs typeface="Times New Roman" pitchFamily="18" charset="0"/>
              </a:rPr>
              <a:t>Solution:</a:t>
            </a:r>
          </a:p>
          <a:p>
            <a:pPr>
              <a:buBlip>
                <a:blip r:embed="rId2">
                  <a:extLst>
                    <a:ext uri="{96DAC541-7B7A-43D3-8B79-37D633B846F1}">
                      <asvg:svgBlip xmlns:asvg="http://schemas.microsoft.com/office/drawing/2016/SVG/main" xmlns="" r:embed="rId3"/>
                    </a:ext>
                  </a:extLst>
                </a:blip>
              </a:buBlip>
            </a:pPr>
            <a:r>
              <a:rPr lang="en-US" sz="3400" dirty="0">
                <a:latin typeface="Times New Roman" pitchFamily="18" charset="0"/>
                <a:cs typeface="Times New Roman" pitchFamily="18" charset="0"/>
              </a:rPr>
              <a:t>Let the original length, breadth and height of the room be 3x, 2x and x respectively.</a:t>
            </a:r>
          </a:p>
          <a:p>
            <a:pPr>
              <a:buBlip>
                <a:blip r:embed="rId2">
                  <a:extLst>
                    <a:ext uri="{96DAC541-7B7A-43D3-8B79-37D633B846F1}">
                      <asvg:svgBlip xmlns:asvg="http://schemas.microsoft.com/office/drawing/2016/SVG/main" xmlns="" r:embed="rId3"/>
                    </a:ext>
                  </a:extLst>
                </a:blip>
              </a:buBlip>
            </a:pPr>
            <a:r>
              <a:rPr lang="en-US" sz="3400" dirty="0">
                <a:latin typeface="Times New Roman" pitchFamily="18" charset="0"/>
                <a:cs typeface="Times New Roman" pitchFamily="18" charset="0"/>
              </a:rPr>
              <a:t>Therefore, the new length, breadth and height are 6x, x and x/2 respectively.</a:t>
            </a:r>
          </a:p>
          <a:p>
            <a:pPr>
              <a:buBlip>
                <a:blip r:embed="rId2">
                  <a:extLst>
                    <a:ext uri="{96DAC541-7B7A-43D3-8B79-37D633B846F1}">
                      <asvg:svgBlip xmlns:asvg="http://schemas.microsoft.com/office/drawing/2016/SVG/main" xmlns="" r:embed="rId3"/>
                    </a:ext>
                  </a:extLst>
                </a:blip>
              </a:buBlip>
            </a:pPr>
            <a:r>
              <a:rPr lang="en-US" sz="3400" dirty="0">
                <a:latin typeface="Times New Roman" pitchFamily="18" charset="0"/>
                <a:cs typeface="Times New Roman" pitchFamily="18" charset="0"/>
              </a:rPr>
              <a:t>Area of four walls = (2 × length × height) + (2 × breadth × height)</a:t>
            </a:r>
          </a:p>
          <a:p>
            <a:pPr>
              <a:buBlip>
                <a:blip r:embed="rId2">
                  <a:extLst>
                    <a:ext uri="{96DAC541-7B7A-43D3-8B79-37D633B846F1}">
                      <asvg:svgBlip xmlns:asvg="http://schemas.microsoft.com/office/drawing/2016/SVG/main" xmlns="" r:embed="rId3"/>
                    </a:ext>
                  </a:extLst>
                </a:blip>
              </a:buBlip>
            </a:pPr>
            <a:r>
              <a:rPr lang="en-US" sz="3400" dirty="0">
                <a:latin typeface="Times New Roman" pitchFamily="18" charset="0"/>
                <a:cs typeface="Times New Roman" pitchFamily="18" charset="0"/>
              </a:rPr>
              <a:t>Original area of four walls =(2 × 3x × x)+(2×2x×x)</a:t>
            </a:r>
          </a:p>
          <a:p>
            <a:pPr marL="0" indent="0">
              <a:buNone/>
            </a:pPr>
            <a:r>
              <a:rPr lang="en-US" sz="3400" dirty="0">
                <a:latin typeface="Times New Roman" pitchFamily="18" charset="0"/>
                <a:cs typeface="Times New Roman" pitchFamily="18" charset="0"/>
              </a:rPr>
              <a:t>	=6x</a:t>
            </a:r>
            <a:r>
              <a:rPr lang="en-US" sz="3600" baseline="30000" dirty="0">
                <a:latin typeface="Times New Roman" pitchFamily="18" charset="0"/>
                <a:cs typeface="Times New Roman" pitchFamily="18" charset="0"/>
              </a:rPr>
              <a:t>2</a:t>
            </a:r>
            <a:r>
              <a:rPr lang="en-US" sz="3400" dirty="0">
                <a:latin typeface="Times New Roman" pitchFamily="18" charset="0"/>
                <a:cs typeface="Times New Roman" pitchFamily="18" charset="0"/>
              </a:rPr>
              <a:t>+4x</a:t>
            </a:r>
            <a:r>
              <a:rPr lang="en-US" sz="3600" baseline="30000" dirty="0">
                <a:latin typeface="Times New Roman" pitchFamily="18" charset="0"/>
                <a:cs typeface="Times New Roman" pitchFamily="18" charset="0"/>
              </a:rPr>
              <a:t>2</a:t>
            </a:r>
            <a:r>
              <a:rPr lang="en-US" sz="3400" dirty="0">
                <a:latin typeface="Times New Roman" pitchFamily="18" charset="0"/>
                <a:cs typeface="Times New Roman" pitchFamily="18" charset="0"/>
              </a:rPr>
              <a:t>=10x</a:t>
            </a:r>
            <a:r>
              <a:rPr lang="en-US" sz="3600" baseline="30000" dirty="0">
                <a:latin typeface="Times New Roman" pitchFamily="18" charset="0"/>
                <a:cs typeface="Times New Roman" pitchFamily="18" charset="0"/>
              </a:rPr>
              <a:t>2</a:t>
            </a:r>
            <a:endParaRPr lang="en-US" sz="3400" dirty="0">
              <a:latin typeface="Times New Roman" pitchFamily="18" charset="0"/>
              <a:cs typeface="Times New Roman" pitchFamily="18" charset="0"/>
            </a:endParaRPr>
          </a:p>
          <a:p>
            <a:pPr>
              <a:buBlip>
                <a:blip r:embed="rId2">
                  <a:extLst>
                    <a:ext uri="{96DAC541-7B7A-43D3-8B79-37D633B846F1}">
                      <asvg:svgBlip xmlns:asvg="http://schemas.microsoft.com/office/drawing/2016/SVG/main" xmlns="" r:embed="rId3"/>
                    </a:ext>
                  </a:extLst>
                </a:blip>
              </a:buBlip>
            </a:pPr>
            <a:r>
              <a:rPr lang="en-US" sz="3400" dirty="0">
                <a:latin typeface="Times New Roman" pitchFamily="18" charset="0"/>
                <a:cs typeface="Times New Roman" pitchFamily="18" charset="0"/>
              </a:rPr>
              <a:t>New area of four walls =(2× 6x × x/2)+(2× x × x</a:t>
            </a:r>
            <a:r>
              <a:rPr lang="en-US" sz="3600" baseline="30000" dirty="0">
                <a:latin typeface="Times New Roman" pitchFamily="18" charset="0"/>
                <a:cs typeface="Times New Roman" pitchFamily="18" charset="0"/>
              </a:rPr>
              <a:t>2</a:t>
            </a:r>
            <a:r>
              <a:rPr lang="en-US" sz="3400" dirty="0">
                <a:latin typeface="Times New Roman" pitchFamily="18" charset="0"/>
                <a:cs typeface="Times New Roman" pitchFamily="18" charset="0"/>
              </a:rPr>
              <a:t>)</a:t>
            </a:r>
          </a:p>
          <a:p>
            <a:pPr marL="0" indent="0">
              <a:buNone/>
            </a:pPr>
            <a:r>
              <a:rPr lang="en-US" sz="3400" dirty="0">
                <a:latin typeface="Times New Roman" pitchFamily="18" charset="0"/>
                <a:cs typeface="Times New Roman" pitchFamily="18" charset="0"/>
              </a:rPr>
              <a:t>	=6x</a:t>
            </a:r>
            <a:r>
              <a:rPr lang="en-US" sz="3600" baseline="30000" dirty="0">
                <a:latin typeface="Times New Roman" pitchFamily="18" charset="0"/>
                <a:cs typeface="Times New Roman" pitchFamily="18" charset="0"/>
              </a:rPr>
              <a:t>2</a:t>
            </a:r>
            <a:r>
              <a:rPr lang="en-US" sz="3400" dirty="0">
                <a:latin typeface="Times New Roman" pitchFamily="18" charset="0"/>
                <a:cs typeface="Times New Roman" pitchFamily="18" charset="0"/>
              </a:rPr>
              <a:t>+x</a:t>
            </a:r>
            <a:r>
              <a:rPr lang="en-US" sz="3600" baseline="30000" dirty="0">
                <a:latin typeface="Times New Roman" pitchFamily="18" charset="0"/>
                <a:cs typeface="Times New Roman" pitchFamily="18" charset="0"/>
              </a:rPr>
              <a:t>2</a:t>
            </a:r>
            <a:r>
              <a:rPr lang="en-US" sz="3400" dirty="0">
                <a:latin typeface="Times New Roman" pitchFamily="18" charset="0"/>
                <a:cs typeface="Times New Roman" pitchFamily="18" charset="0"/>
              </a:rPr>
              <a:t>=7x</a:t>
            </a:r>
            <a:r>
              <a:rPr lang="en-US" sz="3600" baseline="30000" dirty="0">
                <a:latin typeface="Times New Roman" pitchFamily="18" charset="0"/>
                <a:cs typeface="Times New Roman" pitchFamily="18" charset="0"/>
              </a:rPr>
              <a:t>2</a:t>
            </a:r>
            <a:endParaRPr lang="en-US" sz="3400" dirty="0">
              <a:latin typeface="Times New Roman" pitchFamily="18" charset="0"/>
              <a:cs typeface="Times New Roman" pitchFamily="18" charset="0"/>
            </a:endParaRPr>
          </a:p>
          <a:p>
            <a:pPr>
              <a:buBlip>
                <a:blip r:embed="rId2">
                  <a:extLst>
                    <a:ext uri="{96DAC541-7B7A-43D3-8B79-37D633B846F1}">
                      <asvg:svgBlip xmlns:asvg="http://schemas.microsoft.com/office/drawing/2016/SVG/main" xmlns="" r:embed="rId3"/>
                    </a:ext>
                  </a:extLst>
                </a:blip>
              </a:buBlip>
            </a:pPr>
            <a:r>
              <a:rPr lang="en-US" sz="3400" dirty="0">
                <a:latin typeface="Times New Roman" pitchFamily="18" charset="0"/>
                <a:cs typeface="Times New Roman" pitchFamily="18" charset="0"/>
              </a:rPr>
              <a:t>Therefore, Area of wall decreases by =[10x</a:t>
            </a:r>
            <a:r>
              <a:rPr lang="en-US" sz="3600" baseline="30000" dirty="0">
                <a:latin typeface="Times New Roman" pitchFamily="18" charset="0"/>
                <a:cs typeface="Times New Roman" pitchFamily="18" charset="0"/>
              </a:rPr>
              <a:t>2</a:t>
            </a:r>
            <a:r>
              <a:rPr lang="en-US" sz="3400" dirty="0">
                <a:latin typeface="Times New Roman" pitchFamily="18" charset="0"/>
                <a:cs typeface="Times New Roman" pitchFamily="18" charset="0"/>
              </a:rPr>
              <a:t>−7x</a:t>
            </a:r>
            <a:r>
              <a:rPr lang="en-US" sz="3600" baseline="30000" dirty="0">
                <a:latin typeface="Times New Roman" pitchFamily="18" charset="0"/>
                <a:cs typeface="Times New Roman" pitchFamily="18" charset="0"/>
              </a:rPr>
              <a:t>2</a:t>
            </a:r>
            <a:r>
              <a:rPr lang="en-US" sz="3400" dirty="0">
                <a:latin typeface="Times New Roman" pitchFamily="18" charset="0"/>
                <a:cs typeface="Times New Roman" pitchFamily="18" charset="0"/>
              </a:rPr>
              <a:t>/10x</a:t>
            </a:r>
            <a:r>
              <a:rPr lang="en-US" sz="3600" baseline="30000" dirty="0">
                <a:latin typeface="Times New Roman" pitchFamily="18" charset="0"/>
                <a:cs typeface="Times New Roman" pitchFamily="18" charset="0"/>
              </a:rPr>
              <a:t>2</a:t>
            </a:r>
            <a:r>
              <a:rPr lang="en-US" sz="3400" dirty="0">
                <a:latin typeface="Times New Roman" pitchFamily="18" charset="0"/>
                <a:cs typeface="Times New Roman" pitchFamily="18" charset="0"/>
              </a:rPr>
              <a:t>]×100 =30%</a:t>
            </a:r>
            <a:br>
              <a:rPr lang="en-US" sz="3400" dirty="0">
                <a:latin typeface="Times New Roman" pitchFamily="18" charset="0"/>
                <a:cs typeface="Times New Roman" pitchFamily="18" charset="0"/>
              </a:rPr>
            </a:br>
            <a:endParaRPr lang="en-US" sz="3400" dirty="0">
              <a:latin typeface="Times New Roman" pitchFamily="18" charset="0"/>
              <a:cs typeface="Times New Roman" pitchFamily="18" charset="0"/>
            </a:endParaRPr>
          </a:p>
        </p:txBody>
      </p:sp>
    </p:spTree>
    <p:extLst>
      <p:ext uri="{BB962C8B-B14F-4D97-AF65-F5344CB8AC3E}">
        <p14:creationId xmlns:p14="http://schemas.microsoft.com/office/powerpoint/2010/main" xmlns="" val="99381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686800" cy="6705600"/>
          </a:xfrm>
        </p:spPr>
        <p:style>
          <a:lnRef idx="2">
            <a:schemeClr val="accent4"/>
          </a:lnRef>
          <a:fillRef idx="1">
            <a:schemeClr val="lt1"/>
          </a:fillRef>
          <a:effectRef idx="0">
            <a:schemeClr val="accent4"/>
          </a:effectRef>
          <a:fontRef idx="minor">
            <a:schemeClr val="dk1"/>
          </a:fontRef>
        </p:style>
        <p:txBody>
          <a:bodyPr>
            <a:noAutofit/>
          </a:bodyPr>
          <a:lstStyle/>
          <a:p>
            <a:pPr marL="0" indent="0" algn="just">
              <a:buNone/>
            </a:pPr>
            <a:r>
              <a:rPr lang="en-US" sz="2400" dirty="0">
                <a:latin typeface="Times New Roman" pitchFamily="18" charset="0"/>
                <a:cs typeface="Times New Roman" pitchFamily="18" charset="0"/>
              </a:rPr>
              <a:t>22. Two mutually perpendicular chords AB and CD meet at a point P inside the circle such that AP = 6 </a:t>
            </a:r>
            <a:r>
              <a:rPr lang="en-US" sz="2400" dirty="0" err="1">
                <a:latin typeface="Times New Roman" pitchFamily="18" charset="0"/>
                <a:cs typeface="Times New Roman" pitchFamily="18" charset="0"/>
              </a:rPr>
              <a:t>cms</a:t>
            </a:r>
            <a:r>
              <a:rPr lang="en-US" sz="2400" dirty="0">
                <a:latin typeface="Times New Roman" pitchFamily="18" charset="0"/>
                <a:cs typeface="Times New Roman" pitchFamily="18" charset="0"/>
              </a:rPr>
              <a:t>, PB = 4 units and DP = 3 units. What is the area of the circle?</a:t>
            </a:r>
          </a:p>
          <a:p>
            <a:pPr>
              <a:buNone/>
            </a:pPr>
            <a:r>
              <a:rPr lang="en-IN" sz="2000" dirty="0">
                <a:solidFill>
                  <a:srgbClr val="FF0000"/>
                </a:solidFill>
                <a:latin typeface="Times New Roman" pitchFamily="18" charset="0"/>
                <a:cs typeface="Times New Roman" pitchFamily="18" charset="0"/>
              </a:rPr>
              <a:t>A.</a:t>
            </a:r>
            <a:r>
              <a:rPr lang="el-GR" sz="2000" dirty="0">
                <a:solidFill>
                  <a:srgbClr val="FF0000"/>
                </a:solidFill>
                <a:latin typeface="Times New Roman" pitchFamily="18" charset="0"/>
                <a:cs typeface="Times New Roman" pitchFamily="18" charset="0"/>
              </a:rPr>
              <a:t>125π/4 </a:t>
            </a:r>
            <a:r>
              <a:rPr lang="en-US" sz="2000" dirty="0">
                <a:solidFill>
                  <a:srgbClr val="FF0000"/>
                </a:solidFill>
                <a:latin typeface="Times New Roman" pitchFamily="18" charset="0"/>
                <a:cs typeface="Times New Roman" pitchFamily="18" charset="0"/>
              </a:rPr>
              <a:t>sq </a:t>
            </a:r>
            <a:r>
              <a:rPr lang="en-US" sz="2000" dirty="0" err="1">
                <a:solidFill>
                  <a:srgbClr val="FF0000"/>
                </a:solidFill>
                <a:latin typeface="Times New Roman" pitchFamily="18" charset="0"/>
                <a:cs typeface="Times New Roman" pitchFamily="18" charset="0"/>
              </a:rPr>
              <a:t>cms</a:t>
            </a:r>
            <a:r>
              <a:rPr lang="en-US" sz="2000" dirty="0">
                <a:solidFill>
                  <a:srgbClr val="FF0000"/>
                </a:solidFill>
                <a:latin typeface="Times New Roman" pitchFamily="18" charset="0"/>
                <a:cs typeface="Times New Roman" pitchFamily="18" charset="0"/>
              </a:rPr>
              <a:t>	   B.100</a:t>
            </a:r>
            <a:r>
              <a:rPr lang="el-GR" sz="2000" dirty="0">
                <a:solidFill>
                  <a:srgbClr val="FF0000"/>
                </a:solidFill>
                <a:latin typeface="Times New Roman" pitchFamily="18" charset="0"/>
                <a:cs typeface="Times New Roman" pitchFamily="18" charset="0"/>
              </a:rPr>
              <a:t>π/7 </a:t>
            </a:r>
            <a:r>
              <a:rPr lang="en-US" sz="2000" dirty="0">
                <a:solidFill>
                  <a:srgbClr val="FF0000"/>
                </a:solidFill>
                <a:latin typeface="Times New Roman" pitchFamily="18" charset="0"/>
                <a:cs typeface="Times New Roman" pitchFamily="18" charset="0"/>
              </a:rPr>
              <a:t>sq </a:t>
            </a:r>
            <a:r>
              <a:rPr lang="en-US" sz="2000" dirty="0" err="1">
                <a:solidFill>
                  <a:srgbClr val="FF0000"/>
                </a:solidFill>
                <a:latin typeface="Times New Roman" pitchFamily="18" charset="0"/>
                <a:cs typeface="Times New Roman" pitchFamily="18" charset="0"/>
              </a:rPr>
              <a:t>cms</a:t>
            </a:r>
            <a:r>
              <a:rPr lang="en-US" sz="2000" dirty="0">
                <a:solidFill>
                  <a:srgbClr val="FF0000"/>
                </a:solidFill>
                <a:latin typeface="Times New Roman" pitchFamily="18" charset="0"/>
                <a:cs typeface="Times New Roman" pitchFamily="18" charset="0"/>
              </a:rPr>
              <a:t>	C. 125</a:t>
            </a:r>
            <a:r>
              <a:rPr lang="el-GR" sz="2000" dirty="0">
                <a:solidFill>
                  <a:srgbClr val="FF0000"/>
                </a:solidFill>
                <a:latin typeface="Times New Roman" pitchFamily="18" charset="0"/>
                <a:cs typeface="Times New Roman" pitchFamily="18" charset="0"/>
              </a:rPr>
              <a:t>π/8 </a:t>
            </a:r>
            <a:r>
              <a:rPr lang="en-US" sz="2000" dirty="0">
                <a:solidFill>
                  <a:srgbClr val="FF0000"/>
                </a:solidFill>
                <a:latin typeface="Times New Roman" pitchFamily="18" charset="0"/>
                <a:cs typeface="Times New Roman" pitchFamily="18" charset="0"/>
              </a:rPr>
              <a:t>sq </a:t>
            </a:r>
            <a:r>
              <a:rPr lang="en-US" sz="2000" dirty="0" err="1">
                <a:solidFill>
                  <a:srgbClr val="FF0000"/>
                </a:solidFill>
                <a:latin typeface="Times New Roman" pitchFamily="18" charset="0"/>
                <a:cs typeface="Times New Roman" pitchFamily="18" charset="0"/>
              </a:rPr>
              <a:t>cms</a:t>
            </a:r>
            <a:r>
              <a:rPr lang="en-US" sz="2000" dirty="0">
                <a:solidFill>
                  <a:srgbClr val="FF0000"/>
                </a:solidFill>
                <a:latin typeface="Times New Roman" pitchFamily="18" charset="0"/>
                <a:cs typeface="Times New Roman" pitchFamily="18" charset="0"/>
              </a:rPr>
              <a:t>	      D. 2</a:t>
            </a:r>
            <a:r>
              <a:rPr lang="el-GR" sz="2000" dirty="0">
                <a:solidFill>
                  <a:srgbClr val="FF0000"/>
                </a:solidFill>
                <a:latin typeface="Times New Roman" pitchFamily="18" charset="0"/>
                <a:cs typeface="Times New Roman" pitchFamily="18" charset="0"/>
              </a:rPr>
              <a:t>π/3 </a:t>
            </a:r>
            <a:r>
              <a:rPr lang="en-US" sz="2000" dirty="0">
                <a:solidFill>
                  <a:srgbClr val="FF0000"/>
                </a:solidFill>
                <a:latin typeface="Times New Roman" pitchFamily="18" charset="0"/>
                <a:cs typeface="Times New Roman" pitchFamily="18" charset="0"/>
              </a:rPr>
              <a:t>sq </a:t>
            </a:r>
            <a:r>
              <a:rPr lang="en-US" sz="2000" dirty="0" err="1">
                <a:solidFill>
                  <a:srgbClr val="FF0000"/>
                </a:solidFill>
                <a:latin typeface="Times New Roman" pitchFamily="18" charset="0"/>
                <a:cs typeface="Times New Roman" pitchFamily="18" charset="0"/>
              </a:rPr>
              <a:t>cms</a:t>
            </a:r>
            <a:endParaRPr lang="en-US" sz="2000" dirty="0">
              <a:solidFill>
                <a:srgbClr val="FF0000"/>
              </a:solidFill>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r>
              <a:rPr lang="en-US" sz="2000" b="1" dirty="0">
                <a:latin typeface="Times New Roman" pitchFamily="18" charset="0"/>
                <a:cs typeface="Times New Roman" pitchFamily="18" charset="0"/>
              </a:rPr>
              <a:t>Solution:</a:t>
            </a:r>
          </a:p>
          <a:p>
            <a:pPr>
              <a:buBlip>
                <a:blip r:embed="rId2">
                  <a:extLst>
                    <a:ext uri="{96DAC541-7B7A-43D3-8B79-37D633B846F1}">
                      <asvg:svgBlip xmlns:asvg="http://schemas.microsoft.com/office/drawing/2016/SVG/main" xmlns="" r:embed="rId3"/>
                    </a:ext>
                  </a:extLst>
                </a:blip>
              </a:buBlip>
            </a:pPr>
            <a:r>
              <a:rPr lang="en-US" sz="2000" dirty="0">
                <a:latin typeface="Times New Roman" pitchFamily="18" charset="0"/>
                <a:cs typeface="Times New Roman" pitchFamily="18" charset="0"/>
              </a:rPr>
              <a:t>As AB and CD are two chords that intersect at O, AP * PB = CP * PD</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6 * 4 = CP * 3</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CP = 8</a:t>
            </a:r>
          </a:p>
          <a:p>
            <a:pPr>
              <a:buBlip>
                <a:blip r:embed="rId2">
                  <a:extLst>
                    <a:ext uri="{96DAC541-7B7A-43D3-8B79-37D633B846F1}">
                      <asvg:svgBlip xmlns:asvg="http://schemas.microsoft.com/office/drawing/2016/SVG/main" xmlns="" r:embed="rId3"/>
                    </a:ext>
                  </a:extLst>
                </a:blip>
              </a:buBlip>
            </a:pPr>
            <a:r>
              <a:rPr lang="en-US" sz="2000" dirty="0">
                <a:latin typeface="Times New Roman" pitchFamily="18" charset="0"/>
                <a:cs typeface="Times New Roman" pitchFamily="18" charset="0"/>
              </a:rPr>
              <a:t>From center O draw OM ⊥r AB and ON ⊥r CD.</a:t>
            </a:r>
          </a:p>
          <a:p>
            <a:pPr>
              <a:buBlip>
                <a:blip r:embed="rId2">
                  <a:extLst>
                    <a:ext uri="{96DAC541-7B7A-43D3-8B79-37D633B846F1}">
                      <asvg:svgBlip xmlns:asvg="http://schemas.microsoft.com/office/drawing/2016/SVG/main" xmlns="" r:embed="rId3"/>
                    </a:ext>
                  </a:extLst>
                </a:blip>
              </a:buBlip>
            </a:pPr>
            <a:r>
              <a:rPr lang="en-US" sz="2000" dirty="0">
                <a:latin typeface="Times New Roman" pitchFamily="18" charset="0"/>
                <a:cs typeface="Times New Roman" pitchFamily="18" charset="0"/>
              </a:rPr>
              <a:t>From the center a line ⊥r to a chord bisects the chord.</a:t>
            </a:r>
          </a:p>
          <a:p>
            <a:pPr>
              <a:buBlip>
                <a:blip r:embed="rId2">
                  <a:extLst>
                    <a:ext uri="{96DAC541-7B7A-43D3-8B79-37D633B846F1}">
                      <asvg:svgBlip xmlns:asvg="http://schemas.microsoft.com/office/drawing/2016/SVG/main" xmlns="" r:embed="rId3"/>
                    </a:ext>
                  </a:extLst>
                </a:blip>
              </a:buBlip>
            </a:pPr>
            <a:r>
              <a:rPr lang="en-US" sz="2000" dirty="0">
                <a:latin typeface="Times New Roman" pitchFamily="18" charset="0"/>
                <a:cs typeface="Times New Roman" pitchFamily="18" charset="0"/>
              </a:rPr>
              <a:t>So, we have AM = MB = 5 cm</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MP = 1 cm, ON = 1 cm, CD = 11 cm, CN = 5.5 cm</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ON</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 CN</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 OC</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1</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+ 5.5</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 r</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1 + 30.25 = r</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Area = </a:t>
            </a:r>
            <a:r>
              <a:rPr lang="el-GR" sz="2000" dirty="0">
                <a:latin typeface="Times New Roman" pitchFamily="18" charset="0"/>
                <a:cs typeface="Times New Roman" pitchFamily="18" charset="0"/>
              </a:rPr>
              <a:t>π</a:t>
            </a:r>
            <a:r>
              <a:rPr lang="en-US" sz="2000" dirty="0">
                <a:latin typeface="Times New Roman" pitchFamily="18" charset="0"/>
                <a:cs typeface="Times New Roman" pitchFamily="18" charset="0"/>
              </a:rPr>
              <a:t>r</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l-GR" sz="2000" dirty="0">
                <a:latin typeface="Times New Roman" pitchFamily="18" charset="0"/>
                <a:cs typeface="Times New Roman" pitchFamily="18" charset="0"/>
              </a:rPr>
              <a:t>π * 31.25</a:t>
            </a:r>
            <a:br>
              <a:rPr lang="el-GR" sz="2000" dirty="0">
                <a:latin typeface="Times New Roman" pitchFamily="18" charset="0"/>
                <a:cs typeface="Times New Roman" pitchFamily="18" charset="0"/>
              </a:rPr>
            </a:br>
            <a:r>
              <a:rPr lang="el-GR" sz="2000" dirty="0">
                <a:latin typeface="Times New Roman" pitchFamily="18" charset="0"/>
                <a:cs typeface="Times New Roman" pitchFamily="18" charset="0"/>
              </a:rPr>
              <a:t>31.25π = 125π/4 </a:t>
            </a:r>
            <a:r>
              <a:rPr lang="en-US" sz="2000" dirty="0">
                <a:latin typeface="Times New Roman" pitchFamily="18" charset="0"/>
                <a:cs typeface="Times New Roman" pitchFamily="18" charset="0"/>
              </a:rPr>
              <a:t>sq </a:t>
            </a:r>
            <a:r>
              <a:rPr lang="en-US" sz="2000" dirty="0" err="1">
                <a:latin typeface="Times New Roman" pitchFamily="18" charset="0"/>
                <a:cs typeface="Times New Roman" pitchFamily="18" charset="0"/>
              </a:rPr>
              <a:t>cms</a:t>
            </a:r>
            <a:endParaRPr lang="en-US" sz="20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9FFC9E81-4611-440B-AA54-FA41363BD8F6}"/>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096000" y="3962400"/>
            <a:ext cx="2667372" cy="26959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style>
          <a:lnRef idx="1">
            <a:schemeClr val="accent1"/>
          </a:lnRef>
          <a:fillRef idx="2">
            <a:schemeClr val="accent1"/>
          </a:fillRef>
          <a:effectRef idx="1">
            <a:schemeClr val="accent1"/>
          </a:effectRef>
          <a:fontRef idx="minor">
            <a:schemeClr val="dk1"/>
          </a:fontRef>
        </p:style>
        <p:txBody>
          <a:bodyPr>
            <a:normAutofit fontScale="70000" lnSpcReduction="20000"/>
          </a:bodyPr>
          <a:lstStyle/>
          <a:p>
            <a:pPr marL="0" indent="0" algn="just">
              <a:buNone/>
            </a:pPr>
            <a:r>
              <a:rPr lang="en-US" sz="3800" b="1" dirty="0">
                <a:latin typeface="Times New Roman" pitchFamily="18" charset="0"/>
                <a:cs typeface="Times New Roman" pitchFamily="18" charset="0"/>
              </a:rPr>
              <a:t>23.  </a:t>
            </a:r>
            <a:r>
              <a:rPr lang="en-US" sz="3800" dirty="0">
                <a:latin typeface="Times New Roman" pitchFamily="18" charset="0"/>
                <a:cs typeface="Times New Roman" pitchFamily="18" charset="0"/>
              </a:rPr>
              <a:t>Anil grows tomatoes in his backyard which is in the shape of a square. Each tomato takes 1 cm</a:t>
            </a:r>
            <a:r>
              <a:rPr lang="en-US" sz="3800" baseline="30000" dirty="0">
                <a:latin typeface="Times New Roman" pitchFamily="18" charset="0"/>
                <a:cs typeface="Times New Roman" pitchFamily="18" charset="0"/>
              </a:rPr>
              <a:t>2</a:t>
            </a:r>
            <a:r>
              <a:rPr lang="en-US" sz="3800" dirty="0">
                <a:latin typeface="Times New Roman" pitchFamily="18" charset="0"/>
                <a:cs typeface="Times New Roman" pitchFamily="18" charset="0"/>
              </a:rPr>
              <a:t> in his backyard. This year, he has been able to grow 131 more tomatoes than last year. The shape of the backyard remained a square. How many tomatoes did Anil produce this year?</a:t>
            </a:r>
          </a:p>
          <a:p>
            <a:pPr marL="0" indent="0" algn="just">
              <a:buNone/>
            </a:pPr>
            <a:r>
              <a:rPr lang="fr-FR" sz="3400" dirty="0">
                <a:solidFill>
                  <a:srgbClr val="FF0000"/>
                </a:solidFill>
                <a:latin typeface="Times New Roman" pitchFamily="18" charset="0"/>
                <a:cs typeface="Times New Roman" pitchFamily="18" charset="0"/>
              </a:rPr>
              <a:t>A. 4225	B. 4096	C. 4356	D. </a:t>
            </a:r>
            <a:r>
              <a:rPr lang="fr-FR" sz="3400" dirty="0" err="1">
                <a:solidFill>
                  <a:srgbClr val="FF0000"/>
                </a:solidFill>
                <a:latin typeface="Times New Roman" pitchFamily="18" charset="0"/>
                <a:cs typeface="Times New Roman" pitchFamily="18" charset="0"/>
              </a:rPr>
              <a:t>Insufficient</a:t>
            </a:r>
            <a:r>
              <a:rPr lang="fr-FR" sz="3400" dirty="0">
                <a:solidFill>
                  <a:srgbClr val="FF0000"/>
                </a:solidFill>
                <a:latin typeface="Times New Roman" pitchFamily="18" charset="0"/>
                <a:cs typeface="Times New Roman" pitchFamily="18" charset="0"/>
              </a:rPr>
              <a:t> Data</a:t>
            </a:r>
            <a:endParaRPr lang="fr-FR" sz="3500" dirty="0">
              <a:solidFill>
                <a:srgbClr val="FF0000"/>
              </a:solidFill>
              <a:latin typeface="Times New Roman" pitchFamily="18" charset="0"/>
              <a:cs typeface="Times New Roman" pitchFamily="18" charset="0"/>
            </a:endParaRPr>
          </a:p>
          <a:p>
            <a:pPr marL="0" indent="0" algn="just">
              <a:buNone/>
            </a:pPr>
            <a:endParaRPr lang="en-US" sz="3500" dirty="0">
              <a:latin typeface="Times New Roman" pitchFamily="18" charset="0"/>
              <a:cs typeface="Times New Roman" pitchFamily="18" charset="0"/>
            </a:endParaRPr>
          </a:p>
          <a:p>
            <a:pPr>
              <a:buNone/>
            </a:pPr>
            <a:r>
              <a:rPr lang="en-US" sz="3500" b="1" dirty="0">
                <a:latin typeface="Times New Roman" pitchFamily="18" charset="0"/>
                <a:cs typeface="Times New Roman" pitchFamily="18" charset="0"/>
              </a:rPr>
              <a:t>Solution:</a:t>
            </a:r>
          </a:p>
          <a:p>
            <a:pPr>
              <a:buBlip>
                <a:blip r:embed="rId2">
                  <a:extLst>
                    <a:ext uri="{96DAC541-7B7A-43D3-8B79-37D633B846F1}">
                      <asvg:svgBlip xmlns:asvg="http://schemas.microsoft.com/office/drawing/2016/SVG/main" xmlns="" r:embed="rId3"/>
                    </a:ext>
                  </a:extLst>
                </a:blip>
              </a:buBlip>
            </a:pPr>
            <a:r>
              <a:rPr lang="en-US" sz="3500" dirty="0">
                <a:latin typeface="Times New Roman" pitchFamily="18" charset="0"/>
                <a:cs typeface="Times New Roman" pitchFamily="18" charset="0"/>
              </a:rPr>
              <a:t>Let the area of backyard be x</a:t>
            </a:r>
            <a:r>
              <a:rPr lang="en-US" sz="3500" baseline="30000" dirty="0">
                <a:latin typeface="Times New Roman" pitchFamily="18" charset="0"/>
                <a:cs typeface="Times New Roman" pitchFamily="18" charset="0"/>
              </a:rPr>
              <a:t>2</a:t>
            </a:r>
            <a:r>
              <a:rPr lang="en-US" sz="3500" dirty="0">
                <a:latin typeface="Times New Roman" pitchFamily="18" charset="0"/>
                <a:cs typeface="Times New Roman" pitchFamily="18" charset="0"/>
              </a:rPr>
              <a:t> this year and y</a:t>
            </a:r>
            <a:r>
              <a:rPr lang="en-US" sz="3500" baseline="30000" dirty="0">
                <a:latin typeface="Times New Roman" pitchFamily="18" charset="0"/>
                <a:cs typeface="Times New Roman" pitchFamily="18" charset="0"/>
              </a:rPr>
              <a:t>2</a:t>
            </a:r>
            <a:r>
              <a:rPr lang="en-US" sz="3500" dirty="0">
                <a:latin typeface="Times New Roman" pitchFamily="18" charset="0"/>
                <a:cs typeface="Times New Roman" pitchFamily="18" charset="0"/>
              </a:rPr>
              <a:t> last year</a:t>
            </a:r>
            <a:br>
              <a:rPr lang="en-US" sz="3500" dirty="0">
                <a:latin typeface="Times New Roman" pitchFamily="18" charset="0"/>
                <a:cs typeface="Times New Roman" pitchFamily="18" charset="0"/>
              </a:rPr>
            </a:br>
            <a:r>
              <a:rPr lang="en-US" sz="3500" dirty="0">
                <a:latin typeface="Times New Roman" pitchFamily="18" charset="0"/>
                <a:cs typeface="Times New Roman" pitchFamily="18" charset="0"/>
              </a:rPr>
              <a:t>∴ X</a:t>
            </a:r>
            <a:r>
              <a:rPr lang="en-US" sz="3500" baseline="30000" dirty="0">
                <a:latin typeface="Times New Roman" pitchFamily="18" charset="0"/>
                <a:cs typeface="Times New Roman" pitchFamily="18" charset="0"/>
              </a:rPr>
              <a:t>2</a:t>
            </a:r>
            <a:r>
              <a:rPr lang="en-US" sz="3500" dirty="0">
                <a:latin typeface="Times New Roman" pitchFamily="18" charset="0"/>
                <a:cs typeface="Times New Roman" pitchFamily="18" charset="0"/>
              </a:rPr>
              <a:t> - Y</a:t>
            </a:r>
            <a:r>
              <a:rPr lang="en-US" sz="3500" baseline="30000" dirty="0">
                <a:latin typeface="Times New Roman" pitchFamily="18" charset="0"/>
                <a:cs typeface="Times New Roman" pitchFamily="18" charset="0"/>
              </a:rPr>
              <a:t>2</a:t>
            </a:r>
            <a:r>
              <a:rPr lang="en-US" sz="3500" dirty="0">
                <a:latin typeface="Times New Roman" pitchFamily="18" charset="0"/>
                <a:cs typeface="Times New Roman" pitchFamily="18" charset="0"/>
              </a:rPr>
              <a:t> = 131 =&gt; (X+Y)*(X-Y) = 131</a:t>
            </a:r>
          </a:p>
          <a:p>
            <a:pPr>
              <a:buBlip>
                <a:blip r:embed="rId2">
                  <a:extLst>
                    <a:ext uri="{96DAC541-7B7A-43D3-8B79-37D633B846F1}">
                      <asvg:svgBlip xmlns:asvg="http://schemas.microsoft.com/office/drawing/2016/SVG/main" xmlns="" r:embed="rId3"/>
                    </a:ext>
                  </a:extLst>
                </a:blip>
              </a:buBlip>
            </a:pPr>
            <a:endParaRPr lang="en-US" sz="3500" dirty="0">
              <a:latin typeface="Times New Roman" pitchFamily="18" charset="0"/>
              <a:cs typeface="Times New Roman" pitchFamily="18" charset="0"/>
            </a:endParaRPr>
          </a:p>
          <a:p>
            <a:pPr>
              <a:buBlip>
                <a:blip r:embed="rId2">
                  <a:extLst>
                    <a:ext uri="{96DAC541-7B7A-43D3-8B79-37D633B846F1}">
                      <asvg:svgBlip xmlns:asvg="http://schemas.microsoft.com/office/drawing/2016/SVG/main" xmlns="" r:embed="rId3"/>
                    </a:ext>
                  </a:extLst>
                </a:blip>
              </a:buBlip>
            </a:pPr>
            <a:r>
              <a:rPr lang="en-US" sz="3500" dirty="0">
                <a:latin typeface="Times New Roman" pitchFamily="18" charset="0"/>
                <a:cs typeface="Times New Roman" pitchFamily="18" charset="0"/>
              </a:rPr>
              <a:t>Now, 131 is a prime number. </a:t>
            </a:r>
          </a:p>
          <a:p>
            <a:pPr>
              <a:buBlip>
                <a:blip r:embed="rId2">
                  <a:extLst>
                    <a:ext uri="{96DAC541-7B7A-43D3-8B79-37D633B846F1}">
                      <asvg:svgBlip xmlns:asvg="http://schemas.microsoft.com/office/drawing/2016/SVG/main" xmlns="" r:embed="rId3"/>
                    </a:ext>
                  </a:extLst>
                </a:blip>
              </a:buBlip>
            </a:pPr>
            <a:r>
              <a:rPr lang="en-US" sz="3500" dirty="0">
                <a:latin typeface="Times New Roman" pitchFamily="18" charset="0"/>
                <a:cs typeface="Times New Roman" pitchFamily="18" charset="0"/>
              </a:rPr>
              <a:t>=&gt; (X+Y)*(X-Y) = 131 x 1</a:t>
            </a:r>
            <a:br>
              <a:rPr lang="en-US" sz="3500" dirty="0">
                <a:latin typeface="Times New Roman" pitchFamily="18" charset="0"/>
                <a:cs typeface="Times New Roman" pitchFamily="18" charset="0"/>
              </a:rPr>
            </a:br>
            <a:r>
              <a:rPr lang="en-US" sz="3500" dirty="0">
                <a:latin typeface="Times New Roman" pitchFamily="18" charset="0"/>
                <a:cs typeface="Times New Roman" pitchFamily="18" charset="0"/>
              </a:rPr>
              <a:t>=&gt; X+Y = 131</a:t>
            </a:r>
            <a:br>
              <a:rPr lang="en-US" sz="3500" dirty="0">
                <a:latin typeface="Times New Roman" pitchFamily="18" charset="0"/>
                <a:cs typeface="Times New Roman" pitchFamily="18" charset="0"/>
              </a:rPr>
            </a:br>
            <a:r>
              <a:rPr lang="en-US" sz="3500" dirty="0">
                <a:latin typeface="Times New Roman" pitchFamily="18" charset="0"/>
                <a:cs typeface="Times New Roman" pitchFamily="18" charset="0"/>
              </a:rPr>
              <a:t>=&gt; X-Y = 1</a:t>
            </a:r>
            <a:br>
              <a:rPr lang="en-US" sz="3500" dirty="0">
                <a:latin typeface="Times New Roman" pitchFamily="18" charset="0"/>
                <a:cs typeface="Times New Roman" pitchFamily="18" charset="0"/>
              </a:rPr>
            </a:br>
            <a:r>
              <a:rPr lang="en-US" sz="3500" dirty="0">
                <a:latin typeface="Times New Roman" pitchFamily="18" charset="0"/>
                <a:cs typeface="Times New Roman" pitchFamily="18" charset="0"/>
              </a:rPr>
              <a:t>=&gt; 2X = 132 =&gt; X = 66 and Y = 65</a:t>
            </a:r>
          </a:p>
          <a:p>
            <a:pPr marL="0" indent="0">
              <a:buNone/>
            </a:pPr>
            <a:endParaRPr lang="en-US" sz="3500" dirty="0">
              <a:latin typeface="Times New Roman" pitchFamily="18" charset="0"/>
              <a:cs typeface="Times New Roman" pitchFamily="18" charset="0"/>
            </a:endParaRPr>
          </a:p>
          <a:p>
            <a:pPr>
              <a:buBlip>
                <a:blip r:embed="rId2">
                  <a:extLst>
                    <a:ext uri="{96DAC541-7B7A-43D3-8B79-37D633B846F1}">
                      <asvg:svgBlip xmlns:asvg="http://schemas.microsoft.com/office/drawing/2016/SVG/main" xmlns="" r:embed="rId3"/>
                    </a:ext>
                  </a:extLst>
                </a:blip>
              </a:buBlip>
            </a:pPr>
            <a:r>
              <a:rPr lang="en-US" sz="3500" dirty="0">
                <a:latin typeface="Times New Roman" pitchFamily="18" charset="0"/>
                <a:cs typeface="Times New Roman" pitchFamily="18" charset="0"/>
              </a:rPr>
              <a:t>∴ Number of tomatoes produced this year = 66</a:t>
            </a:r>
            <a:r>
              <a:rPr lang="en-US" sz="3500" baseline="30000" dirty="0">
                <a:latin typeface="Times New Roman" pitchFamily="18" charset="0"/>
                <a:cs typeface="Times New Roman" pitchFamily="18" charset="0"/>
              </a:rPr>
              <a:t>2</a:t>
            </a:r>
            <a:r>
              <a:rPr lang="en-US" sz="3500" dirty="0">
                <a:latin typeface="Times New Roman" pitchFamily="18" charset="0"/>
                <a:cs typeface="Times New Roman" pitchFamily="18" charset="0"/>
              </a:rPr>
              <a:t> = 4356</a:t>
            </a:r>
          </a:p>
          <a:p>
            <a:pPr>
              <a:buNone/>
            </a:pPr>
            <a:endParaRPr lang="en-US" dirty="0"/>
          </a:p>
        </p:txBody>
      </p:sp>
    </p:spTree>
    <p:extLst>
      <p:ext uri="{BB962C8B-B14F-4D97-AF65-F5344CB8AC3E}">
        <p14:creationId xmlns:p14="http://schemas.microsoft.com/office/powerpoint/2010/main" xmlns="" val="422397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40000" lnSpcReduction="20000"/>
          </a:bodyPr>
          <a:lstStyle/>
          <a:p>
            <a:pPr>
              <a:buNone/>
            </a:pPr>
            <a:r>
              <a:rPr lang="en-US" sz="3700" b="1" dirty="0">
                <a:solidFill>
                  <a:srgbClr val="FF0000"/>
                </a:solidFill>
                <a:latin typeface="Times New Roman" pitchFamily="18" charset="0"/>
                <a:cs typeface="Times New Roman" pitchFamily="18" charset="0"/>
              </a:rPr>
              <a:t>Ci</a:t>
            </a:r>
            <a:r>
              <a:rPr lang="en-US" sz="3700" dirty="0">
                <a:solidFill>
                  <a:srgbClr val="FF0000"/>
                </a:solidFill>
                <a:latin typeface="Times New Roman" pitchFamily="18" charset="0"/>
                <a:cs typeface="Times New Roman" pitchFamily="18" charset="0"/>
              </a:rPr>
              <a:t>1</a:t>
            </a:r>
            <a:r>
              <a:rPr lang="en-US" sz="3700" b="1" dirty="0">
                <a:solidFill>
                  <a:srgbClr val="FF0000"/>
                </a:solidFill>
                <a:latin typeface="Times New Roman" pitchFamily="18" charset="0"/>
                <a:cs typeface="Times New Roman" pitchFamily="18" charset="0"/>
              </a:rPr>
              <a:t>rcles – Angles, Radii and Area</a:t>
            </a:r>
          </a:p>
          <a:p>
            <a:pPr>
              <a:buNone/>
            </a:pPr>
            <a:r>
              <a:rPr lang="en-US" sz="3700" dirty="0">
                <a:latin typeface="Times New Roman" pitchFamily="18" charset="0"/>
                <a:cs typeface="Times New Roman" pitchFamily="18" charset="0"/>
              </a:rPr>
              <a:t>1.    Area of a circle = πR</a:t>
            </a:r>
            <a:r>
              <a:rPr lang="en-US" sz="3700" baseline="30000" dirty="0">
                <a:latin typeface="Times New Roman" pitchFamily="18" charset="0"/>
                <a:cs typeface="Times New Roman" pitchFamily="18" charset="0"/>
              </a:rPr>
              <a:t>2</a:t>
            </a:r>
            <a:r>
              <a:rPr lang="en-US" sz="3700" dirty="0">
                <a:latin typeface="Times New Roman" pitchFamily="18" charset="0"/>
                <a:cs typeface="Times New Roman" pitchFamily="18" charset="0"/>
              </a:rPr>
              <a:t>, where R is the radius</a:t>
            </a:r>
          </a:p>
          <a:p>
            <a:pPr>
              <a:buNone/>
            </a:pPr>
            <a:r>
              <a:rPr lang="en-US" sz="3700" dirty="0">
                <a:latin typeface="Times New Roman" pitchFamily="18" charset="0"/>
                <a:cs typeface="Times New Roman" pitchFamily="18" charset="0"/>
              </a:rPr>
              <a:t>2.    Circumference of a circle = 2πR</a:t>
            </a:r>
          </a:p>
          <a:p>
            <a:pPr>
              <a:buNone/>
            </a:pPr>
            <a:r>
              <a:rPr lang="en-US" sz="3700" dirty="0">
                <a:latin typeface="Times New Roman" pitchFamily="18" charset="0"/>
                <a:cs typeface="Times New Roman" pitchFamily="18" charset="0"/>
              </a:rPr>
              <a:t>3.    Length of an arc = 2πRθ / 360, where θ is the central angle.</a:t>
            </a:r>
          </a:p>
          <a:p>
            <a:pPr>
              <a:buNone/>
            </a:pPr>
            <a:r>
              <a:rPr lang="en-US" sz="3700" dirty="0">
                <a:latin typeface="Times New Roman" pitchFamily="18" charset="0"/>
                <a:cs typeface="Times New Roman" pitchFamily="18" charset="0"/>
              </a:rPr>
              <a:t>4.    Area of a sector = ½ x (arc length x R) = πR</a:t>
            </a:r>
            <a:r>
              <a:rPr lang="en-US" sz="3700" baseline="30000" dirty="0">
                <a:latin typeface="Times New Roman" pitchFamily="18" charset="0"/>
                <a:cs typeface="Times New Roman" pitchFamily="18" charset="0"/>
              </a:rPr>
              <a:t>2</a:t>
            </a:r>
            <a:r>
              <a:rPr lang="en-US" sz="3700" dirty="0">
                <a:latin typeface="Times New Roman" pitchFamily="18" charset="0"/>
                <a:cs typeface="Times New Roman" pitchFamily="18" charset="0"/>
              </a:rPr>
              <a:t>θ / 360</a:t>
            </a:r>
          </a:p>
          <a:p>
            <a:pPr>
              <a:buNone/>
            </a:pPr>
            <a:r>
              <a:rPr lang="en-US" sz="3700" dirty="0">
                <a:latin typeface="Times New Roman" pitchFamily="18" charset="0"/>
                <a:cs typeface="Times New Roman" pitchFamily="18" charset="0"/>
              </a:rPr>
              <a:t>5.    Area of semi-circle = πR</a:t>
            </a:r>
            <a:r>
              <a:rPr lang="en-US" sz="3700" baseline="30000" dirty="0">
                <a:latin typeface="Times New Roman" pitchFamily="18" charset="0"/>
                <a:cs typeface="Times New Roman" pitchFamily="18" charset="0"/>
              </a:rPr>
              <a:t>2</a:t>
            </a:r>
            <a:r>
              <a:rPr lang="en-US" sz="3700" dirty="0">
                <a:latin typeface="Times New Roman" pitchFamily="18" charset="0"/>
                <a:cs typeface="Times New Roman" pitchFamily="18" charset="0"/>
              </a:rPr>
              <a:t> / 2</a:t>
            </a:r>
          </a:p>
          <a:p>
            <a:pPr>
              <a:buNone/>
            </a:pPr>
            <a:endParaRPr lang="en-US" sz="3700" dirty="0">
              <a:latin typeface="Times New Roman" pitchFamily="18" charset="0"/>
              <a:cs typeface="Times New Roman" pitchFamily="18" charset="0"/>
            </a:endParaRPr>
          </a:p>
          <a:p>
            <a:pPr>
              <a:buNone/>
            </a:pPr>
            <a:r>
              <a:rPr lang="en-US" sz="3700" b="1" dirty="0">
                <a:solidFill>
                  <a:srgbClr val="FF0000"/>
                </a:solidFill>
                <a:latin typeface="Times New Roman" pitchFamily="18" charset="0"/>
                <a:cs typeface="Times New Roman" pitchFamily="18" charset="0"/>
              </a:rPr>
              <a:t>Cube</a:t>
            </a:r>
          </a:p>
          <a:p>
            <a:pPr>
              <a:buNone/>
            </a:pPr>
            <a:r>
              <a:rPr lang="en-US" sz="3700" dirty="0">
                <a:latin typeface="Times New Roman" pitchFamily="18" charset="0"/>
                <a:cs typeface="Times New Roman" pitchFamily="18" charset="0"/>
              </a:rPr>
              <a:t>1.   Volume = a</a:t>
            </a:r>
            <a:r>
              <a:rPr lang="en-US" sz="3700" baseline="30000" dirty="0">
                <a:latin typeface="Times New Roman" pitchFamily="18" charset="0"/>
                <a:cs typeface="Times New Roman" pitchFamily="18" charset="0"/>
              </a:rPr>
              <a:t>3</a:t>
            </a:r>
            <a:r>
              <a:rPr lang="en-US" sz="3700" dirty="0">
                <a:latin typeface="Times New Roman" pitchFamily="18" charset="0"/>
                <a:cs typeface="Times New Roman" pitchFamily="18" charset="0"/>
              </a:rPr>
              <a:t> cubic units.</a:t>
            </a:r>
          </a:p>
          <a:p>
            <a:pPr>
              <a:buNone/>
            </a:pPr>
            <a:r>
              <a:rPr lang="en-US" sz="3700" dirty="0">
                <a:latin typeface="Times New Roman" pitchFamily="18" charset="0"/>
                <a:cs typeface="Times New Roman" pitchFamily="18" charset="0"/>
              </a:rPr>
              <a:t>2.    Surface area = 6a</a:t>
            </a:r>
            <a:r>
              <a:rPr lang="en-US" sz="3700" baseline="30000" dirty="0">
                <a:latin typeface="Times New Roman" pitchFamily="18" charset="0"/>
                <a:cs typeface="Times New Roman" pitchFamily="18" charset="0"/>
              </a:rPr>
              <a:t>2</a:t>
            </a:r>
            <a:r>
              <a:rPr lang="en-US" sz="3700" dirty="0">
                <a:latin typeface="Times New Roman" pitchFamily="18" charset="0"/>
                <a:cs typeface="Times New Roman" pitchFamily="18" charset="0"/>
              </a:rPr>
              <a:t> sq. units.</a:t>
            </a:r>
          </a:p>
          <a:p>
            <a:pPr>
              <a:buNone/>
            </a:pPr>
            <a:r>
              <a:rPr lang="en-US" sz="3700" dirty="0">
                <a:latin typeface="Times New Roman" pitchFamily="18" charset="0"/>
                <a:cs typeface="Times New Roman" pitchFamily="18" charset="0"/>
              </a:rPr>
              <a:t>3.    Diagonal = a x √3 units.</a:t>
            </a:r>
          </a:p>
          <a:p>
            <a:pPr>
              <a:buNone/>
            </a:pPr>
            <a:endParaRPr lang="en-US" sz="3700" dirty="0">
              <a:latin typeface="Times New Roman" pitchFamily="18" charset="0"/>
              <a:cs typeface="Times New Roman" pitchFamily="18" charset="0"/>
            </a:endParaRPr>
          </a:p>
          <a:p>
            <a:pPr>
              <a:buNone/>
            </a:pPr>
            <a:r>
              <a:rPr lang="en-US" sz="3700" b="1" dirty="0">
                <a:solidFill>
                  <a:srgbClr val="FF0000"/>
                </a:solidFill>
                <a:latin typeface="Times New Roman" pitchFamily="18" charset="0"/>
                <a:cs typeface="Times New Roman" pitchFamily="18" charset="0"/>
              </a:rPr>
              <a:t>Cuboid</a:t>
            </a:r>
          </a:p>
          <a:p>
            <a:pPr>
              <a:buNone/>
            </a:pPr>
            <a:r>
              <a:rPr lang="en-US" sz="3700" dirty="0">
                <a:latin typeface="Times New Roman" pitchFamily="18" charset="0"/>
                <a:cs typeface="Times New Roman" pitchFamily="18" charset="0"/>
              </a:rPr>
              <a:t>1.    Volume = (l x b x h) cubic units.</a:t>
            </a:r>
          </a:p>
          <a:p>
            <a:pPr>
              <a:buNone/>
            </a:pPr>
            <a:r>
              <a:rPr lang="en-US" sz="3700" dirty="0">
                <a:latin typeface="Times New Roman" pitchFamily="18" charset="0"/>
                <a:cs typeface="Times New Roman" pitchFamily="18" charset="0"/>
              </a:rPr>
              <a:t>2.    Surface area = 2(lb + </a:t>
            </a:r>
            <a:r>
              <a:rPr lang="en-US" sz="3700" dirty="0" err="1">
                <a:latin typeface="Times New Roman" pitchFamily="18" charset="0"/>
                <a:cs typeface="Times New Roman" pitchFamily="18" charset="0"/>
              </a:rPr>
              <a:t>bh</a:t>
            </a:r>
            <a:r>
              <a:rPr lang="en-US" sz="3700" dirty="0">
                <a:latin typeface="Times New Roman" pitchFamily="18" charset="0"/>
                <a:cs typeface="Times New Roman" pitchFamily="18" charset="0"/>
              </a:rPr>
              <a:t> + </a:t>
            </a:r>
            <a:r>
              <a:rPr lang="en-US" sz="3700" dirty="0" err="1">
                <a:latin typeface="Times New Roman" pitchFamily="18" charset="0"/>
                <a:cs typeface="Times New Roman" pitchFamily="18" charset="0"/>
              </a:rPr>
              <a:t>lh</a:t>
            </a:r>
            <a:r>
              <a:rPr lang="en-US" sz="3700" dirty="0">
                <a:latin typeface="Times New Roman" pitchFamily="18" charset="0"/>
                <a:cs typeface="Times New Roman" pitchFamily="18" charset="0"/>
              </a:rPr>
              <a:t>) sq. units.</a:t>
            </a:r>
          </a:p>
          <a:p>
            <a:pPr>
              <a:buNone/>
            </a:pPr>
            <a:r>
              <a:rPr lang="en-US" sz="3700" dirty="0">
                <a:latin typeface="Times New Roman" pitchFamily="18" charset="0"/>
                <a:cs typeface="Times New Roman" pitchFamily="18" charset="0"/>
              </a:rPr>
              <a:t>3.    Diagonal = √ (l</a:t>
            </a:r>
            <a:r>
              <a:rPr lang="en-US" sz="3700" baseline="30000" dirty="0">
                <a:latin typeface="Times New Roman" pitchFamily="18" charset="0"/>
                <a:cs typeface="Times New Roman" pitchFamily="18" charset="0"/>
              </a:rPr>
              <a:t>2</a:t>
            </a:r>
            <a:r>
              <a:rPr lang="en-US" sz="3700" dirty="0">
                <a:latin typeface="Times New Roman" pitchFamily="18" charset="0"/>
                <a:cs typeface="Times New Roman" pitchFamily="18" charset="0"/>
              </a:rPr>
              <a:t> + b</a:t>
            </a:r>
            <a:r>
              <a:rPr lang="en-US" sz="3700" baseline="30000" dirty="0">
                <a:latin typeface="Times New Roman" pitchFamily="18" charset="0"/>
                <a:cs typeface="Times New Roman" pitchFamily="18" charset="0"/>
              </a:rPr>
              <a:t>2</a:t>
            </a:r>
            <a:r>
              <a:rPr lang="en-US" sz="3700" dirty="0">
                <a:latin typeface="Times New Roman" pitchFamily="18" charset="0"/>
                <a:cs typeface="Times New Roman" pitchFamily="18" charset="0"/>
              </a:rPr>
              <a:t> + h</a:t>
            </a:r>
            <a:r>
              <a:rPr lang="en-US" sz="3700" baseline="30000" dirty="0">
                <a:latin typeface="Times New Roman" pitchFamily="18" charset="0"/>
                <a:cs typeface="Times New Roman" pitchFamily="18" charset="0"/>
              </a:rPr>
              <a:t>2)</a:t>
            </a:r>
            <a:r>
              <a:rPr lang="en-US" sz="3700" dirty="0">
                <a:latin typeface="Times New Roman" pitchFamily="18" charset="0"/>
                <a:cs typeface="Times New Roman" pitchFamily="18" charset="0"/>
              </a:rPr>
              <a:t> units.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629400"/>
          </a:xfrm>
        </p:spPr>
        <p:style>
          <a:lnRef idx="1">
            <a:schemeClr val="accent3"/>
          </a:lnRef>
          <a:fillRef idx="2">
            <a:schemeClr val="accent3"/>
          </a:fillRef>
          <a:effectRef idx="1">
            <a:schemeClr val="accent3"/>
          </a:effectRef>
          <a:fontRef idx="minor">
            <a:schemeClr val="dk1"/>
          </a:fontRef>
        </p:style>
        <p:txBody>
          <a:bodyPr>
            <a:normAutofit fontScale="62500" lnSpcReduction="20000"/>
          </a:bodyPr>
          <a:lstStyle/>
          <a:p>
            <a:pPr marL="0" indent="0">
              <a:buNone/>
            </a:pPr>
            <a:r>
              <a:rPr lang="en-US" sz="3400" dirty="0">
                <a:latin typeface="Times New Roman" pitchFamily="18" charset="0"/>
                <a:cs typeface="Times New Roman" pitchFamily="18" charset="0"/>
              </a:rPr>
              <a:t>24. There are 5 concentric circles that are spaced equally from each other by 1.25 </a:t>
            </a:r>
            <a:r>
              <a:rPr lang="en-US" sz="3400" dirty="0" err="1">
                <a:latin typeface="Times New Roman" pitchFamily="18" charset="0"/>
                <a:cs typeface="Times New Roman" pitchFamily="18" charset="0"/>
              </a:rPr>
              <a:t>cms</a:t>
            </a:r>
            <a:r>
              <a:rPr lang="en-US" sz="3400" dirty="0">
                <a:latin typeface="Times New Roman" pitchFamily="18" charset="0"/>
                <a:cs typeface="Times New Roman" pitchFamily="18" charset="0"/>
              </a:rPr>
              <a:t>. The innermost circle has a square of side √(32) cm inscribed in it. If a square needs to be inscribed in the outermost circle, what will be its area?</a:t>
            </a:r>
          </a:p>
          <a:p>
            <a:pPr marL="0" indent="0">
              <a:buNone/>
            </a:pPr>
            <a:r>
              <a:rPr lang="en-IN" dirty="0">
                <a:solidFill>
                  <a:srgbClr val="FF0000"/>
                </a:solidFill>
              </a:rPr>
              <a:t>A. 324 sq. cm.	B. (66 + 40√2) sq. cm.	C. 210.125 sq. cm.   D. 162 sq. cm.</a:t>
            </a:r>
          </a:p>
          <a:p>
            <a:pPr>
              <a:buNone/>
            </a:pPr>
            <a:endParaRPr lang="en-US" dirty="0">
              <a:latin typeface="Times New Roman" pitchFamily="18" charset="0"/>
              <a:cs typeface="Times New Roman" pitchFamily="18" charset="0"/>
            </a:endParaRPr>
          </a:p>
          <a:p>
            <a:pPr>
              <a:buNone/>
            </a:pPr>
            <a:r>
              <a:rPr lang="en-US" b="1" dirty="0">
                <a:latin typeface="Times New Roman" pitchFamily="18" charset="0"/>
                <a:cs typeface="Times New Roman" pitchFamily="18" charset="0"/>
              </a:rPr>
              <a:t>Solution:</a:t>
            </a:r>
          </a:p>
          <a:p>
            <a:pPr>
              <a:buBlip>
                <a:blip r:embed="rId2">
                  <a:extLst>
                    <a:ext uri="{96DAC541-7B7A-43D3-8B79-37D633B846F1}">
                      <asvg:svgBlip xmlns:asvg="http://schemas.microsoft.com/office/drawing/2016/SVG/main" xmlns="" r:embed="rId3"/>
                    </a:ext>
                  </a:extLst>
                </a:blip>
              </a:buBlip>
            </a:pPr>
            <a:r>
              <a:rPr lang="en-US" sz="3400" dirty="0">
                <a:latin typeface="Times New Roman" pitchFamily="18" charset="0"/>
                <a:cs typeface="Times New Roman" pitchFamily="18" charset="0"/>
              </a:rPr>
              <a:t>From the figure, we can see that the diagonal of the square inscribed in innermost circle is the diameter of the innermost circle.</a:t>
            </a:r>
            <a:br>
              <a:rPr lang="en-US" sz="3400" dirty="0">
                <a:latin typeface="Times New Roman" pitchFamily="18" charset="0"/>
                <a:cs typeface="Times New Roman" pitchFamily="18" charset="0"/>
              </a:rPr>
            </a:br>
            <a:r>
              <a:rPr lang="en-US" sz="3400" dirty="0">
                <a:latin typeface="Times New Roman" pitchFamily="18" charset="0"/>
                <a:cs typeface="Times New Roman" pitchFamily="18" charset="0"/>
              </a:rPr>
              <a:t>Side = √32</a:t>
            </a:r>
            <a:br>
              <a:rPr lang="en-US" sz="3400" dirty="0">
                <a:latin typeface="Times New Roman" pitchFamily="18" charset="0"/>
                <a:cs typeface="Times New Roman" pitchFamily="18" charset="0"/>
              </a:rPr>
            </a:br>
            <a:r>
              <a:rPr lang="en-US" sz="3400" dirty="0">
                <a:latin typeface="Times New Roman" pitchFamily="18" charset="0"/>
                <a:cs typeface="Times New Roman" pitchFamily="18" charset="0"/>
              </a:rPr>
              <a:t>Or Diagonal = √32 * √2 = 8 cm</a:t>
            </a:r>
          </a:p>
          <a:p>
            <a:pPr>
              <a:buBlip>
                <a:blip r:embed="rId2">
                  <a:extLst>
                    <a:ext uri="{96DAC541-7B7A-43D3-8B79-37D633B846F1}">
                      <asvg:svgBlip xmlns:asvg="http://schemas.microsoft.com/office/drawing/2016/SVG/main" xmlns="" r:embed="rId3"/>
                    </a:ext>
                  </a:extLst>
                </a:blip>
              </a:buBlip>
            </a:pPr>
            <a:r>
              <a:rPr lang="en-US" sz="3400" dirty="0">
                <a:latin typeface="Times New Roman" pitchFamily="18" charset="0"/>
                <a:cs typeface="Times New Roman" pitchFamily="18" charset="0"/>
              </a:rPr>
              <a:t>Since the circles are spaced at 1.25 cm, the distance between innermost and outermost circles = 1.25 * 4 = 5 cm</a:t>
            </a:r>
          </a:p>
          <a:p>
            <a:pPr>
              <a:buBlip>
                <a:blip r:embed="rId2">
                  <a:extLst>
                    <a:ext uri="{96DAC541-7B7A-43D3-8B79-37D633B846F1}">
                      <asvg:svgBlip xmlns:asvg="http://schemas.microsoft.com/office/drawing/2016/SVG/main" xmlns="" r:embed="rId3"/>
                    </a:ext>
                  </a:extLst>
                </a:blip>
              </a:buBlip>
            </a:pPr>
            <a:r>
              <a:rPr lang="en-US" sz="3400" dirty="0">
                <a:latin typeface="Times New Roman" pitchFamily="18" charset="0"/>
                <a:cs typeface="Times New Roman" pitchFamily="18" charset="0"/>
              </a:rPr>
              <a:t>Therefore the diameter of the outermost circle </a:t>
            </a:r>
          </a:p>
          <a:p>
            <a:pPr>
              <a:buBlip>
                <a:blip r:embed="rId2">
                  <a:extLst>
                    <a:ext uri="{96DAC541-7B7A-43D3-8B79-37D633B846F1}">
                      <asvg:svgBlip xmlns:asvg="http://schemas.microsoft.com/office/drawing/2016/SVG/main" xmlns="" r:embed="rId3"/>
                    </a:ext>
                  </a:extLst>
                </a:blip>
              </a:buBlip>
            </a:pPr>
            <a:r>
              <a:rPr lang="en-US" sz="3400" dirty="0">
                <a:latin typeface="Times New Roman" pitchFamily="18" charset="0"/>
                <a:cs typeface="Times New Roman" pitchFamily="18" charset="0"/>
              </a:rPr>
              <a:t>=&gt; 5 cm + diagonal of inscribed square + 5cm </a:t>
            </a:r>
          </a:p>
          <a:p>
            <a:pPr>
              <a:buBlip>
                <a:blip r:embed="rId2">
                  <a:extLst>
                    <a:ext uri="{96DAC541-7B7A-43D3-8B79-37D633B846F1}">
                      <asvg:svgBlip xmlns:asvg="http://schemas.microsoft.com/office/drawing/2016/SVG/main" xmlns="" r:embed="rId3"/>
                    </a:ext>
                  </a:extLst>
                </a:blip>
              </a:buBlip>
            </a:pPr>
            <a:r>
              <a:rPr lang="en-US" sz="3400" dirty="0">
                <a:latin typeface="Times New Roman" pitchFamily="18" charset="0"/>
                <a:cs typeface="Times New Roman" pitchFamily="18" charset="0"/>
              </a:rPr>
              <a:t>=&gt; 18 cm</a:t>
            </a:r>
          </a:p>
          <a:p>
            <a:pPr>
              <a:buBlip>
                <a:blip r:embed="rId2">
                  <a:extLst>
                    <a:ext uri="{96DAC541-7B7A-43D3-8B79-37D633B846F1}">
                      <asvg:svgBlip xmlns:asvg="http://schemas.microsoft.com/office/drawing/2016/SVG/main" xmlns="" r:embed="rId3"/>
                    </a:ext>
                  </a:extLst>
                </a:blip>
              </a:buBlip>
            </a:pPr>
            <a:r>
              <a:rPr lang="en-US" sz="3400" dirty="0">
                <a:latin typeface="Times New Roman" pitchFamily="18" charset="0"/>
                <a:cs typeface="Times New Roman" pitchFamily="18" charset="0"/>
              </a:rPr>
              <a:t>Now this 18 cm will be the diagonal of the </a:t>
            </a:r>
          </a:p>
          <a:p>
            <a:pPr marL="0" indent="0">
              <a:buNone/>
            </a:pPr>
            <a:r>
              <a:rPr lang="en-US" sz="3400" dirty="0">
                <a:latin typeface="Times New Roman" pitchFamily="18" charset="0"/>
                <a:cs typeface="Times New Roman" pitchFamily="18" charset="0"/>
              </a:rPr>
              <a:t>     square that needs to be inscribed in outermost </a:t>
            </a:r>
          </a:p>
          <a:p>
            <a:pPr marL="0" indent="0">
              <a:buNone/>
            </a:pPr>
            <a:r>
              <a:rPr lang="en-US" sz="3400" dirty="0">
                <a:latin typeface="Times New Roman" pitchFamily="18" charset="0"/>
                <a:cs typeface="Times New Roman" pitchFamily="18" charset="0"/>
              </a:rPr>
              <a:t>     circle.</a:t>
            </a:r>
            <a:br>
              <a:rPr lang="en-US" sz="3400" dirty="0">
                <a:latin typeface="Times New Roman" pitchFamily="18" charset="0"/>
                <a:cs typeface="Times New Roman" pitchFamily="18" charset="0"/>
              </a:rPr>
            </a:br>
            <a:r>
              <a:rPr lang="en-US" sz="3400" dirty="0">
                <a:latin typeface="Times New Roman" pitchFamily="18" charset="0"/>
                <a:cs typeface="Times New Roman" pitchFamily="18" charset="0"/>
              </a:rPr>
              <a:t>	Or a √2 = 18</a:t>
            </a:r>
            <a:br>
              <a:rPr lang="en-US" sz="3400" dirty="0">
                <a:latin typeface="Times New Roman" pitchFamily="18" charset="0"/>
                <a:cs typeface="Times New Roman" pitchFamily="18" charset="0"/>
              </a:rPr>
            </a:br>
            <a:r>
              <a:rPr lang="en-US" sz="3400" dirty="0">
                <a:latin typeface="Times New Roman" pitchFamily="18" charset="0"/>
                <a:cs typeface="Times New Roman" pitchFamily="18" charset="0"/>
              </a:rPr>
              <a:t>	a = 9 √2 cm</a:t>
            </a:r>
            <a:br>
              <a:rPr lang="en-US" sz="3400" dirty="0">
                <a:latin typeface="Times New Roman" pitchFamily="18" charset="0"/>
                <a:cs typeface="Times New Roman" pitchFamily="18" charset="0"/>
              </a:rPr>
            </a:br>
            <a:r>
              <a:rPr lang="en-US" sz="3400" dirty="0">
                <a:latin typeface="Times New Roman" pitchFamily="18" charset="0"/>
                <a:cs typeface="Times New Roman" pitchFamily="18" charset="0"/>
              </a:rPr>
              <a:t>	Area = 9 √2 * 9 √2 = 162 sq. cm</a:t>
            </a:r>
            <a:endParaRPr lang="en-US"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xmlns="" id="{8FD95C72-27C6-4DAE-B86A-4B193F666DCB}"/>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729748" y="3543300"/>
            <a:ext cx="3126658" cy="32198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a:prstGeom prst="flowChartPunchedTape">
            <a:avLst/>
          </a:prstGeom>
          <a:solidFill>
            <a:srgbClr val="FFFF66"/>
          </a:solidFill>
        </p:spPr>
        <p:style>
          <a:lnRef idx="1">
            <a:schemeClr val="accent3"/>
          </a:lnRef>
          <a:fillRef idx="2">
            <a:schemeClr val="accent3"/>
          </a:fillRef>
          <a:effectRef idx="1">
            <a:schemeClr val="accent3"/>
          </a:effectRef>
          <a:fontRef idx="minor">
            <a:schemeClr val="dk1"/>
          </a:fontRef>
        </p:style>
        <p:txBody>
          <a:bodyPr>
            <a:noAutofit/>
          </a:bodyPr>
          <a:lstStyle/>
          <a:p>
            <a:pPr marL="0" indent="0" algn="just">
              <a:buNone/>
            </a:pPr>
            <a:r>
              <a:rPr lang="en-US" sz="2800" dirty="0">
                <a:latin typeface="Times New Roman" pitchFamily="18" charset="0"/>
                <a:cs typeface="Times New Roman" pitchFamily="18" charset="0"/>
              </a:rPr>
              <a:t>25. From a point P on a level ground, the angle of elevation of the top tower is 30º. If the tower is 200 m high, the distance of point P from the foot of the tower is:</a:t>
            </a:r>
          </a:p>
          <a:p>
            <a:pPr marL="0" indent="0">
              <a:buNone/>
            </a:pPr>
            <a:r>
              <a:rPr lang="en-US" sz="2000" b="1" dirty="0">
                <a:solidFill>
                  <a:srgbClr val="FF0000"/>
                </a:solidFill>
                <a:latin typeface="Times New Roman" pitchFamily="18" charset="0"/>
                <a:cs typeface="Times New Roman" pitchFamily="18" charset="0"/>
              </a:rPr>
              <a:t>A. 346 m	B. 400 m	C. 312 m	D. 298 m</a:t>
            </a:r>
          </a:p>
          <a:p>
            <a:pPr marL="0" indent="0">
              <a:buNone/>
            </a:pPr>
            <a:r>
              <a:rPr lang="es-ES" sz="2400" b="1" dirty="0" err="1">
                <a:latin typeface="Times New Roman" pitchFamily="18" charset="0"/>
                <a:cs typeface="Times New Roman" pitchFamily="18" charset="0"/>
              </a:rPr>
              <a:t>Solution</a:t>
            </a:r>
            <a:r>
              <a:rPr lang="es-ES" sz="2400" b="1" dirty="0">
                <a:latin typeface="Times New Roman" pitchFamily="18" charset="0"/>
                <a:cs typeface="Times New Roman" pitchFamily="18" charset="0"/>
              </a:rPr>
              <a:t>:</a:t>
            </a:r>
          </a:p>
          <a:p>
            <a:pPr>
              <a:buNone/>
            </a:pPr>
            <a:r>
              <a:rPr lang="es-ES" sz="2400" dirty="0">
                <a:latin typeface="Times New Roman" pitchFamily="18" charset="0"/>
                <a:cs typeface="Times New Roman" pitchFamily="18" charset="0"/>
              </a:rPr>
              <a:t>tan30°=RQ/PQ 1√3=200/PQ</a:t>
            </a:r>
          </a:p>
          <a:p>
            <a:pPr>
              <a:buNone/>
            </a:pPr>
            <a:endParaRPr lang="es-ES" sz="2400" dirty="0">
              <a:latin typeface="Times New Roman" pitchFamily="18" charset="0"/>
              <a:cs typeface="Times New Roman" pitchFamily="18" charset="0"/>
            </a:endParaRPr>
          </a:p>
          <a:p>
            <a:pPr>
              <a:buNone/>
            </a:pPr>
            <a:r>
              <a:rPr lang="es-ES" sz="2400" dirty="0">
                <a:latin typeface="Times New Roman" pitchFamily="18" charset="0"/>
                <a:cs typeface="Times New Roman" pitchFamily="18" charset="0"/>
              </a:rPr>
              <a:t>PQ=200√3=200×1.73=346 m</a:t>
            </a:r>
          </a:p>
        </p:txBody>
      </p:sp>
      <p:pic>
        <p:nvPicPr>
          <p:cNvPr id="4" name="Picture 3">
            <a:extLst>
              <a:ext uri="{FF2B5EF4-FFF2-40B4-BE49-F238E27FC236}">
                <a16:creationId xmlns:a16="http://schemas.microsoft.com/office/drawing/2014/main" xmlns="" id="{4ECDEDE6-A135-4294-B68D-634B36BC575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94123" y="4098084"/>
            <a:ext cx="3691630" cy="24354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hlinkClick r:id="" action="ppaction://hlinkshowjump?jump=lastslide" highlightClick="1"/>
          </p:cNvPr>
          <p:cNvSpPr>
            <a:spLocks noGrp="1"/>
          </p:cNvSpPr>
          <p:nvPr>
            <p:ph idx="1"/>
          </p:nvPr>
        </p:nvSpPr>
        <p:spPr>
          <a:xfrm>
            <a:off x="152400" y="152400"/>
            <a:ext cx="8839200" cy="6629400"/>
          </a:xfrm>
          <a:prstGeom prst="donut">
            <a:avLst/>
          </a:prstGeom>
        </p:spPr>
        <p:style>
          <a:lnRef idx="1">
            <a:schemeClr val="accent3"/>
          </a:lnRef>
          <a:fillRef idx="2">
            <a:schemeClr val="accent3"/>
          </a:fillRef>
          <a:effectRef idx="1">
            <a:schemeClr val="accent3"/>
          </a:effectRef>
          <a:fontRef idx="minor">
            <a:schemeClr val="dk1"/>
          </a:fontRef>
        </p:style>
        <p:txBody>
          <a:bodyPr>
            <a:noAutofit/>
          </a:bodyPr>
          <a:lstStyle/>
          <a:p>
            <a:pPr marL="0" indent="0">
              <a:buNone/>
            </a:pPr>
            <a:r>
              <a:rPr lang="es-ES" sz="2800" dirty="0">
                <a:latin typeface="Times New Roman" pitchFamily="18" charset="0"/>
                <a:cs typeface="Times New Roman" pitchFamily="18" charset="0"/>
              </a:rPr>
              <a:t>26. </a:t>
            </a:r>
            <a:r>
              <a:rPr lang="en-US" sz="2800" dirty="0">
                <a:latin typeface="Times New Roman" pitchFamily="18" charset="0"/>
                <a:cs typeface="Times New Roman" pitchFamily="18" charset="0"/>
              </a:rPr>
              <a:t>The angle of elevation of the sun, when the length of the shadow of a tree is equal to the height of the tree, is:</a:t>
            </a:r>
          </a:p>
          <a:p>
            <a:pPr marL="0" indent="0">
              <a:buNone/>
            </a:pPr>
            <a:r>
              <a:rPr lang="en-IN" sz="2800" dirty="0">
                <a:solidFill>
                  <a:srgbClr val="FF0000"/>
                </a:solidFill>
                <a:latin typeface="Times New Roman" pitchFamily="18" charset="0"/>
                <a:cs typeface="Times New Roman" pitchFamily="18" charset="0"/>
              </a:rPr>
              <a:t>A. 45°      B. 30°	  C. 90 ° 	D. 60°</a:t>
            </a:r>
            <a:endParaRPr lang="en-US" sz="2800" dirty="0">
              <a:solidFill>
                <a:srgbClr val="FF0000"/>
              </a:solidFill>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Solution:</a:t>
            </a:r>
          </a:p>
          <a:p>
            <a:pPr marL="0" indent="0">
              <a:buNone/>
            </a:pPr>
            <a:r>
              <a:rPr lang="en-US" sz="2400" dirty="0">
                <a:latin typeface="Times New Roman" pitchFamily="18" charset="0"/>
                <a:cs typeface="Times New Roman" pitchFamily="18" charset="0"/>
              </a:rPr>
              <a:t>Consider the diagram shown above where QR represents the tree and PQ represents its shadow</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We have, QR = PQ</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Let QPR = </a:t>
            </a:r>
            <a:r>
              <a:rPr lang="el-GR" sz="2400" dirty="0">
                <a:latin typeface="Times New Roman" pitchFamily="18" charset="0"/>
                <a:cs typeface="Times New Roman" pitchFamily="18" charset="0"/>
              </a:rPr>
              <a:t>θ</a:t>
            </a:r>
            <a:br>
              <a:rPr lang="el-GR" sz="2400" dirty="0">
                <a:latin typeface="Times New Roman" pitchFamily="18" charset="0"/>
                <a:cs typeface="Times New Roman" pitchFamily="18" charset="0"/>
              </a:rPr>
            </a:br>
            <a:r>
              <a:rPr lang="en-US" sz="2400" dirty="0">
                <a:latin typeface="Times New Roman" pitchFamily="18" charset="0"/>
                <a:cs typeface="Times New Roman" pitchFamily="18" charset="0"/>
              </a:rPr>
              <a:t>tan</a:t>
            </a:r>
            <a:r>
              <a:rPr lang="el-GR" sz="2400" dirty="0">
                <a:latin typeface="Times New Roman" pitchFamily="18" charset="0"/>
                <a:cs typeface="Times New Roman" pitchFamily="18" charset="0"/>
              </a:rPr>
              <a:t>θ=</a:t>
            </a:r>
            <a:r>
              <a:rPr lang="en-US" sz="2400" dirty="0">
                <a:latin typeface="Times New Roman" pitchFamily="18" charset="0"/>
                <a:cs typeface="Times New Roman" pitchFamily="18" charset="0"/>
              </a:rPr>
              <a:t>QR/PQ=1     </a:t>
            </a:r>
            <a:r>
              <a:rPr lang="en-US" sz="2400" i="1" dirty="0">
                <a:latin typeface="Times New Roman" pitchFamily="18" charset="0"/>
                <a:cs typeface="Times New Roman" pitchFamily="18" charset="0"/>
              </a:rPr>
              <a:t>(since QR = PQ)</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=&gt; </a:t>
            </a:r>
            <a:r>
              <a:rPr lang="el-GR" sz="2400" dirty="0">
                <a:latin typeface="Times New Roman" pitchFamily="18" charset="0"/>
                <a:cs typeface="Times New Roman" pitchFamily="18" charset="0"/>
              </a:rPr>
              <a:t>θ = 45°</a:t>
            </a:r>
            <a:br>
              <a:rPr lang="el-GR" sz="2400" dirty="0">
                <a:latin typeface="Times New Roman" pitchFamily="18" charset="0"/>
                <a:cs typeface="Times New Roman" pitchFamily="18" charset="0"/>
              </a:rPr>
            </a:br>
            <a:r>
              <a:rPr lang="en-US" sz="2400" dirty="0">
                <a:latin typeface="Times New Roman" pitchFamily="18" charset="0"/>
                <a:cs typeface="Times New Roman" pitchFamily="18" charset="0"/>
              </a:rPr>
              <a:t>i.e., required angle of elevation = 45°</a:t>
            </a:r>
          </a:p>
        </p:txBody>
      </p:sp>
      <p:pic>
        <p:nvPicPr>
          <p:cNvPr id="4" name="Picture 3">
            <a:extLst>
              <a:ext uri="{FF2B5EF4-FFF2-40B4-BE49-F238E27FC236}">
                <a16:creationId xmlns:a16="http://schemas.microsoft.com/office/drawing/2014/main" xmlns="" id="{37D47F06-49EC-44CB-BE06-A0BC67BA58A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24182" y="4419600"/>
            <a:ext cx="2167418" cy="2108199"/>
          </a:xfrm>
          <a:prstGeom prst="rect">
            <a:avLst/>
          </a:prstGeom>
        </p:spPr>
      </p:pic>
    </p:spTree>
    <p:extLst>
      <p:ext uri="{BB962C8B-B14F-4D97-AF65-F5344CB8AC3E}">
        <p14:creationId xmlns:p14="http://schemas.microsoft.com/office/powerpoint/2010/main" xmlns="" val="77212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534400" cy="6324600"/>
          </a:xfrm>
          <a:prstGeom prst="rect">
            <a:avLst/>
          </a:prstGeo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US" sz="2400" dirty="0">
                <a:latin typeface="Times New Roman" pitchFamily="18" charset="0"/>
                <a:cs typeface="Times New Roman" pitchFamily="18" charset="0"/>
              </a:rPr>
              <a:t>27. When the sun's altitude changes from 30° to 60°, the length of the shadow of a tower decreased by 70m. What is the height of the tower?</a:t>
            </a:r>
          </a:p>
          <a:p>
            <a:pPr>
              <a:buNone/>
            </a:pPr>
            <a:r>
              <a:rPr lang="en-US" sz="2400" dirty="0">
                <a:solidFill>
                  <a:srgbClr val="FF0000"/>
                </a:solidFill>
                <a:latin typeface="Times New Roman" pitchFamily="18" charset="0"/>
                <a:cs typeface="Times New Roman" pitchFamily="18" charset="0"/>
              </a:rPr>
              <a:t>A. 35 m	B. 140 m	C. 60.6 m	D. 20.2 m</a:t>
            </a:r>
          </a:p>
          <a:p>
            <a:pPr>
              <a:buNone/>
            </a:pPr>
            <a:r>
              <a:rPr lang="en-US" sz="2400" b="1" dirty="0">
                <a:latin typeface="Times New Roman" pitchFamily="18" charset="0"/>
                <a:cs typeface="Times New Roman" pitchFamily="18" charset="0"/>
              </a:rPr>
              <a:t>Solution:</a:t>
            </a:r>
          </a:p>
          <a:p>
            <a:pPr>
              <a:buBlip>
                <a:blip r:embed="rId2">
                  <a:extLst>
                    <a:ext uri="{96DAC541-7B7A-43D3-8B79-37D633B846F1}">
                      <asvg:svgBlip xmlns:asvg="http://schemas.microsoft.com/office/drawing/2016/SVG/main" xmlns="" r:embed="rId3"/>
                    </a:ext>
                  </a:extLst>
                </a:blip>
              </a:buBlip>
            </a:pPr>
            <a:r>
              <a:rPr lang="en-US" sz="2000" dirty="0">
                <a:latin typeface="Times New Roman" pitchFamily="18" charset="0"/>
                <a:cs typeface="Times New Roman" pitchFamily="18" charset="0"/>
              </a:rPr>
              <a:t>Let AD be the tower, BD be the initial shadow and CD be the final shadow.</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Given that BC = 70 m, ABD = 30°, ACD = 60°,</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Let CD = x, AD = h</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From the right  triangle CDA,</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tan60°=AD/CD      √3=h/x⋯(eq:1)</a:t>
            </a:r>
          </a:p>
          <a:p>
            <a:pPr>
              <a:buBlip>
                <a:blip r:embed="rId2">
                  <a:extLst>
                    <a:ext uri="{96DAC541-7B7A-43D3-8B79-37D633B846F1}">
                      <asvg:svgBlip xmlns:asvg="http://schemas.microsoft.com/office/drawing/2016/SVG/main" xmlns="" r:embed="rId3"/>
                    </a:ext>
                  </a:extLst>
                </a:blip>
              </a:buBlip>
            </a:pPr>
            <a:endParaRPr lang="en-US" sz="2000" dirty="0">
              <a:latin typeface="Times New Roman" pitchFamily="18" charset="0"/>
              <a:cs typeface="Times New Roman" pitchFamily="18" charset="0"/>
            </a:endParaRPr>
          </a:p>
          <a:p>
            <a:pPr>
              <a:buBlip>
                <a:blip r:embed="rId2">
                  <a:extLst>
                    <a:ext uri="{96DAC541-7B7A-43D3-8B79-37D633B846F1}">
                      <asvg:svgBlip xmlns:asvg="http://schemas.microsoft.com/office/drawing/2016/SVG/main" xmlns="" r:embed="rId3"/>
                    </a:ext>
                  </a:extLst>
                </a:blip>
              </a:buBlip>
            </a:pPr>
            <a:r>
              <a:rPr lang="en-US" sz="2000" dirty="0">
                <a:latin typeface="Times New Roman" pitchFamily="18" charset="0"/>
                <a:cs typeface="Times New Roman" pitchFamily="18" charset="0"/>
              </a:rPr>
              <a:t>From the right triangle BDA,</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tan30°=AD/BD    1/√3=h/70+x     ⋯(eq:2)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eq:1/eq:2⇒√3/(1/√3)=(h/x)/(h/70+x)  ⇒3=70+x/x ⇒2x=70 ⇒x=35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Substituting this value of x in eq:1, we have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√3=h/35⇒h=35√3=35×1.73=60.55≈60.6</a:t>
            </a:r>
            <a:endParaRPr lang="en-US" sz="24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xmlns="" id="{55167239-8241-421F-8DE2-36AD284DC3DA}"/>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826606" y="2895600"/>
            <a:ext cx="3012232" cy="1961914"/>
          </a:xfrm>
          <a:prstGeom prst="rect">
            <a:avLst/>
          </a:prstGeom>
        </p:spPr>
      </p:pic>
    </p:spTree>
    <p:extLst>
      <p:ext uri="{BB962C8B-B14F-4D97-AF65-F5344CB8AC3E}">
        <p14:creationId xmlns:p14="http://schemas.microsoft.com/office/powerpoint/2010/main" xmlns="" val="94342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 calcmode="lin" valueType="num">
                                      <p:cBhvr additive="base">
                                        <p:cTn id="9" dur="500" fill="hold"/>
                                        <p:tgtEl>
                                          <p:spTgt spid="4"/>
                                        </p:tgtEl>
                                        <p:attrNameLst>
                                          <p:attrName>ppt_x</p:attrName>
                                        </p:attrNameLst>
                                      </p:cBhvr>
                                      <p:tavLst>
                                        <p:tav tm="0">
                                          <p:val>
                                            <p:strVal val="#ppt_x"/>
                                          </p:val>
                                        </p:tav>
                                        <p:tav tm="100000">
                                          <p:val>
                                            <p:strVal val="#ppt_x"/>
                                          </p:val>
                                        </p:tav>
                                      </p:tavLst>
                                    </p:anim>
                                    <p:anim calcmode="lin" valueType="num">
                                      <p:cBhvr additive="base">
                                        <p:cTn id="10" dur="500" fill="hold"/>
                                        <p:tgtEl>
                                          <p:spTgt spid="4"/>
                                        </p:tgtEl>
                                        <p:attrNameLst>
                                          <p:attrName>ppt_y</p:attrName>
                                        </p:attrNameLst>
                                      </p:cBhvr>
                                      <p:tavLst>
                                        <p:tav tm="0">
                                          <p:val>
                                            <p:strVal val="1+#ppt_h/2"/>
                                          </p:val>
                                        </p:tav>
                                        <p:tav tm="100000">
                                          <p:val>
                                            <p:strVal val="#ppt_y"/>
                                          </p:val>
                                        </p:tav>
                                      </p:tavLst>
                                    </p:anim>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a:prstGeom prst="hexagon">
            <a:avLst/>
          </a:prstGeom>
        </p:spPr>
        <p:style>
          <a:lnRef idx="0">
            <a:schemeClr val="accent1"/>
          </a:lnRef>
          <a:fillRef idx="3">
            <a:schemeClr val="accent1"/>
          </a:fillRef>
          <a:effectRef idx="3">
            <a:schemeClr val="accent1"/>
          </a:effectRef>
          <a:fontRef idx="minor">
            <a:schemeClr val="lt1"/>
          </a:fontRef>
        </p:style>
        <p:txBody>
          <a:bodyPr>
            <a:noAutofit/>
          </a:bodyPr>
          <a:lstStyle/>
          <a:p>
            <a:pPr>
              <a:buNone/>
            </a:pPr>
            <a:r>
              <a:rPr lang="en-US" sz="2800" dirty="0">
                <a:latin typeface="Times New Roman" pitchFamily="18" charset="0"/>
                <a:cs typeface="Times New Roman" pitchFamily="18" charset="0"/>
              </a:rPr>
              <a:t>28. Solve cos θ + sin θ = √2, then the value of θ is:</a:t>
            </a:r>
          </a:p>
          <a:p>
            <a:pPr>
              <a:buNone/>
            </a:pPr>
            <a:endParaRPr lang="en-US" sz="2200" dirty="0">
              <a:latin typeface="Times New Roman" pitchFamily="18" charset="0"/>
              <a:cs typeface="Times New Roman" pitchFamily="18" charset="0"/>
            </a:endParaRPr>
          </a:p>
          <a:p>
            <a:pPr>
              <a:buBlip>
                <a:blip r:embed="rId2">
                  <a:extLst>
                    <a:ext uri="{96DAC541-7B7A-43D3-8B79-37D633B846F1}">
                      <asvg:svgBlip xmlns:asvg="http://schemas.microsoft.com/office/drawing/2016/SVG/main" xmlns="" r:embed="rId3"/>
                    </a:ext>
                  </a:extLst>
                </a:blip>
              </a:buBlip>
            </a:pPr>
            <a:r>
              <a:rPr lang="en-US" sz="2200" b="1" dirty="0">
                <a:latin typeface="Times New Roman" pitchFamily="18" charset="0"/>
                <a:cs typeface="Times New Roman" pitchFamily="18" charset="0"/>
              </a:rPr>
              <a:t>Solution:</a:t>
            </a:r>
          </a:p>
          <a:p>
            <a:pPr>
              <a:buBlip>
                <a:blip r:embed="rId2">
                  <a:extLst>
                    <a:ext uri="{96DAC541-7B7A-43D3-8B79-37D633B846F1}">
                      <asvg:svgBlip xmlns:asvg="http://schemas.microsoft.com/office/drawing/2016/SVG/main" xmlns="" r:embed="rId3"/>
                    </a:ext>
                  </a:extLst>
                </a:blip>
              </a:buBlip>
            </a:pPr>
            <a:r>
              <a:rPr lang="en-US" sz="2200" dirty="0">
                <a:latin typeface="Times New Roman" pitchFamily="18" charset="0"/>
                <a:cs typeface="Times New Roman" pitchFamily="18" charset="0"/>
              </a:rPr>
              <a:t>	</a:t>
            </a:r>
            <a:r>
              <a:rPr lang="en-US" sz="2400" dirty="0">
                <a:latin typeface="Times New Roman" pitchFamily="18" charset="0"/>
                <a:cs typeface="Times New Roman" pitchFamily="18" charset="0"/>
              </a:rPr>
              <a:t>cos(</a:t>
            </a:r>
            <a:r>
              <a:rPr lang="el-GR" sz="2400" dirty="0">
                <a:latin typeface="Times New Roman" pitchFamily="18" charset="0"/>
                <a:cs typeface="Times New Roman" pitchFamily="18" charset="0"/>
              </a:rPr>
              <a:t>θ)+ </a:t>
            </a:r>
            <a:r>
              <a:rPr lang="en-US" sz="2400" dirty="0">
                <a:latin typeface="Times New Roman" pitchFamily="18" charset="0"/>
                <a:cs typeface="Times New Roman" pitchFamily="18" charset="0"/>
              </a:rPr>
              <a:t>sin(</a:t>
            </a:r>
            <a:r>
              <a:rPr lang="el-GR" sz="2400" dirty="0">
                <a:latin typeface="Times New Roman" pitchFamily="18" charset="0"/>
                <a:cs typeface="Times New Roman" pitchFamily="18" charset="0"/>
              </a:rPr>
              <a:t>θ) = √2</a:t>
            </a:r>
            <a:br>
              <a:rPr lang="el-GR" sz="2400" dirty="0">
                <a:latin typeface="Times New Roman" pitchFamily="18" charset="0"/>
                <a:cs typeface="Times New Roman" pitchFamily="18" charset="0"/>
              </a:rPr>
            </a:br>
            <a:r>
              <a:rPr lang="en-US" sz="2400" dirty="0">
                <a:latin typeface="Times New Roman" pitchFamily="18" charset="0"/>
                <a:cs typeface="Times New Roman" pitchFamily="18" charset="0"/>
              </a:rPr>
              <a:t>	cos(</a:t>
            </a:r>
            <a:r>
              <a:rPr lang="el-GR" sz="2400" dirty="0">
                <a:latin typeface="Times New Roman" pitchFamily="18" charset="0"/>
                <a:cs typeface="Times New Roman" pitchFamily="18" charset="0"/>
              </a:rPr>
              <a:t>θ)/ √2 + </a:t>
            </a:r>
            <a:r>
              <a:rPr lang="en-US" sz="2400" dirty="0">
                <a:latin typeface="Times New Roman" pitchFamily="18" charset="0"/>
                <a:cs typeface="Times New Roman" pitchFamily="18" charset="0"/>
              </a:rPr>
              <a:t>sin(</a:t>
            </a:r>
            <a:r>
              <a:rPr lang="el-GR" sz="2400" dirty="0">
                <a:latin typeface="Times New Roman" pitchFamily="18" charset="0"/>
                <a:cs typeface="Times New Roman" pitchFamily="18" charset="0"/>
              </a:rPr>
              <a:t>θ)/ √2 = 1 (∵ </a:t>
            </a:r>
            <a:r>
              <a:rPr lang="en-US" sz="2400" dirty="0">
                <a:latin typeface="Times New Roman" pitchFamily="18" charset="0"/>
                <a:cs typeface="Times New Roman" pitchFamily="18" charset="0"/>
              </a:rPr>
              <a:t>divided throughout by √2)</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=&gt; cos(</a:t>
            </a:r>
            <a:r>
              <a:rPr lang="el-GR" sz="2400" dirty="0">
                <a:latin typeface="Times New Roman" pitchFamily="18" charset="0"/>
                <a:cs typeface="Times New Roman" pitchFamily="18" charset="0"/>
              </a:rPr>
              <a:t>θ) </a:t>
            </a:r>
            <a:r>
              <a:rPr lang="en-US" sz="2400" dirty="0" err="1">
                <a:latin typeface="Times New Roman" pitchFamily="18" charset="0"/>
                <a:cs typeface="Times New Roman" pitchFamily="18" charset="0"/>
              </a:rPr>
              <a:t>cos</a:t>
            </a:r>
            <a:r>
              <a:rPr lang="en-US" sz="2400" dirty="0">
                <a:latin typeface="Times New Roman" pitchFamily="18" charset="0"/>
                <a:cs typeface="Times New Roman" pitchFamily="18" charset="0"/>
              </a:rPr>
              <a:t>(45) + sin(</a:t>
            </a:r>
            <a:r>
              <a:rPr lang="el-GR" sz="2400" dirty="0">
                <a:latin typeface="Times New Roman" pitchFamily="18" charset="0"/>
                <a:cs typeface="Times New Roman" pitchFamily="18" charset="0"/>
              </a:rPr>
              <a:t>θ) </a:t>
            </a:r>
            <a:r>
              <a:rPr lang="en-US" sz="2400" dirty="0">
                <a:latin typeface="Times New Roman" pitchFamily="18" charset="0"/>
                <a:cs typeface="Times New Roman" pitchFamily="18" charset="0"/>
              </a:rPr>
              <a:t>sin(45)= 1</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pPr>
              <a:buBlip>
                <a:blip r:embed="rId2">
                  <a:extLst>
                    <a:ext uri="{96DAC541-7B7A-43D3-8B79-37D633B846F1}">
                      <asvg:svgBlip xmlns:asvg="http://schemas.microsoft.com/office/drawing/2016/SVG/main" xmlns="" r:embed="rId3"/>
                    </a:ext>
                  </a:extLst>
                </a:blip>
              </a:buBlip>
            </a:pPr>
            <a:r>
              <a:rPr lang="en-US" sz="2400" dirty="0">
                <a:latin typeface="Times New Roman" pitchFamily="18" charset="0"/>
                <a:cs typeface="Times New Roman" pitchFamily="18" charset="0"/>
              </a:rPr>
              <a:t>	cos( </a:t>
            </a:r>
            <a:r>
              <a:rPr lang="el-GR" sz="2400" dirty="0">
                <a:latin typeface="Times New Roman" pitchFamily="18" charset="0"/>
                <a:cs typeface="Times New Roman" pitchFamily="18" charset="0"/>
              </a:rPr>
              <a:t>θ-45</a:t>
            </a:r>
            <a:r>
              <a:rPr lang="en-US" sz="2400" dirty="0">
                <a:latin typeface="Times New Roman" pitchFamily="18" charset="0"/>
                <a:cs typeface="Times New Roman" pitchFamily="18" charset="0"/>
              </a:rPr>
              <a:t>) = 1 = cos0</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 (</a:t>
            </a:r>
            <a:r>
              <a:rPr lang="el-GR" sz="2400" dirty="0">
                <a:latin typeface="Times New Roman" pitchFamily="18" charset="0"/>
                <a:cs typeface="Times New Roman" pitchFamily="18" charset="0"/>
              </a:rPr>
              <a:t>θ – 45</a:t>
            </a:r>
            <a:r>
              <a:rPr lang="en-US" sz="2400" dirty="0">
                <a:latin typeface="Times New Roman" pitchFamily="18" charset="0"/>
                <a:cs typeface="Times New Roman" pitchFamily="18" charset="0"/>
              </a:rPr>
              <a:t> ) = 0         =&gt; </a:t>
            </a:r>
            <a:r>
              <a:rPr lang="el-GR" sz="2400" dirty="0">
                <a:latin typeface="Times New Roman" pitchFamily="18" charset="0"/>
                <a:cs typeface="Times New Roman" pitchFamily="18" charset="0"/>
              </a:rPr>
              <a:t>θ =  45</a:t>
            </a:r>
            <a:r>
              <a:rPr lang="en-US" sz="2400" dirty="0">
                <a:latin typeface="Times New Roman" pitchFamily="18" charset="0"/>
                <a:cs typeface="Times New Roman" pitchFamily="18" charset="0"/>
              </a:rPr>
              <a:t> = </a:t>
            </a:r>
            <a:r>
              <a:rPr lang="el-GR" sz="2400" dirty="0">
                <a:latin typeface="Times New Roman" pitchFamily="18" charset="0"/>
                <a:cs typeface="Times New Roman" pitchFamily="18" charset="0"/>
              </a:rPr>
              <a:t>π/4</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a:prstGeom prst="frame">
            <a:avLst/>
          </a:prstGeom>
        </p:spPr>
        <p:style>
          <a:lnRef idx="1">
            <a:schemeClr val="accent5"/>
          </a:lnRef>
          <a:fillRef idx="2">
            <a:schemeClr val="accent5"/>
          </a:fillRef>
          <a:effectRef idx="1">
            <a:schemeClr val="accent5"/>
          </a:effectRef>
          <a:fontRef idx="minor">
            <a:schemeClr val="dk1"/>
          </a:fontRef>
        </p:style>
        <p:txBody>
          <a:bodyPr>
            <a:noAutofit/>
          </a:bodyPr>
          <a:lstStyle/>
          <a:p>
            <a:pPr>
              <a:buNone/>
            </a:pPr>
            <a:r>
              <a:rPr lang="en-US" sz="2800" dirty="0">
                <a:solidFill>
                  <a:srgbClr val="FF0000"/>
                </a:solidFill>
                <a:latin typeface="Times New Roman" pitchFamily="18" charset="0"/>
                <a:cs typeface="Times New Roman" pitchFamily="18" charset="0"/>
              </a:rPr>
              <a:t>29. </a:t>
            </a:r>
            <a:r>
              <a:rPr lang="en-US" sz="2000" dirty="0">
                <a:solidFill>
                  <a:srgbClr val="FF0000"/>
                </a:solidFill>
                <a:latin typeface="Times New Roman" pitchFamily="18" charset="0"/>
                <a:cs typeface="Times New Roman" pitchFamily="18" charset="0"/>
              </a:rPr>
              <a:t>The value of is (tan47 + tan43) / (1-tan47tan43) is</a:t>
            </a:r>
          </a:p>
          <a:p>
            <a:pPr>
              <a:buNone/>
            </a:pPr>
            <a:endParaRPr lang="en-US" sz="2000" dirty="0">
              <a:solidFill>
                <a:srgbClr val="FF0000"/>
              </a:solidFill>
              <a:latin typeface="Times New Roman" pitchFamily="18" charset="0"/>
              <a:cs typeface="Times New Roman" pitchFamily="18" charset="0"/>
            </a:endParaRPr>
          </a:p>
          <a:p>
            <a:pPr>
              <a:buFont typeface="Wingdings" panose="05000000000000000000" pitchFamily="2" charset="2"/>
              <a:buChar char="Ø"/>
            </a:pPr>
            <a:r>
              <a:rPr lang="en-US" sz="2000" dirty="0">
                <a:solidFill>
                  <a:srgbClr val="FF0000"/>
                </a:solidFill>
                <a:latin typeface="Times New Roman" pitchFamily="18" charset="0"/>
                <a:cs typeface="Times New Roman" pitchFamily="18" charset="0"/>
              </a:rPr>
              <a:t>Solution:</a:t>
            </a:r>
          </a:p>
          <a:p>
            <a:pPr>
              <a:buFont typeface="Wingdings" panose="05000000000000000000" pitchFamily="2" charset="2"/>
              <a:buChar char="Ø"/>
            </a:pPr>
            <a:r>
              <a:rPr lang="es-ES" sz="2000" dirty="0">
                <a:solidFill>
                  <a:schemeClr val="accent3">
                    <a:lumMod val="50000"/>
                  </a:schemeClr>
                </a:solidFill>
                <a:latin typeface="Times New Roman" pitchFamily="18" charset="0"/>
                <a:cs typeface="Times New Roman" pitchFamily="18" charset="0"/>
              </a:rPr>
              <a:t>As, (tan A + tan B) / (1-tan A tan B) = tan(A + B)</a:t>
            </a:r>
          </a:p>
          <a:p>
            <a:pPr>
              <a:buFont typeface="Wingdings" panose="05000000000000000000" pitchFamily="2" charset="2"/>
              <a:buChar char="Ø"/>
            </a:pPr>
            <a:endParaRPr lang="es-ES" sz="2000" dirty="0">
              <a:solidFill>
                <a:schemeClr val="accent3">
                  <a:lumMod val="50000"/>
                </a:schemeClr>
              </a:solidFill>
              <a:latin typeface="Times New Roman" pitchFamily="18" charset="0"/>
              <a:cs typeface="Times New Roman" pitchFamily="18" charset="0"/>
            </a:endParaRPr>
          </a:p>
          <a:p>
            <a:pPr marL="0" indent="0">
              <a:buNone/>
            </a:pPr>
            <a:r>
              <a:rPr lang="es-ES" sz="2000" dirty="0">
                <a:solidFill>
                  <a:schemeClr val="accent3">
                    <a:lumMod val="50000"/>
                  </a:schemeClr>
                </a:solidFill>
                <a:latin typeface="Times New Roman" pitchFamily="18" charset="0"/>
                <a:cs typeface="Times New Roman" pitchFamily="18" charset="0"/>
              </a:rPr>
              <a:t>	=(tan47+ tan43) / (1-tan47tan43) </a:t>
            </a:r>
          </a:p>
          <a:p>
            <a:pPr>
              <a:buFont typeface="Wingdings" panose="05000000000000000000" pitchFamily="2" charset="2"/>
              <a:buChar char="Ø"/>
            </a:pPr>
            <a:endParaRPr lang="es-ES" sz="2000" dirty="0">
              <a:solidFill>
                <a:schemeClr val="accent3">
                  <a:lumMod val="50000"/>
                </a:schemeClr>
              </a:solidFill>
              <a:latin typeface="Times New Roman" pitchFamily="18" charset="0"/>
              <a:cs typeface="Times New Roman" pitchFamily="18" charset="0"/>
            </a:endParaRPr>
          </a:p>
          <a:p>
            <a:pPr marL="0" indent="0">
              <a:buNone/>
            </a:pPr>
            <a:r>
              <a:rPr lang="es-ES" sz="2000" dirty="0">
                <a:solidFill>
                  <a:schemeClr val="accent3">
                    <a:lumMod val="50000"/>
                  </a:schemeClr>
                </a:solidFill>
                <a:latin typeface="Times New Roman" pitchFamily="18" charset="0"/>
                <a:cs typeface="Times New Roman" pitchFamily="18" charset="0"/>
              </a:rPr>
              <a:t>	= tan(47° + 43°) </a:t>
            </a:r>
          </a:p>
          <a:p>
            <a:pPr>
              <a:buFont typeface="Wingdings" panose="05000000000000000000" pitchFamily="2" charset="2"/>
              <a:buChar char="Ø"/>
            </a:pPr>
            <a:endParaRPr lang="es-ES" sz="2000" dirty="0">
              <a:solidFill>
                <a:schemeClr val="accent3">
                  <a:lumMod val="50000"/>
                </a:schemeClr>
              </a:solidFill>
              <a:latin typeface="Times New Roman" pitchFamily="18" charset="0"/>
              <a:cs typeface="Times New Roman" pitchFamily="18" charset="0"/>
            </a:endParaRPr>
          </a:p>
          <a:p>
            <a:pPr marL="0" indent="0">
              <a:buNone/>
            </a:pPr>
            <a:r>
              <a:rPr lang="es-ES" sz="2000" dirty="0">
                <a:solidFill>
                  <a:schemeClr val="accent3">
                    <a:lumMod val="50000"/>
                  </a:schemeClr>
                </a:solidFill>
                <a:latin typeface="Times New Roman" pitchFamily="18" charset="0"/>
                <a:cs typeface="Times New Roman" pitchFamily="18" charset="0"/>
              </a:rPr>
              <a:t>	= tan90° = ∝</a:t>
            </a:r>
          </a:p>
          <a:p>
            <a:pPr>
              <a:buNone/>
            </a:pPr>
            <a:endParaRPr lang="es-ES" sz="2200" dirty="0">
              <a:ln w="0"/>
              <a:effectLst>
                <a:outerShdw blurRad="38100" dist="19050" dir="2700000" algn="tl" rotWithShape="0">
                  <a:schemeClr val="dk1">
                    <a:alpha val="40000"/>
                  </a:scheme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xmlns="" val="3544871433"/>
      </p:ext>
    </p:extLst>
  </p:cSld>
  <p:clrMapOvr>
    <a:masterClrMapping/>
  </p:clrMapOvr>
  <mc:AlternateContent xmlns:mc="http://schemas.openxmlformats.org/markup-compatibility/2006">
    <mc:Choice xmlns:p14="http://schemas.microsoft.com/office/powerpoint/2010/main" xmlns="" Requires="p14">
      <p:transition spd="slow" p14:dur="800">
        <p:diamond/>
      </p:transition>
    </mc:Choice>
    <mc:Fallback>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xmlns="" id="{DEA7F950-F608-4B37-8F28-7340207DB04E}"/>
              </a:ext>
            </a:extLst>
          </p:cNvPr>
          <p:cNvGraphicFramePr>
            <a:graphicFrameLocks noGrp="1"/>
          </p:cNvGraphicFramePr>
          <p:nvPr>
            <p:ph idx="1"/>
            <p:extLst>
              <p:ext uri="{D42A27DB-BD31-4B8C-83A1-F6EECF244321}">
                <p14:modId xmlns:p14="http://schemas.microsoft.com/office/powerpoint/2010/main" xmlns="" val="993871005"/>
              </p:ext>
            </p:extLst>
          </p:nvPr>
        </p:nvGraphicFramePr>
        <p:xfrm>
          <a:off x="190500" y="323850"/>
          <a:ext cx="8763000" cy="6210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25093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5B743066-BB85-452D-84E6-D3F6F8F9E77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473D60AE-CD30-4E6A-B17A-7C51B9F1FFB2}"/>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graphicEl>
                                              <a:dgm id="{A6ADBF6D-F461-4B2A-AC1F-7703812A4E9C}"/>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graphicEl>
                                              <a:dgm id="{E93EE5B7-A342-45B4-9B53-BC95E025B41C}"/>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graphicEl>
                                              <a:dgm id="{3E3BA5ED-53B0-4FC3-97DA-2F2ADCC4A58E}"/>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graphicEl>
                                              <a:dgm id="{BDD84EBB-9F7A-419A-881A-00D0431FBD75}"/>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graphicEl>
                                              <a:dgm id="{4534C16C-E10E-4DBB-8DDE-C16015B6BDE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458200" cy="6400800"/>
          </a:xfrm>
        </p:spPr>
        <p:txBody>
          <a:bodyPr>
            <a:noAutofit/>
          </a:bodyPr>
          <a:lstStyle/>
          <a:p>
            <a:pPr>
              <a:buNone/>
            </a:pPr>
            <a:r>
              <a:rPr lang="en-US" sz="1200" b="1" dirty="0">
                <a:solidFill>
                  <a:srgbClr val="FF0000"/>
                </a:solidFill>
                <a:latin typeface="Times New Roman" pitchFamily="18" charset="0"/>
                <a:cs typeface="Times New Roman" pitchFamily="18" charset="0"/>
              </a:rPr>
              <a:t>Cylinder</a:t>
            </a:r>
          </a:p>
          <a:p>
            <a:pPr>
              <a:buNone/>
            </a:pPr>
            <a:r>
              <a:rPr lang="en-US" sz="1200" dirty="0">
                <a:latin typeface="Times New Roman" pitchFamily="18" charset="0"/>
                <a:cs typeface="Times New Roman" pitchFamily="18" charset="0"/>
              </a:rPr>
              <a:t>1.   Volume = </a:t>
            </a:r>
            <a:r>
              <a:rPr lang="el-GR" sz="1200" dirty="0">
                <a:latin typeface="Times New Roman" pitchFamily="18" charset="0"/>
                <a:cs typeface="Times New Roman" pitchFamily="18" charset="0"/>
              </a:rPr>
              <a:t>π (</a:t>
            </a:r>
            <a:r>
              <a:rPr lang="en-US" sz="1200" dirty="0">
                <a:latin typeface="Times New Roman" pitchFamily="18" charset="0"/>
                <a:cs typeface="Times New Roman" pitchFamily="18" charset="0"/>
              </a:rPr>
              <a:t>r</a:t>
            </a:r>
            <a:r>
              <a:rPr lang="en-US" sz="1200" baseline="30000" dirty="0">
                <a:latin typeface="Times New Roman" pitchFamily="18" charset="0"/>
                <a:cs typeface="Times New Roman" pitchFamily="18" charset="0"/>
              </a:rPr>
              <a:t>2</a:t>
            </a:r>
            <a:r>
              <a:rPr lang="en-US" sz="1200" dirty="0">
                <a:latin typeface="Times New Roman" pitchFamily="18" charset="0"/>
                <a:cs typeface="Times New Roman" pitchFamily="18" charset="0"/>
              </a:rPr>
              <a:t>h) cubic units.</a:t>
            </a:r>
          </a:p>
          <a:p>
            <a:pPr>
              <a:buNone/>
            </a:pPr>
            <a:r>
              <a:rPr lang="en-US" sz="1200" dirty="0">
                <a:latin typeface="Times New Roman" pitchFamily="18" charset="0"/>
                <a:cs typeface="Times New Roman" pitchFamily="18" charset="0"/>
              </a:rPr>
              <a:t>2.    Curved surface area = (2 </a:t>
            </a:r>
            <a:r>
              <a:rPr lang="el-GR" sz="1200" dirty="0">
                <a:latin typeface="Times New Roman" pitchFamily="18" charset="0"/>
                <a:cs typeface="Times New Roman" pitchFamily="18" charset="0"/>
              </a:rPr>
              <a:t>π </a:t>
            </a:r>
            <a:r>
              <a:rPr lang="en-US" sz="1200" dirty="0" err="1">
                <a:latin typeface="Times New Roman" pitchFamily="18" charset="0"/>
                <a:cs typeface="Times New Roman" pitchFamily="18" charset="0"/>
              </a:rPr>
              <a:t>rh</a:t>
            </a:r>
            <a:r>
              <a:rPr lang="en-US" sz="1200" dirty="0">
                <a:latin typeface="Times New Roman" pitchFamily="18" charset="0"/>
                <a:cs typeface="Times New Roman" pitchFamily="18" charset="0"/>
              </a:rPr>
              <a:t>) sq. units.</a:t>
            </a:r>
          </a:p>
          <a:p>
            <a:pPr>
              <a:buNone/>
            </a:pPr>
            <a:r>
              <a:rPr lang="en-US" sz="1200" dirty="0">
                <a:latin typeface="Times New Roman" pitchFamily="18" charset="0"/>
                <a:cs typeface="Times New Roman" pitchFamily="18" charset="0"/>
              </a:rPr>
              <a:t>3.    Total surface area = 2 </a:t>
            </a:r>
            <a:r>
              <a:rPr lang="el-GR" sz="1200" dirty="0">
                <a:latin typeface="Times New Roman" pitchFamily="18" charset="0"/>
                <a:cs typeface="Times New Roman" pitchFamily="18" charset="0"/>
              </a:rPr>
              <a:t>π </a:t>
            </a:r>
            <a:r>
              <a:rPr lang="en-US" sz="1200" dirty="0">
                <a:latin typeface="Times New Roman" pitchFamily="18" charset="0"/>
                <a:cs typeface="Times New Roman" pitchFamily="18" charset="0"/>
              </a:rPr>
              <a:t>r(h + r) sq. units.</a:t>
            </a:r>
          </a:p>
          <a:p>
            <a:pPr>
              <a:buNone/>
            </a:pPr>
            <a:endParaRPr lang="en-US" sz="1200" dirty="0">
              <a:latin typeface="Times New Roman" pitchFamily="18" charset="0"/>
              <a:cs typeface="Times New Roman" pitchFamily="18" charset="0"/>
            </a:endParaRPr>
          </a:p>
          <a:p>
            <a:pPr>
              <a:buNone/>
            </a:pPr>
            <a:r>
              <a:rPr lang="en-US" sz="1200" b="1" dirty="0">
                <a:solidFill>
                  <a:srgbClr val="FF0000"/>
                </a:solidFill>
                <a:latin typeface="Times New Roman" pitchFamily="18" charset="0"/>
                <a:cs typeface="Times New Roman" pitchFamily="18" charset="0"/>
              </a:rPr>
              <a:t>Sphere</a:t>
            </a:r>
            <a:r>
              <a:rPr lang="en-US" sz="1200" b="1" dirty="0">
                <a:latin typeface="Times New Roman" pitchFamily="18" charset="0"/>
                <a:cs typeface="Times New Roman" pitchFamily="18" charset="0"/>
              </a:rPr>
              <a:t> </a:t>
            </a:r>
          </a:p>
          <a:p>
            <a:pPr>
              <a:buNone/>
            </a:pPr>
            <a:r>
              <a:rPr lang="en-US" sz="1200" dirty="0">
                <a:latin typeface="Times New Roman" pitchFamily="18" charset="0"/>
                <a:cs typeface="Times New Roman" pitchFamily="18" charset="0"/>
              </a:rPr>
              <a:t>1.    Volume = (4 / 3) </a:t>
            </a:r>
            <a:r>
              <a:rPr lang="el-GR" sz="1200" dirty="0">
                <a:latin typeface="Times New Roman" pitchFamily="18" charset="0"/>
                <a:cs typeface="Times New Roman" pitchFamily="18" charset="0"/>
              </a:rPr>
              <a:t>π </a:t>
            </a:r>
            <a:r>
              <a:rPr lang="en-US" sz="1200" dirty="0">
                <a:latin typeface="Times New Roman" pitchFamily="18" charset="0"/>
                <a:cs typeface="Times New Roman" pitchFamily="18" charset="0"/>
              </a:rPr>
              <a:t>r</a:t>
            </a:r>
            <a:r>
              <a:rPr lang="en-US" sz="1200" baseline="30000" dirty="0">
                <a:latin typeface="Times New Roman" pitchFamily="18" charset="0"/>
                <a:cs typeface="Times New Roman" pitchFamily="18" charset="0"/>
              </a:rPr>
              <a:t>3</a:t>
            </a:r>
            <a:r>
              <a:rPr lang="en-US" sz="1200" dirty="0">
                <a:latin typeface="Times New Roman" pitchFamily="18" charset="0"/>
                <a:cs typeface="Times New Roman" pitchFamily="18" charset="0"/>
              </a:rPr>
              <a:t> cubic units.</a:t>
            </a:r>
          </a:p>
          <a:p>
            <a:pPr>
              <a:buNone/>
            </a:pPr>
            <a:r>
              <a:rPr lang="en-US" sz="1200" dirty="0">
                <a:latin typeface="Times New Roman" pitchFamily="18" charset="0"/>
                <a:cs typeface="Times New Roman" pitchFamily="18" charset="0"/>
              </a:rPr>
              <a:t>2.    Surface area = (4 </a:t>
            </a:r>
            <a:r>
              <a:rPr lang="el-GR" sz="1200" dirty="0">
                <a:latin typeface="Times New Roman" pitchFamily="18" charset="0"/>
                <a:cs typeface="Times New Roman" pitchFamily="18" charset="0"/>
              </a:rPr>
              <a:t>π </a:t>
            </a:r>
            <a:r>
              <a:rPr lang="en-US" sz="1200" dirty="0">
                <a:latin typeface="Times New Roman" pitchFamily="18" charset="0"/>
                <a:cs typeface="Times New Roman" pitchFamily="18" charset="0"/>
              </a:rPr>
              <a:t>r</a:t>
            </a:r>
            <a:r>
              <a:rPr lang="en-US" sz="1200" baseline="30000" dirty="0">
                <a:latin typeface="Times New Roman" pitchFamily="18" charset="0"/>
                <a:cs typeface="Times New Roman" pitchFamily="18" charset="0"/>
              </a:rPr>
              <a:t>2</a:t>
            </a:r>
            <a:r>
              <a:rPr lang="en-US" sz="1200" dirty="0">
                <a:latin typeface="Times New Roman" pitchFamily="18" charset="0"/>
                <a:cs typeface="Times New Roman" pitchFamily="18" charset="0"/>
              </a:rPr>
              <a:t>) sq. units.</a:t>
            </a:r>
          </a:p>
          <a:p>
            <a:pPr>
              <a:buNone/>
            </a:pPr>
            <a:endParaRPr lang="en-US" sz="1200" dirty="0">
              <a:latin typeface="Times New Roman" pitchFamily="18" charset="0"/>
              <a:cs typeface="Times New Roman" pitchFamily="18" charset="0"/>
            </a:endParaRPr>
          </a:p>
          <a:p>
            <a:pPr>
              <a:buNone/>
            </a:pPr>
            <a:r>
              <a:rPr lang="en-US" sz="1200" b="1" dirty="0">
                <a:solidFill>
                  <a:srgbClr val="FF0000"/>
                </a:solidFill>
                <a:latin typeface="Times New Roman" pitchFamily="18" charset="0"/>
                <a:cs typeface="Times New Roman" pitchFamily="18" charset="0"/>
              </a:rPr>
              <a:t>Hemi-Sphere </a:t>
            </a:r>
          </a:p>
          <a:p>
            <a:pPr>
              <a:buNone/>
            </a:pPr>
            <a:r>
              <a:rPr lang="en-US" sz="1200" dirty="0">
                <a:latin typeface="Times New Roman" pitchFamily="18" charset="0"/>
                <a:cs typeface="Times New Roman" pitchFamily="18" charset="0"/>
              </a:rPr>
              <a:t>1.    Volume = (2 / 3) </a:t>
            </a:r>
            <a:r>
              <a:rPr lang="el-GR" sz="1200" dirty="0">
                <a:latin typeface="Times New Roman" pitchFamily="18" charset="0"/>
                <a:cs typeface="Times New Roman" pitchFamily="18" charset="0"/>
              </a:rPr>
              <a:t>π </a:t>
            </a:r>
            <a:r>
              <a:rPr lang="en-US" sz="1200" dirty="0">
                <a:latin typeface="Times New Roman" pitchFamily="18" charset="0"/>
                <a:cs typeface="Times New Roman" pitchFamily="18" charset="0"/>
              </a:rPr>
              <a:t>r</a:t>
            </a:r>
            <a:r>
              <a:rPr lang="en-US" sz="1200" baseline="30000" dirty="0">
                <a:latin typeface="Times New Roman" pitchFamily="18" charset="0"/>
                <a:cs typeface="Times New Roman" pitchFamily="18" charset="0"/>
              </a:rPr>
              <a:t>3</a:t>
            </a:r>
            <a:r>
              <a:rPr lang="en-US" sz="1200" dirty="0">
                <a:latin typeface="Times New Roman" pitchFamily="18" charset="0"/>
                <a:cs typeface="Times New Roman" pitchFamily="18" charset="0"/>
              </a:rPr>
              <a:t> cubic units.</a:t>
            </a:r>
          </a:p>
          <a:p>
            <a:pPr>
              <a:buNone/>
            </a:pPr>
            <a:r>
              <a:rPr lang="en-US" sz="1200" dirty="0">
                <a:latin typeface="Times New Roman" pitchFamily="18" charset="0"/>
                <a:cs typeface="Times New Roman" pitchFamily="18" charset="0"/>
              </a:rPr>
              <a:t>2.    Curved surface area = (2 </a:t>
            </a:r>
            <a:r>
              <a:rPr lang="el-GR" sz="1200" dirty="0">
                <a:latin typeface="Times New Roman" pitchFamily="18" charset="0"/>
                <a:cs typeface="Times New Roman" pitchFamily="18" charset="0"/>
              </a:rPr>
              <a:t>π </a:t>
            </a:r>
            <a:r>
              <a:rPr lang="en-US" sz="1200" dirty="0">
                <a:latin typeface="Times New Roman" pitchFamily="18" charset="0"/>
                <a:cs typeface="Times New Roman" pitchFamily="18" charset="0"/>
              </a:rPr>
              <a:t>r</a:t>
            </a:r>
            <a:r>
              <a:rPr lang="en-US" sz="1200" baseline="30000" dirty="0">
                <a:latin typeface="Times New Roman" pitchFamily="18" charset="0"/>
                <a:cs typeface="Times New Roman" pitchFamily="18" charset="0"/>
              </a:rPr>
              <a:t>2</a:t>
            </a:r>
            <a:r>
              <a:rPr lang="en-US" sz="1200" dirty="0">
                <a:latin typeface="Times New Roman" pitchFamily="18" charset="0"/>
                <a:cs typeface="Times New Roman" pitchFamily="18" charset="0"/>
              </a:rPr>
              <a:t>) sq. units.</a:t>
            </a:r>
          </a:p>
          <a:p>
            <a:pPr>
              <a:buNone/>
            </a:pPr>
            <a:r>
              <a:rPr lang="en-US" sz="1200" dirty="0">
                <a:latin typeface="Times New Roman" pitchFamily="18" charset="0"/>
                <a:cs typeface="Times New Roman" pitchFamily="18" charset="0"/>
              </a:rPr>
              <a:t>3.    Total surface area = (3 </a:t>
            </a:r>
            <a:r>
              <a:rPr lang="el-GR" sz="1200" dirty="0">
                <a:latin typeface="Times New Roman" pitchFamily="18" charset="0"/>
                <a:cs typeface="Times New Roman" pitchFamily="18" charset="0"/>
              </a:rPr>
              <a:t>π </a:t>
            </a:r>
            <a:r>
              <a:rPr lang="en-US" sz="1200" dirty="0">
                <a:latin typeface="Times New Roman" pitchFamily="18" charset="0"/>
                <a:cs typeface="Times New Roman" pitchFamily="18" charset="0"/>
              </a:rPr>
              <a:t>r</a:t>
            </a:r>
            <a:r>
              <a:rPr lang="en-US" sz="1200" baseline="30000" dirty="0">
                <a:latin typeface="Times New Roman" pitchFamily="18" charset="0"/>
                <a:cs typeface="Times New Roman" pitchFamily="18" charset="0"/>
              </a:rPr>
              <a:t>2</a:t>
            </a:r>
            <a:r>
              <a:rPr lang="en-US" sz="1200" dirty="0">
                <a:latin typeface="Times New Roman" pitchFamily="18" charset="0"/>
                <a:cs typeface="Times New Roman" pitchFamily="18" charset="0"/>
              </a:rPr>
              <a:t>) sq. units.</a:t>
            </a:r>
          </a:p>
          <a:p>
            <a:pPr>
              <a:buNone/>
            </a:pPr>
            <a:endParaRPr lang="en-US" sz="1200" dirty="0">
              <a:latin typeface="Times New Roman" pitchFamily="18" charset="0"/>
              <a:cs typeface="Times New Roman" pitchFamily="18" charset="0"/>
            </a:endParaRPr>
          </a:p>
          <a:p>
            <a:pPr>
              <a:buNone/>
            </a:pPr>
            <a:r>
              <a:rPr lang="en-US" sz="1200" b="1" dirty="0">
                <a:solidFill>
                  <a:srgbClr val="FF0000"/>
                </a:solidFill>
                <a:latin typeface="Times New Roman" pitchFamily="18" charset="0"/>
                <a:cs typeface="Times New Roman" pitchFamily="18" charset="0"/>
              </a:rPr>
              <a:t>Cone</a:t>
            </a:r>
          </a:p>
          <a:p>
            <a:pPr>
              <a:buNone/>
            </a:pPr>
            <a:r>
              <a:rPr lang="en-US" sz="1200" dirty="0">
                <a:latin typeface="Times New Roman" pitchFamily="18" charset="0"/>
                <a:cs typeface="Times New Roman" pitchFamily="18" charset="0"/>
              </a:rPr>
              <a:t>1.    Slant height, l = √(h</a:t>
            </a:r>
            <a:r>
              <a:rPr lang="en-US" sz="1200" baseline="30000" dirty="0">
                <a:latin typeface="Times New Roman" pitchFamily="18" charset="0"/>
                <a:cs typeface="Times New Roman" pitchFamily="18" charset="0"/>
              </a:rPr>
              <a:t>2</a:t>
            </a:r>
            <a:r>
              <a:rPr lang="en-US" sz="1200" dirty="0">
                <a:latin typeface="Times New Roman" pitchFamily="18" charset="0"/>
                <a:cs typeface="Times New Roman" pitchFamily="18" charset="0"/>
              </a:rPr>
              <a:t> + r</a:t>
            </a:r>
            <a:r>
              <a:rPr lang="en-US" sz="1200" baseline="30000" dirty="0">
                <a:latin typeface="Times New Roman" pitchFamily="18" charset="0"/>
                <a:cs typeface="Times New Roman" pitchFamily="18" charset="0"/>
              </a:rPr>
              <a:t>2</a:t>
            </a:r>
            <a:r>
              <a:rPr lang="en-US" sz="1200" dirty="0">
                <a:latin typeface="Times New Roman" pitchFamily="18" charset="0"/>
                <a:cs typeface="Times New Roman" pitchFamily="18" charset="0"/>
              </a:rPr>
              <a:t>) units.</a:t>
            </a:r>
          </a:p>
          <a:p>
            <a:pPr>
              <a:buNone/>
            </a:pPr>
            <a:r>
              <a:rPr lang="en-US" sz="1200" dirty="0">
                <a:latin typeface="Times New Roman" pitchFamily="18" charset="0"/>
                <a:cs typeface="Times New Roman" pitchFamily="18" charset="0"/>
              </a:rPr>
              <a:t>2.    Volume = (</a:t>
            </a:r>
            <a:r>
              <a:rPr lang="el-GR" sz="1200" dirty="0">
                <a:latin typeface="Times New Roman" pitchFamily="18" charset="0"/>
                <a:cs typeface="Times New Roman" pitchFamily="18" charset="0"/>
              </a:rPr>
              <a:t>π </a:t>
            </a:r>
            <a:r>
              <a:rPr lang="en-US" sz="1200" dirty="0">
                <a:latin typeface="Times New Roman" pitchFamily="18" charset="0"/>
                <a:cs typeface="Times New Roman" pitchFamily="18" charset="0"/>
              </a:rPr>
              <a:t>r</a:t>
            </a:r>
            <a:r>
              <a:rPr lang="en-US" sz="1200" baseline="30000" dirty="0">
                <a:latin typeface="Times New Roman" pitchFamily="18" charset="0"/>
                <a:cs typeface="Times New Roman" pitchFamily="18" charset="0"/>
              </a:rPr>
              <a:t>2</a:t>
            </a:r>
            <a:r>
              <a:rPr lang="en-US" sz="1200" dirty="0">
                <a:latin typeface="Times New Roman" pitchFamily="18" charset="0"/>
                <a:cs typeface="Times New Roman" pitchFamily="18" charset="0"/>
              </a:rPr>
              <a:t>h / 3) cubic units.</a:t>
            </a:r>
          </a:p>
          <a:p>
            <a:pPr>
              <a:buNone/>
            </a:pPr>
            <a:r>
              <a:rPr lang="en-US" sz="1200" dirty="0">
                <a:latin typeface="Times New Roman" pitchFamily="18" charset="0"/>
                <a:cs typeface="Times New Roman" pitchFamily="18" charset="0"/>
              </a:rPr>
              <a:t>3.    Curved surface area = (</a:t>
            </a:r>
            <a:r>
              <a:rPr lang="el-GR" sz="1200" dirty="0">
                <a:latin typeface="Times New Roman" pitchFamily="18" charset="0"/>
                <a:cs typeface="Times New Roman" pitchFamily="18" charset="0"/>
              </a:rPr>
              <a:t>π </a:t>
            </a:r>
            <a:r>
              <a:rPr lang="en-US" sz="1200" dirty="0" err="1">
                <a:latin typeface="Times New Roman" pitchFamily="18" charset="0"/>
                <a:cs typeface="Times New Roman" pitchFamily="18" charset="0"/>
              </a:rPr>
              <a:t>rl</a:t>
            </a:r>
            <a:r>
              <a:rPr lang="en-US" sz="1200" dirty="0">
                <a:latin typeface="Times New Roman" pitchFamily="18" charset="0"/>
                <a:cs typeface="Times New Roman" pitchFamily="18" charset="0"/>
              </a:rPr>
              <a:t>) sq. units.</a:t>
            </a:r>
          </a:p>
          <a:p>
            <a:pPr>
              <a:buNone/>
            </a:pPr>
            <a:r>
              <a:rPr lang="en-US" sz="1200" dirty="0">
                <a:latin typeface="Times New Roman" pitchFamily="18" charset="0"/>
                <a:cs typeface="Times New Roman" pitchFamily="18" charset="0"/>
              </a:rPr>
              <a:t>4.    Total surface area = </a:t>
            </a:r>
            <a:r>
              <a:rPr lang="el-GR" sz="1200" dirty="0">
                <a:latin typeface="Times New Roman" pitchFamily="18" charset="0"/>
                <a:cs typeface="Times New Roman" pitchFamily="18" charset="0"/>
              </a:rPr>
              <a:t>π</a:t>
            </a:r>
            <a:r>
              <a:rPr lang="en-US" sz="1200" dirty="0" err="1">
                <a:latin typeface="Times New Roman" pitchFamily="18" charset="0"/>
                <a:cs typeface="Times New Roman" pitchFamily="18" charset="0"/>
              </a:rPr>
              <a:t>rl</a:t>
            </a:r>
            <a:r>
              <a:rPr lang="en-US" sz="1200" dirty="0">
                <a:latin typeface="Times New Roman" pitchFamily="18" charset="0"/>
                <a:cs typeface="Times New Roman" pitchFamily="18" charset="0"/>
              </a:rPr>
              <a:t> + </a:t>
            </a:r>
            <a:r>
              <a:rPr lang="el-GR" sz="1200" dirty="0">
                <a:latin typeface="Times New Roman" pitchFamily="18" charset="0"/>
                <a:cs typeface="Times New Roman" pitchFamily="18" charset="0"/>
              </a:rPr>
              <a:t>π </a:t>
            </a:r>
            <a:r>
              <a:rPr lang="en-US" sz="1200" dirty="0">
                <a:latin typeface="Times New Roman" pitchFamily="18" charset="0"/>
                <a:cs typeface="Times New Roman" pitchFamily="18" charset="0"/>
              </a:rPr>
              <a:t>r</a:t>
            </a:r>
            <a:r>
              <a:rPr lang="en-US" sz="1200" baseline="30000" dirty="0">
                <a:latin typeface="Times New Roman" pitchFamily="18" charset="0"/>
                <a:cs typeface="Times New Roman" pitchFamily="18" charset="0"/>
              </a:rPr>
              <a:t>2</a:t>
            </a:r>
            <a:r>
              <a:rPr lang="en-US" sz="1200" dirty="0">
                <a:latin typeface="Times New Roman" pitchFamily="18" charset="0"/>
                <a:cs typeface="Times New Roman" pitchFamily="18" charset="0"/>
              </a:rPr>
              <a:t> sq. units.</a:t>
            </a:r>
          </a:p>
          <a:p>
            <a:pPr>
              <a:buNone/>
            </a:pPr>
            <a:endParaRPr lang="en-US" sz="700" dirty="0"/>
          </a:p>
        </p:txBody>
      </p:sp>
    </p:spTree>
    <p:extLst>
      <p:ext uri="{BB962C8B-B14F-4D97-AF65-F5344CB8AC3E}">
        <p14:creationId xmlns:p14="http://schemas.microsoft.com/office/powerpoint/2010/main" xmlns="" val="213825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77500" lnSpcReduction="20000"/>
          </a:bodyPr>
          <a:lstStyle/>
          <a:p>
            <a:pPr>
              <a:buNone/>
            </a:pPr>
            <a:endParaRPr lang="en-US" dirty="0"/>
          </a:p>
          <a:p>
            <a:pPr algn="ctr">
              <a:buNone/>
            </a:pPr>
            <a:r>
              <a:rPr lang="en-US" sz="3400" b="1" i="1" u="sng" dirty="0">
                <a:solidFill>
                  <a:srgbClr val="7030A0"/>
                </a:solidFill>
              </a:rPr>
              <a:t>Quadrilaterals</a:t>
            </a:r>
          </a:p>
          <a:p>
            <a:pPr>
              <a:buNone/>
            </a:pPr>
            <a:r>
              <a:rPr lang="en-US" i="1" u="sng" dirty="0">
                <a:solidFill>
                  <a:srgbClr val="FF0000"/>
                </a:solidFill>
              </a:rPr>
              <a:t>Trapezium</a:t>
            </a:r>
            <a:r>
              <a:rPr lang="en-US" i="1" dirty="0">
                <a:solidFill>
                  <a:srgbClr val="FF0000"/>
                </a:solidFill>
              </a:rPr>
              <a:t>:</a:t>
            </a:r>
            <a:r>
              <a:rPr lang="en-US" i="1" dirty="0"/>
              <a:t> </a:t>
            </a:r>
          </a:p>
          <a:p>
            <a:pPr>
              <a:buNone/>
            </a:pPr>
            <a:r>
              <a:rPr lang="en-US" dirty="0"/>
              <a:t>A quadrilateral having exactly one pair of parallel sides is called a trapezium.</a:t>
            </a:r>
          </a:p>
          <a:p>
            <a:pPr>
              <a:buNone/>
            </a:pPr>
            <a:r>
              <a:rPr lang="en-US" i="1" dirty="0">
                <a:solidFill>
                  <a:srgbClr val="FF0000"/>
                </a:solidFill>
              </a:rPr>
              <a:t>I</a:t>
            </a:r>
            <a:r>
              <a:rPr lang="en-US" i="1" u="sng" dirty="0">
                <a:solidFill>
                  <a:srgbClr val="FF0000"/>
                </a:solidFill>
              </a:rPr>
              <a:t>sosceles Trapezium: </a:t>
            </a:r>
          </a:p>
          <a:p>
            <a:pPr>
              <a:buNone/>
            </a:pPr>
            <a:r>
              <a:rPr lang="en-US" dirty="0">
                <a:latin typeface="Times New Roman" panose="02020603050405020304" pitchFamily="18" charset="0"/>
                <a:cs typeface="Times New Roman" panose="02020603050405020304" pitchFamily="18" charset="0"/>
              </a:rPr>
              <a:t>A trapezium whose non-parallel sides are equal in length is called an isosceles trapezium.</a:t>
            </a:r>
          </a:p>
          <a:p>
            <a:pPr>
              <a:buNone/>
            </a:pPr>
            <a:r>
              <a:rPr lang="en-US" i="1" u="sng" dirty="0">
                <a:solidFill>
                  <a:srgbClr val="FF0000"/>
                </a:solidFill>
              </a:rPr>
              <a:t>Parallelogram</a:t>
            </a:r>
            <a:r>
              <a:rPr lang="en-US" i="1" dirty="0">
                <a:solidFill>
                  <a:srgbClr val="FF0000"/>
                </a:solidFill>
              </a:rPr>
              <a:t>: </a:t>
            </a:r>
          </a:p>
          <a:p>
            <a:pPr>
              <a:buNone/>
            </a:pPr>
            <a:r>
              <a:rPr lang="en-US" dirty="0">
                <a:latin typeface="Times New Roman" panose="02020603050405020304" pitchFamily="18" charset="0"/>
                <a:cs typeface="Times New Roman" panose="02020603050405020304" pitchFamily="18" charset="0"/>
              </a:rPr>
              <a:t>A quadrilateral is said to be a parallelogram if both pairs of its opposite sides are parallel. </a:t>
            </a:r>
          </a:p>
          <a:p>
            <a:pPr>
              <a:buNone/>
            </a:pPr>
            <a:r>
              <a:rPr lang="en-US" i="1" u="sng" dirty="0">
                <a:solidFill>
                  <a:srgbClr val="FF0000"/>
                </a:solidFill>
              </a:rPr>
              <a:t>Rhombus</a:t>
            </a:r>
            <a:r>
              <a:rPr lang="en-US" i="1" dirty="0">
                <a:solidFill>
                  <a:srgbClr val="FF0000"/>
                </a:solidFill>
              </a:rPr>
              <a:t>:</a:t>
            </a:r>
            <a:r>
              <a:rPr lang="en-US" dirty="0">
                <a:solidFill>
                  <a:srgbClr val="FF0000"/>
                </a:solidFill>
              </a:rPr>
              <a:t> </a:t>
            </a:r>
          </a:p>
          <a:p>
            <a:pPr>
              <a:buNone/>
            </a:pPr>
            <a:r>
              <a:rPr lang="en-US" dirty="0">
                <a:latin typeface="Times New Roman" panose="02020603050405020304" pitchFamily="18" charset="0"/>
                <a:cs typeface="Times New Roman" panose="02020603050405020304" pitchFamily="18" charset="0"/>
              </a:rPr>
              <a:t>A parallelogram having all sides equal is called a rhombus.</a:t>
            </a:r>
          </a:p>
          <a:p>
            <a:pPr>
              <a:buNone/>
            </a:pPr>
            <a:r>
              <a:rPr lang="en-US" i="1" u="sng" dirty="0">
                <a:solidFill>
                  <a:srgbClr val="FF0000"/>
                </a:solidFill>
              </a:rPr>
              <a:t>Rectangle</a:t>
            </a:r>
            <a:r>
              <a:rPr lang="en-US" i="1" dirty="0">
                <a:solidFill>
                  <a:srgbClr val="FF0000"/>
                </a:solidFill>
              </a:rPr>
              <a:t>: </a:t>
            </a:r>
          </a:p>
          <a:p>
            <a:pPr>
              <a:buNone/>
            </a:pPr>
            <a:r>
              <a:rPr lang="en-US" dirty="0">
                <a:latin typeface="Times New Roman" panose="02020603050405020304" pitchFamily="18" charset="0"/>
                <a:cs typeface="Times New Roman" panose="02020603050405020304" pitchFamily="18" charset="0"/>
              </a:rPr>
              <a:t>A quadrilateral in which each angle is a right angle is called a rectangle.</a:t>
            </a:r>
          </a:p>
          <a:p>
            <a:pPr>
              <a:buNone/>
            </a:pPr>
            <a:r>
              <a:rPr lang="en-US" i="1" u="sng" dirty="0">
                <a:solidFill>
                  <a:srgbClr val="FF0000"/>
                </a:solidFill>
              </a:rPr>
              <a:t>Square</a:t>
            </a:r>
            <a:r>
              <a:rPr lang="en-US" i="1" dirty="0">
                <a:solidFill>
                  <a:srgbClr val="FF0000"/>
                </a:solidFill>
              </a:rPr>
              <a:t>:</a:t>
            </a:r>
          </a:p>
          <a:p>
            <a:pPr>
              <a:buNone/>
            </a:pP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square is a quadrilateral in which all sides are equal and each angle measures 90⁰.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fontScale="62500" lnSpcReduction="20000"/>
          </a:bodyPr>
          <a:lstStyle/>
          <a:p>
            <a:pPr>
              <a:buNone/>
            </a:pPr>
            <a:endParaRPr lang="en-US" dirty="0"/>
          </a:p>
          <a:p>
            <a:pPr>
              <a:buNone/>
            </a:pPr>
            <a:r>
              <a:rPr lang="en-US" sz="2900" b="1" dirty="0">
                <a:solidFill>
                  <a:srgbClr val="00B050"/>
                </a:solidFill>
                <a:latin typeface="Aharoni" panose="02010803020104030203" pitchFamily="2" charset="-79"/>
                <a:cs typeface="Aharoni" panose="02010803020104030203" pitchFamily="2" charset="-79"/>
              </a:rPr>
              <a:t>Angles and Sides:</a:t>
            </a:r>
          </a:p>
          <a:p>
            <a:r>
              <a:rPr lang="en-US" dirty="0">
                <a:latin typeface="Times New Roman" panose="02020603050405020304" pitchFamily="18" charset="0"/>
                <a:cs typeface="Times New Roman" panose="02020603050405020304" pitchFamily="18" charset="0"/>
              </a:rPr>
              <a:t>The diagonals of a parallelogram bisect each other.</a:t>
            </a:r>
          </a:p>
          <a:p>
            <a:r>
              <a:rPr lang="en-US" dirty="0">
                <a:latin typeface="Times New Roman" panose="02020603050405020304" pitchFamily="18" charset="0"/>
                <a:cs typeface="Times New Roman" panose="02020603050405020304" pitchFamily="18" charset="0"/>
              </a:rPr>
              <a:t>Perimeter of a rectangle = 2(Length + Breadth)</a:t>
            </a:r>
          </a:p>
          <a:p>
            <a:r>
              <a:rPr lang="en-US" dirty="0">
                <a:latin typeface="Times New Roman" panose="02020603050405020304" pitchFamily="18" charset="0"/>
                <a:cs typeface="Times New Roman" panose="02020603050405020304" pitchFamily="18" charset="0"/>
              </a:rPr>
              <a:t>Perimeter of a square = 4 x length of a side</a:t>
            </a:r>
          </a:p>
          <a:p>
            <a:r>
              <a:rPr lang="en-US" dirty="0">
                <a:latin typeface="Times New Roman" panose="02020603050405020304" pitchFamily="18" charset="0"/>
                <a:cs typeface="Times New Roman" panose="02020603050405020304" pitchFamily="18" charset="0"/>
              </a:rPr>
              <a:t>Each diagonal of a parallelogram divides it into triangles of the same area.</a:t>
            </a:r>
          </a:p>
          <a:p>
            <a:r>
              <a:rPr lang="en-US" dirty="0">
                <a:latin typeface="Times New Roman" panose="02020603050405020304" pitchFamily="18" charset="0"/>
                <a:cs typeface="Times New Roman" panose="02020603050405020304" pitchFamily="18" charset="0"/>
              </a:rPr>
              <a:t>The diagonals of a rectangle are equal and bisect each other.</a:t>
            </a:r>
          </a:p>
          <a:p>
            <a:r>
              <a:rPr lang="en-US" dirty="0">
                <a:latin typeface="Times New Roman" panose="02020603050405020304" pitchFamily="18" charset="0"/>
                <a:cs typeface="Times New Roman" panose="02020603050405020304" pitchFamily="18" charset="0"/>
              </a:rPr>
              <a:t>The diagonals of a square are equal and bisect each other at right angles.</a:t>
            </a:r>
          </a:p>
          <a:p>
            <a:r>
              <a:rPr lang="en-US" dirty="0">
                <a:latin typeface="Times New Roman" panose="02020603050405020304" pitchFamily="18" charset="0"/>
                <a:cs typeface="Times New Roman" panose="02020603050405020304" pitchFamily="18" charset="0"/>
              </a:rPr>
              <a:t>The diagonal of a square of side a = a√2.</a:t>
            </a:r>
          </a:p>
          <a:p>
            <a:r>
              <a:rPr lang="en-US" dirty="0">
                <a:latin typeface="Times New Roman" panose="02020603050405020304" pitchFamily="18" charset="0"/>
                <a:cs typeface="Times New Roman" panose="02020603050405020304" pitchFamily="18" charset="0"/>
              </a:rPr>
              <a:t>The diagonals of a rhombus are unequal and bisect each other at right angles.</a:t>
            </a:r>
          </a:p>
          <a:p>
            <a:r>
              <a:rPr lang="en-US" dirty="0">
                <a:latin typeface="Times New Roman" panose="02020603050405020304" pitchFamily="18" charset="0"/>
                <a:cs typeface="Times New Roman" panose="02020603050405020304" pitchFamily="18" charset="0"/>
              </a:rPr>
              <a:t>The sum of angles of a quadrilateral is 360 °</a:t>
            </a:r>
          </a:p>
          <a:p>
            <a:pPr>
              <a:buNone/>
            </a:pPr>
            <a:r>
              <a:rPr lang="en-US" sz="2900" b="1" dirty="0">
                <a:solidFill>
                  <a:srgbClr val="00B050"/>
                </a:solidFill>
                <a:latin typeface="Aharoni" panose="02010803020104030203" pitchFamily="2" charset="-79"/>
                <a:cs typeface="Aharoni" panose="02010803020104030203" pitchFamily="2" charset="-79"/>
              </a:rPr>
              <a:t>Area:</a:t>
            </a:r>
          </a:p>
          <a:p>
            <a:pPr>
              <a:buNone/>
            </a:pPr>
            <a:r>
              <a:rPr lang="en-US" dirty="0">
                <a:latin typeface="Times New Roman" panose="02020603050405020304" pitchFamily="18" charset="0"/>
                <a:cs typeface="Times New Roman" panose="02020603050405020304" pitchFamily="18" charset="0"/>
              </a:rPr>
              <a:t>1.    Area of a rectangle = (Length x Breadth).</a:t>
            </a:r>
          </a:p>
          <a:p>
            <a:pPr>
              <a:buNone/>
            </a:pPr>
            <a:r>
              <a:rPr lang="en-US" dirty="0">
                <a:latin typeface="Times New Roman" panose="02020603050405020304" pitchFamily="18" charset="0"/>
                <a:cs typeface="Times New Roman" panose="02020603050405020304" pitchFamily="18" charset="0"/>
              </a:rPr>
              <a:t>2.    Area of a square = (side)</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½ x (diagonal)</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t>
            </a:r>
          </a:p>
          <a:p>
            <a:pPr>
              <a:buNone/>
            </a:pPr>
            <a:r>
              <a:rPr lang="en-US" dirty="0">
                <a:latin typeface="Times New Roman" panose="02020603050405020304" pitchFamily="18" charset="0"/>
                <a:cs typeface="Times New Roman" panose="02020603050405020304" pitchFamily="18" charset="0"/>
              </a:rPr>
              <a:t>3.    Area of parallelogram = (Base x Height).</a:t>
            </a:r>
          </a:p>
          <a:p>
            <a:pPr>
              <a:buNone/>
            </a:pPr>
            <a:r>
              <a:rPr lang="en-US" dirty="0">
                <a:latin typeface="Times New Roman" panose="02020603050405020304" pitchFamily="18" charset="0"/>
                <a:cs typeface="Times New Roman" panose="02020603050405020304" pitchFamily="18" charset="0"/>
              </a:rPr>
              <a:t>4.    Area of a rhombus = ½ x (Product of diagonals).</a:t>
            </a:r>
          </a:p>
          <a:p>
            <a:pPr>
              <a:buNone/>
            </a:pPr>
            <a:r>
              <a:rPr lang="en-US" dirty="0">
                <a:latin typeface="Times New Roman" panose="02020603050405020304" pitchFamily="18" charset="0"/>
                <a:cs typeface="Times New Roman" panose="02020603050405020304" pitchFamily="18" charset="0"/>
              </a:rPr>
              <a:t>5.    Area of a trapezium = ½ x (sum of parallel sides) x distance between them.</a:t>
            </a:r>
          </a:p>
          <a:p>
            <a:pPr>
              <a:buNone/>
            </a:pPr>
            <a:endParaRPr lang="en-US" dirty="0"/>
          </a:p>
        </p:txBody>
      </p:sp>
    </p:spTree>
    <p:extLst>
      <p:ext uri="{BB962C8B-B14F-4D97-AF65-F5344CB8AC3E}">
        <p14:creationId xmlns:p14="http://schemas.microsoft.com/office/powerpoint/2010/main" xmlns="" val="302572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2EB9E-4EAC-4E36-86BD-E72F9301A14D}"/>
              </a:ext>
            </a:extLst>
          </p:cNvPr>
          <p:cNvSpPr>
            <a:spLocks noGrp="1"/>
          </p:cNvSpPr>
          <p:nvPr>
            <p:ph type="title"/>
          </p:nvPr>
        </p:nvSpPr>
        <p:spPr>
          <a:xfrm>
            <a:off x="228600" y="398594"/>
            <a:ext cx="8915400" cy="1600200"/>
          </a:xfrm>
        </p:spPr>
        <p:txBody>
          <a:bodyPr>
            <a:noAutofit/>
          </a:bodyPr>
          <a:lstStyle/>
          <a:p>
            <a:pPr algn="l"/>
            <a:r>
              <a:rPr lang="en-IN" sz="2800" cap="none" dirty="0">
                <a:latin typeface="Times New Roman" panose="02020603050405020304" pitchFamily="18" charset="0"/>
                <a:cs typeface="Times New Roman" panose="02020603050405020304" pitchFamily="18" charset="0"/>
              </a:rPr>
              <a:t/>
            </a:r>
            <a:br>
              <a:rPr lang="en-IN" sz="2800" cap="none" dirty="0">
                <a:latin typeface="Times New Roman" panose="02020603050405020304" pitchFamily="18" charset="0"/>
                <a:cs typeface="Times New Roman" panose="02020603050405020304" pitchFamily="18" charset="0"/>
              </a:rPr>
            </a:br>
            <a:endParaRPr lang="en-IN" sz="28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C050303-75CA-4D1E-9A5B-F0253B93F13F}"/>
              </a:ext>
            </a:extLst>
          </p:cNvPr>
          <p:cNvSpPr>
            <a:spLocks noGrp="1"/>
          </p:cNvSpPr>
          <p:nvPr>
            <p:ph idx="1"/>
          </p:nvPr>
        </p:nvSpPr>
        <p:spPr>
          <a:xfrm>
            <a:off x="457200" y="2367094"/>
            <a:ext cx="8381999" cy="4262306"/>
          </a:xfrm>
        </p:spPr>
        <p:txBody>
          <a:bodyPr>
            <a:normAutofit/>
          </a:bodyPr>
          <a:lstStyle/>
          <a:p>
            <a:pPr lvl="0"/>
            <a:endParaRPr lang="en-IN" sz="2800" cap="none" dirty="0">
              <a:latin typeface="Times New Roman" panose="02020603050405020304" pitchFamily="18" charset="0"/>
              <a:cs typeface="Times New Roman" panose="02020603050405020304" pitchFamily="18" charset="0"/>
            </a:endParaRPr>
          </a:p>
          <a:p>
            <a:endParaRPr lang="en-IN" sz="2800" cap="none" dirty="0"/>
          </a:p>
        </p:txBody>
      </p:sp>
      <mc:AlternateContent xmlns:mc="http://schemas.openxmlformats.org/markup-compatibility/2006">
        <mc:Choice xmlns:a14="http://schemas.microsoft.com/office/drawing/2010/main" xmlns="" Requires="a14">
          <p:graphicFrame>
            <p:nvGraphicFramePr>
              <p:cNvPr id="4" name="Diagram 3">
                <a:extLst>
                  <a:ext uri="{FF2B5EF4-FFF2-40B4-BE49-F238E27FC236}">
                    <a16:creationId xmlns:a16="http://schemas.microsoft.com/office/drawing/2014/main" id="{20821618-4CC2-4ABF-8948-EE8D23F41D72}"/>
                  </a:ext>
                </a:extLst>
              </p:cNvPr>
              <p:cNvGraphicFramePr/>
              <p:nvPr>
                <p:extLst>
                  <p:ext uri="{D42A27DB-BD31-4B8C-83A1-F6EECF244321}">
                    <p14:modId xmlns:p14="http://schemas.microsoft.com/office/powerpoint/2010/main" val="3493270406"/>
                  </p:ext>
                </p:extLst>
              </p:nvPr>
            </p:nvGraphicFramePr>
            <p:xfrm>
              <a:off x="228600" y="228600"/>
              <a:ext cx="8686799"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4" name="Diagram 3">
                <a:extLst>
                  <a:ext uri="{FF2B5EF4-FFF2-40B4-BE49-F238E27FC236}">
                    <a16:creationId xmlns:a16="http://schemas.microsoft.com/office/drawing/2014/main" xmlns="" xmlns:a14="http://schemas.microsoft.com/office/drawing/2010/main" id="{20821618-4CC2-4ABF-8948-EE8D23F41D72}"/>
                  </a:ext>
                </a:extLst>
              </p:cNvPr>
              <p:cNvGraphicFramePr/>
              <p:nvPr>
                <p:extLst>
                  <p:ext uri="{D42A27DB-BD31-4B8C-83A1-F6EECF244321}">
                    <p14:modId xmlns:p14="http://schemas.microsoft.com/office/powerpoint/2010/main" xmlns="" xmlns:a14="http://schemas.microsoft.com/office/drawing/2010/main" val="3493270406"/>
                  </p:ext>
                </p:extLst>
              </p:nvPr>
            </p:nvGraphicFramePr>
            <p:xfrm>
              <a:off x="228600" y="228600"/>
              <a:ext cx="8686799" cy="64008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mc:Fallback>
      </mc:AlternateContent>
    </p:spTree>
    <p:extLst>
      <p:ext uri="{BB962C8B-B14F-4D97-AF65-F5344CB8AC3E}">
        <p14:creationId xmlns:p14="http://schemas.microsoft.com/office/powerpoint/2010/main" xmlns="" val="8140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185BF9BD-FFD6-4993-8305-E017DCE2110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D3B7AA41-039F-4B5F-B0B9-DC753182F3F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F59FE2FC-65A8-434E-B2F3-F0B740E836D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D58929AD-C185-4D74-B9CD-B54FA116AA1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9FC271AE-ED83-4285-BBAC-B730B743462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52400" y="152400"/>
                <a:ext cx="8839200" cy="6553200"/>
              </a:xfrm>
              <a:prstGeom prst="bevel">
                <a:avLst/>
              </a:prstGeo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marL="0" indent="0" algn="just">
                  <a:buNone/>
                </a:pPr>
                <a:r>
                  <a:rPr lang="en-US" sz="3400" dirty="0">
                    <a:latin typeface="Times New Roman" pitchFamily="18" charset="0"/>
                    <a:cs typeface="Times New Roman" pitchFamily="18" charset="0"/>
                  </a:rPr>
                  <a:t>2. </a:t>
                </a:r>
                <a:r>
                  <a:rPr lang="en-US" sz="4000" dirty="0">
                    <a:latin typeface="Times New Roman" pitchFamily="18" charset="0"/>
                    <a:cs typeface="Times New Roman" pitchFamily="18" charset="0"/>
                  </a:rPr>
                  <a:t>Four equal sized maximum circular plates are cut off from a square paper sheet of area 784 </a:t>
                </a:r>
                <a14:m>
                  <m:oMath xmlns:m="http://schemas.openxmlformats.org/officeDocument/2006/math">
                    <m:sSup>
                      <m:sSupPr>
                        <m:ctrlPr>
                          <a:rPr lang="en-US" sz="4000" i="1" smtClean="0">
                            <a:latin typeface="Cambria Math" panose="02040503050406030204" pitchFamily="18" charset="0"/>
                            <a:cs typeface="Times New Roman" pitchFamily="18" charset="0"/>
                          </a:rPr>
                        </m:ctrlPr>
                      </m:sSupPr>
                      <m:e>
                        <m:r>
                          <a:rPr lang="en-IN" sz="4000" b="0" i="1" smtClean="0">
                            <a:latin typeface="Cambria Math" panose="02040503050406030204" pitchFamily="18" charset="0"/>
                            <a:cs typeface="Times New Roman" pitchFamily="18" charset="0"/>
                          </a:rPr>
                          <m:t>𝑐𝑚</m:t>
                        </m:r>
                      </m:e>
                      <m:sup>
                        <m:r>
                          <a:rPr lang="en-US" sz="4000" i="1" smtClean="0">
                            <a:latin typeface="Cambria Math" panose="02040503050406030204" pitchFamily="18" charset="0"/>
                            <a:cs typeface="Times New Roman" pitchFamily="18" charset="0"/>
                          </a:rPr>
                          <m:t>2</m:t>
                        </m:r>
                      </m:sup>
                    </m:sSup>
                  </m:oMath>
                </a14:m>
                <a:r>
                  <a:rPr lang="en-US" sz="4000" dirty="0">
                    <a:latin typeface="Times New Roman" pitchFamily="18" charset="0"/>
                    <a:cs typeface="Times New Roman" pitchFamily="18" charset="0"/>
                  </a:rPr>
                  <a:t>. The circumference of each plate is:</a:t>
                </a:r>
              </a:p>
              <a:p>
                <a:pPr algn="just">
                  <a:buNone/>
                </a:pPr>
                <a:r>
                  <a:rPr lang="en-US" sz="3400" dirty="0">
                    <a:solidFill>
                      <a:srgbClr val="FF0000"/>
                    </a:solidFill>
                    <a:latin typeface="Times New Roman" pitchFamily="18" charset="0"/>
                    <a:cs typeface="Times New Roman" pitchFamily="18" charset="0"/>
                  </a:rPr>
                  <a:t>A. 22 cm	 B. 44 cm	C. 66 cm	D. 88 cm</a:t>
                </a:r>
                <a:endParaRPr lang="en-US" sz="4000" dirty="0">
                  <a:solidFill>
                    <a:srgbClr val="FF0000"/>
                  </a:solidFill>
                  <a:latin typeface="Times New Roman" pitchFamily="18" charset="0"/>
                  <a:cs typeface="Times New Roman" pitchFamily="18" charset="0"/>
                </a:endParaRPr>
              </a:p>
              <a:p>
                <a:pPr>
                  <a:buNone/>
                </a:pPr>
                <a:r>
                  <a:rPr lang="en-US" sz="4000" b="1" dirty="0">
                    <a:latin typeface="Times New Roman" pitchFamily="18" charset="0"/>
                    <a:cs typeface="Times New Roman" pitchFamily="18" charset="0"/>
                  </a:rPr>
                  <a:t>Solution:</a:t>
                </a:r>
              </a:p>
              <a:p>
                <a:pPr>
                  <a:buFont typeface="Wingdings" panose="05000000000000000000" pitchFamily="2" charset="2"/>
                  <a:buChar char="v"/>
                </a:pPr>
                <a:r>
                  <a:rPr lang="en-US" sz="4000" dirty="0">
                    <a:latin typeface="Times New Roman" pitchFamily="18" charset="0"/>
                    <a:cs typeface="Times New Roman" pitchFamily="18" charset="0"/>
                  </a:rPr>
                  <a:t>	Side of square paper =√784 cm =28 cm</a:t>
                </a:r>
              </a:p>
              <a:p>
                <a:pPr>
                  <a:buFont typeface="Wingdings" panose="05000000000000000000" pitchFamily="2" charset="2"/>
                  <a:buChar char="v"/>
                </a:pPr>
                <a:endParaRPr lang="en-US" sz="4000" dirty="0">
                  <a:latin typeface="Times New Roman" pitchFamily="18" charset="0"/>
                  <a:cs typeface="Times New Roman" pitchFamily="18" charset="0"/>
                </a:endParaRPr>
              </a:p>
              <a:p>
                <a:pPr>
                  <a:buFont typeface="Wingdings" panose="05000000000000000000" pitchFamily="2" charset="2"/>
                  <a:buChar char="v"/>
                </a:pPr>
                <a:r>
                  <a:rPr lang="en-US" sz="4000" dirty="0">
                    <a:latin typeface="Times New Roman" pitchFamily="18" charset="0"/>
                    <a:cs typeface="Times New Roman" pitchFamily="18" charset="0"/>
                  </a:rPr>
                  <a:t>Radius of each circular plate   	=1/4×28cm =7 cm</a:t>
                </a:r>
              </a:p>
              <a:p>
                <a:pPr>
                  <a:buFont typeface="Wingdings" panose="05000000000000000000" pitchFamily="2" charset="2"/>
                  <a:buChar char="v"/>
                </a:pPr>
                <a:endParaRPr lang="en-US" sz="4000" dirty="0">
                  <a:latin typeface="Times New Roman" pitchFamily="18" charset="0"/>
                  <a:cs typeface="Times New Roman" pitchFamily="18" charset="0"/>
                </a:endParaRPr>
              </a:p>
              <a:p>
                <a:pPr>
                  <a:buFont typeface="Wingdings" panose="05000000000000000000" pitchFamily="2" charset="2"/>
                  <a:buChar char="v"/>
                </a:pPr>
                <a:r>
                  <a:rPr lang="en-US" sz="4000" dirty="0">
                    <a:latin typeface="Times New Roman" pitchFamily="18" charset="0"/>
                    <a:cs typeface="Times New Roman" pitchFamily="18" charset="0"/>
                  </a:rPr>
                  <a:t>Circumference of each circular </a:t>
                </a:r>
              </a:p>
              <a:p>
                <a:pPr marL="0" indent="0">
                  <a:buNone/>
                </a:pPr>
                <a:r>
                  <a:rPr lang="en-US" sz="4000" dirty="0">
                    <a:latin typeface="Times New Roman" pitchFamily="18" charset="0"/>
                    <a:cs typeface="Times New Roman" pitchFamily="18" charset="0"/>
                  </a:rPr>
                  <a:t>    plate =2×22/7×7 =44 cm</a:t>
                </a:r>
              </a:p>
              <a:p>
                <a:pPr lvl="1">
                  <a:buNone/>
                </a:pPr>
                <a:endParaRPr lang="en-US" dirty="0"/>
              </a:p>
              <a:p>
                <a:pPr marL="514350" indent="-514350">
                  <a:buAutoNum type="arabicPeriod"/>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2400" y="152400"/>
                <a:ext cx="8839200" cy="6553200"/>
              </a:xfrm>
              <a:prstGeom prst="bevel">
                <a:avLst/>
              </a:prstGeom>
              <a:blipFill>
                <a:blip r:embed="rId2"/>
                <a:stretch>
                  <a:fillRect/>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xmlns="" id="{4CB7CE02-CC80-47A8-932D-D0BB4901659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867399" y="3448664"/>
            <a:ext cx="3049229" cy="2571136"/>
          </a:xfrm>
          <a:prstGeom prst="rect">
            <a:avLst/>
          </a:prstGeom>
        </p:spPr>
      </p:pic>
    </p:spTree>
    <p:extLst>
      <p:ext uri="{BB962C8B-B14F-4D97-AF65-F5344CB8AC3E}">
        <p14:creationId xmlns:p14="http://schemas.microsoft.com/office/powerpoint/2010/main" xmlns="" val="302940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6" presetClass="entr" presetSubtype="1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a:prstGeom prst="snip2DiagRect">
            <a:avLst/>
          </a:prstGeom>
          <a:ln>
            <a:solidFill>
              <a:srgbClr val="C00000"/>
            </a:solidFill>
          </a:ln>
        </p:spPr>
        <p:style>
          <a:lnRef idx="1">
            <a:schemeClr val="accent3"/>
          </a:lnRef>
          <a:fillRef idx="2">
            <a:schemeClr val="accent3"/>
          </a:fillRef>
          <a:effectRef idx="1">
            <a:schemeClr val="accent3"/>
          </a:effectRef>
          <a:fontRef idx="minor">
            <a:schemeClr val="dk1"/>
          </a:fontRef>
        </p:style>
        <p:txBody>
          <a:bodyPr>
            <a:normAutofit fontScale="25000" lnSpcReduction="20000"/>
          </a:bodyPr>
          <a:lstStyle/>
          <a:p>
            <a:pPr marL="0" indent="0" algn="just">
              <a:buNone/>
              <a:tabLst>
                <a:tab pos="2152650" algn="l"/>
              </a:tabLst>
            </a:pPr>
            <a:r>
              <a:rPr lang="en-US" sz="9600" dirty="0">
                <a:latin typeface="Times New Roman" pitchFamily="18" charset="0"/>
                <a:cs typeface="Times New Roman" pitchFamily="18" charset="0"/>
              </a:rPr>
              <a:t>3. In triangle PQR length of the side QR is less than twice the length of the side PQ by 2 cm. Length of the side PR exceeds the length of the side PQ by 10 cm. The perimeter is 40 cm. The length of the smallest side of the triangle PQR is : </a:t>
            </a:r>
          </a:p>
          <a:p>
            <a:pPr marL="0" indent="0" algn="just">
              <a:buNone/>
            </a:pPr>
            <a:r>
              <a:rPr lang="en-US" sz="9600" dirty="0">
                <a:solidFill>
                  <a:srgbClr val="FF0000"/>
                </a:solidFill>
                <a:latin typeface="Times New Roman" pitchFamily="18" charset="0"/>
                <a:cs typeface="Times New Roman" pitchFamily="18" charset="0"/>
              </a:rPr>
              <a:t>A. 6 cm	B. 8 cm	C. 7 cm	D. 10 cm</a:t>
            </a:r>
          </a:p>
          <a:p>
            <a:pPr algn="ctr">
              <a:buNone/>
            </a:pPr>
            <a:r>
              <a:rPr lang="en-US" sz="9600" b="1" dirty="0">
                <a:solidFill>
                  <a:srgbClr val="FF0000"/>
                </a:solidFill>
                <a:latin typeface="Times New Roman" pitchFamily="18" charset="0"/>
                <a:cs typeface="Times New Roman" pitchFamily="18" charset="0"/>
              </a:rPr>
              <a:t>Solution: </a:t>
            </a:r>
          </a:p>
          <a:p>
            <a:r>
              <a:rPr lang="en-US" sz="9600" dirty="0">
                <a:latin typeface="Times New Roman" pitchFamily="18" charset="0"/>
                <a:cs typeface="Times New Roman" pitchFamily="18" charset="0"/>
              </a:rPr>
              <a:t>QR = 2PQ – 2 and PR = PQ + 10</a:t>
            </a:r>
          </a:p>
          <a:p>
            <a:r>
              <a:rPr lang="en-US" sz="9600" dirty="0">
                <a:latin typeface="Times New Roman" pitchFamily="18" charset="0"/>
                <a:cs typeface="Times New Roman" pitchFamily="18" charset="0"/>
              </a:rPr>
              <a:t>PQ + QR + PR = 40 </a:t>
            </a:r>
          </a:p>
          <a:p>
            <a:r>
              <a:rPr lang="en-US" sz="9600" dirty="0">
                <a:latin typeface="Times New Roman" pitchFamily="18" charset="0"/>
                <a:cs typeface="Times New Roman" pitchFamily="18" charset="0"/>
              </a:rPr>
              <a:t>PQ + 2PQ - 2 + PQ +10 = 40 </a:t>
            </a:r>
          </a:p>
          <a:p>
            <a:r>
              <a:rPr lang="en-US" sz="9600" dirty="0">
                <a:latin typeface="Times New Roman" pitchFamily="18" charset="0"/>
                <a:cs typeface="Times New Roman" pitchFamily="18" charset="0"/>
              </a:rPr>
              <a:t>4PQ = 32</a:t>
            </a:r>
          </a:p>
          <a:p>
            <a:r>
              <a:rPr lang="en-US" sz="9600" dirty="0">
                <a:latin typeface="Times New Roman" pitchFamily="18" charset="0"/>
                <a:cs typeface="Times New Roman" pitchFamily="18" charset="0"/>
              </a:rPr>
              <a:t>PQ = 8 cm which is the smallest side of the triangle.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C71B277C-C29A-4BA0-A7BA-43502DF21AB3}"/>
    </a:ext>
  </a:extLst>
</a:theme>
</file>

<file path=ppt/theme/theme3.xml><?xml version="1.0" encoding="utf-8"?>
<a:theme xmlns:a="http://schemas.openxmlformats.org/drawingml/2006/main" name="1_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C71B277C-C29A-4BA0-A7BA-43502DF21AB3}"/>
    </a:ext>
  </a:extLst>
</a:theme>
</file>

<file path=ppt/theme/theme4.xml><?xml version="1.0" encoding="utf-8"?>
<a:theme xmlns:a="http://schemas.openxmlformats.org/drawingml/2006/main" name="2_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DEB094D4-7FD8-4F86-93D5-B0F1341EF586}"/>
    </a:ext>
  </a:extLst>
</a:theme>
</file>

<file path=ppt/theme/theme5.xml><?xml version="1.0" encoding="utf-8"?>
<a:theme xmlns:a="http://schemas.openxmlformats.org/drawingml/2006/main" name="3_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C71B277C-C29A-4BA0-A7BA-43502DF21AB3}"/>
    </a:ext>
  </a:extLst>
</a:theme>
</file>

<file path=ppt/theme/theme6.xml><?xml version="1.0" encoding="utf-8"?>
<a:theme xmlns:a="http://schemas.openxmlformats.org/drawingml/2006/main" name="4_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DEB094D4-7FD8-4F86-93D5-B0F1341EF586}"/>
    </a:ext>
  </a:extLst>
</a:theme>
</file>

<file path=ppt/theme/theme7.xml><?xml version="1.0" encoding="utf-8"?>
<a:theme xmlns:a="http://schemas.openxmlformats.org/drawingml/2006/main" name="5_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TM02900720[[fn=Integral]]</Template>
  <TotalTime>1873</TotalTime>
  <Words>1427</Words>
  <Application>Microsoft Office PowerPoint</Application>
  <PresentationFormat>On-screen Show (4:3)</PresentationFormat>
  <Paragraphs>303</Paragraphs>
  <Slides>36</Slides>
  <Notes>0</Notes>
  <HiddenSlides>0</HiddenSlides>
  <MMClips>0</MMClips>
  <ScaleCrop>false</ScaleCrop>
  <HeadingPairs>
    <vt:vector size="4" baseType="variant">
      <vt:variant>
        <vt:lpstr>Theme</vt:lpstr>
      </vt:variant>
      <vt:variant>
        <vt:i4>7</vt:i4>
      </vt:variant>
      <vt:variant>
        <vt:lpstr>Slide Titles</vt:lpstr>
      </vt:variant>
      <vt:variant>
        <vt:i4>36</vt:i4>
      </vt:variant>
    </vt:vector>
  </HeadingPairs>
  <TitlesOfParts>
    <vt:vector size="43" baseType="lpstr">
      <vt:lpstr>Office Theme</vt:lpstr>
      <vt:lpstr>Droplet</vt:lpstr>
      <vt:lpstr>1_Droplet</vt:lpstr>
      <vt:lpstr>2_Droplet</vt:lpstr>
      <vt:lpstr>3_Droplet</vt:lpstr>
      <vt:lpstr>4_Droplet</vt:lpstr>
      <vt:lpstr>5_Droplet</vt:lpstr>
      <vt:lpstr>Slide 1</vt:lpstr>
      <vt:lpstr>Slide 2</vt:lpstr>
      <vt:lpstr>Slide 3</vt:lpstr>
      <vt:lpstr>Slide 4</vt:lpstr>
      <vt:lpstr>Slide 5</vt:lpstr>
      <vt:lpstr>Slide 6</vt:lpstr>
      <vt:lpstr> </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18. If 3 and 8 are the lengths of two sides of a triangular region, which of the following can be the length of the third side?  </vt:lpstr>
      <vt:lpstr>19. Two sides of a triangle have lengths 8 and 4. Find number of  possible lengths with integer  of the third side. </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sakthivel</dc:creator>
  <cp:lastModifiedBy>Ari</cp:lastModifiedBy>
  <cp:revision>394</cp:revision>
  <dcterms:created xsi:type="dcterms:W3CDTF">2006-08-16T00:00:00Z</dcterms:created>
  <dcterms:modified xsi:type="dcterms:W3CDTF">2020-10-22T06:38:57Z</dcterms:modified>
</cp:coreProperties>
</file>